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7" d="100"/>
          <a:sy n="67" d="100"/>
        </p:scale>
        <p:origin x="-6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18AF5126-B98A-49CC-8492-88C4634196F5}" type="datetimeFigureOut">
              <a:rPr lang="he-IL" smtClean="0"/>
              <a:t>ג'/אדר א/תשע"ד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FB2A530-F723-407E-B60C-10E2304DFEF8}" type="slidenum">
              <a:rPr lang="he-IL" smtClean="0"/>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8AF5126-B98A-49CC-8492-88C4634196F5}" type="datetimeFigureOut">
              <a:rPr lang="he-IL" smtClean="0"/>
              <a:t>ג'/אדר א/תשע"ד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FB2A530-F723-407E-B60C-10E2304DFEF8}" type="slidenum">
              <a:rPr lang="he-IL" smtClean="0"/>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18AF5126-B98A-49CC-8492-88C4634196F5}" type="datetimeFigureOut">
              <a:rPr lang="he-IL" smtClean="0"/>
              <a:t>ג'/אדר א/תשע"ד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FB2A530-F723-407E-B60C-10E2304DFEF8}" type="slidenum">
              <a:rPr lang="he-IL" smtClean="0"/>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18AF5126-B98A-49CC-8492-88C4634196F5}" type="datetimeFigureOut">
              <a:rPr lang="he-IL" smtClean="0"/>
              <a:t>ג'/אדר א/תשע"ד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EFB2A530-F723-407E-B60C-10E2304DFEF8}" type="slidenum">
              <a:rPr lang="he-IL" smtClean="0"/>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18AF5126-B98A-49CC-8492-88C4634196F5}" type="datetimeFigureOut">
              <a:rPr lang="he-IL" smtClean="0"/>
              <a:t>ג'/אדר א/תשע"ד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EFB2A530-F723-407E-B60C-10E2304DFEF8}" type="slidenum">
              <a:rPr lang="he-IL" smtClean="0"/>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18AF5126-B98A-49CC-8492-88C4634196F5}" type="datetimeFigureOut">
              <a:rPr lang="he-IL" smtClean="0"/>
              <a:t>ג'/אדר א/תשע"ד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EFB2A530-F723-407E-B60C-10E2304DFEF8}" type="slidenum">
              <a:rPr lang="he-IL" smtClean="0"/>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18AF5126-B98A-49CC-8492-88C4634196F5}" type="datetimeFigureOut">
              <a:rPr lang="he-IL" smtClean="0"/>
              <a:t>ג'/אדר א/תשע"ד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EFB2A530-F723-407E-B60C-10E2304DFEF8}" type="slidenum">
              <a:rPr lang="he-IL" smtClean="0"/>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18AF5126-B98A-49CC-8492-88C4634196F5}" type="datetimeFigureOut">
              <a:rPr lang="he-IL" smtClean="0"/>
              <a:t>ג'/אדר א/תשע"ד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EFB2A530-F723-407E-B60C-10E2304DFEF8}" type="slidenum">
              <a:rPr lang="he-IL" smtClean="0"/>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18AF5126-B98A-49CC-8492-88C4634196F5}" type="datetimeFigureOut">
              <a:rPr lang="he-IL" smtClean="0"/>
              <a:t>ג'/אדר א/תשע"ד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EFB2A530-F723-407E-B60C-10E2304DFEF8}" type="slidenum">
              <a:rPr lang="he-IL" smtClean="0"/>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8AF5126-B98A-49CC-8492-88C4634196F5}" type="datetimeFigureOut">
              <a:rPr lang="he-IL" smtClean="0"/>
              <a:t>ג'/אדר א/תשע"ד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FB2A530-F723-407E-B60C-10E2304DFEF8}" type="slidenum">
              <a:rPr lang="he-IL" smtClean="0"/>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8AF5126-B98A-49CC-8492-88C4634196F5}" type="datetimeFigureOut">
              <a:rPr lang="he-IL" smtClean="0"/>
              <a:t>ג'/אדר א/תשע"ד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EFB2A530-F723-407E-B60C-10E2304DFEF8}" type="slidenum">
              <a:rPr lang="he-IL" smtClean="0"/>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8AF5126-B98A-49CC-8492-88C4634196F5}" type="datetimeFigureOut">
              <a:rPr lang="he-IL" smtClean="0"/>
              <a:t>ג'/אדר א/תשע"ד</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FB2A530-F723-407E-B60C-10E2304DFEF8}" type="slidenum">
              <a:rPr lang="he-IL" smtClean="0"/>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3707904" y="1628800"/>
            <a:ext cx="5076056" cy="3096344"/>
          </a:xfrm>
        </p:spPr>
        <p:txBody>
          <a:bodyPr>
            <a:normAutofit fontScale="90000"/>
          </a:bodyPr>
          <a:lstStyle/>
          <a:p>
            <a:pPr>
              <a:lnSpc>
                <a:spcPct val="150000"/>
              </a:lnSpc>
            </a:pPr>
            <a:r>
              <a:rPr lang="he-IL" b="1" dirty="0" smtClean="0">
                <a:solidFill>
                  <a:schemeClr val="tx2"/>
                </a:solidFill>
              </a:rPr>
              <a:t>ספר שופטים</a:t>
            </a:r>
            <a:br>
              <a:rPr lang="he-IL" b="1" dirty="0" smtClean="0">
                <a:solidFill>
                  <a:schemeClr val="tx2"/>
                </a:solidFill>
              </a:rPr>
            </a:br>
            <a:r>
              <a:rPr lang="he-IL" b="1" dirty="0" smtClean="0">
                <a:solidFill>
                  <a:schemeClr val="tx2"/>
                </a:solidFill>
              </a:rPr>
              <a:t>פרק ד</a:t>
            </a:r>
            <a:r>
              <a:rPr lang="he-IL" b="1" dirty="0" smtClean="0"/>
              <a:t/>
            </a:r>
            <a:br>
              <a:rPr lang="he-IL" b="1" dirty="0" smtClean="0"/>
            </a:br>
            <a:r>
              <a:rPr lang="he-IL" b="1" dirty="0" smtClean="0">
                <a:solidFill>
                  <a:srgbClr val="FF0000"/>
                </a:solidFill>
              </a:rPr>
              <a:t>דבורה הנביאה</a:t>
            </a:r>
            <a:endParaRPr lang="he-IL" b="1" dirty="0">
              <a:solidFill>
                <a:srgbClr val="FF0000"/>
              </a:solidFill>
            </a:endParaRPr>
          </a:p>
        </p:txBody>
      </p:sp>
      <p:sp>
        <p:nvSpPr>
          <p:cNvPr id="3" name="כותרת משנה 2"/>
          <p:cNvSpPr>
            <a:spLocks noGrp="1"/>
          </p:cNvSpPr>
          <p:nvPr>
            <p:ph type="subTitle" idx="1"/>
          </p:nvPr>
        </p:nvSpPr>
        <p:spPr/>
        <p:txBody>
          <a:bodyPr/>
          <a:lstStyle/>
          <a:p>
            <a:endParaRPr lang="he-IL"/>
          </a:p>
        </p:txBody>
      </p:sp>
      <p:sp>
        <p:nvSpPr>
          <p:cNvPr id="1026" name="AutoShape 2" descr="data:image/jpeg;base64,/9j/4AAQSkZJRgABAQAAAQABAAD/2wCEAAkGBxMTEhUUExQVFhUWFxwaGBcYGBccHBccGhwYHB0cGBwYHCggGBwlHB0XIjEiJSkrLi4uGB8zODMsNygtLisBCgoKBQUFDgUFDisZExkrKysrKysrKysrKysrKysrKysrKysrKysrKysrKysrKysrKysrKysrKysrKysrKysrK//AABEIAQ8AugMBIgACEQEDEQH/xAAcAAACAwEBAQEAAAAAAAAAAAAEBQIDBgcBAAj/xABJEAABAgMFAwgECgoCAQUAAAABAhEAAyEEBRIxQVFhcQYTIoGRobHBMkLR8BQjM1JicpKy4fEkQ1Njc4KTotLTFRbCBzTD1OL/xAAUAQEAAAAAAAAAAAAAAAAAAAAA/8QAFBEBAAAAAAAAAAAAAAAAAAAAAP/aAAwDAQACEQMRAD8AyF+37OlTilKiQRiOJc41Klv+sYCmTUhd/wBntG1PbN/2RXyuLz/5f/kmQrQlqnKAcf8AZJ/0e2b/AJxE8pJ2gR2L81woW41iAEBoJ1/WpASohACw6SymIdvnxO339a5S8KwgFgfX1r86JS7EZlkYpUFIUShwapNabQ7xTfkkzLNInMaDCondTxEBWOUc45iWf5fxiP8A2Gb82V9ge2FEsx8TANTf805plf0x5x8m/wCb82V/SR7IWYXyEOLnujnUuaAlknYd+6AvTfE8JCmlMdRLTTjsgiVeU31hKB/ho8Wg+XYU82ZSkspmLZHYoboDn3WtCQ5S4yVRiE7tDAVJved+7zaktGfZEZ98zxmJf9NMDW+YgstHRKvSTv2jcYHlpBLqXhA0FT1P7YAo3xNqGlv/AApf+MfC+JgzTK4czL/xgSbP6JCAw1JzPXoN0eYDkXeAJN9THqmV/RleaY9TfE3ZK/oyv8YssN384UhjUgPsh9NuWXZgDMQFYj0SDmG1GjFqiAR/8xOGkv8ApS/8Y8Xes5NSmXXL4mU33Yd2P4Iqihg0ZXST1KzTFwm2OViSqalUsj0R0jwgM5/zk3ZK/pS/8YOsd5T1t0UEbpaPZBFhVZCspAUZS6MsB0HQpLu0MpvJnAQuTMw8cjAEXaqaCMaUZgMEJ72ERmzF4i0xYDlhjNO+LLusE7G86aCBklOR4wBbZaecX0fXV4mAyPKtXx/8v/muFPOQ05WfLj6g+/MEJTAEmsFXTYuemBBWEDMqVkG4QHLq0EWWeqWoKTmk+4gOi3fz3OMqYFyg4ahApoeym+I2m4wmQuWFulSlKAb0SdkG3HbET5LywznpI+arWGSJAYBWheA5DYrvJtCZKnBxMrgDXugi+ZUoWhSZIIQ4Ack7j3x0W8rDKxKnhIEwpw4tg3DLrjlUxXTJd2OcBorquxa5ZIqQ4UDm+3rEPbssBly0J1qeBMSuS3oXKExZAPrEs1NTseI3jyolJSpMsgrAoSejxBGcA4mrSEFSiCEh1AaNu0hLeCpayShQLy2G7ExB7iIxttvUqWVAsoghZBopwx7YGkWgpqSSQcngC1WdllKqEnsi2TZMRarjLfA6Z4WXJA7Ie3Ul0thxVdtd+EjI5F90BXd13hzjzY9wNOMHcoESpUuV0fjFICldjNnti+/7bKEtC5ZHOO50JORxDQxkLVNmTFYlqZ9pzG4QDK7r2XL6SCx4DKPr45RTJ6gS3RDMMq6wpIIoHLHP8NIqVAETLSdS43R5LmbAIoHGCEygKkU1bTYXgJqtZ1SmgalPCNJdnK3AgJXLKgKBQIdtlYUWu7QlCFAk4g/XqBxFYrk3atgpIcbDrAdGua9EWgjCFJVToqFWPiIS2mWStR2qPjxii4VGTNlKzSSCNuFRAUP5SxhjNsy8RZKiHNaQGF5VJefT5n/nMhMtNI195XdjWFnVDdeJREKLVdCgtk1A7oBXKTR/cGLVF66x8uXgUpJORrHoIbhAOeS18GzTgSegqivb1R0SdeKCxCgRqRHI0+kOMbm1WdKE9ENQU2Ur3wHnKvlAgSjLll1KoTsGsc/SdIOvNBHS+lrAYMAXJvSYiWqWknCqBBLxcPCIqLwTJlFZShIcnKAHQlOT/lElSg5Y00MdHuLkPKSkKnjGo5jT8YazOTNlIYSh1PAcjTK2EECCrNeqkIKCHGYq2E7t2dI0PKvk4mzsqUSBm2yMqplDLpDwgL0LBLuTv2dWsWGWnMqJJ1MDWVINN0WLWx8ngLjtBce+cVzUnIx8JfRKsqtBdmlPhfJ/zgF/N/hGi5NXfzgmoIf4unF6d/jDEcmziw0D1B0OoKTt3QXYj8HmYlIIHozGGTkMtO1LwE7lu5MyzBKjUFQcZpOnZsiKLMqQShQdKnwqGWLyfZD5Fj5uYVS2wTKqToCz4k8cjF1plpUk4hv6x+MAkscpuYcZYhwxlh4d0NfhIFNnGCrokAKS7E6bqvClcmpd898Bkr3vMoWEjJn01UuncIrRect2Jozvv1HCFfKf5ZO+WPvLhRiOTwDO9ZqVTSpNQRA4YGmTawOgvFogD7plhU6WPpB42F6GpjIXDNa0S3+dGvtq3J7IDN2yQ4UnblxjPvGqmynMZq2y2mLGgPjAVExouRdmKpwIZwlRTxjNExoeSFvTLmYVlnNDvNG8IBvak25Kw09YJJdNSNwDuC8NLyt9sRJlBKwmYskFWEH37IYJfF1wNel5yVLlI6eIKIYpUM22wGZnT7SoKTOXjzqTptyjLLdJI2+EdK5TYUpajkd0c6tiw9NB7YCy7ZYMxIr0qGGNoupaFkERpP8A0/5Pp5vn5yXJogEGg2tq8aO/LmROTQ4VNQ+2AwqbiWJWIalBP8wVsg+xXEsnAKFsQfLfGtu2QQjDMSQoJCTsUBkQdYNsyAkHxgBbJIJkhC8wGB2bOseUe3hLJkKSoYlBBrtLZ9cHIaPVAe9IAGxpIlSwanAPCLCk7YmUMwy0j5oCywpIINHfzjPWi0KKlFzUk5b40NjX0hvI8YSJBYQHO+UiSZqdvNDuK4UCUcx2xo75swUuVtWAOp1EnvhZeZBUUoDJTTid8AtQWghbadcV8yS4AJw5wfKuW0FGISZjNngV7IAaTNwkEaF+yNmi2iYkKBzHuDCTk9yYm2qbhHQQKrURkN2/NhDm+7qFmWlMl+bKauXJIJBU598oAZFTEbpMoWhSZ8pMyVNZLkVSrRSTmNh4xKzAGCZ6UhLuxFQd+kAwtfIaRMSrmULlKA6JUtw+jgvGAkS1InJQsMpCwCDoQY7AmapUoTFLIUQBhGT6qhHevJ2QbWlcxZK1pcUDEij01ZuyAY2ZTjCo4VaENltDwktl3zxNC1LmlIPpqwl+pPuId22xYpQqy05ERj71tFqScCirC+1xAVcqbwcnDkaDbGcsk4IWlRAUxBY5Fq1gm9gQwOZrAOArICQSSWAGpOyA7NcV4CfJTMAYK02NSGQlsYzvJKwLkWdKZlFEk4Xydvfrh+FEdUB6RFZMSxRFgYCKVxatUVlDe3bEJoyeAniasQmKiJUXyiMzLtgLrvcqB3jxgKzLTgS5rhD57IMu9XTSPpCF8oJKRwEBlF2Z1y1/umG4ufbEf+FdglyT3Ps374PoEo+oO4kQyuX5VG5z/aTAFXfdkmyABKAubqrMJOwPmYYSrzUotM9E5kZp37xF5s+JLtvPZEE2EUArt3cXgDJSiOiahqKGR4xluWNnPwdEwZoWRxCnfvAhjarJNl9KWSQPmlxtqBCK+VzJw6Tc2AWSnJKhtBLvAILJaD63vxg+7Tzk0AsUpqry74STy1Bm7RtOT1zKlyRzgZSukqv2e5oBgkhmUaajVt2+EnK6eopTMQGKCMA1AG/UmGlumEMBxrCa9E850A5evsPjAaO6p4nyBMGZz4iAbZKCqEV4eUI+St5rszgpKpajUD0knVtoMaldqkzCClTK1Sqim684DlnKYFM47BQQvsq1JWFAkEVBGhFXEdCva40KCsQcmruPcRz+bIKVlJ0LP4d0B1y4LwM6RLmLbEpNeIpXfDBR3Fo53yNvMpUqWpTA1TWj6xuk2pxnxMASFjSPsYcae++Blr1z8Yh8IfUwBqpsViYdTAItFd0SE0ZuPfJ4A9cwUirn0sadWsCzZ9PfvgObaiNajZAPLpWnGCXzHHOKLKjoJoPRHhAF223pj6wp1xfItZCUhhQAa6CAzFoJ+L2YB4qi+zWlUspUnMVD5RVOWkYAT+rT4mPppSRQgv1QGhlcqZSR8ZLUlsyliOwxC1ctbIOilSm+qa74ytok4g20boy5QUrw7IDsHJi9UzytUsLwgByQznd1PDG22eXMzQQdooTx2xmP/TW2y+ZXKJAmYypiwJDAU2sxjVz1pSPSD8Q46tsAosNxykTBMIxKBpRgDt3nfBtvLdJfUkfjnF3PkByMPHPshTeFqxEHTP8AEwAdomektR0cnYNgiiyJribME8GGXlCq+LUpa0S0noA9Led8a+yWSnBx77IDOX1d+GacNMXSSdxq3UXhcu2LQCFDEzV2Z6Ru7bdwmy0jJSRQ+XA+UILTd2JBB6K0ZuM/fzgFci80zB0SxpTybNzGX5RJ+OJZsWulIfJQklQWkO9DqOyK53J9U6SuYFhKJQJGLVs212jiIDJBZDEU3746DyetpmSUuXKaHqyMY+wXfMWhbJJSEuKZnaPfSJ3LbTImDY/SG7hAdBKzUbYHWTRhlvj0TQQCNajR/eseyyk6NwMBUpasn6o9STnBIkDP34xAyvfKArFoamkVT1pIyr3wRMswdznA0zCk0NdsBO6R8Yhh66fEQ+kyeiG2CEl0LHOJ2Yk+IjQyGwp4DwgMNeqQSn6g+8uABxg28fV+oO8qgFRygJKWQNcvfqhHaXUrFthyt4VWmUQCdh8coAaehgIf8hU/GEgso4mO8YTGemE1htdM5UsSVJoUuvqxN3tAdKM+coDFhpmWz3tCu81c30lEqmKyT5ncIaW20qUWSHJyA8TCO22VSZgC1YlqBJ3MGbdrAL5tn6CVDaTxp+EbO7J7oB258RQwnsFix2eg6WEFO9qt5Rdc83FLLNQ6+/u8BpECB7SkGuyLJC8SHNWgaasYWGb9kBhLXJZak7DTfWN1ct3oVY0oIDKRXfiqfExi7c3OqD0y642vJFQMhKQXw04e2ARqudVmo9Aej7mOc3ri51eIVfTIx2697NziDHIOVNlwzlkZFjrWgygNFdAaUgKzbs4walIo5HVCqwzsaAcqdsFAgQBRnEGmUQNoL51iClUbIe+sVrkjeDox93gLJ04trApBMeWi2FHpBxtHmPZC612nouk0Jz2QDq6VlU9CBkFpxK2VFBxjZyZPRGWQ0MYrksiso5lS0v2iOg2VHQTT1R4QHKr0WxR/DHioQtXNHvpDq8bOlWB/2Y8VGAhdqHzgATadDAFrPSObEQ/nXakVem8tCy1yEYXDOCx2wCnWHcqUGP0JCf7mPnCpaYcTEdG0HYEJHV+XdANbm5YLThSsCjOoCp3KjWWmWmZOK0sU8yCDoMTfjHKmpHQuQt4JXKXLUemAAK1wh26qnugGVyzAJcvcw7yPZEDK5q0EeqvpdZz7/GPbvktJOhD9xceMEWkhfNDUKPZhJ7KCAIVP5uUVUdRZKdsVKUUS3VmzndxED2q0y5IE2eoBSqIB9UbWhBygvxCpeCQmZMUojEsggdUANOAKyriXjS8irakFaS4DY+DZ+UY+RbWopCgQNxfg1eqPJN5CWoKYgK0YsOLeEBv7ffT9FFM3J8owE2zqtExeFySSBXY2T8I0jhUlUxCgoFJIw1bdugy4LsShlKNQBtoWq+yusBnAgSzgIyADe+cRE7ZoYb8prpbDMQXS7KY7eGmUKJd3KNXz4+UBYlW0sBFipoNYgqwKZ3iKbEXz0gIzF7oTWhFcIyJyh+u7qZ++yAp1lwKTvOzKkAxuGZ8bJA0UnbliGzqjoNkWBLQG9Ua7hGDuFA+ESR9IfeEb6xoHNo9H0Rs2DfAcvtsvFzWfyY84oFkObe/bDJQ6Est+rHiYjhMAkt1mK2CiW9VI03kwnwsog6UjXoSxJGZpGcviz4FmlDWADlJxLSNqh4wxmp+Lmn94R2PAt2y8U2WPpp8RB0+klW+YfGAXSk5R6FqQoLSSkguCM4uMggIVtED2gVHCA6DcF9InIJJCVN0x1VI3Qsve/Cqan4OHwaqyJ3bYRcmrtXOmsCUpZlEZsdI6JYrnlSE9AEkAHEc826uqAU2W5Z9oXzs1gTliFEj6KfbDyyXFJBIViWAKmiQ/AVygu0FkhIzNOrU9ke2EulZ2qPkIAWy3XJTgKZaQ5csNFYvwj21WNJxSykbU0FdaccoItQIAOTJxfZIPg8EWxLgEZ0bxEBjbxsyZctS0JY50oCd8MOTV4ickFBaaKMclj5u474Jvu7yqVPwimDHmw20fsjndzW0ypoIFCz1aoyPGA6Tb7EFJUuWkpI+Ulezx3whUQ9NOO6NfY7QJqEzKFTZpbpD3zEY3lWhMqaFJUAlYem3WnlvgLEkbRwiMidKfNLvGUtV5F6FxFPwzJoDdII0buhbeqGKHp0qdhjOy71WNtDpDdN4c4lJOYV5GAY3Ml7XJbaH+1HQ7BMPNS8vQTpuEYG4R8ehTVxJHaoRvbIOgip9EabhAc1C+hLH7pOzzisrO8wmvK0qSqWl2HNS330iSbyIrR/LfANMteowqv9Y6IPbtgO13kSRuOcfWyaFJ3s8BK4FfHpJ9Vz2AwXaB+ig6qmmALmPSVuQryhmsPZUbcZ76QEZsvopbQDXbC+3y2W1Tp1w2tmaBhzCcuAzjy77LzlrbQF+yA13JG7hKlpp0jUmHKC4A2yz2vE7Mhhk1O8xNPRwUyH5wFUgFQCjolvKLLGAEt75x7Z0MSKYTUQRLQGfZAehAJAORBHdFQfAAc0kA9RYd0WynKg+x+2IVVLxa0fqIrAZ7lpaCmUEhTFikgFnBOvU/ZGBTK10Y9YjScsLVjnqrQVA7hTtPXCadLZtAEeLwGp5D2/05J24knZE+Xt185JE1AqguoAZg6jrz2RlbotZlz5ahtY8DHUZcxKqGr5uKKGVdh8YDiUyrxBKY0fLC5k2eb0PQXVL6buqM/MSNID0kYXxVdsLHLaD29kX2VdDuYwKd/wCUEWbNm2eMBpLntLTpKa/KS344h7T2R0yyL6CPqjwEcmu2bitcoqp8ahg/0090dVsJaWj6ifAQHG79UcaAGrLT5wHzDipZq11i++z8agk05pHg8AT5r5wHs0JYMp9sUiYRtjzAI9Dde2Aa3PmremvaIaybO9lCtiyIW3ElyoP6p8oY2Zavg60DRWI1amWRzgJqS+A7GpDbkfZsS5kxs1YRu1PlC18vqjPVtY03JJDSU/SUVd7eAgNAokP3dkVWpTBKwMj3KFRFyVAk8T7Igh8JQf5TtasBYndkct26JMp9geB7PPzA0FIlNxENlv2wBFkXiUojJ2B4CFy7WlMlbloYSOigk7+2MXyltZwplpNVljw16vbAILSordZ/WLATwGWWdIlea+mpOeFIHdDC02cJXJl6pGJW5vwEJ7bPxKmq2mADtE3bHUOTt6pNnQs9IkAaOSKN1xyyal34dsO7rcyUocg4npwgNbyolqnSVc6iWkCqdVA8eEYFNgYOajC/e0bm0FRkmWsvolW9sj7YRzLOcJSQciB1/lAZq2WfCojPZ4xOxSi/vnDmfd+IhwzAVy/OK5slEtsPSIz2UfZvgL7guw/CJZJymINfrCOqWCz/ABUuh9BPgN0Y/kvOKpkugBdNG351EbawTCZUuvqJ8BAcC5QJPOIb9kjwgESzrnDK+i0xDZ80huyAebIz13QESeyK8IMXqs6hmlt8V4WOcAz5N/K8UqHcYYXenozE7ld0LLkm4ZyPrAHhDGyAiYtJ+kO6AtGIBB+jG3uRGFCBsQIxwUObG1m7Y2t0pA7AH4QBxQz6bS+Xvsi1YSsMFB+PhFZQCa5aCJrsyCMoAdckhQPra7DBKa5huEULSZYzxI12iIGcFMARh27fwHfATts8YXfojbGGkrM20mYzpljohs2937YZcq709RPrabvxheAZEhRDOR1udIAGdaSTOmnMjCPw99YVTCyW1JcwXOmdBMvYcS/ZC+ZOJV3CA9WaQ1umcA3aKQnWadcN7slAkOzAnqEBvkoSuWzUI0hRPlzEk9Fi+bUPCJ3NeaWYlgC3Ucj20hxPmAhgpicjTPQiAzS0KLhQA7YhLkoSQFkh91N8aG7rvStTziVrHqmgbRtu2CL2mScBlkDcBmk6EbCDABXLPTzqEoUCyxk23bGvsKxzaPqJ8BHOOTSgmYgscRWB/cI6LdBeRJJAcy0HP6IgOG3ygmZLINeal/dEVIJxeUFX2CVI/hI8HgBGdQW2jzgDl5V/OFloUCqmsWz1k7W0eBcJgLJUxlhQ0MPbUoCbiGRwkdYBjP7YeypboSdQkGu4nKAKsstSsA0xt35RubtybKrdkYqwWppiRoVpPeI3CQy/reIp4QB5pE0TQBWnn1QNMnjC/rEs2+AypRPRLn1l1puTAF2i1PQUHrHyG8wqvq1olIOIlxn5JG+LkkIGJSuil1ElhiO/YAIw963gbXNYE82lWzM7eJgI2ZZmLMxRqS/5bIuv21AMn5lSN5qB1Qw+DplIxKDAbdYyNutONZLvXtgJqnUPzjn7I8TMy4VHGBQK1i3FTfAWq9UNr5w1sSem2/tdoUlVRB6VssGA2N2XRLU/OEgbBR90GKstmDhCBSjqWruc+EDSVOh3zrF1llpJdt9YAK03daDhwqUUhTpINQ+WeyGt2WJCQDMDzQCS9ctmkMZQprH01LBR2AnsEBjbomAz5TnOYk8OkI6VciP0eTl8kjT6IjklxrHPS6frEfeEdcuWW9nkn90j7ogOG37NKVpTqJSARwEBYWzPXpBt+pxTEKOZloPc3jAQmJSA8B7PW9MiIrCaEZHQxWVuSR1RWqZrAScQ6uW1AYQrJ+40PlCEDWCrNSr6vAOJh5tbDMF33ZiOjTFY5aVpq7KHWI586ZqHB6aRUbfxjW8jrfzkkyz6SB/bAG48SnNGy3DfFoy+agd/GLFoAYu5oXdxvbbCDlPegSnAlQMxVNOgNvGAWcpLeZ6uallkJ9JQ1bQbhFVilIko5xbYRkDmrfASJyJaXPoj+4wotdqVNU5NNBoIAi9r3VPVsToIDw6x8hDZxaUwFZERWMhFmo2R4kgqfMQFktHSHHygxXpDZActVeuC5hGYIgNbdswGUngIeXamopT2xnbhfmgGJzAjQy5c0B8SUDh5kwDUvC3lFbUyrPMJIcpKQHzKqeFYpWAUKKppUw0U1TT1YznKyTL5lJD48dTuY9v4QCq4Zg56UNTMR94R2u4Jf6LIp+pl/cTHCrhf4RJ/iI+8I75cMz9GkU/Uy/uiA/Pd/khaG/ZIhWqpyhnfyulL3SkeEL0KBdtMoD0LpvipMomukeTFbM9sTlmmcBIppHsk5x8Swp+cSlKyHaYCxKlJIUkkGD7Hfi5S8aQUqyJAoobxAiUVY/nF3Nghx2QDibysGAhCUpUc2JA44TrCFa1KViU6ieztiaUJDUzPhBCxs7IAZSPWV+AisjZp4QRNypEkLZvekAGisSJasTtKQ9A26KJq3LCAm/RfbHiI+mKdm0jx6QHrvFqVHIwOnMQXMQ0BqbimASkkluO6CrResj15hOwBzGJC6V8Y8llzTbAaubfskDoy1E7XA3wjvO8TN0YD3rFClJbU8MuuBpi6UgDbhmfpEl/2qPvCO5XBNPwWz/wZf3Exwe4//cSf4qPviO38nifgtn/gy/uJgOG8o/lkjQSkeKh4CFzhiI1988lZ0xYVhWCEBJDSjkTV+eGfCATyKn7F/Zk//YgM2UZRYg5740SeRU76X2Zf+6Pf+nzcnV9mX/tgM8RpHs0/jGhTyVmA5qp9FH+2I2jkyqpxEP8ARH+cAjlWk084J+EPrvpDAclFmuP+0f7IkjkwsD0/7R/lAK0rcvBBJpBiOT5J+UD/AFfxgj/gF/tP7f8A9QCmeqkVSgSc4czLh/eD7J9sR/4RRymJbck+2ATWlTQMIczrkY9Kan7KvKBlXcgZz0/YX7IBclUWKg9F0I/bp+wuJi60aT0/YX7IBbiZuMFLnBqVMGy7jCspyS2xCvNovTyd/eD7J9sAoSRmeJERkhw4FfGHf/XS3yiX+qfbHg5OLoRMHUn8YBQJ5FA3ZFE1bnT2w8XcBH6xI/lMCTLsQCxtAfToL9kBRci/0iTl8rL+8I7VcUtXwaQx/VS/uiORXfZJMuaiYu0JZC0qI5tdQkg6R1+45C/g0in6pGo+aN8B/9k="/>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sp>
        <p:nvSpPr>
          <p:cNvPr id="1028" name="AutoShape 4" descr="data:image/jpeg;base64,/9j/4AAQSkZJRgABAQAAAQABAAD/2wCEAAkGBxMTEhUUExQVFhUWFxwaGBcYGBccHBccGhwYHB0cGBwYHCggGBwlHB0XIjEiJSkrLi4uGB8zODMsNygtLisBCgoKBQUFDgUFDisZExkrKysrKysrKysrKysrKysrKysrKysrKysrKysrKysrKysrKysrKysrKysrKysrKysrK//AABEIAQ8AugMBIgACEQEDEQH/xAAcAAACAwEBAQEAAAAAAAAAAAAEBQIDBgcBAAj/xABJEAABAgMFAwgECgoCAQUAAAABAhEAAyEEBRIxQVFhcQYTIoGRobHBMkLR8BQjM1JicpKy4fEkQ1Njc4KTotLTFRbCBzTD1OL/xAAUAQEAAAAAAAAAAAAAAAAAAAAA/8QAFBEBAAAAAAAAAAAAAAAAAAAAAP/aAAwDAQACEQMRAD8AyF+37OlTilKiQRiOJc41Klv+sYCmTUhd/wBntG1PbN/2RXyuLz/5f/kmQrQlqnKAcf8AZJ/0e2b/AJxE8pJ2gR2L81woW41iAEBoJ1/WpASohACw6SymIdvnxO339a5S8KwgFgfX1r86JS7EZlkYpUFIUShwapNabQ7xTfkkzLNInMaDCondTxEBWOUc45iWf5fxiP8A2Gb82V9ge2FEsx8TANTf805plf0x5x8m/wCb82V/SR7IWYXyEOLnujnUuaAlknYd+6AvTfE8JCmlMdRLTTjsgiVeU31hKB/ho8Wg+XYU82ZSkspmLZHYoboDn3WtCQ5S4yVRiE7tDAVJved+7zaktGfZEZ98zxmJf9NMDW+YgstHRKvSTv2jcYHlpBLqXhA0FT1P7YAo3xNqGlv/AApf+MfC+JgzTK4czL/xgSbP6JCAw1JzPXoN0eYDkXeAJN9THqmV/RleaY9TfE3ZK/oyv8YssN384UhjUgPsh9NuWXZgDMQFYj0SDmG1GjFqiAR/8xOGkv8ApS/8Y8Xes5NSmXXL4mU33Yd2P4Iqihg0ZXST1KzTFwm2OViSqalUsj0R0jwgM5/zk3ZK/pS/8YOsd5T1t0UEbpaPZBFhVZCspAUZS6MsB0HQpLu0MpvJnAQuTMw8cjAEXaqaCMaUZgMEJ72ERmzF4i0xYDlhjNO+LLusE7G86aCBklOR4wBbZaecX0fXV4mAyPKtXx/8v/muFPOQ05WfLj6g+/MEJTAEmsFXTYuemBBWEDMqVkG4QHLq0EWWeqWoKTmk+4gOi3fz3OMqYFyg4ahApoeym+I2m4wmQuWFulSlKAb0SdkG3HbET5LywznpI+arWGSJAYBWheA5DYrvJtCZKnBxMrgDXugi+ZUoWhSZIIQ4Ack7j3x0W8rDKxKnhIEwpw4tg3DLrjlUxXTJd2OcBorquxa5ZIqQ4UDm+3rEPbssBly0J1qeBMSuS3oXKExZAPrEs1NTseI3jyolJSpMsgrAoSejxBGcA4mrSEFSiCEh1AaNu0hLeCpayShQLy2G7ExB7iIxttvUqWVAsoghZBopwx7YGkWgpqSSQcngC1WdllKqEnsi2TZMRarjLfA6Z4WXJA7Ie3Ul0thxVdtd+EjI5F90BXd13hzjzY9wNOMHcoESpUuV0fjFICldjNnti+/7bKEtC5ZHOO50JORxDQxkLVNmTFYlqZ9pzG4QDK7r2XL6SCx4DKPr45RTJ6gS3RDMMq6wpIIoHLHP8NIqVAETLSdS43R5LmbAIoHGCEygKkU1bTYXgJqtZ1SmgalPCNJdnK3AgJXLKgKBQIdtlYUWu7QlCFAk4g/XqBxFYrk3atgpIcbDrAdGua9EWgjCFJVToqFWPiIS2mWStR2qPjxii4VGTNlKzSSCNuFRAUP5SxhjNsy8RZKiHNaQGF5VJefT5n/nMhMtNI195XdjWFnVDdeJREKLVdCgtk1A7oBXKTR/cGLVF66x8uXgUpJORrHoIbhAOeS18GzTgSegqivb1R0SdeKCxCgRqRHI0+kOMbm1WdKE9ENQU2Ur3wHnKvlAgSjLll1KoTsGsc/SdIOvNBHS+lrAYMAXJvSYiWqWknCqBBLxcPCIqLwTJlFZShIcnKAHQlOT/lElSg5Y00MdHuLkPKSkKnjGo5jT8YazOTNlIYSh1PAcjTK2EECCrNeqkIKCHGYq2E7t2dI0PKvk4mzsqUSBm2yMqplDLpDwgL0LBLuTv2dWsWGWnMqJJ1MDWVINN0WLWx8ngLjtBce+cVzUnIx8JfRKsqtBdmlPhfJ/zgF/N/hGi5NXfzgmoIf4unF6d/jDEcmziw0D1B0OoKTt3QXYj8HmYlIIHozGGTkMtO1LwE7lu5MyzBKjUFQcZpOnZsiKLMqQShQdKnwqGWLyfZD5Fj5uYVS2wTKqToCz4k8cjF1plpUk4hv6x+MAkscpuYcZYhwxlh4d0NfhIFNnGCrokAKS7E6bqvClcmpd898Bkr3vMoWEjJn01UuncIrRect2Jozvv1HCFfKf5ZO+WPvLhRiOTwDO9ZqVTSpNQRA4YGmTawOgvFogD7plhU6WPpB42F6GpjIXDNa0S3+dGvtq3J7IDN2yQ4UnblxjPvGqmynMZq2y2mLGgPjAVExouRdmKpwIZwlRTxjNExoeSFvTLmYVlnNDvNG8IBvak25Kw09YJJdNSNwDuC8NLyt9sRJlBKwmYskFWEH37IYJfF1wNel5yVLlI6eIKIYpUM22wGZnT7SoKTOXjzqTptyjLLdJI2+EdK5TYUpajkd0c6tiw9NB7YCy7ZYMxIr0qGGNoupaFkERpP8A0/5Pp5vn5yXJogEGg2tq8aO/LmROTQ4VNQ+2AwqbiWJWIalBP8wVsg+xXEsnAKFsQfLfGtu2QQjDMSQoJCTsUBkQdYNsyAkHxgBbJIJkhC8wGB2bOseUe3hLJkKSoYlBBrtLZ9cHIaPVAe9IAGxpIlSwanAPCLCk7YmUMwy0j5oCywpIINHfzjPWi0KKlFzUk5b40NjX0hvI8YSJBYQHO+UiSZqdvNDuK4UCUcx2xo75swUuVtWAOp1EnvhZeZBUUoDJTTid8AtQWghbadcV8yS4AJw5wfKuW0FGISZjNngV7IAaTNwkEaF+yNmi2iYkKBzHuDCTk9yYm2qbhHQQKrURkN2/NhDm+7qFmWlMl+bKauXJIJBU598oAZFTEbpMoWhSZ8pMyVNZLkVSrRSTmNh4xKzAGCZ6UhLuxFQd+kAwtfIaRMSrmULlKA6JUtw+jgvGAkS1InJQsMpCwCDoQY7AmapUoTFLIUQBhGT6qhHevJ2QbWlcxZK1pcUDEij01ZuyAY2ZTjCo4VaENltDwktl3zxNC1LmlIPpqwl+pPuId22xYpQqy05ERj71tFqScCirC+1xAVcqbwcnDkaDbGcsk4IWlRAUxBY5Fq1gm9gQwOZrAOArICQSSWAGpOyA7NcV4CfJTMAYK02NSGQlsYzvJKwLkWdKZlFEk4Xydvfrh+FEdUB6RFZMSxRFgYCKVxatUVlDe3bEJoyeAniasQmKiJUXyiMzLtgLrvcqB3jxgKzLTgS5rhD57IMu9XTSPpCF8oJKRwEBlF2Z1y1/umG4ufbEf+FdglyT3Ps374PoEo+oO4kQyuX5VG5z/aTAFXfdkmyABKAubqrMJOwPmYYSrzUotM9E5kZp37xF5s+JLtvPZEE2EUArt3cXgDJSiOiahqKGR4xluWNnPwdEwZoWRxCnfvAhjarJNl9KWSQPmlxtqBCK+VzJw6Tc2AWSnJKhtBLvAILJaD63vxg+7Tzk0AsUpqry74STy1Bm7RtOT1zKlyRzgZSukqv2e5oBgkhmUaajVt2+EnK6eopTMQGKCMA1AG/UmGlumEMBxrCa9E850A5evsPjAaO6p4nyBMGZz4iAbZKCqEV4eUI+St5rszgpKpajUD0knVtoMaldqkzCClTK1Sqim684DlnKYFM47BQQvsq1JWFAkEVBGhFXEdCva40KCsQcmruPcRz+bIKVlJ0LP4d0B1y4LwM6RLmLbEpNeIpXfDBR3Fo53yNvMpUqWpTA1TWj6xuk2pxnxMASFjSPsYcae++Blr1z8Yh8IfUwBqpsViYdTAItFd0SE0ZuPfJ4A9cwUirn0sadWsCzZ9PfvgObaiNajZAPLpWnGCXzHHOKLKjoJoPRHhAF223pj6wp1xfItZCUhhQAa6CAzFoJ+L2YB4qi+zWlUspUnMVD5RVOWkYAT+rT4mPppSRQgv1QGhlcqZSR8ZLUlsyliOwxC1ctbIOilSm+qa74ytok4g20boy5QUrw7IDsHJi9UzytUsLwgByQznd1PDG22eXMzQQdooTx2xmP/TW2y+ZXKJAmYypiwJDAU2sxjVz1pSPSD8Q46tsAosNxykTBMIxKBpRgDt3nfBtvLdJfUkfjnF3PkByMPHPshTeFqxEHTP8AEwAdomektR0cnYNgiiyJribME8GGXlCq+LUpa0S0noA9Led8a+yWSnBx77IDOX1d+GacNMXSSdxq3UXhcu2LQCFDEzV2Z6Ru7bdwmy0jJSRQ+XA+UILTd2JBB6K0ZuM/fzgFci80zB0SxpTybNzGX5RJ+OJZsWulIfJQklQWkO9DqOyK53J9U6SuYFhKJQJGLVs212jiIDJBZDEU3746DyetpmSUuXKaHqyMY+wXfMWhbJJSEuKZnaPfSJ3LbTImDY/SG7hAdBKzUbYHWTRhlvj0TQQCNajR/eseyyk6NwMBUpasn6o9STnBIkDP34xAyvfKArFoamkVT1pIyr3wRMswdznA0zCk0NdsBO6R8Yhh66fEQ+kyeiG2CEl0LHOJ2Yk+IjQyGwp4DwgMNeqQSn6g+8uABxg28fV+oO8qgFRygJKWQNcvfqhHaXUrFthyt4VWmUQCdh8coAaehgIf8hU/GEgso4mO8YTGemE1htdM5UsSVJoUuvqxN3tAdKM+coDFhpmWz3tCu81c30lEqmKyT5ncIaW20qUWSHJyA8TCO22VSZgC1YlqBJ3MGbdrAL5tn6CVDaTxp+EbO7J7oB258RQwnsFix2eg6WEFO9qt5Rdc83FLLNQ6+/u8BpECB7SkGuyLJC8SHNWgaasYWGb9kBhLXJZak7DTfWN1ct3oVY0oIDKRXfiqfExi7c3OqD0y642vJFQMhKQXw04e2ARqudVmo9Aej7mOc3ri51eIVfTIx2697NziDHIOVNlwzlkZFjrWgygNFdAaUgKzbs4walIo5HVCqwzsaAcqdsFAgQBRnEGmUQNoL51iClUbIe+sVrkjeDox93gLJ04trApBMeWi2FHpBxtHmPZC612nouk0Jz2QDq6VlU9CBkFpxK2VFBxjZyZPRGWQ0MYrksiso5lS0v2iOg2VHQTT1R4QHKr0WxR/DHioQtXNHvpDq8bOlWB/2Y8VGAhdqHzgATadDAFrPSObEQ/nXakVem8tCy1yEYXDOCx2wCnWHcqUGP0JCf7mPnCpaYcTEdG0HYEJHV+XdANbm5YLThSsCjOoCp3KjWWmWmZOK0sU8yCDoMTfjHKmpHQuQt4JXKXLUemAAK1wh26qnugGVyzAJcvcw7yPZEDK5q0EeqvpdZz7/GPbvktJOhD9xceMEWkhfNDUKPZhJ7KCAIVP5uUVUdRZKdsVKUUS3VmzndxED2q0y5IE2eoBSqIB9UbWhBygvxCpeCQmZMUojEsggdUANOAKyriXjS8irakFaS4DY+DZ+UY+RbWopCgQNxfg1eqPJN5CWoKYgK0YsOLeEBv7ffT9FFM3J8owE2zqtExeFySSBXY2T8I0jhUlUxCgoFJIw1bdugy4LsShlKNQBtoWq+yusBnAgSzgIyADe+cRE7ZoYb8prpbDMQXS7KY7eGmUKJd3KNXz4+UBYlW0sBFipoNYgqwKZ3iKbEXz0gIzF7oTWhFcIyJyh+u7qZ++yAp1lwKTvOzKkAxuGZ8bJA0UnbliGzqjoNkWBLQG9Ua7hGDuFA+ESR9IfeEb6xoHNo9H0Rs2DfAcvtsvFzWfyY84oFkObe/bDJQ6Est+rHiYjhMAkt1mK2CiW9VI03kwnwsog6UjXoSxJGZpGcviz4FmlDWADlJxLSNqh4wxmp+Lmn94R2PAt2y8U2WPpp8RB0+klW+YfGAXSk5R6FqQoLSSkguCM4uMggIVtED2gVHCA6DcF9InIJJCVN0x1VI3Qsve/Cqan4OHwaqyJ3bYRcmrtXOmsCUpZlEZsdI6JYrnlSE9AEkAHEc826uqAU2W5Z9oXzs1gTliFEj6KfbDyyXFJBIViWAKmiQ/AVygu0FkhIzNOrU9ke2EulZ2qPkIAWy3XJTgKZaQ5csNFYvwj21WNJxSykbU0FdaccoItQIAOTJxfZIPg8EWxLgEZ0bxEBjbxsyZctS0JY50oCd8MOTV4ickFBaaKMclj5u474Jvu7yqVPwimDHmw20fsjndzW0ypoIFCz1aoyPGA6Tb7EFJUuWkpI+Ulezx3whUQ9NOO6NfY7QJqEzKFTZpbpD3zEY3lWhMqaFJUAlYem3WnlvgLEkbRwiMidKfNLvGUtV5F6FxFPwzJoDdII0buhbeqGKHp0qdhjOy71WNtDpDdN4c4lJOYV5GAY3Ml7XJbaH+1HQ7BMPNS8vQTpuEYG4R8ehTVxJHaoRvbIOgip9EabhAc1C+hLH7pOzzisrO8wmvK0qSqWl2HNS330iSbyIrR/LfANMteowqv9Y6IPbtgO13kSRuOcfWyaFJ3s8BK4FfHpJ9Vz2AwXaB+ig6qmmALmPSVuQryhmsPZUbcZ76QEZsvopbQDXbC+3y2W1Tp1w2tmaBhzCcuAzjy77LzlrbQF+yA13JG7hKlpp0jUmHKC4A2yz2vE7Mhhk1O8xNPRwUyH5wFUgFQCjolvKLLGAEt75x7Z0MSKYTUQRLQGfZAehAJAORBHdFQfAAc0kA9RYd0WynKg+x+2IVVLxa0fqIrAZ7lpaCmUEhTFikgFnBOvU/ZGBTK10Y9YjScsLVjnqrQVA7hTtPXCadLZtAEeLwGp5D2/05J24knZE+Xt185JE1AqguoAZg6jrz2RlbotZlz5ahtY8DHUZcxKqGr5uKKGVdh8YDiUyrxBKY0fLC5k2eb0PQXVL6buqM/MSNID0kYXxVdsLHLaD29kX2VdDuYwKd/wCUEWbNm2eMBpLntLTpKa/KS344h7T2R0yyL6CPqjwEcmu2bitcoqp8ahg/0090dVsJaWj6ifAQHG79UcaAGrLT5wHzDipZq11i++z8agk05pHg8AT5r5wHs0JYMp9sUiYRtjzAI9Dde2Aa3PmremvaIaybO9lCtiyIW3ElyoP6p8oY2Zavg60DRWI1amWRzgJqS+A7GpDbkfZsS5kxs1YRu1PlC18vqjPVtY03JJDSU/SUVd7eAgNAokP3dkVWpTBKwMj3KFRFyVAk8T7Igh8JQf5TtasBYndkct26JMp9geB7PPzA0FIlNxENlv2wBFkXiUojJ2B4CFy7WlMlbloYSOigk7+2MXyltZwplpNVljw16vbAILSordZ/WLATwGWWdIlea+mpOeFIHdDC02cJXJl6pGJW5vwEJ7bPxKmq2mADtE3bHUOTt6pNnQs9IkAaOSKN1xyyal34dsO7rcyUocg4npwgNbyolqnSVc6iWkCqdVA8eEYFNgYOajC/e0bm0FRkmWsvolW9sj7YRzLOcJSQciB1/lAZq2WfCojPZ4xOxSi/vnDmfd+IhwzAVy/OK5slEtsPSIz2UfZvgL7guw/CJZJymINfrCOqWCz/ABUuh9BPgN0Y/kvOKpkugBdNG351EbawTCZUuvqJ8BAcC5QJPOIb9kjwgESzrnDK+i0xDZ80huyAebIz13QESeyK8IMXqs6hmlt8V4WOcAz5N/K8UqHcYYXenozE7ld0LLkm4ZyPrAHhDGyAiYtJ+kO6AtGIBB+jG3uRGFCBsQIxwUObG1m7Y2t0pA7AH4QBxQz6bS+Xvsi1YSsMFB+PhFZQCa5aCJrsyCMoAdckhQPra7DBKa5huEULSZYzxI12iIGcFMARh27fwHfATts8YXfojbGGkrM20mYzpljohs2937YZcq709RPrabvxheAZEhRDOR1udIAGdaSTOmnMjCPw99YVTCyW1JcwXOmdBMvYcS/ZC+ZOJV3CA9WaQ1umcA3aKQnWadcN7slAkOzAnqEBvkoSuWzUI0hRPlzEk9Fi+bUPCJ3NeaWYlgC3Ucj20hxPmAhgpicjTPQiAzS0KLhQA7YhLkoSQFkh91N8aG7rvStTziVrHqmgbRtu2CL2mScBlkDcBmk6EbCDABXLPTzqEoUCyxk23bGvsKxzaPqJ8BHOOTSgmYgscRWB/cI6LdBeRJJAcy0HP6IgOG3ygmZLINeal/dEVIJxeUFX2CVI/hI8HgBGdQW2jzgDl5V/OFloUCqmsWz1k7W0eBcJgLJUxlhQ0MPbUoCbiGRwkdYBjP7YeypboSdQkGu4nKAKsstSsA0xt35RubtybKrdkYqwWppiRoVpPeI3CQy/reIp4QB5pE0TQBWnn1QNMnjC/rEs2+AypRPRLn1l1puTAF2i1PQUHrHyG8wqvq1olIOIlxn5JG+LkkIGJSuil1ElhiO/YAIw963gbXNYE82lWzM7eJgI2ZZmLMxRqS/5bIuv21AMn5lSN5qB1Qw+DplIxKDAbdYyNutONZLvXtgJqnUPzjn7I8TMy4VHGBQK1i3FTfAWq9UNr5w1sSem2/tdoUlVRB6VssGA2N2XRLU/OEgbBR90GKstmDhCBSjqWruc+EDSVOh3zrF1llpJdt9YAK03daDhwqUUhTpINQ+WeyGt2WJCQDMDzQCS9ctmkMZQprH01LBR2AnsEBjbomAz5TnOYk8OkI6VciP0eTl8kjT6IjklxrHPS6frEfeEdcuWW9nkn90j7ogOG37NKVpTqJSARwEBYWzPXpBt+pxTEKOZloPc3jAQmJSA8B7PW9MiIrCaEZHQxWVuSR1RWqZrAScQ6uW1AYQrJ+40PlCEDWCrNSr6vAOJh5tbDMF33ZiOjTFY5aVpq7KHWI586ZqHB6aRUbfxjW8jrfzkkyz6SB/bAG48SnNGy3DfFoy+agd/GLFoAYu5oXdxvbbCDlPegSnAlQMxVNOgNvGAWcpLeZ6uallkJ9JQ1bQbhFVilIko5xbYRkDmrfASJyJaXPoj+4wotdqVNU5NNBoIAi9r3VPVsToIDw6x8hDZxaUwFZERWMhFmo2R4kgqfMQFktHSHHygxXpDZActVeuC5hGYIgNbdswGUngIeXamopT2xnbhfmgGJzAjQy5c0B8SUDh5kwDUvC3lFbUyrPMJIcpKQHzKqeFYpWAUKKppUw0U1TT1YznKyTL5lJD48dTuY9v4QCq4Zg56UNTMR94R2u4Jf6LIp+pl/cTHCrhf4RJ/iI+8I75cMz9GkU/Uy/uiA/Pd/khaG/ZIhWqpyhnfyulL3SkeEL0KBdtMoD0LpvipMomukeTFbM9sTlmmcBIppHsk5x8Swp+cSlKyHaYCxKlJIUkkGD7Hfi5S8aQUqyJAoobxAiUVY/nF3Nghx2QDibysGAhCUpUc2JA44TrCFa1KViU6ieztiaUJDUzPhBCxs7IAZSPWV+AisjZp4QRNypEkLZvekAGisSJasTtKQ9A26KJq3LCAm/RfbHiI+mKdm0jx6QHrvFqVHIwOnMQXMQ0BqbimASkkluO6CrResj15hOwBzGJC6V8Y8llzTbAaubfskDoy1E7XA3wjvO8TN0YD3rFClJbU8MuuBpi6UgDbhmfpEl/2qPvCO5XBNPwWz/wZf3Exwe4//cSf4qPviO38nifgtn/gy/uJgOG8o/lkjQSkeKh4CFzhiI1988lZ0xYVhWCEBJDSjkTV+eGfCATyKn7F/Zk//YgM2UZRYg5740SeRU76X2Zf+6Pf+nzcnV9mX/tgM8RpHs0/jGhTyVmA5qp9FH+2I2jkyqpxEP8ARH+cAjlWk084J+EPrvpDAclFmuP+0f7IkjkwsD0/7R/lAK0rcvBBJpBiOT5J+UD/AFfxgj/gF/tP7f8A9QCmeqkVSgSc4czLh/eD7J9sR/4RRymJbck+2ATWlTQMIczrkY9Kan7KvKBlXcgZz0/YX7IBclUWKg9F0I/bp+wuJi60aT0/YX7IBbiZuMFLnBqVMGy7jCspyS2xCvNovTyd/eD7J9sAoSRmeJERkhw4FfGHf/XS3yiX+qfbHg5OLoRMHUn8YBQJ5FA3ZFE1bnT2w8XcBH6xI/lMCTLsQCxtAfToL9kBRci/0iTl8rL+8I7VcUtXwaQx/VS/uiORXfZJMuaiYu0JZC0qI5tdQkg6R1+45C/g0in6pGo+aN8B/9k="/>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pic>
        <p:nvPicPr>
          <p:cNvPr id="1030" name="Picture 6" descr="http://chestofbooks.com/food/household/Woman-Encyclopaedia-4/images/Deborah-the-prophetess-A-poet-and-lawgiver-this-wonderful.png"/>
          <p:cNvPicPr>
            <a:picLocks noChangeAspect="1" noChangeArrowheads="1"/>
          </p:cNvPicPr>
          <p:nvPr/>
        </p:nvPicPr>
        <p:blipFill>
          <a:blip r:embed="rId2" cstate="print"/>
          <a:srcRect/>
          <a:stretch>
            <a:fillRect/>
          </a:stretch>
        </p:blipFill>
        <p:spPr bwMode="auto">
          <a:xfrm>
            <a:off x="395536" y="1196752"/>
            <a:ext cx="3672408" cy="462118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0"/>
            <a:ext cx="8229600" cy="1268760"/>
          </a:xfrm>
        </p:spPr>
        <p:txBody>
          <a:bodyPr/>
          <a:lstStyle/>
          <a:p>
            <a:r>
              <a:rPr lang="he-IL" b="1" dirty="0" smtClean="0">
                <a:solidFill>
                  <a:srgbClr val="FF0000"/>
                </a:solidFill>
              </a:rPr>
              <a:t>פסוקים א-ג</a:t>
            </a:r>
            <a:endParaRPr lang="he-IL" b="1" dirty="0">
              <a:solidFill>
                <a:srgbClr val="FF0000"/>
              </a:solidFill>
            </a:endParaRPr>
          </a:p>
        </p:txBody>
      </p:sp>
      <p:sp>
        <p:nvSpPr>
          <p:cNvPr id="3" name="מציין מיקום תוכן 2"/>
          <p:cNvSpPr>
            <a:spLocks noGrp="1"/>
          </p:cNvSpPr>
          <p:nvPr>
            <p:ph idx="1"/>
          </p:nvPr>
        </p:nvSpPr>
        <p:spPr>
          <a:xfrm>
            <a:off x="457200" y="1052736"/>
            <a:ext cx="8229600" cy="5472608"/>
          </a:xfrm>
        </p:spPr>
        <p:txBody>
          <a:bodyPr/>
          <a:lstStyle/>
          <a:p>
            <a:pPr marL="514350" lvl="0" indent="-514350">
              <a:lnSpc>
                <a:spcPct val="150000"/>
              </a:lnSpc>
              <a:buAutoNum type="arabicPeriod"/>
            </a:pPr>
            <a:r>
              <a:rPr lang="he-IL" sz="2800" dirty="0" smtClean="0">
                <a:latin typeface="David" pitchFamily="34" charset="-79"/>
                <a:cs typeface="David" pitchFamily="34" charset="-79"/>
              </a:rPr>
              <a:t>העתיקו </a:t>
            </a:r>
            <a:r>
              <a:rPr lang="he-IL" sz="2800" dirty="0">
                <a:latin typeface="David" pitchFamily="34" charset="-79"/>
                <a:cs typeface="David" pitchFamily="34" charset="-79"/>
              </a:rPr>
              <a:t>את הפסוק המציין את חטאם של בני </a:t>
            </a:r>
            <a:r>
              <a:rPr lang="he-IL" sz="2800" dirty="0" smtClean="0">
                <a:latin typeface="David" pitchFamily="34" charset="-79"/>
                <a:cs typeface="David" pitchFamily="34" charset="-79"/>
              </a:rPr>
              <a:t>ישראל</a:t>
            </a:r>
          </a:p>
          <a:p>
            <a:pPr marL="514350" lvl="0" indent="-514350">
              <a:lnSpc>
                <a:spcPct val="150000"/>
              </a:lnSpc>
              <a:buNone/>
            </a:pPr>
            <a:r>
              <a:rPr lang="he-IL" sz="2800" dirty="0" smtClean="0">
                <a:latin typeface="David" pitchFamily="34" charset="-79"/>
                <a:cs typeface="David" pitchFamily="34" charset="-79"/>
              </a:rPr>
              <a:t>2. מי </a:t>
            </a:r>
            <a:r>
              <a:rPr lang="he-IL" sz="2800" dirty="0">
                <a:latin typeface="David" pitchFamily="34" charset="-79"/>
                <a:cs typeface="David" pitchFamily="34" charset="-79"/>
              </a:rPr>
              <a:t>הוא האויב שה' מקים לבני ישראל? העתיקו את הפסוק המציין </a:t>
            </a:r>
            <a:r>
              <a:rPr lang="he-IL" sz="2800" dirty="0" smtClean="0">
                <a:latin typeface="David" pitchFamily="34" charset="-79"/>
                <a:cs typeface="David" pitchFamily="34" charset="-79"/>
              </a:rPr>
              <a:t>זאת</a:t>
            </a:r>
          </a:p>
          <a:p>
            <a:pPr marL="514350" lvl="0" indent="-514350">
              <a:lnSpc>
                <a:spcPct val="150000"/>
              </a:lnSpc>
              <a:buNone/>
            </a:pPr>
            <a:r>
              <a:rPr lang="he-IL" sz="2800" dirty="0" smtClean="0">
                <a:latin typeface="David" pitchFamily="34" charset="-79"/>
                <a:cs typeface="David" pitchFamily="34" charset="-79"/>
              </a:rPr>
              <a:t>3. העתיקו </a:t>
            </a:r>
            <a:r>
              <a:rPr lang="he-IL" sz="2800" dirty="0">
                <a:latin typeface="David" pitchFamily="34" charset="-79"/>
                <a:cs typeface="David" pitchFamily="34" charset="-79"/>
              </a:rPr>
              <a:t>את הפסוק בו בני ישראל זועקים ומתפללים לה'</a:t>
            </a:r>
            <a:endParaRPr lang="en-US" sz="2800" dirty="0">
              <a:latin typeface="David" pitchFamily="34" charset="-79"/>
              <a:cs typeface="David" pitchFamily="34" charset="-79"/>
            </a:endParaRPr>
          </a:p>
          <a:p>
            <a:pPr>
              <a:buNone/>
            </a:pPr>
            <a:endParaRPr lang="he-IL" dirty="0"/>
          </a:p>
        </p:txBody>
      </p:sp>
      <p:sp>
        <p:nvSpPr>
          <p:cNvPr id="4" name="מלבן מעוגל 3"/>
          <p:cNvSpPr/>
          <p:nvPr/>
        </p:nvSpPr>
        <p:spPr>
          <a:xfrm>
            <a:off x="251520" y="3933056"/>
            <a:ext cx="8640960" cy="2736304"/>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lvl="0" algn="ctr"/>
            <a:r>
              <a:rPr lang="he-IL" sz="2400" dirty="0">
                <a:solidFill>
                  <a:schemeClr val="accent2">
                    <a:lumMod val="50000"/>
                  </a:schemeClr>
                </a:solidFill>
                <a:latin typeface="David" pitchFamily="34" charset="-79"/>
                <a:cs typeface="David" pitchFamily="34" charset="-79"/>
              </a:rPr>
              <a:t>האויב הפעם אינו אויב מבחוץ, אלא אויב ששלט בארץ- יבין מלך כנען. יבין שלט </a:t>
            </a:r>
            <a:r>
              <a:rPr lang="he-IL" sz="2400" dirty="0" err="1">
                <a:solidFill>
                  <a:schemeClr val="accent2">
                    <a:lumMod val="50000"/>
                  </a:schemeClr>
                </a:solidFill>
                <a:latin typeface="David" pitchFamily="34" charset="-79"/>
                <a:cs typeface="David" pitchFamily="34" charset="-79"/>
              </a:rPr>
              <a:t>בחצור</a:t>
            </a:r>
            <a:r>
              <a:rPr lang="he-IL" sz="2400" dirty="0">
                <a:solidFill>
                  <a:schemeClr val="accent2">
                    <a:lumMod val="50000"/>
                  </a:schemeClr>
                </a:solidFill>
                <a:latin typeface="David" pitchFamily="34" charset="-79"/>
                <a:cs typeface="David" pitchFamily="34" charset="-79"/>
              </a:rPr>
              <a:t> שהייתה "ראש כל ממלכות הכנענים". השבטים נפתלי, זבולון ויששכר היו תחת שליטתו של יבין. </a:t>
            </a:r>
            <a:endParaRPr lang="en-US" sz="2400" dirty="0">
              <a:solidFill>
                <a:schemeClr val="accent2">
                  <a:lumMod val="50000"/>
                </a:schemeClr>
              </a:solidFill>
              <a:latin typeface="David" pitchFamily="34" charset="-79"/>
              <a:cs typeface="David" pitchFamily="34" charset="-79"/>
            </a:endParaRPr>
          </a:p>
          <a:p>
            <a:pPr algn="ctr"/>
            <a:endParaRPr lang="he-I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20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dirty="0" err="1" smtClean="0">
                <a:solidFill>
                  <a:schemeClr val="tx2"/>
                </a:solidFill>
              </a:rPr>
              <a:t>סלמילים</a:t>
            </a:r>
            <a:endParaRPr lang="he-IL" b="1" dirty="0">
              <a:solidFill>
                <a:schemeClr val="tx2"/>
              </a:solidFill>
            </a:endParaRPr>
          </a:p>
        </p:txBody>
      </p:sp>
      <p:graphicFrame>
        <p:nvGraphicFramePr>
          <p:cNvPr id="4" name="טבלה 3"/>
          <p:cNvGraphicFramePr>
            <a:graphicFrameLocks noGrp="1"/>
          </p:cNvGraphicFramePr>
          <p:nvPr/>
        </p:nvGraphicFramePr>
        <p:xfrm>
          <a:off x="611557" y="1397000"/>
          <a:ext cx="7992891" cy="4840310"/>
        </p:xfrm>
        <a:graphic>
          <a:graphicData uri="http://schemas.openxmlformats.org/drawingml/2006/table">
            <a:tbl>
              <a:tblPr rtl="1" firstRow="1" bandRow="1">
                <a:tableStyleId>{5C22544A-7EE6-4342-B048-85BDC9FD1C3A}</a:tableStyleId>
              </a:tblPr>
              <a:tblGrid>
                <a:gridCol w="2664297"/>
                <a:gridCol w="2664297"/>
                <a:gridCol w="2664297"/>
              </a:tblGrid>
              <a:tr h="648335">
                <a:tc>
                  <a:txBody>
                    <a:bodyPr/>
                    <a:lstStyle/>
                    <a:p>
                      <a:pPr algn="ctr" rtl="1"/>
                      <a:r>
                        <a:rPr lang="he-IL" sz="2800" b="1" dirty="0" smtClean="0">
                          <a:latin typeface="David" pitchFamily="34" charset="-79"/>
                          <a:cs typeface="David" pitchFamily="34" charset="-79"/>
                        </a:rPr>
                        <a:t>פסוק</a:t>
                      </a:r>
                      <a:endParaRPr lang="he-IL" sz="2800" b="1" dirty="0">
                        <a:latin typeface="David" pitchFamily="34" charset="-79"/>
                        <a:cs typeface="David" pitchFamily="34" charset="-79"/>
                      </a:endParaRPr>
                    </a:p>
                  </a:txBody>
                  <a:tcPr/>
                </a:tc>
                <a:tc>
                  <a:txBody>
                    <a:bodyPr/>
                    <a:lstStyle/>
                    <a:p>
                      <a:pPr algn="ctr" rtl="1"/>
                      <a:r>
                        <a:rPr lang="he-IL" sz="2800" b="1" dirty="0" smtClean="0">
                          <a:latin typeface="David" pitchFamily="34" charset="-79"/>
                          <a:cs typeface="David" pitchFamily="34" charset="-79"/>
                        </a:rPr>
                        <a:t>מילה</a:t>
                      </a:r>
                      <a:endParaRPr lang="he-IL" sz="2800" b="1" dirty="0">
                        <a:latin typeface="David" pitchFamily="34" charset="-79"/>
                        <a:cs typeface="David" pitchFamily="34" charset="-79"/>
                      </a:endParaRPr>
                    </a:p>
                  </a:txBody>
                  <a:tcPr/>
                </a:tc>
                <a:tc>
                  <a:txBody>
                    <a:bodyPr/>
                    <a:lstStyle/>
                    <a:p>
                      <a:pPr algn="ctr" rtl="1"/>
                      <a:r>
                        <a:rPr lang="he-IL" sz="2800" b="1" dirty="0" smtClean="0">
                          <a:latin typeface="David" pitchFamily="34" charset="-79"/>
                          <a:cs typeface="David" pitchFamily="34" charset="-79"/>
                        </a:rPr>
                        <a:t>פירוש</a:t>
                      </a:r>
                      <a:endParaRPr lang="he-IL" sz="2800" b="1" dirty="0">
                        <a:latin typeface="David" pitchFamily="34" charset="-79"/>
                        <a:cs typeface="David" pitchFamily="34" charset="-79"/>
                      </a:endParaRPr>
                    </a:p>
                  </a:txBody>
                  <a:tcPr/>
                </a:tc>
              </a:tr>
              <a:tr h="648335">
                <a:tc>
                  <a:txBody>
                    <a:bodyPr/>
                    <a:lstStyle/>
                    <a:p>
                      <a:pPr algn="ctr" rtl="1"/>
                      <a:r>
                        <a:rPr lang="he-IL" sz="2800" b="1" dirty="0" smtClean="0">
                          <a:latin typeface="David" pitchFamily="34" charset="-79"/>
                          <a:cs typeface="David" pitchFamily="34" charset="-79"/>
                        </a:rPr>
                        <a:t>ב</a:t>
                      </a:r>
                      <a:endParaRPr lang="he-IL" sz="2800" b="1" dirty="0">
                        <a:latin typeface="David" pitchFamily="34" charset="-79"/>
                        <a:cs typeface="David" pitchFamily="34" charset="-79"/>
                      </a:endParaRPr>
                    </a:p>
                  </a:txBody>
                  <a:tcPr/>
                </a:tc>
                <a:tc>
                  <a:txBody>
                    <a:bodyPr/>
                    <a:lstStyle/>
                    <a:p>
                      <a:pPr algn="ctr" rtl="1"/>
                      <a:r>
                        <a:rPr lang="he-IL" sz="2800" b="1" kern="1200" dirty="0" smtClean="0">
                          <a:solidFill>
                            <a:schemeClr val="dk1"/>
                          </a:solidFill>
                          <a:latin typeface="David" pitchFamily="34" charset="-79"/>
                          <a:ea typeface="+mn-ea"/>
                          <a:cs typeface="David" pitchFamily="34" charset="-79"/>
                        </a:rPr>
                        <a:t>וימכרם ה'</a:t>
                      </a:r>
                      <a:endParaRPr lang="he-IL" sz="2800" b="1" dirty="0">
                        <a:latin typeface="David" pitchFamily="34" charset="-79"/>
                        <a:cs typeface="David" pitchFamily="34" charset="-79"/>
                      </a:endParaRPr>
                    </a:p>
                  </a:txBody>
                  <a:tcPr/>
                </a:tc>
                <a:tc>
                  <a:txBody>
                    <a:bodyPr/>
                    <a:lstStyle/>
                    <a:p>
                      <a:pPr algn="ctr" rtl="1"/>
                      <a:r>
                        <a:rPr lang="he-IL" sz="2800" b="1" kern="1200" dirty="0" smtClean="0">
                          <a:solidFill>
                            <a:schemeClr val="dk1"/>
                          </a:solidFill>
                          <a:latin typeface="David" pitchFamily="34" charset="-79"/>
                          <a:ea typeface="+mn-ea"/>
                          <a:cs typeface="David" pitchFamily="34" charset="-79"/>
                        </a:rPr>
                        <a:t>ה' מסר אותם</a:t>
                      </a:r>
                      <a:endParaRPr lang="he-IL" sz="2800" b="1" dirty="0">
                        <a:latin typeface="David" pitchFamily="34" charset="-79"/>
                        <a:cs typeface="David" pitchFamily="34" charset="-79"/>
                      </a:endParaRPr>
                    </a:p>
                  </a:txBody>
                  <a:tcPr/>
                </a:tc>
              </a:tr>
              <a:tr h="648335">
                <a:tc>
                  <a:txBody>
                    <a:bodyPr/>
                    <a:lstStyle/>
                    <a:p>
                      <a:pPr algn="ctr" rtl="1"/>
                      <a:r>
                        <a:rPr lang="he-IL" sz="2800" b="1" dirty="0" smtClean="0">
                          <a:latin typeface="David" pitchFamily="34" charset="-79"/>
                          <a:cs typeface="David" pitchFamily="34" charset="-79"/>
                        </a:rPr>
                        <a:t>ב</a:t>
                      </a:r>
                      <a:endParaRPr lang="he-IL" sz="2800" b="1" dirty="0">
                        <a:latin typeface="David" pitchFamily="34" charset="-79"/>
                        <a:cs typeface="David" pitchFamily="34" charset="-79"/>
                      </a:endParaRPr>
                    </a:p>
                  </a:txBody>
                  <a:tcPr/>
                </a:tc>
                <a:tc>
                  <a:txBody>
                    <a:bodyPr/>
                    <a:lstStyle/>
                    <a:p>
                      <a:pPr algn="ctr" rtl="1"/>
                      <a:r>
                        <a:rPr lang="he-IL" sz="2800" b="1" kern="1200" dirty="0" smtClean="0">
                          <a:solidFill>
                            <a:schemeClr val="dk1"/>
                          </a:solidFill>
                          <a:latin typeface="David" pitchFamily="34" charset="-79"/>
                          <a:ea typeface="+mn-ea"/>
                          <a:cs typeface="David" pitchFamily="34" charset="-79"/>
                        </a:rPr>
                        <a:t>יושב</a:t>
                      </a:r>
                      <a:endParaRPr lang="he-IL" sz="2800" b="1" dirty="0">
                        <a:latin typeface="David" pitchFamily="34" charset="-79"/>
                        <a:cs typeface="David" pitchFamily="34" charset="-79"/>
                      </a:endParaRPr>
                    </a:p>
                  </a:txBody>
                  <a:tcPr/>
                </a:tc>
                <a:tc>
                  <a:txBody>
                    <a:bodyPr/>
                    <a:lstStyle/>
                    <a:p>
                      <a:pPr algn="ctr" rtl="1"/>
                      <a:r>
                        <a:rPr lang="he-IL" sz="2800" b="1" kern="1200" dirty="0" smtClean="0">
                          <a:solidFill>
                            <a:schemeClr val="dk1"/>
                          </a:solidFill>
                          <a:latin typeface="David" pitchFamily="34" charset="-79"/>
                          <a:ea typeface="+mn-ea"/>
                          <a:cs typeface="David" pitchFamily="34" charset="-79"/>
                        </a:rPr>
                        <a:t>מתגורר</a:t>
                      </a:r>
                      <a:endParaRPr lang="he-IL" sz="2800" b="1" dirty="0">
                        <a:latin typeface="David" pitchFamily="34" charset="-79"/>
                        <a:cs typeface="David" pitchFamily="34" charset="-79"/>
                      </a:endParaRPr>
                    </a:p>
                  </a:txBody>
                  <a:tcPr/>
                </a:tc>
              </a:tr>
              <a:tr h="648335">
                <a:tc>
                  <a:txBody>
                    <a:bodyPr/>
                    <a:lstStyle/>
                    <a:p>
                      <a:pPr algn="ctr" rtl="1"/>
                      <a:r>
                        <a:rPr lang="he-IL" sz="2800" b="1" dirty="0" smtClean="0">
                          <a:latin typeface="David" pitchFamily="34" charset="-79"/>
                          <a:cs typeface="David" pitchFamily="34" charset="-79"/>
                        </a:rPr>
                        <a:t>ג</a:t>
                      </a:r>
                      <a:endParaRPr lang="he-IL" sz="2800" b="1" dirty="0">
                        <a:latin typeface="David" pitchFamily="34" charset="-79"/>
                        <a:cs typeface="David" pitchFamily="34" charset="-79"/>
                      </a:endParaRPr>
                    </a:p>
                  </a:txBody>
                  <a:tcPr/>
                </a:tc>
                <a:tc>
                  <a:txBody>
                    <a:bodyPr/>
                    <a:lstStyle/>
                    <a:p>
                      <a:pPr algn="ctr" rtl="1"/>
                      <a:r>
                        <a:rPr lang="he-IL" sz="2800" b="1" kern="1200" dirty="0" smtClean="0">
                          <a:solidFill>
                            <a:schemeClr val="dk1"/>
                          </a:solidFill>
                          <a:latin typeface="David" pitchFamily="34" charset="-79"/>
                          <a:ea typeface="+mn-ea"/>
                          <a:cs typeface="David" pitchFamily="34" charset="-79"/>
                        </a:rPr>
                        <a:t>ויצעקו</a:t>
                      </a:r>
                      <a:endParaRPr lang="he-IL" sz="2800" b="1" dirty="0">
                        <a:latin typeface="David" pitchFamily="34" charset="-79"/>
                        <a:cs typeface="David" pitchFamily="34" charset="-79"/>
                      </a:endParaRPr>
                    </a:p>
                  </a:txBody>
                  <a:tcPr/>
                </a:tc>
                <a:tc>
                  <a:txBody>
                    <a:bodyPr/>
                    <a:lstStyle/>
                    <a:p>
                      <a:pPr algn="ctr" rtl="1"/>
                      <a:r>
                        <a:rPr lang="he-IL" sz="2800" b="1" kern="1200" dirty="0" smtClean="0">
                          <a:solidFill>
                            <a:schemeClr val="dk1"/>
                          </a:solidFill>
                          <a:latin typeface="David" pitchFamily="34" charset="-79"/>
                          <a:ea typeface="+mn-ea"/>
                          <a:cs typeface="David" pitchFamily="34" charset="-79"/>
                        </a:rPr>
                        <a:t>התפללו</a:t>
                      </a:r>
                      <a:endParaRPr lang="he-IL" sz="2800" b="1" dirty="0">
                        <a:latin typeface="David" pitchFamily="34" charset="-79"/>
                        <a:cs typeface="David" pitchFamily="34" charset="-79"/>
                      </a:endParaRPr>
                    </a:p>
                  </a:txBody>
                  <a:tcPr/>
                </a:tc>
              </a:tr>
              <a:tr h="648335">
                <a:tc>
                  <a:txBody>
                    <a:bodyPr/>
                    <a:lstStyle/>
                    <a:p>
                      <a:pPr algn="ctr" rtl="1"/>
                      <a:r>
                        <a:rPr lang="he-IL" sz="2800" b="1" dirty="0" smtClean="0">
                          <a:latin typeface="David" pitchFamily="34" charset="-79"/>
                          <a:cs typeface="David" pitchFamily="34" charset="-79"/>
                        </a:rPr>
                        <a:t>ג</a:t>
                      </a:r>
                      <a:endParaRPr lang="he-IL" sz="2800" b="1" dirty="0">
                        <a:latin typeface="David" pitchFamily="34" charset="-79"/>
                        <a:cs typeface="David" pitchFamily="34" charset="-79"/>
                      </a:endParaRPr>
                    </a:p>
                  </a:txBody>
                  <a:tcPr/>
                </a:tc>
                <a:tc>
                  <a:txBody>
                    <a:bodyPr/>
                    <a:lstStyle/>
                    <a:p>
                      <a:pPr algn="ctr" rtl="1"/>
                      <a:r>
                        <a:rPr lang="he-IL" sz="2800" b="1" kern="1200" dirty="0" smtClean="0">
                          <a:solidFill>
                            <a:schemeClr val="dk1"/>
                          </a:solidFill>
                          <a:latin typeface="David" pitchFamily="34" charset="-79"/>
                          <a:ea typeface="+mn-ea"/>
                          <a:cs typeface="David" pitchFamily="34" charset="-79"/>
                        </a:rPr>
                        <a:t>והוא לחץ</a:t>
                      </a:r>
                      <a:endParaRPr lang="he-IL" sz="2800" b="1" dirty="0">
                        <a:latin typeface="David" pitchFamily="34" charset="-79"/>
                        <a:cs typeface="David" pitchFamily="34" charset="-79"/>
                      </a:endParaRPr>
                    </a:p>
                  </a:txBody>
                  <a:tcPr/>
                </a:tc>
                <a:tc>
                  <a:txBody>
                    <a:bodyPr/>
                    <a:lstStyle/>
                    <a:p>
                      <a:pPr algn="ctr" rtl="1"/>
                      <a:r>
                        <a:rPr lang="he-IL" sz="2800" b="1" kern="1200" dirty="0" smtClean="0">
                          <a:solidFill>
                            <a:schemeClr val="dk1"/>
                          </a:solidFill>
                          <a:latin typeface="David" pitchFamily="34" charset="-79"/>
                          <a:ea typeface="+mn-ea"/>
                          <a:cs typeface="David" pitchFamily="34" charset="-79"/>
                        </a:rPr>
                        <a:t>דיכא ועינה</a:t>
                      </a:r>
                      <a:endParaRPr lang="he-IL" sz="2800" b="1" dirty="0">
                        <a:latin typeface="David" pitchFamily="34" charset="-79"/>
                        <a:cs typeface="David" pitchFamily="34" charset="-79"/>
                      </a:endParaRPr>
                    </a:p>
                  </a:txBody>
                  <a:tcPr/>
                </a:tc>
              </a:tr>
              <a:tr h="1598635">
                <a:tc>
                  <a:txBody>
                    <a:bodyPr/>
                    <a:lstStyle/>
                    <a:p>
                      <a:pPr algn="ctr" rtl="1"/>
                      <a:r>
                        <a:rPr lang="he-IL" sz="2800" b="1" dirty="0" smtClean="0">
                          <a:latin typeface="David" pitchFamily="34" charset="-79"/>
                          <a:cs typeface="David" pitchFamily="34" charset="-79"/>
                        </a:rPr>
                        <a:t>ג</a:t>
                      </a:r>
                      <a:endParaRPr lang="he-IL" sz="2800" b="1" dirty="0">
                        <a:latin typeface="David" pitchFamily="34" charset="-79"/>
                        <a:cs typeface="David" pitchFamily="34" charset="-79"/>
                      </a:endParaRPr>
                    </a:p>
                  </a:txBody>
                  <a:tcPr/>
                </a:tc>
                <a:tc>
                  <a:txBody>
                    <a:bodyPr/>
                    <a:lstStyle/>
                    <a:p>
                      <a:pPr algn="ctr" rtl="1"/>
                      <a:r>
                        <a:rPr lang="he-IL" sz="2800" b="1" kern="1200" dirty="0" smtClean="0">
                          <a:solidFill>
                            <a:schemeClr val="dk1"/>
                          </a:solidFill>
                          <a:latin typeface="David" pitchFamily="34" charset="-79"/>
                          <a:ea typeface="+mn-ea"/>
                          <a:cs typeface="David" pitchFamily="34" charset="-79"/>
                        </a:rPr>
                        <a:t>רכב ברזל</a:t>
                      </a:r>
                      <a:endParaRPr lang="he-IL" sz="2800" b="1" dirty="0">
                        <a:latin typeface="David" pitchFamily="34" charset="-79"/>
                        <a:cs typeface="David" pitchFamily="34" charset="-79"/>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he-IL" sz="2800" b="1" kern="1200" dirty="0" smtClean="0">
                          <a:solidFill>
                            <a:schemeClr val="dk1"/>
                          </a:solidFill>
                          <a:latin typeface="David" pitchFamily="34" charset="-79"/>
                          <a:ea typeface="+mn-ea"/>
                          <a:cs typeface="David" pitchFamily="34" charset="-79"/>
                        </a:rPr>
                        <a:t>מרכבות מחוזקות בברזל </a:t>
                      </a:r>
                      <a:endParaRPr lang="en-US" sz="2800" b="1" kern="1200" dirty="0" smtClean="0">
                        <a:solidFill>
                          <a:schemeClr val="dk1"/>
                        </a:solidFill>
                        <a:latin typeface="David" pitchFamily="34" charset="-79"/>
                        <a:ea typeface="+mn-ea"/>
                        <a:cs typeface="David" pitchFamily="34" charset="-79"/>
                      </a:endParaRPr>
                    </a:p>
                    <a:p>
                      <a:pPr algn="ctr" rtl="1"/>
                      <a:endParaRPr lang="he-IL" sz="2800" b="1" dirty="0">
                        <a:latin typeface="David" pitchFamily="34" charset="-79"/>
                        <a:cs typeface="David" pitchFamily="34" charset="-79"/>
                      </a:endParaRPr>
                    </a:p>
                  </a:txBody>
                  <a:tcPr/>
                </a:tc>
              </a:tr>
            </a:tbl>
          </a:graphicData>
        </a:graphic>
      </p:graphicFrame>
      <p:pic>
        <p:nvPicPr>
          <p:cNvPr id="4098" name="Picture 2" descr="http://sindyanna.co.il/~files/block/12030/big/DotanGooArye-20120614113728-108_Bf2.jpg"/>
          <p:cNvPicPr>
            <a:picLocks noChangeAspect="1" noChangeArrowheads="1"/>
          </p:cNvPicPr>
          <p:nvPr/>
        </p:nvPicPr>
        <p:blipFill>
          <a:blip r:embed="rId2" cstate="print"/>
          <a:srcRect/>
          <a:stretch>
            <a:fillRect/>
          </a:stretch>
        </p:blipFill>
        <p:spPr bwMode="auto">
          <a:xfrm>
            <a:off x="1115616" y="0"/>
            <a:ext cx="1512168" cy="1340768"/>
          </a:xfrm>
          <a:prstGeom prst="rect">
            <a:avLst/>
          </a:prstGeom>
          <a:noFill/>
        </p:spPr>
      </p:pic>
      <p:pic>
        <p:nvPicPr>
          <p:cNvPr id="6" name="Picture 2" descr="http://sindyanna.co.il/~files/block/12030/big/DotanGooArye-20120614113728-108_Bf2.jpg"/>
          <p:cNvPicPr>
            <a:picLocks noChangeAspect="1" noChangeArrowheads="1"/>
          </p:cNvPicPr>
          <p:nvPr/>
        </p:nvPicPr>
        <p:blipFill>
          <a:blip r:embed="rId2" cstate="print"/>
          <a:srcRect/>
          <a:stretch>
            <a:fillRect/>
          </a:stretch>
        </p:blipFill>
        <p:spPr bwMode="auto">
          <a:xfrm>
            <a:off x="6372200" y="0"/>
            <a:ext cx="1512168" cy="134076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0"/>
            <a:ext cx="8229600" cy="1124744"/>
          </a:xfrm>
        </p:spPr>
        <p:txBody>
          <a:bodyPr/>
          <a:lstStyle/>
          <a:p>
            <a:r>
              <a:rPr lang="he-IL" b="1" dirty="0" smtClean="0">
                <a:solidFill>
                  <a:srgbClr val="FF0000"/>
                </a:solidFill>
              </a:rPr>
              <a:t>דבורה הנביאה- פסוקים ד-יא</a:t>
            </a:r>
            <a:endParaRPr lang="he-IL" b="1" dirty="0">
              <a:solidFill>
                <a:srgbClr val="FF0000"/>
              </a:solidFill>
            </a:endParaRPr>
          </a:p>
        </p:txBody>
      </p:sp>
      <p:sp>
        <p:nvSpPr>
          <p:cNvPr id="3" name="מציין מיקום תוכן 2"/>
          <p:cNvSpPr>
            <a:spLocks noGrp="1"/>
          </p:cNvSpPr>
          <p:nvPr>
            <p:ph idx="1"/>
          </p:nvPr>
        </p:nvSpPr>
        <p:spPr>
          <a:xfrm>
            <a:off x="179512" y="1052736"/>
            <a:ext cx="8784976" cy="5616624"/>
          </a:xfrm>
        </p:spPr>
        <p:txBody>
          <a:bodyPr/>
          <a:lstStyle/>
          <a:p>
            <a:pPr algn="ctr">
              <a:buNone/>
            </a:pPr>
            <a:r>
              <a:rPr lang="he-IL" b="1" dirty="0" smtClean="0">
                <a:solidFill>
                  <a:schemeClr val="tx2"/>
                </a:solidFill>
                <a:latin typeface="David" pitchFamily="34" charset="-79"/>
                <a:cs typeface="David" pitchFamily="34" charset="-79"/>
              </a:rPr>
              <a:t>פסוק ט'</a:t>
            </a:r>
          </a:p>
          <a:p>
            <a:pPr algn="ctr">
              <a:buNone/>
            </a:pPr>
            <a:r>
              <a:rPr lang="he-IL" b="1" dirty="0" smtClean="0">
                <a:solidFill>
                  <a:schemeClr val="tx2"/>
                </a:solidFill>
                <a:latin typeface="David" pitchFamily="34" charset="-79"/>
                <a:cs typeface="David" pitchFamily="34" charset="-79"/>
              </a:rPr>
              <a:t>"לא תהיה תפארתך על הדרך אשר אתה הולך בה"</a:t>
            </a:r>
          </a:p>
          <a:p>
            <a:pPr algn="ctr">
              <a:buNone/>
            </a:pPr>
            <a:endParaRPr lang="he-IL" b="1" dirty="0" smtClean="0">
              <a:solidFill>
                <a:schemeClr val="tx2"/>
              </a:solidFill>
              <a:latin typeface="David" pitchFamily="34" charset="-79"/>
              <a:cs typeface="David" pitchFamily="34" charset="-79"/>
            </a:endParaRPr>
          </a:p>
          <a:p>
            <a:pPr algn="ctr">
              <a:buNone/>
            </a:pPr>
            <a:r>
              <a:rPr lang="he-IL" b="1" dirty="0" smtClean="0">
                <a:latin typeface="David" pitchFamily="34" charset="-79"/>
                <a:cs typeface="David" pitchFamily="34" charset="-79"/>
              </a:rPr>
              <a:t>כלומר, הדבר לא ייתן לך כבוד</a:t>
            </a:r>
          </a:p>
          <a:p>
            <a:pPr>
              <a:buNone/>
            </a:pPr>
            <a:endParaRPr lang="he-IL" b="1" dirty="0" smtClean="0">
              <a:latin typeface="David" pitchFamily="34" charset="-79"/>
              <a:cs typeface="David" pitchFamily="34" charset="-79"/>
            </a:endParaRPr>
          </a:p>
          <a:p>
            <a:pPr>
              <a:buNone/>
            </a:pPr>
            <a:r>
              <a:rPr lang="he-IL" b="1" i="1" dirty="0" smtClean="0">
                <a:solidFill>
                  <a:schemeClr val="accent2">
                    <a:lumMod val="75000"/>
                  </a:schemeClr>
                </a:solidFill>
                <a:latin typeface="David" pitchFamily="34" charset="-79"/>
                <a:cs typeface="David" pitchFamily="34" charset="-79"/>
              </a:rPr>
              <a:t>הביאו דוגמאות מחיי היומיום לניב זה</a:t>
            </a:r>
          </a:p>
          <a:p>
            <a:pPr lvl="0">
              <a:buNone/>
            </a:pPr>
            <a:r>
              <a:rPr lang="he-IL" b="1" i="1" dirty="0" smtClean="0">
                <a:solidFill>
                  <a:schemeClr val="accent2">
                    <a:lumMod val="75000"/>
                  </a:schemeClr>
                </a:solidFill>
                <a:latin typeface="David" pitchFamily="34" charset="-79"/>
                <a:cs typeface="David" pitchFamily="34" charset="-79"/>
              </a:rPr>
              <a:t>לדוגמה: </a:t>
            </a:r>
            <a:r>
              <a:rPr lang="he-IL" b="1" i="1" dirty="0">
                <a:solidFill>
                  <a:schemeClr val="accent2">
                    <a:lumMod val="75000"/>
                  </a:schemeClr>
                </a:solidFill>
                <a:latin typeface="David" pitchFamily="34" charset="-79"/>
                <a:cs typeface="David" pitchFamily="34" charset="-79"/>
              </a:rPr>
              <a:t>אל תתחבר לקבוצה הזו, כי לא תהיה תפארתך על הדרך בה אתה הולך.</a:t>
            </a:r>
            <a:endParaRPr lang="en-US" b="1" i="1" dirty="0">
              <a:solidFill>
                <a:schemeClr val="accent2">
                  <a:lumMod val="75000"/>
                </a:schemeClr>
              </a:solidFill>
              <a:latin typeface="David" pitchFamily="34" charset="-79"/>
              <a:cs typeface="David" pitchFamily="34" charset="-79"/>
            </a:endParaRPr>
          </a:p>
          <a:p>
            <a:pPr>
              <a:buNone/>
            </a:pPr>
            <a:endParaRPr lang="he-IL" b="1" dirty="0">
              <a:latin typeface="David" pitchFamily="34" charset="-79"/>
              <a:cs typeface="David" pitchFamily="34" charset="-79"/>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0"/>
            <a:ext cx="8229600" cy="1417638"/>
          </a:xfrm>
        </p:spPr>
        <p:txBody>
          <a:bodyPr/>
          <a:lstStyle/>
          <a:p>
            <a:r>
              <a:rPr lang="he-IL" b="1" dirty="0" err="1" smtClean="0">
                <a:solidFill>
                  <a:schemeClr val="tx2"/>
                </a:solidFill>
              </a:rPr>
              <a:t>סלמילים</a:t>
            </a:r>
            <a:endParaRPr lang="he-IL" dirty="0"/>
          </a:p>
        </p:txBody>
      </p:sp>
      <p:pic>
        <p:nvPicPr>
          <p:cNvPr id="4" name="Picture 2" descr="http://sindyanna.co.il/~files/block/12030/big/DotanGooArye-20120614113728-108_Bf2.jpg"/>
          <p:cNvPicPr>
            <a:picLocks noChangeAspect="1" noChangeArrowheads="1"/>
          </p:cNvPicPr>
          <p:nvPr/>
        </p:nvPicPr>
        <p:blipFill>
          <a:blip r:embed="rId2" cstate="print"/>
          <a:srcRect/>
          <a:stretch>
            <a:fillRect/>
          </a:stretch>
        </p:blipFill>
        <p:spPr bwMode="auto">
          <a:xfrm>
            <a:off x="6300192" y="0"/>
            <a:ext cx="1512168" cy="1340768"/>
          </a:xfrm>
          <a:prstGeom prst="rect">
            <a:avLst/>
          </a:prstGeom>
          <a:noFill/>
        </p:spPr>
      </p:pic>
      <p:pic>
        <p:nvPicPr>
          <p:cNvPr id="5" name="Picture 2" descr="http://sindyanna.co.il/~files/block/12030/big/DotanGooArye-20120614113728-108_Bf2.jpg"/>
          <p:cNvPicPr>
            <a:picLocks noChangeAspect="1" noChangeArrowheads="1"/>
          </p:cNvPicPr>
          <p:nvPr/>
        </p:nvPicPr>
        <p:blipFill>
          <a:blip r:embed="rId2" cstate="print"/>
          <a:srcRect/>
          <a:stretch>
            <a:fillRect/>
          </a:stretch>
        </p:blipFill>
        <p:spPr bwMode="auto">
          <a:xfrm>
            <a:off x="1619672" y="0"/>
            <a:ext cx="1512168" cy="1340768"/>
          </a:xfrm>
          <a:prstGeom prst="rect">
            <a:avLst/>
          </a:prstGeom>
          <a:noFill/>
        </p:spPr>
      </p:pic>
      <p:graphicFrame>
        <p:nvGraphicFramePr>
          <p:cNvPr id="6" name="טבלה 5"/>
          <p:cNvGraphicFramePr>
            <a:graphicFrameLocks noGrp="1"/>
          </p:cNvGraphicFramePr>
          <p:nvPr/>
        </p:nvGraphicFramePr>
        <p:xfrm>
          <a:off x="251520" y="1225040"/>
          <a:ext cx="8568952" cy="5267200"/>
        </p:xfrm>
        <a:graphic>
          <a:graphicData uri="http://schemas.openxmlformats.org/drawingml/2006/table">
            <a:tbl>
              <a:tblPr rtl="1" firstRow="1" bandRow="1">
                <a:tableStyleId>{5C22544A-7EE6-4342-B048-85BDC9FD1C3A}</a:tableStyleId>
              </a:tblPr>
              <a:tblGrid>
                <a:gridCol w="2023020"/>
                <a:gridCol w="2863255"/>
                <a:gridCol w="3682677"/>
              </a:tblGrid>
              <a:tr h="464090">
                <a:tc>
                  <a:txBody>
                    <a:bodyPr/>
                    <a:lstStyle/>
                    <a:p>
                      <a:pPr algn="ctr" rtl="1"/>
                      <a:r>
                        <a:rPr lang="he-IL" sz="2400" b="1" dirty="0" smtClean="0">
                          <a:latin typeface="David" pitchFamily="34" charset="-79"/>
                          <a:cs typeface="David" pitchFamily="34" charset="-79"/>
                        </a:rPr>
                        <a:t>פסוק</a:t>
                      </a:r>
                      <a:endParaRPr lang="he-IL" sz="2400" b="1" dirty="0">
                        <a:latin typeface="David" pitchFamily="34" charset="-79"/>
                        <a:cs typeface="David" pitchFamily="34" charset="-79"/>
                      </a:endParaRPr>
                    </a:p>
                  </a:txBody>
                  <a:tcPr/>
                </a:tc>
                <a:tc>
                  <a:txBody>
                    <a:bodyPr/>
                    <a:lstStyle/>
                    <a:p>
                      <a:pPr algn="ctr" rtl="1"/>
                      <a:r>
                        <a:rPr lang="he-IL" sz="2400" b="1" dirty="0" smtClean="0">
                          <a:latin typeface="David" pitchFamily="34" charset="-79"/>
                          <a:cs typeface="David" pitchFamily="34" charset="-79"/>
                        </a:rPr>
                        <a:t>מילה </a:t>
                      </a:r>
                      <a:endParaRPr lang="he-IL" sz="2400" b="1" dirty="0">
                        <a:latin typeface="David" pitchFamily="34" charset="-79"/>
                        <a:cs typeface="David" pitchFamily="34" charset="-79"/>
                      </a:endParaRPr>
                    </a:p>
                  </a:txBody>
                  <a:tcPr/>
                </a:tc>
                <a:tc>
                  <a:txBody>
                    <a:bodyPr/>
                    <a:lstStyle/>
                    <a:p>
                      <a:pPr algn="ctr" rtl="1"/>
                      <a:r>
                        <a:rPr lang="he-IL" sz="2400" b="1" dirty="0" smtClean="0">
                          <a:latin typeface="David" pitchFamily="34" charset="-79"/>
                          <a:cs typeface="David" pitchFamily="34" charset="-79"/>
                        </a:rPr>
                        <a:t>פירוש</a:t>
                      </a:r>
                      <a:endParaRPr lang="he-IL" sz="2400" b="1" dirty="0">
                        <a:latin typeface="David" pitchFamily="34" charset="-79"/>
                        <a:cs typeface="David" pitchFamily="34" charset="-79"/>
                      </a:endParaRPr>
                    </a:p>
                  </a:txBody>
                  <a:tcPr/>
                </a:tc>
              </a:tr>
              <a:tr h="1487631">
                <a:tc>
                  <a:txBody>
                    <a:bodyPr/>
                    <a:lstStyle/>
                    <a:p>
                      <a:pPr algn="ctr" rtl="1"/>
                      <a:r>
                        <a:rPr lang="he-IL" sz="2400" b="1" dirty="0" smtClean="0">
                          <a:latin typeface="David" pitchFamily="34" charset="-79"/>
                          <a:cs typeface="David" pitchFamily="34" charset="-79"/>
                        </a:rPr>
                        <a:t>ד</a:t>
                      </a:r>
                      <a:endParaRPr lang="he-IL" sz="2400" b="1" dirty="0">
                        <a:latin typeface="David" pitchFamily="34" charset="-79"/>
                        <a:cs typeface="David" pitchFamily="34" charset="-79"/>
                      </a:endParaRPr>
                    </a:p>
                  </a:txBody>
                  <a:tcPr/>
                </a:tc>
                <a:tc>
                  <a:txBody>
                    <a:bodyPr/>
                    <a:lstStyle/>
                    <a:p>
                      <a:pPr algn="ctr" rtl="1"/>
                      <a:r>
                        <a:rPr lang="he-IL" sz="2400" b="1" kern="1200" dirty="0" smtClean="0">
                          <a:solidFill>
                            <a:schemeClr val="dk1"/>
                          </a:solidFill>
                          <a:latin typeface="David" pitchFamily="34" charset="-79"/>
                          <a:ea typeface="+mn-ea"/>
                          <a:cs typeface="David" pitchFamily="34" charset="-79"/>
                        </a:rPr>
                        <a:t>אשת לפידות</a:t>
                      </a:r>
                      <a:endParaRPr lang="he-IL" sz="2400" b="1" dirty="0">
                        <a:latin typeface="David" pitchFamily="34" charset="-79"/>
                        <a:cs typeface="David" pitchFamily="34" charset="-79"/>
                      </a:endParaRPr>
                    </a:p>
                  </a:txBody>
                  <a:tcPr/>
                </a:tc>
                <a:tc>
                  <a:txBody>
                    <a:bodyPr/>
                    <a:lstStyle/>
                    <a:p>
                      <a:pPr algn="ctr" rtl="1"/>
                      <a:r>
                        <a:rPr lang="he-IL" sz="2400" b="1" kern="1200" dirty="0" smtClean="0">
                          <a:solidFill>
                            <a:schemeClr val="dk1"/>
                          </a:solidFill>
                          <a:latin typeface="David" pitchFamily="34" charset="-79"/>
                          <a:ea typeface="+mn-ea"/>
                          <a:cs typeface="David" pitchFamily="34" charset="-79"/>
                        </a:rPr>
                        <a:t>א) אשתו של איש בשם לפידות</a:t>
                      </a:r>
                      <a:br>
                        <a:rPr lang="he-IL" sz="2400" b="1" kern="1200" dirty="0" smtClean="0">
                          <a:solidFill>
                            <a:schemeClr val="dk1"/>
                          </a:solidFill>
                          <a:latin typeface="David" pitchFamily="34" charset="-79"/>
                          <a:ea typeface="+mn-ea"/>
                          <a:cs typeface="David" pitchFamily="34" charset="-79"/>
                        </a:rPr>
                      </a:br>
                      <a:r>
                        <a:rPr lang="he-IL" sz="2400" b="1" kern="1200" dirty="0" smtClean="0">
                          <a:solidFill>
                            <a:schemeClr val="dk1"/>
                          </a:solidFill>
                          <a:latin typeface="David" pitchFamily="34" charset="-79"/>
                          <a:ea typeface="+mn-ea"/>
                          <a:cs typeface="David" pitchFamily="34" charset="-79"/>
                        </a:rPr>
                        <a:t>                                          ב)מקצועה היה הכנת פתיליות לבית המקדש</a:t>
                      </a:r>
                      <a:endParaRPr lang="he-IL" sz="2400" b="1" dirty="0">
                        <a:latin typeface="David" pitchFamily="34" charset="-79"/>
                        <a:cs typeface="David" pitchFamily="34" charset="-79"/>
                      </a:endParaRPr>
                    </a:p>
                  </a:txBody>
                  <a:tcPr/>
                </a:tc>
              </a:tr>
              <a:tr h="464090">
                <a:tc>
                  <a:txBody>
                    <a:bodyPr/>
                    <a:lstStyle/>
                    <a:p>
                      <a:pPr algn="ctr" rtl="1"/>
                      <a:r>
                        <a:rPr lang="he-IL" sz="2400" b="1" dirty="0" smtClean="0">
                          <a:latin typeface="David" pitchFamily="34" charset="-79"/>
                          <a:cs typeface="David" pitchFamily="34" charset="-79"/>
                        </a:rPr>
                        <a:t>ו</a:t>
                      </a:r>
                      <a:endParaRPr lang="he-IL" sz="2400" b="1" dirty="0">
                        <a:latin typeface="David" pitchFamily="34" charset="-79"/>
                        <a:cs typeface="David" pitchFamily="34" charset="-79"/>
                      </a:endParaRPr>
                    </a:p>
                  </a:txBody>
                  <a:tcPr/>
                </a:tc>
                <a:tc>
                  <a:txBody>
                    <a:bodyPr/>
                    <a:lstStyle/>
                    <a:p>
                      <a:pPr algn="ctr" rtl="1"/>
                      <a:r>
                        <a:rPr lang="he-IL" sz="2400" b="1" kern="1200" dirty="0" smtClean="0">
                          <a:solidFill>
                            <a:schemeClr val="dk1"/>
                          </a:solidFill>
                          <a:latin typeface="David" pitchFamily="34" charset="-79"/>
                          <a:ea typeface="+mn-ea"/>
                          <a:cs typeface="David" pitchFamily="34" charset="-79"/>
                        </a:rPr>
                        <a:t>ומשכת</a:t>
                      </a:r>
                      <a:endParaRPr lang="he-IL" sz="2400" b="1" dirty="0">
                        <a:latin typeface="David" pitchFamily="34" charset="-79"/>
                        <a:cs typeface="David" pitchFamily="34" charset="-79"/>
                      </a:endParaRPr>
                    </a:p>
                  </a:txBody>
                  <a:tcPr/>
                </a:tc>
                <a:tc>
                  <a:txBody>
                    <a:bodyPr/>
                    <a:lstStyle/>
                    <a:p>
                      <a:pPr algn="ctr" rtl="1"/>
                      <a:r>
                        <a:rPr lang="he-IL" sz="2400" b="1" kern="1200" dirty="0" smtClean="0">
                          <a:solidFill>
                            <a:schemeClr val="dk1"/>
                          </a:solidFill>
                          <a:latin typeface="David" pitchFamily="34" charset="-79"/>
                          <a:ea typeface="+mn-ea"/>
                          <a:cs typeface="David" pitchFamily="34" charset="-79"/>
                        </a:rPr>
                        <a:t>תאסוף צבא</a:t>
                      </a:r>
                      <a:endParaRPr lang="he-IL" sz="2400" b="1" dirty="0">
                        <a:latin typeface="David" pitchFamily="34" charset="-79"/>
                        <a:cs typeface="David" pitchFamily="34" charset="-79"/>
                      </a:endParaRPr>
                    </a:p>
                  </a:txBody>
                  <a:tcPr/>
                </a:tc>
              </a:tr>
              <a:tr h="464090">
                <a:tc>
                  <a:txBody>
                    <a:bodyPr/>
                    <a:lstStyle/>
                    <a:p>
                      <a:pPr algn="ctr" rtl="1"/>
                      <a:r>
                        <a:rPr lang="he-IL" sz="2400" b="1" dirty="0" smtClean="0">
                          <a:latin typeface="David" pitchFamily="34" charset="-79"/>
                          <a:cs typeface="David" pitchFamily="34" charset="-79"/>
                        </a:rPr>
                        <a:t>ז</a:t>
                      </a:r>
                      <a:endParaRPr lang="he-IL" sz="2400" b="1" dirty="0">
                        <a:latin typeface="David" pitchFamily="34" charset="-79"/>
                        <a:cs typeface="David" pitchFamily="34" charset="-79"/>
                      </a:endParaRPr>
                    </a:p>
                  </a:txBody>
                  <a:tcPr/>
                </a:tc>
                <a:tc>
                  <a:txBody>
                    <a:bodyPr/>
                    <a:lstStyle/>
                    <a:p>
                      <a:pPr algn="ctr" rtl="1"/>
                      <a:r>
                        <a:rPr lang="he-IL" sz="2400" b="1" kern="1200" dirty="0" smtClean="0">
                          <a:solidFill>
                            <a:schemeClr val="dk1"/>
                          </a:solidFill>
                          <a:latin typeface="David" pitchFamily="34" charset="-79"/>
                          <a:ea typeface="+mn-ea"/>
                          <a:cs typeface="David" pitchFamily="34" charset="-79"/>
                        </a:rPr>
                        <a:t>ואת המונו</a:t>
                      </a:r>
                      <a:endParaRPr lang="he-IL" sz="2400" b="1" dirty="0">
                        <a:latin typeface="David" pitchFamily="34" charset="-79"/>
                        <a:cs typeface="David" pitchFamily="34" charset="-79"/>
                      </a:endParaRPr>
                    </a:p>
                  </a:txBody>
                  <a:tcPr/>
                </a:tc>
                <a:tc>
                  <a:txBody>
                    <a:bodyPr/>
                    <a:lstStyle/>
                    <a:p>
                      <a:pPr algn="ctr" rtl="1"/>
                      <a:r>
                        <a:rPr lang="he-IL" sz="2400" b="1" kern="1200" dirty="0" smtClean="0">
                          <a:solidFill>
                            <a:schemeClr val="dk1"/>
                          </a:solidFill>
                          <a:latin typeface="David" pitchFamily="34" charset="-79"/>
                          <a:ea typeface="+mn-ea"/>
                          <a:cs typeface="David" pitchFamily="34" charset="-79"/>
                        </a:rPr>
                        <a:t>חיל הרגלים שלו</a:t>
                      </a:r>
                      <a:endParaRPr lang="he-IL" sz="2400" b="1" dirty="0">
                        <a:latin typeface="David" pitchFamily="34" charset="-79"/>
                        <a:cs typeface="David" pitchFamily="34" charset="-79"/>
                      </a:endParaRPr>
                    </a:p>
                  </a:txBody>
                  <a:tcPr/>
                </a:tc>
              </a:tr>
              <a:tr h="464090">
                <a:tc>
                  <a:txBody>
                    <a:bodyPr/>
                    <a:lstStyle/>
                    <a:p>
                      <a:pPr algn="ctr" rtl="1"/>
                      <a:r>
                        <a:rPr lang="he-IL" sz="2400" b="1" dirty="0" smtClean="0">
                          <a:latin typeface="David" pitchFamily="34" charset="-79"/>
                          <a:cs typeface="David" pitchFamily="34" charset="-79"/>
                        </a:rPr>
                        <a:t>ט</a:t>
                      </a:r>
                      <a:endParaRPr lang="he-IL" sz="2400" b="1" dirty="0">
                        <a:latin typeface="David" pitchFamily="34" charset="-79"/>
                        <a:cs typeface="David" pitchFamily="34" charset="-79"/>
                      </a:endParaRPr>
                    </a:p>
                  </a:txBody>
                  <a:tcPr/>
                </a:tc>
                <a:tc>
                  <a:txBody>
                    <a:bodyPr/>
                    <a:lstStyle/>
                    <a:p>
                      <a:pPr algn="ctr" rtl="1"/>
                      <a:r>
                        <a:rPr lang="he-IL" sz="2400" b="1" kern="1200" dirty="0" smtClean="0">
                          <a:solidFill>
                            <a:schemeClr val="dk1"/>
                          </a:solidFill>
                          <a:latin typeface="David" pitchFamily="34" charset="-79"/>
                          <a:ea typeface="+mn-ea"/>
                          <a:cs typeface="David" pitchFamily="34" charset="-79"/>
                        </a:rPr>
                        <a:t>אפס</a:t>
                      </a:r>
                      <a:endParaRPr lang="he-IL" sz="2400" b="1" dirty="0">
                        <a:latin typeface="David" pitchFamily="34" charset="-79"/>
                        <a:cs typeface="David" pitchFamily="34" charset="-79"/>
                      </a:endParaRPr>
                    </a:p>
                  </a:txBody>
                  <a:tcPr/>
                </a:tc>
                <a:tc>
                  <a:txBody>
                    <a:bodyPr/>
                    <a:lstStyle/>
                    <a:p>
                      <a:pPr algn="ctr" rtl="1"/>
                      <a:r>
                        <a:rPr lang="he-IL" sz="2400" b="1" kern="1200" dirty="0" smtClean="0">
                          <a:solidFill>
                            <a:schemeClr val="dk1"/>
                          </a:solidFill>
                          <a:latin typeface="David" pitchFamily="34" charset="-79"/>
                          <a:ea typeface="+mn-ea"/>
                          <a:cs typeface="David" pitchFamily="34" charset="-79"/>
                        </a:rPr>
                        <a:t>אז לא יהיה לך כבוד</a:t>
                      </a:r>
                      <a:endParaRPr lang="he-IL" sz="2400" b="1" dirty="0">
                        <a:latin typeface="David" pitchFamily="34" charset="-79"/>
                        <a:cs typeface="David" pitchFamily="34" charset="-79"/>
                      </a:endParaRPr>
                    </a:p>
                  </a:txBody>
                  <a:tcPr/>
                </a:tc>
              </a:tr>
              <a:tr h="464090">
                <a:tc>
                  <a:txBody>
                    <a:bodyPr/>
                    <a:lstStyle/>
                    <a:p>
                      <a:pPr algn="ctr" rtl="1"/>
                      <a:r>
                        <a:rPr lang="he-IL" sz="2400" b="1" dirty="0" smtClean="0">
                          <a:latin typeface="David" pitchFamily="34" charset="-79"/>
                          <a:cs typeface="David" pitchFamily="34" charset="-79"/>
                        </a:rPr>
                        <a:t>ט</a:t>
                      </a:r>
                      <a:endParaRPr lang="he-IL" sz="2400" b="1" dirty="0">
                        <a:latin typeface="David" pitchFamily="34" charset="-79"/>
                        <a:cs typeface="David" pitchFamily="34" charset="-79"/>
                      </a:endParaRPr>
                    </a:p>
                  </a:txBody>
                  <a:tcPr/>
                </a:tc>
                <a:tc>
                  <a:txBody>
                    <a:bodyPr/>
                    <a:lstStyle/>
                    <a:p>
                      <a:pPr algn="ctr" rtl="1"/>
                      <a:r>
                        <a:rPr lang="he-IL" sz="2400" b="1" kern="1200" dirty="0" smtClean="0">
                          <a:solidFill>
                            <a:schemeClr val="dk1"/>
                          </a:solidFill>
                          <a:latin typeface="David" pitchFamily="34" charset="-79"/>
                          <a:ea typeface="+mn-ea"/>
                          <a:cs typeface="David" pitchFamily="34" charset="-79"/>
                        </a:rPr>
                        <a:t>ימכור</a:t>
                      </a:r>
                      <a:endParaRPr lang="he-IL" sz="2400" b="1" dirty="0">
                        <a:latin typeface="David" pitchFamily="34" charset="-79"/>
                        <a:cs typeface="David" pitchFamily="34" charset="-79"/>
                      </a:endParaRPr>
                    </a:p>
                  </a:txBody>
                  <a:tcPr/>
                </a:tc>
                <a:tc>
                  <a:txBody>
                    <a:bodyPr/>
                    <a:lstStyle/>
                    <a:p>
                      <a:pPr algn="ctr" rtl="1"/>
                      <a:r>
                        <a:rPr lang="he-IL" sz="2400" b="1" kern="1200" dirty="0" smtClean="0">
                          <a:solidFill>
                            <a:schemeClr val="dk1"/>
                          </a:solidFill>
                          <a:latin typeface="David" pitchFamily="34" charset="-79"/>
                          <a:ea typeface="+mn-ea"/>
                          <a:cs typeface="David" pitchFamily="34" charset="-79"/>
                        </a:rPr>
                        <a:t>ימסור</a:t>
                      </a:r>
                      <a:endParaRPr lang="he-IL" sz="2400" b="1" dirty="0">
                        <a:latin typeface="David" pitchFamily="34" charset="-79"/>
                        <a:cs typeface="David" pitchFamily="34" charset="-79"/>
                      </a:endParaRPr>
                    </a:p>
                  </a:txBody>
                  <a:tcPr/>
                </a:tc>
              </a:tr>
              <a:tr h="464090">
                <a:tc>
                  <a:txBody>
                    <a:bodyPr/>
                    <a:lstStyle/>
                    <a:p>
                      <a:pPr algn="ctr" rtl="1"/>
                      <a:r>
                        <a:rPr lang="he-IL" sz="2400" b="1" dirty="0" smtClean="0">
                          <a:latin typeface="David" pitchFamily="34" charset="-79"/>
                          <a:cs typeface="David" pitchFamily="34" charset="-79"/>
                        </a:rPr>
                        <a:t>ט</a:t>
                      </a:r>
                      <a:endParaRPr lang="he-IL" sz="2400" b="1" dirty="0">
                        <a:latin typeface="David" pitchFamily="34" charset="-79"/>
                        <a:cs typeface="David" pitchFamily="34" charset="-79"/>
                      </a:endParaRPr>
                    </a:p>
                  </a:txBody>
                  <a:tcPr/>
                </a:tc>
                <a:tc>
                  <a:txBody>
                    <a:bodyPr/>
                    <a:lstStyle/>
                    <a:p>
                      <a:pPr algn="ctr" rtl="1"/>
                      <a:r>
                        <a:rPr lang="he-IL" sz="2400" b="1" kern="1200" dirty="0" smtClean="0">
                          <a:solidFill>
                            <a:schemeClr val="dk1"/>
                          </a:solidFill>
                          <a:latin typeface="David" pitchFamily="34" charset="-79"/>
                          <a:ea typeface="+mn-ea"/>
                          <a:cs typeface="David" pitchFamily="34" charset="-79"/>
                        </a:rPr>
                        <a:t>קדשה</a:t>
                      </a:r>
                      <a:endParaRPr lang="he-IL" sz="2400" b="1" dirty="0">
                        <a:latin typeface="David" pitchFamily="34" charset="-79"/>
                        <a:cs typeface="David" pitchFamily="34" charset="-79"/>
                      </a:endParaRPr>
                    </a:p>
                  </a:txBody>
                  <a:tcPr/>
                </a:tc>
                <a:tc>
                  <a:txBody>
                    <a:bodyPr/>
                    <a:lstStyle/>
                    <a:p>
                      <a:pPr algn="ctr" rtl="1"/>
                      <a:r>
                        <a:rPr lang="he-IL" sz="2400" b="1" kern="1200" dirty="0" smtClean="0">
                          <a:solidFill>
                            <a:schemeClr val="dk1"/>
                          </a:solidFill>
                          <a:latin typeface="David" pitchFamily="34" charset="-79"/>
                          <a:ea typeface="+mn-ea"/>
                          <a:cs typeface="David" pitchFamily="34" charset="-79"/>
                        </a:rPr>
                        <a:t>אל מקום בשם קדש</a:t>
                      </a:r>
                      <a:endParaRPr lang="he-IL" sz="2400" b="1" dirty="0">
                        <a:latin typeface="David" pitchFamily="34" charset="-79"/>
                        <a:cs typeface="David" pitchFamily="34" charset="-79"/>
                      </a:endParaRPr>
                    </a:p>
                  </a:txBody>
                  <a:tcPr/>
                </a:tc>
              </a:tr>
              <a:tr h="464090">
                <a:tc>
                  <a:txBody>
                    <a:bodyPr/>
                    <a:lstStyle/>
                    <a:p>
                      <a:pPr algn="ctr" rtl="1"/>
                      <a:r>
                        <a:rPr lang="he-IL" sz="2400" b="1" dirty="0" smtClean="0">
                          <a:latin typeface="David" pitchFamily="34" charset="-79"/>
                          <a:cs typeface="David" pitchFamily="34" charset="-79"/>
                        </a:rPr>
                        <a:t>י</a:t>
                      </a:r>
                      <a:endParaRPr lang="he-IL" sz="2400" b="1" dirty="0">
                        <a:latin typeface="David" pitchFamily="34" charset="-79"/>
                        <a:cs typeface="David" pitchFamily="34" charset="-79"/>
                      </a:endParaRPr>
                    </a:p>
                  </a:txBody>
                  <a:tcPr/>
                </a:tc>
                <a:tc>
                  <a:txBody>
                    <a:bodyPr/>
                    <a:lstStyle/>
                    <a:p>
                      <a:pPr algn="ctr" rtl="1"/>
                      <a:r>
                        <a:rPr lang="he-IL" sz="2400" b="1" kern="1200" dirty="0" smtClean="0">
                          <a:solidFill>
                            <a:schemeClr val="dk1"/>
                          </a:solidFill>
                          <a:latin typeface="David" pitchFamily="34" charset="-79"/>
                          <a:ea typeface="+mn-ea"/>
                          <a:cs typeface="David" pitchFamily="34" charset="-79"/>
                        </a:rPr>
                        <a:t>ויזעק</a:t>
                      </a:r>
                      <a:endParaRPr lang="he-IL" sz="2400" b="1" dirty="0">
                        <a:latin typeface="David" pitchFamily="34" charset="-79"/>
                        <a:cs typeface="David" pitchFamily="34" charset="-79"/>
                      </a:endParaRPr>
                    </a:p>
                  </a:txBody>
                  <a:tcPr/>
                </a:tc>
                <a:tc>
                  <a:txBody>
                    <a:bodyPr/>
                    <a:lstStyle/>
                    <a:p>
                      <a:pPr algn="ctr" rtl="1"/>
                      <a:r>
                        <a:rPr lang="he-IL" sz="2400" b="1" kern="1200" dirty="0" smtClean="0">
                          <a:solidFill>
                            <a:schemeClr val="dk1"/>
                          </a:solidFill>
                          <a:latin typeface="David" pitchFamily="34" charset="-79"/>
                          <a:ea typeface="+mn-ea"/>
                          <a:cs typeface="David" pitchFamily="34" charset="-79"/>
                        </a:rPr>
                        <a:t>גייס, קרא</a:t>
                      </a:r>
                      <a:endParaRPr lang="he-IL" sz="2400" b="1" dirty="0">
                        <a:latin typeface="David" pitchFamily="34" charset="-79"/>
                        <a:cs typeface="David" pitchFamily="34" charset="-79"/>
                      </a:endParaRPr>
                    </a:p>
                  </a:txBody>
                  <a:tcPr/>
                </a:tc>
              </a:tr>
              <a:tr h="464090">
                <a:tc>
                  <a:txBody>
                    <a:bodyPr/>
                    <a:lstStyle/>
                    <a:p>
                      <a:pPr algn="ctr" rtl="1"/>
                      <a:r>
                        <a:rPr lang="he-IL" sz="2400" b="1" dirty="0" smtClean="0">
                          <a:latin typeface="David" pitchFamily="34" charset="-79"/>
                          <a:cs typeface="David" pitchFamily="34" charset="-79"/>
                        </a:rPr>
                        <a:t>יא</a:t>
                      </a:r>
                      <a:endParaRPr lang="he-IL" sz="2400" b="1" dirty="0">
                        <a:latin typeface="David" pitchFamily="34" charset="-79"/>
                        <a:cs typeface="David" pitchFamily="34" charset="-79"/>
                      </a:endParaRPr>
                    </a:p>
                  </a:txBody>
                  <a:tcPr/>
                </a:tc>
                <a:tc>
                  <a:txBody>
                    <a:bodyPr/>
                    <a:lstStyle/>
                    <a:p>
                      <a:pPr algn="ctr" rtl="1"/>
                      <a:r>
                        <a:rPr lang="he-IL" sz="2400" b="1" kern="1200" dirty="0" err="1" smtClean="0">
                          <a:solidFill>
                            <a:schemeClr val="dk1"/>
                          </a:solidFill>
                          <a:latin typeface="David" pitchFamily="34" charset="-79"/>
                          <a:ea typeface="+mn-ea"/>
                          <a:cs typeface="David" pitchFamily="34" charset="-79"/>
                        </a:rPr>
                        <a:t>ויט</a:t>
                      </a:r>
                      <a:r>
                        <a:rPr lang="he-IL" sz="2400" b="1" kern="1200" dirty="0" smtClean="0">
                          <a:solidFill>
                            <a:schemeClr val="dk1"/>
                          </a:solidFill>
                          <a:latin typeface="David" pitchFamily="34" charset="-79"/>
                          <a:ea typeface="+mn-ea"/>
                          <a:cs typeface="David" pitchFamily="34" charset="-79"/>
                        </a:rPr>
                        <a:t> אוהלו</a:t>
                      </a:r>
                      <a:endParaRPr lang="he-IL" sz="2400" b="1" dirty="0">
                        <a:latin typeface="David" pitchFamily="34" charset="-79"/>
                        <a:cs typeface="David" pitchFamily="34" charset="-79"/>
                      </a:endParaRPr>
                    </a:p>
                  </a:txBody>
                  <a:tcPr/>
                </a:tc>
                <a:tc>
                  <a:txBody>
                    <a:bodyPr/>
                    <a:lstStyle/>
                    <a:p>
                      <a:pPr algn="ctr" rtl="1"/>
                      <a:r>
                        <a:rPr lang="he-IL" sz="2400" b="1" kern="1200" dirty="0" smtClean="0">
                          <a:solidFill>
                            <a:schemeClr val="dk1"/>
                          </a:solidFill>
                          <a:latin typeface="David" pitchFamily="34" charset="-79"/>
                          <a:ea typeface="+mn-ea"/>
                          <a:cs typeface="David" pitchFamily="34" charset="-79"/>
                        </a:rPr>
                        <a:t>חנה, העמיד את אוהלו</a:t>
                      </a:r>
                      <a:endParaRPr lang="he-IL" sz="2400" b="1" dirty="0">
                        <a:latin typeface="David" pitchFamily="34" charset="-79"/>
                        <a:cs typeface="David" pitchFamily="34" charset="-79"/>
                      </a:endParaRPr>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0"/>
            <a:ext cx="8229600" cy="1340768"/>
          </a:xfrm>
        </p:spPr>
        <p:txBody>
          <a:bodyPr/>
          <a:lstStyle/>
          <a:p>
            <a:r>
              <a:rPr lang="he-IL" b="1" dirty="0" smtClean="0">
                <a:solidFill>
                  <a:srgbClr val="FF0000"/>
                </a:solidFill>
              </a:rPr>
              <a:t>נעים להכיר... דבורה הנביאה</a:t>
            </a:r>
            <a:endParaRPr lang="he-IL" b="1" dirty="0">
              <a:solidFill>
                <a:srgbClr val="FF0000"/>
              </a:solidFill>
            </a:endParaRPr>
          </a:p>
        </p:txBody>
      </p:sp>
      <p:sp>
        <p:nvSpPr>
          <p:cNvPr id="4" name="מלבן מעוגל 3"/>
          <p:cNvSpPr/>
          <p:nvPr/>
        </p:nvSpPr>
        <p:spPr>
          <a:xfrm>
            <a:off x="3059832" y="1268760"/>
            <a:ext cx="5760640" cy="5184576"/>
          </a:xfrm>
          <a:prstGeom prst="roundRect">
            <a:avLst/>
          </a:prstGeom>
          <a:ln w="7620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3" name="מציין מיקום תוכן 2"/>
          <p:cNvSpPr>
            <a:spLocks noGrp="1"/>
          </p:cNvSpPr>
          <p:nvPr>
            <p:ph idx="1"/>
          </p:nvPr>
        </p:nvSpPr>
        <p:spPr>
          <a:xfrm>
            <a:off x="457200" y="1052736"/>
            <a:ext cx="8229600" cy="5472608"/>
          </a:xfrm>
        </p:spPr>
        <p:txBody>
          <a:bodyPr>
            <a:normAutofit/>
          </a:bodyPr>
          <a:lstStyle/>
          <a:p>
            <a:pPr>
              <a:buNone/>
            </a:pPr>
            <a:endParaRPr lang="he-IL" sz="2800" b="1" dirty="0" smtClean="0">
              <a:solidFill>
                <a:schemeClr val="tx2"/>
              </a:solidFill>
              <a:latin typeface="David" pitchFamily="34" charset="-79"/>
              <a:cs typeface="David" pitchFamily="34" charset="-79"/>
            </a:endParaRPr>
          </a:p>
          <a:p>
            <a:pPr>
              <a:buNone/>
            </a:pPr>
            <a:r>
              <a:rPr lang="he-IL" sz="2800" b="1" dirty="0" smtClean="0">
                <a:solidFill>
                  <a:schemeClr val="tx2"/>
                </a:solidFill>
                <a:latin typeface="David" pitchFamily="34" charset="-79"/>
                <a:cs typeface="David" pitchFamily="34" charset="-79"/>
              </a:rPr>
              <a:t>שמי: _________________________</a:t>
            </a:r>
          </a:p>
          <a:p>
            <a:pPr>
              <a:buNone/>
            </a:pPr>
            <a:endParaRPr lang="he-IL" sz="2800" b="1" dirty="0">
              <a:solidFill>
                <a:schemeClr val="tx2"/>
              </a:solidFill>
              <a:latin typeface="David" pitchFamily="34" charset="-79"/>
              <a:cs typeface="David" pitchFamily="34" charset="-79"/>
            </a:endParaRPr>
          </a:p>
          <a:p>
            <a:pPr>
              <a:buNone/>
            </a:pPr>
            <a:r>
              <a:rPr lang="he-IL" sz="2800" b="1" dirty="0" smtClean="0">
                <a:solidFill>
                  <a:schemeClr val="tx2"/>
                </a:solidFill>
                <a:latin typeface="David" pitchFamily="34" charset="-79"/>
                <a:cs typeface="David" pitchFamily="34" charset="-79"/>
              </a:rPr>
              <a:t>שמו של בעלי:___________________</a:t>
            </a:r>
          </a:p>
          <a:p>
            <a:pPr>
              <a:buNone/>
            </a:pPr>
            <a:endParaRPr lang="he-IL" sz="2800" b="1" dirty="0">
              <a:solidFill>
                <a:schemeClr val="tx2"/>
              </a:solidFill>
              <a:latin typeface="David" pitchFamily="34" charset="-79"/>
              <a:cs typeface="David" pitchFamily="34" charset="-79"/>
            </a:endParaRPr>
          </a:p>
          <a:p>
            <a:pPr>
              <a:buNone/>
            </a:pPr>
            <a:r>
              <a:rPr lang="he-IL" sz="2800" b="1" dirty="0" smtClean="0">
                <a:solidFill>
                  <a:schemeClr val="tx2"/>
                </a:solidFill>
                <a:latin typeface="David" pitchFamily="34" charset="-79"/>
                <a:cs typeface="David" pitchFamily="34" charset="-79"/>
              </a:rPr>
              <a:t>מקום מגורים:</a:t>
            </a:r>
            <a:r>
              <a:rPr lang="en-US" sz="2800" b="1" dirty="0" smtClean="0">
                <a:solidFill>
                  <a:schemeClr val="tx2"/>
                </a:solidFill>
                <a:latin typeface="David" pitchFamily="34" charset="-79"/>
                <a:cs typeface="David" pitchFamily="34" charset="-79"/>
              </a:rPr>
              <a:t> </a:t>
            </a:r>
            <a:r>
              <a:rPr lang="he-IL" sz="2800" b="1" dirty="0" smtClean="0">
                <a:solidFill>
                  <a:schemeClr val="tx2"/>
                </a:solidFill>
                <a:latin typeface="David" pitchFamily="34" charset="-79"/>
                <a:cs typeface="David" pitchFamily="34" charset="-79"/>
              </a:rPr>
              <a:t>___________________</a:t>
            </a:r>
          </a:p>
          <a:p>
            <a:pPr>
              <a:buNone/>
            </a:pPr>
            <a:endParaRPr lang="he-IL" sz="2800" b="1" dirty="0">
              <a:solidFill>
                <a:schemeClr val="tx2"/>
              </a:solidFill>
              <a:latin typeface="David" pitchFamily="34" charset="-79"/>
              <a:cs typeface="David" pitchFamily="34" charset="-79"/>
            </a:endParaRPr>
          </a:p>
          <a:p>
            <a:pPr>
              <a:buNone/>
            </a:pPr>
            <a:r>
              <a:rPr lang="he-IL" sz="2800" b="1" dirty="0" smtClean="0">
                <a:solidFill>
                  <a:schemeClr val="tx2"/>
                </a:solidFill>
                <a:latin typeface="David" pitchFamily="34" charset="-79"/>
                <a:cs typeface="David" pitchFamily="34" charset="-79"/>
              </a:rPr>
              <a:t>שבט: _________________________</a:t>
            </a:r>
          </a:p>
          <a:p>
            <a:pPr>
              <a:buNone/>
            </a:pPr>
            <a:endParaRPr lang="he-IL" sz="2800" b="1" dirty="0">
              <a:solidFill>
                <a:schemeClr val="tx2"/>
              </a:solidFill>
              <a:latin typeface="David" pitchFamily="34" charset="-79"/>
              <a:cs typeface="David" pitchFamily="34" charset="-79"/>
            </a:endParaRPr>
          </a:p>
          <a:p>
            <a:pPr>
              <a:buNone/>
            </a:pPr>
            <a:r>
              <a:rPr lang="he-IL" sz="2800" b="1" dirty="0" smtClean="0">
                <a:solidFill>
                  <a:schemeClr val="tx2"/>
                </a:solidFill>
                <a:latin typeface="David" pitchFamily="34" charset="-79"/>
                <a:cs typeface="David" pitchFamily="34" charset="-79"/>
              </a:rPr>
              <a:t>מקצוע:</a:t>
            </a:r>
            <a:r>
              <a:rPr lang="en-US" sz="2800" b="1" dirty="0" smtClean="0">
                <a:solidFill>
                  <a:schemeClr val="tx2"/>
                </a:solidFill>
                <a:latin typeface="David" pitchFamily="34" charset="-79"/>
                <a:cs typeface="David" pitchFamily="34" charset="-79"/>
              </a:rPr>
              <a:t> </a:t>
            </a:r>
            <a:r>
              <a:rPr lang="he-IL" sz="2800" b="1" dirty="0" smtClean="0">
                <a:solidFill>
                  <a:schemeClr val="tx2"/>
                </a:solidFill>
                <a:latin typeface="David" pitchFamily="34" charset="-79"/>
                <a:cs typeface="David" pitchFamily="34" charset="-79"/>
              </a:rPr>
              <a:t>_______________________</a:t>
            </a:r>
            <a:endParaRPr lang="he-IL" sz="2800" b="1" dirty="0">
              <a:solidFill>
                <a:schemeClr val="tx2"/>
              </a:solidFill>
              <a:latin typeface="David" pitchFamily="34" charset="-79"/>
              <a:cs typeface="David" pitchFamily="34" charset="-79"/>
            </a:endParaRPr>
          </a:p>
        </p:txBody>
      </p:sp>
      <p:pic>
        <p:nvPicPr>
          <p:cNvPr id="16386" name="Picture 2" descr="http://cefl.typepad.com/photos/uncategorized/deborah.jpg"/>
          <p:cNvPicPr>
            <a:picLocks noChangeAspect="1" noChangeArrowheads="1"/>
          </p:cNvPicPr>
          <p:nvPr/>
        </p:nvPicPr>
        <p:blipFill>
          <a:blip r:embed="rId2" cstate="print"/>
          <a:srcRect/>
          <a:stretch>
            <a:fillRect/>
          </a:stretch>
        </p:blipFill>
        <p:spPr bwMode="auto">
          <a:xfrm>
            <a:off x="395536" y="1988840"/>
            <a:ext cx="2381250" cy="36195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0"/>
            <a:ext cx="8229600" cy="1196752"/>
          </a:xfrm>
        </p:spPr>
        <p:txBody>
          <a:bodyPr/>
          <a:lstStyle/>
          <a:p>
            <a:r>
              <a:rPr lang="he-IL" b="1" u="sng" dirty="0" smtClean="0">
                <a:solidFill>
                  <a:schemeClr val="tx2"/>
                </a:solidFill>
              </a:rPr>
              <a:t>עבודת כתה </a:t>
            </a:r>
            <a:endParaRPr lang="he-IL" b="1" u="sng" dirty="0">
              <a:solidFill>
                <a:schemeClr val="tx2"/>
              </a:solidFill>
            </a:endParaRPr>
          </a:p>
        </p:txBody>
      </p:sp>
      <p:sp>
        <p:nvSpPr>
          <p:cNvPr id="3" name="מציין מיקום תוכן 2"/>
          <p:cNvSpPr>
            <a:spLocks noGrp="1"/>
          </p:cNvSpPr>
          <p:nvPr>
            <p:ph idx="1"/>
          </p:nvPr>
        </p:nvSpPr>
        <p:spPr>
          <a:xfrm>
            <a:off x="0" y="1052736"/>
            <a:ext cx="9144000" cy="5616624"/>
          </a:xfrm>
        </p:spPr>
        <p:txBody>
          <a:bodyPr>
            <a:normAutofit fontScale="92500"/>
          </a:bodyPr>
          <a:lstStyle/>
          <a:p>
            <a:pPr>
              <a:buNone/>
            </a:pPr>
            <a:r>
              <a:rPr lang="he-IL" sz="3000" dirty="0" smtClean="0">
                <a:latin typeface="David" pitchFamily="34" charset="-79"/>
                <a:cs typeface="David" pitchFamily="34" charset="-79"/>
              </a:rPr>
              <a:t>1. מי הן הדמויות המוזכרות בקטע?</a:t>
            </a:r>
            <a:endParaRPr lang="en-US" sz="3000" dirty="0" smtClean="0">
              <a:latin typeface="David" pitchFamily="34" charset="-79"/>
              <a:cs typeface="David" pitchFamily="34" charset="-79"/>
            </a:endParaRPr>
          </a:p>
          <a:p>
            <a:pPr>
              <a:buNone/>
            </a:pPr>
            <a:r>
              <a:rPr lang="he-IL" sz="3000" dirty="0" smtClean="0">
                <a:latin typeface="David" pitchFamily="34" charset="-79"/>
                <a:cs typeface="David" pitchFamily="34" charset="-79"/>
              </a:rPr>
              <a:t>2. מה היה תפקידה של דבורה?</a:t>
            </a:r>
            <a:endParaRPr lang="en-US" sz="3000" dirty="0" smtClean="0">
              <a:latin typeface="David" pitchFamily="34" charset="-79"/>
              <a:cs typeface="David" pitchFamily="34" charset="-79"/>
            </a:endParaRPr>
          </a:p>
          <a:p>
            <a:pPr>
              <a:buNone/>
            </a:pPr>
            <a:r>
              <a:rPr lang="he-IL" sz="3000" dirty="0" smtClean="0">
                <a:latin typeface="David" pitchFamily="34" charset="-79"/>
                <a:cs typeface="David" pitchFamily="34" charset="-79"/>
              </a:rPr>
              <a:t>3. דבורה הנביאה פנתה אל ברק. מה היא דרשה ממנו?</a:t>
            </a:r>
            <a:endParaRPr lang="en-US" sz="3000" dirty="0" smtClean="0">
              <a:latin typeface="David" pitchFamily="34" charset="-79"/>
              <a:cs typeface="David" pitchFamily="34" charset="-79"/>
            </a:endParaRPr>
          </a:p>
          <a:p>
            <a:pPr>
              <a:buNone/>
            </a:pPr>
            <a:r>
              <a:rPr lang="he-IL" sz="3000" dirty="0" smtClean="0">
                <a:latin typeface="David" pitchFamily="34" charset="-79"/>
                <a:cs typeface="David" pitchFamily="34" charset="-79"/>
              </a:rPr>
              <a:t>4. דבורה נתנה לברק הוראות מפורטות: </a:t>
            </a:r>
            <a:endParaRPr lang="en-US" sz="3000" dirty="0" smtClean="0">
              <a:latin typeface="David" pitchFamily="34" charset="-79"/>
              <a:cs typeface="David" pitchFamily="34" charset="-79"/>
            </a:endParaRPr>
          </a:p>
          <a:p>
            <a:pPr>
              <a:buNone/>
            </a:pPr>
            <a:r>
              <a:rPr lang="he-IL" sz="3000" dirty="0" smtClean="0">
                <a:latin typeface="David" pitchFamily="34" charset="-79"/>
                <a:cs typeface="David" pitchFamily="34" charset="-79"/>
              </a:rPr>
              <a:t>    א)לאסוף______________ לוחמים.</a:t>
            </a:r>
          </a:p>
          <a:p>
            <a:pPr>
              <a:buNone/>
            </a:pPr>
            <a:r>
              <a:rPr lang="he-IL" sz="3000" dirty="0" smtClean="0">
                <a:latin typeface="David" pitchFamily="34" charset="-79"/>
                <a:cs typeface="David" pitchFamily="34" charset="-79"/>
              </a:rPr>
              <a:t>    ב)הלוחמים יהיו מהשבטים: __________ ו __________. </a:t>
            </a:r>
            <a:endParaRPr lang="en-US" sz="3000" dirty="0" smtClean="0">
              <a:latin typeface="David" pitchFamily="34" charset="-79"/>
              <a:cs typeface="David" pitchFamily="34" charset="-79"/>
            </a:endParaRPr>
          </a:p>
          <a:p>
            <a:pPr>
              <a:buNone/>
            </a:pPr>
            <a:r>
              <a:rPr lang="he-IL" sz="3000" dirty="0" smtClean="0">
                <a:latin typeface="David" pitchFamily="34" charset="-79"/>
                <a:cs typeface="David" pitchFamily="34" charset="-79"/>
              </a:rPr>
              <a:t>    ג)את הצבא היה עליו להביא ל-____________________.</a:t>
            </a:r>
            <a:endParaRPr lang="en-US" sz="3000" dirty="0" smtClean="0">
              <a:latin typeface="David" pitchFamily="34" charset="-79"/>
              <a:cs typeface="David" pitchFamily="34" charset="-79"/>
            </a:endParaRPr>
          </a:p>
          <a:p>
            <a:pPr>
              <a:buNone/>
            </a:pPr>
            <a:r>
              <a:rPr lang="he-IL" sz="3000" dirty="0" smtClean="0">
                <a:latin typeface="David" pitchFamily="34" charset="-79"/>
                <a:cs typeface="David" pitchFamily="34" charset="-79"/>
              </a:rPr>
              <a:t>5. מדוע הלוחמים היו דווקא משני השבטים האלה?</a:t>
            </a:r>
          </a:p>
          <a:p>
            <a:pPr>
              <a:lnSpc>
                <a:spcPct val="160000"/>
              </a:lnSpc>
              <a:buNone/>
            </a:pPr>
            <a:r>
              <a:rPr lang="he-IL" sz="3000" dirty="0" smtClean="0">
                <a:latin typeface="David" pitchFamily="34" charset="-79"/>
                <a:cs typeface="David" pitchFamily="34" charset="-79"/>
              </a:rPr>
              <a:t>6. איזה תנאי העמיד ברק לדבורה על דרישתה לצאת למלחמה? העתק את הפסוק המוכיח את דבריך וצבע באדום את מילות התנאי. </a:t>
            </a:r>
            <a:endParaRPr lang="en-US" sz="3000" dirty="0" smtClean="0">
              <a:latin typeface="David" pitchFamily="34" charset="-79"/>
              <a:cs typeface="David" pitchFamily="34" charset="-79"/>
            </a:endParaRPr>
          </a:p>
          <a:p>
            <a:pPr>
              <a:buNone/>
            </a:pPr>
            <a:endParaRPr lang="he-IL"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0"/>
            <a:ext cx="8229600" cy="1052736"/>
          </a:xfrm>
        </p:spPr>
        <p:txBody>
          <a:bodyPr/>
          <a:lstStyle/>
          <a:p>
            <a:r>
              <a:rPr lang="he-IL" dirty="0" smtClean="0">
                <a:solidFill>
                  <a:srgbClr val="FF0000"/>
                </a:solidFill>
              </a:rPr>
              <a:t>סיכום הקטע</a:t>
            </a:r>
            <a:endParaRPr lang="he-IL" dirty="0">
              <a:solidFill>
                <a:srgbClr val="FF0000"/>
              </a:solidFill>
            </a:endParaRPr>
          </a:p>
        </p:txBody>
      </p:sp>
      <p:sp>
        <p:nvSpPr>
          <p:cNvPr id="3" name="מציין מיקום תוכן 2"/>
          <p:cNvSpPr>
            <a:spLocks noGrp="1"/>
          </p:cNvSpPr>
          <p:nvPr>
            <p:ph idx="1"/>
          </p:nvPr>
        </p:nvSpPr>
        <p:spPr>
          <a:xfrm>
            <a:off x="0" y="1124744"/>
            <a:ext cx="9144000" cy="5256584"/>
          </a:xfrm>
        </p:spPr>
        <p:txBody>
          <a:bodyPr>
            <a:normAutofit fontScale="70000" lnSpcReduction="20000"/>
          </a:bodyPr>
          <a:lstStyle/>
          <a:p>
            <a:pPr lvl="0">
              <a:lnSpc>
                <a:spcPct val="170000"/>
              </a:lnSpc>
              <a:buNone/>
            </a:pPr>
            <a:r>
              <a:rPr lang="he-IL" sz="3600" b="1" dirty="0">
                <a:latin typeface="David" pitchFamily="34" charset="-79"/>
                <a:cs typeface="David" pitchFamily="34" charset="-79"/>
              </a:rPr>
              <a:t>השבטים שהיו תחת שלטונו של יבין מלך כנען חששו להתנגד לו משום שהיו לו תשע מאות אלף רכבי ברזל וגדודיו הטילו אימה על ישראל. היוזמה למלחמת שחרור מהכנענים יצאה דווקא מדבורה שישבה בהר אפרים- מקום המרוחק מהממלכה הכנענית. השפעתה של דבורה על שבטי ישראל הייתה חזקה והיא הייתה מסוגלת לעורר בהם התלהבות ולהובילם למלחמה. דבורה הייתה </a:t>
            </a:r>
            <a:r>
              <a:rPr lang="he-IL" sz="3600" b="1" dirty="0" smtClean="0">
                <a:latin typeface="David" pitchFamily="34" charset="-79"/>
                <a:cs typeface="David" pitchFamily="34" charset="-79"/>
              </a:rPr>
              <a:t>נביאה </a:t>
            </a:r>
            <a:r>
              <a:rPr lang="he-IL" sz="3600" b="1" dirty="0">
                <a:latin typeface="David" pitchFamily="34" charset="-79"/>
                <a:cs typeface="David" pitchFamily="34" charset="-79"/>
              </a:rPr>
              <a:t>ושופטת ומעצם כך הייתה דמות חשובה ומשפיעה. דבורה בחרה בברק בן-אבינועם לעמוד בראש הקרב. </a:t>
            </a:r>
            <a:endParaRPr lang="he-IL" sz="3600" b="1" dirty="0" smtClean="0">
              <a:latin typeface="David" pitchFamily="34" charset="-79"/>
              <a:cs typeface="David" pitchFamily="34" charset="-79"/>
            </a:endParaRPr>
          </a:p>
          <a:p>
            <a:pPr lvl="0">
              <a:lnSpc>
                <a:spcPct val="170000"/>
              </a:lnSpc>
              <a:buNone/>
            </a:pPr>
            <a:r>
              <a:rPr lang="he-IL" dirty="0">
                <a:latin typeface="David" pitchFamily="34" charset="-79"/>
                <a:cs typeface="David" pitchFamily="34" charset="-79"/>
              </a:rPr>
              <a:t/>
            </a:r>
            <a:br>
              <a:rPr lang="he-IL" dirty="0">
                <a:latin typeface="David" pitchFamily="34" charset="-79"/>
                <a:cs typeface="David" pitchFamily="34" charset="-79"/>
              </a:rPr>
            </a:br>
            <a:endParaRPr lang="en-US" dirty="0">
              <a:latin typeface="David" pitchFamily="34" charset="-79"/>
              <a:cs typeface="David" pitchFamily="34" charset="-79"/>
            </a:endParaRPr>
          </a:p>
          <a:p>
            <a:pPr>
              <a:buNone/>
            </a:pPr>
            <a:endParaRPr lang="he-IL"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0" y="0"/>
            <a:ext cx="9144000" cy="6858000"/>
          </a:xfrm>
        </p:spPr>
        <p:txBody>
          <a:bodyPr>
            <a:normAutofit fontScale="77500" lnSpcReduction="20000"/>
          </a:bodyPr>
          <a:lstStyle/>
          <a:p>
            <a:pPr>
              <a:lnSpc>
                <a:spcPct val="160000"/>
              </a:lnSpc>
              <a:buNone/>
            </a:pPr>
            <a:r>
              <a:rPr lang="he-IL" b="1" u="sng" dirty="0" smtClean="0">
                <a:latin typeface="David" pitchFamily="34" charset="-79"/>
                <a:cs typeface="David" pitchFamily="34" charset="-79"/>
              </a:rPr>
              <a:t>תוכניתה של דבורה: </a:t>
            </a:r>
            <a:r>
              <a:rPr lang="he-IL" dirty="0" smtClean="0">
                <a:latin typeface="David" pitchFamily="34" charset="-79"/>
                <a:cs typeface="David" pitchFamily="34" charset="-79"/>
              </a:rPr>
              <a:t>על ברק יהיה לאסוף עשרת אלפים איש מנפתלי וזבולון </a:t>
            </a:r>
            <a:r>
              <a:rPr lang="he-IL" dirty="0" err="1" smtClean="0">
                <a:latin typeface="David" pitchFamily="34" charset="-79"/>
                <a:cs typeface="David" pitchFamily="34" charset="-79"/>
              </a:rPr>
              <a:t>ולכנסם</a:t>
            </a:r>
            <a:r>
              <a:rPr lang="he-IL" dirty="0" smtClean="0">
                <a:latin typeface="David" pitchFamily="34" charset="-79"/>
                <a:cs typeface="David" pitchFamily="34" charset="-79"/>
              </a:rPr>
              <a:t> בהר תבור. היא תמשוך לנחל קישון את סיסרא, שר צבאו של יבין. סיסרא ירדוף אחר דבורה והיא תמשוך אותו לנחל קישון, שם הבוץ טובעני, ומרכבותיו יטבעו בבוץ.  ברק וצבאו ירדו מהר תבור ויתקפו את סיסרא וצבאו מאחור. </a:t>
            </a:r>
          </a:p>
          <a:p>
            <a:pPr>
              <a:lnSpc>
                <a:spcPct val="160000"/>
              </a:lnSpc>
              <a:buNone/>
            </a:pPr>
            <a:r>
              <a:rPr lang="he-IL" dirty="0" smtClean="0">
                <a:latin typeface="David" pitchFamily="34" charset="-79"/>
                <a:cs typeface="David" pitchFamily="34" charset="-79"/>
              </a:rPr>
              <a:t>הר תבור נבחר כמקום התכנסות הצבא מפני שהייתה לו חשיבות גבוהה מבחינה צבאית, הוא שולט על העמק מסביב ונוח לעקוב ממנו על תנועת האויב. בנוסף, הר תבור שימש כמקום בטוח מפני מרכבות הכנענים. </a:t>
            </a:r>
            <a:br>
              <a:rPr lang="he-IL" dirty="0" smtClean="0">
                <a:latin typeface="David" pitchFamily="34" charset="-79"/>
                <a:cs typeface="David" pitchFamily="34" charset="-79"/>
              </a:rPr>
            </a:br>
            <a:r>
              <a:rPr lang="he-IL" dirty="0" smtClean="0">
                <a:latin typeface="David" pitchFamily="34" charset="-79"/>
                <a:cs typeface="David" pitchFamily="34" charset="-79"/>
              </a:rPr>
              <a:t>ברק מבקש מדבורה שתבוא איתו לקרב, ואף מציב לה תנאי- שבלעדיה הוא לא יוצא לקרב. דבורה עונה לו שהיא מוכנה להצטרף אליו, אך שידע שאם היא מצטרפת הניצחון לא יהיה מיוחס לו, אלא לה.</a:t>
            </a:r>
            <a:endParaRPr lang="he-IL"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dirty="0" smtClean="0">
                <a:solidFill>
                  <a:srgbClr val="FF0000"/>
                </a:solidFill>
              </a:rPr>
              <a:t>שיעורי בית</a:t>
            </a:r>
            <a:endParaRPr lang="he-IL" b="1" dirty="0">
              <a:solidFill>
                <a:srgbClr val="FF0000"/>
              </a:solidFill>
            </a:endParaRPr>
          </a:p>
        </p:txBody>
      </p:sp>
      <p:sp>
        <p:nvSpPr>
          <p:cNvPr id="3" name="מציין מיקום תוכן 2"/>
          <p:cNvSpPr>
            <a:spLocks noGrp="1"/>
          </p:cNvSpPr>
          <p:nvPr>
            <p:ph idx="1"/>
          </p:nvPr>
        </p:nvSpPr>
        <p:spPr/>
        <p:txBody>
          <a:bodyPr/>
          <a:lstStyle/>
          <a:p>
            <a:pPr marL="514350" indent="-514350">
              <a:buAutoNum type="arabicPeriod"/>
            </a:pPr>
            <a:r>
              <a:rPr lang="he-IL" dirty="0" smtClean="0">
                <a:latin typeface="David" pitchFamily="34" charset="-79"/>
                <a:cs typeface="David" pitchFamily="34" charset="-79"/>
              </a:rPr>
              <a:t>אילו </a:t>
            </a:r>
            <a:r>
              <a:rPr lang="he-IL" dirty="0">
                <a:latin typeface="David" pitchFamily="34" charset="-79"/>
                <a:cs typeface="David" pitchFamily="34" charset="-79"/>
              </a:rPr>
              <a:t>תכונות של מנהיגות באות לידי ביטוי בדמותה של </a:t>
            </a:r>
            <a:r>
              <a:rPr lang="he-IL" dirty="0" smtClean="0">
                <a:latin typeface="David" pitchFamily="34" charset="-79"/>
                <a:cs typeface="David" pitchFamily="34" charset="-79"/>
              </a:rPr>
              <a:t>דבורה?</a:t>
            </a:r>
          </a:p>
          <a:p>
            <a:pPr marL="514350" indent="-514350">
              <a:buNone/>
            </a:pPr>
            <a:endParaRPr lang="he-IL" dirty="0" smtClean="0">
              <a:latin typeface="David" pitchFamily="34" charset="-79"/>
              <a:cs typeface="David" pitchFamily="34" charset="-79"/>
            </a:endParaRPr>
          </a:p>
          <a:p>
            <a:pPr>
              <a:buNone/>
            </a:pPr>
            <a:r>
              <a:rPr lang="he-IL" dirty="0" smtClean="0">
                <a:latin typeface="David" pitchFamily="34" charset="-79"/>
                <a:cs typeface="David" pitchFamily="34" charset="-79"/>
              </a:rPr>
              <a:t>2. ציירו </a:t>
            </a:r>
            <a:r>
              <a:rPr lang="he-IL" dirty="0">
                <a:latin typeface="David" pitchFamily="34" charset="-79"/>
                <a:cs typeface="David" pitchFamily="34" charset="-79"/>
              </a:rPr>
              <a:t>מפה אסטרטגית לתוכניתה של דבורה כפי שהיא מציגה אותה בפני ברק.</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0"/>
            <a:ext cx="8229600" cy="1268760"/>
          </a:xfrm>
        </p:spPr>
        <p:txBody>
          <a:bodyPr/>
          <a:lstStyle/>
          <a:p>
            <a:r>
              <a:rPr lang="he-IL" b="1" dirty="0">
                <a:solidFill>
                  <a:srgbClr val="FF0000"/>
                </a:solidFill>
              </a:rPr>
              <a:t>מלחמת סיסרא </a:t>
            </a:r>
            <a:r>
              <a:rPr lang="he-IL" b="1" dirty="0" smtClean="0">
                <a:solidFill>
                  <a:srgbClr val="FF0000"/>
                </a:solidFill>
              </a:rPr>
              <a:t>וברק- פסוקים </a:t>
            </a:r>
            <a:r>
              <a:rPr lang="he-IL" b="1" dirty="0" err="1" smtClean="0">
                <a:solidFill>
                  <a:srgbClr val="FF0000"/>
                </a:solidFill>
              </a:rPr>
              <a:t>יב</a:t>
            </a:r>
            <a:r>
              <a:rPr lang="he-IL" b="1" dirty="0" smtClean="0">
                <a:solidFill>
                  <a:srgbClr val="FF0000"/>
                </a:solidFill>
              </a:rPr>
              <a:t>-</a:t>
            </a:r>
            <a:r>
              <a:rPr lang="he-IL" b="1" dirty="0" err="1" smtClean="0">
                <a:solidFill>
                  <a:srgbClr val="FF0000"/>
                </a:solidFill>
              </a:rPr>
              <a:t>יז</a:t>
            </a:r>
            <a:endParaRPr lang="he-IL" dirty="0">
              <a:solidFill>
                <a:srgbClr val="FF0000"/>
              </a:solidFill>
            </a:endParaRPr>
          </a:p>
        </p:txBody>
      </p:sp>
      <p:sp>
        <p:nvSpPr>
          <p:cNvPr id="3" name="מציין מיקום תוכן 2"/>
          <p:cNvSpPr>
            <a:spLocks noGrp="1"/>
          </p:cNvSpPr>
          <p:nvPr>
            <p:ph idx="1"/>
          </p:nvPr>
        </p:nvSpPr>
        <p:spPr>
          <a:xfrm>
            <a:off x="251520" y="1196752"/>
            <a:ext cx="8640960" cy="5472608"/>
          </a:xfrm>
        </p:spPr>
        <p:txBody>
          <a:bodyPr/>
          <a:lstStyle/>
          <a:p>
            <a:pPr algn="ctr">
              <a:buNone/>
            </a:pPr>
            <a:endParaRPr lang="he-IL" b="1" dirty="0" smtClean="0">
              <a:solidFill>
                <a:schemeClr val="tx2"/>
              </a:solidFill>
              <a:latin typeface="David" pitchFamily="34" charset="-79"/>
              <a:cs typeface="David" pitchFamily="34" charset="-79"/>
            </a:endParaRPr>
          </a:p>
          <a:p>
            <a:pPr algn="ctr">
              <a:buNone/>
            </a:pPr>
            <a:r>
              <a:rPr lang="he-IL" b="1" dirty="0" err="1" smtClean="0">
                <a:solidFill>
                  <a:schemeClr val="tx2"/>
                </a:solidFill>
                <a:latin typeface="David" pitchFamily="34" charset="-79"/>
                <a:cs typeface="David" pitchFamily="34" charset="-79"/>
              </a:rPr>
              <a:t>סלמילים</a:t>
            </a:r>
            <a:endParaRPr lang="he-IL" b="1" dirty="0">
              <a:solidFill>
                <a:schemeClr val="tx2"/>
              </a:solidFill>
              <a:latin typeface="David" pitchFamily="34" charset="-79"/>
              <a:cs typeface="David" pitchFamily="34" charset="-79"/>
            </a:endParaRPr>
          </a:p>
        </p:txBody>
      </p:sp>
      <p:pic>
        <p:nvPicPr>
          <p:cNvPr id="4" name="Picture 2" descr="http://sindyanna.co.il/~files/block/12030/big/DotanGooArye-20120614113728-108_Bf2.jpg"/>
          <p:cNvPicPr>
            <a:picLocks noChangeAspect="1" noChangeArrowheads="1"/>
          </p:cNvPicPr>
          <p:nvPr/>
        </p:nvPicPr>
        <p:blipFill>
          <a:blip r:embed="rId2" cstate="print"/>
          <a:srcRect/>
          <a:stretch>
            <a:fillRect/>
          </a:stretch>
        </p:blipFill>
        <p:spPr bwMode="auto">
          <a:xfrm rot="20293883">
            <a:off x="2667034" y="1401671"/>
            <a:ext cx="864096" cy="766153"/>
          </a:xfrm>
          <a:prstGeom prst="rect">
            <a:avLst/>
          </a:prstGeom>
          <a:noFill/>
        </p:spPr>
      </p:pic>
      <p:graphicFrame>
        <p:nvGraphicFramePr>
          <p:cNvPr id="5" name="טבלה 4"/>
          <p:cNvGraphicFramePr>
            <a:graphicFrameLocks noGrp="1"/>
          </p:cNvGraphicFramePr>
          <p:nvPr/>
        </p:nvGraphicFramePr>
        <p:xfrm>
          <a:off x="539554" y="2348880"/>
          <a:ext cx="7920879" cy="3672407"/>
        </p:xfrm>
        <a:graphic>
          <a:graphicData uri="http://schemas.openxmlformats.org/drawingml/2006/table">
            <a:tbl>
              <a:tblPr rtl="1" firstRow="1" bandRow="1">
                <a:tableStyleId>{5C22544A-7EE6-4342-B048-85BDC9FD1C3A}</a:tableStyleId>
              </a:tblPr>
              <a:tblGrid>
                <a:gridCol w="2640293"/>
                <a:gridCol w="2640293"/>
                <a:gridCol w="2640293"/>
              </a:tblGrid>
              <a:tr h="567978">
                <a:tc>
                  <a:txBody>
                    <a:bodyPr/>
                    <a:lstStyle/>
                    <a:p>
                      <a:pPr algn="ctr" rtl="1"/>
                      <a:r>
                        <a:rPr lang="he-IL" sz="2800" b="1" dirty="0" smtClean="0">
                          <a:latin typeface="David" pitchFamily="34" charset="-79"/>
                          <a:cs typeface="David" pitchFamily="34" charset="-79"/>
                        </a:rPr>
                        <a:t>פסוק</a:t>
                      </a:r>
                      <a:endParaRPr lang="he-IL" sz="2800" b="1" dirty="0">
                        <a:latin typeface="David" pitchFamily="34" charset="-79"/>
                        <a:cs typeface="David" pitchFamily="34" charset="-79"/>
                      </a:endParaRPr>
                    </a:p>
                  </a:txBody>
                  <a:tcPr/>
                </a:tc>
                <a:tc>
                  <a:txBody>
                    <a:bodyPr/>
                    <a:lstStyle/>
                    <a:p>
                      <a:pPr algn="ctr" rtl="1"/>
                      <a:r>
                        <a:rPr lang="he-IL" sz="2800" b="1" dirty="0" smtClean="0">
                          <a:latin typeface="David" pitchFamily="34" charset="-79"/>
                          <a:cs typeface="David" pitchFamily="34" charset="-79"/>
                        </a:rPr>
                        <a:t>מילה</a:t>
                      </a:r>
                      <a:endParaRPr lang="he-IL" sz="2800" b="1" dirty="0">
                        <a:latin typeface="David" pitchFamily="34" charset="-79"/>
                        <a:cs typeface="David" pitchFamily="34" charset="-79"/>
                      </a:endParaRPr>
                    </a:p>
                  </a:txBody>
                  <a:tcPr/>
                </a:tc>
                <a:tc>
                  <a:txBody>
                    <a:bodyPr/>
                    <a:lstStyle/>
                    <a:p>
                      <a:pPr algn="ctr" rtl="1"/>
                      <a:r>
                        <a:rPr lang="he-IL" sz="2800" b="1" dirty="0" smtClean="0">
                          <a:latin typeface="David" pitchFamily="34" charset="-79"/>
                          <a:cs typeface="David" pitchFamily="34" charset="-79"/>
                        </a:rPr>
                        <a:t>פירוש</a:t>
                      </a:r>
                      <a:endParaRPr lang="he-IL" sz="2800" b="1" dirty="0">
                        <a:latin typeface="David" pitchFamily="34" charset="-79"/>
                        <a:cs typeface="David" pitchFamily="34" charset="-79"/>
                      </a:endParaRPr>
                    </a:p>
                  </a:txBody>
                  <a:tcPr/>
                </a:tc>
              </a:tr>
              <a:tr h="1400495">
                <a:tc>
                  <a:txBody>
                    <a:bodyPr/>
                    <a:lstStyle/>
                    <a:p>
                      <a:pPr algn="ctr" rtl="1"/>
                      <a:r>
                        <a:rPr lang="he-IL" sz="2800" b="1" dirty="0" smtClean="0">
                          <a:latin typeface="David" pitchFamily="34" charset="-79"/>
                          <a:cs typeface="David" pitchFamily="34" charset="-79"/>
                        </a:rPr>
                        <a:t>יד</a:t>
                      </a:r>
                      <a:endParaRPr lang="he-IL" sz="2800" b="1" dirty="0">
                        <a:latin typeface="David" pitchFamily="34" charset="-79"/>
                        <a:cs typeface="David" pitchFamily="34" charset="-79"/>
                      </a:endParaRPr>
                    </a:p>
                  </a:txBody>
                  <a:tcPr/>
                </a:tc>
                <a:tc>
                  <a:txBody>
                    <a:bodyPr/>
                    <a:lstStyle/>
                    <a:p>
                      <a:pPr algn="ctr" rtl="1"/>
                      <a:r>
                        <a:rPr lang="he-IL" sz="2800" b="1" dirty="0" smtClean="0">
                          <a:latin typeface="David" pitchFamily="34" charset="-79"/>
                          <a:cs typeface="David" pitchFamily="34" charset="-79"/>
                        </a:rPr>
                        <a:t>יצא לפניך</a:t>
                      </a:r>
                      <a:endParaRPr lang="he-IL" sz="2800" b="1" dirty="0">
                        <a:latin typeface="David" pitchFamily="34" charset="-79"/>
                        <a:cs typeface="David" pitchFamily="34" charset="-79"/>
                      </a:endParaRPr>
                    </a:p>
                  </a:txBody>
                  <a:tcPr/>
                </a:tc>
                <a:tc>
                  <a:txBody>
                    <a:bodyPr/>
                    <a:lstStyle/>
                    <a:p>
                      <a:pPr algn="ctr" rtl="1"/>
                      <a:r>
                        <a:rPr lang="he-IL" sz="2800" b="1" kern="1200" dirty="0" smtClean="0">
                          <a:solidFill>
                            <a:schemeClr val="dk1"/>
                          </a:solidFill>
                          <a:latin typeface="David" pitchFamily="34" charset="-79"/>
                          <a:ea typeface="+mn-ea"/>
                          <a:cs typeface="David" pitchFamily="34" charset="-79"/>
                        </a:rPr>
                        <a:t>מוביל את הצבא שלך למלחמה</a:t>
                      </a:r>
                      <a:br>
                        <a:rPr lang="he-IL" sz="2800" b="1" kern="1200" dirty="0" smtClean="0">
                          <a:solidFill>
                            <a:schemeClr val="dk1"/>
                          </a:solidFill>
                          <a:latin typeface="David" pitchFamily="34" charset="-79"/>
                          <a:ea typeface="+mn-ea"/>
                          <a:cs typeface="David" pitchFamily="34" charset="-79"/>
                        </a:rPr>
                      </a:br>
                      <a:endParaRPr lang="he-IL" sz="2800" b="1" dirty="0">
                        <a:latin typeface="David" pitchFamily="34" charset="-79"/>
                        <a:cs typeface="David" pitchFamily="34" charset="-79"/>
                      </a:endParaRPr>
                    </a:p>
                  </a:txBody>
                  <a:tcPr/>
                </a:tc>
              </a:tr>
              <a:tr h="567978">
                <a:tc>
                  <a:txBody>
                    <a:bodyPr/>
                    <a:lstStyle/>
                    <a:p>
                      <a:pPr algn="ctr" rtl="1"/>
                      <a:r>
                        <a:rPr lang="he-IL" sz="2800" b="1" dirty="0" err="1" smtClean="0">
                          <a:latin typeface="David" pitchFamily="34" charset="-79"/>
                          <a:cs typeface="David" pitchFamily="34" charset="-79"/>
                        </a:rPr>
                        <a:t>טו</a:t>
                      </a:r>
                      <a:endParaRPr lang="he-IL" sz="2800" b="1" dirty="0">
                        <a:latin typeface="David" pitchFamily="34" charset="-79"/>
                        <a:cs typeface="David" pitchFamily="34" charset="-79"/>
                      </a:endParaRPr>
                    </a:p>
                  </a:txBody>
                  <a:tcPr/>
                </a:tc>
                <a:tc>
                  <a:txBody>
                    <a:bodyPr/>
                    <a:lstStyle/>
                    <a:p>
                      <a:pPr algn="ctr" rtl="1"/>
                      <a:r>
                        <a:rPr lang="he-IL" sz="2800" b="1" dirty="0" err="1" smtClean="0">
                          <a:latin typeface="David" pitchFamily="34" charset="-79"/>
                          <a:cs typeface="David" pitchFamily="34" charset="-79"/>
                        </a:rPr>
                        <a:t>ויהם</a:t>
                      </a:r>
                      <a:endParaRPr lang="he-IL" sz="2800" b="1" dirty="0">
                        <a:latin typeface="David" pitchFamily="34" charset="-79"/>
                        <a:cs typeface="David" pitchFamily="34" charset="-79"/>
                      </a:endParaRPr>
                    </a:p>
                  </a:txBody>
                  <a:tcPr/>
                </a:tc>
                <a:tc>
                  <a:txBody>
                    <a:bodyPr/>
                    <a:lstStyle/>
                    <a:p>
                      <a:pPr algn="ctr" rtl="1"/>
                      <a:r>
                        <a:rPr lang="he-IL" sz="2800" b="1" dirty="0" smtClean="0">
                          <a:latin typeface="David" pitchFamily="34" charset="-79"/>
                          <a:cs typeface="David" pitchFamily="34" charset="-79"/>
                        </a:rPr>
                        <a:t>בלבל</a:t>
                      </a:r>
                      <a:endParaRPr lang="he-IL" sz="2800" b="1" dirty="0">
                        <a:latin typeface="David" pitchFamily="34" charset="-79"/>
                        <a:cs typeface="David" pitchFamily="34" charset="-79"/>
                      </a:endParaRPr>
                    </a:p>
                  </a:txBody>
                  <a:tcPr/>
                </a:tc>
              </a:tr>
              <a:tr h="567978">
                <a:tc>
                  <a:txBody>
                    <a:bodyPr/>
                    <a:lstStyle/>
                    <a:p>
                      <a:pPr algn="ctr" rtl="1"/>
                      <a:r>
                        <a:rPr lang="he-IL" sz="2800" b="1" dirty="0" err="1" smtClean="0">
                          <a:latin typeface="David" pitchFamily="34" charset="-79"/>
                          <a:cs typeface="David" pitchFamily="34" charset="-79"/>
                        </a:rPr>
                        <a:t>טו</a:t>
                      </a:r>
                      <a:endParaRPr lang="he-IL" sz="2800" b="1" dirty="0">
                        <a:latin typeface="David" pitchFamily="34" charset="-79"/>
                        <a:cs typeface="David" pitchFamily="34" charset="-79"/>
                      </a:endParaRPr>
                    </a:p>
                  </a:txBody>
                  <a:tcPr/>
                </a:tc>
                <a:tc>
                  <a:txBody>
                    <a:bodyPr/>
                    <a:lstStyle/>
                    <a:p>
                      <a:pPr algn="ctr" rtl="1"/>
                      <a:r>
                        <a:rPr lang="he-IL" sz="2800" b="1" dirty="0" smtClean="0">
                          <a:latin typeface="David" pitchFamily="34" charset="-79"/>
                          <a:cs typeface="David" pitchFamily="34" charset="-79"/>
                        </a:rPr>
                        <a:t>לפי חרב</a:t>
                      </a:r>
                      <a:endParaRPr lang="he-IL" sz="2800" b="1" dirty="0">
                        <a:latin typeface="David" pitchFamily="34" charset="-79"/>
                        <a:cs typeface="David" pitchFamily="34" charset="-79"/>
                      </a:endParaRPr>
                    </a:p>
                  </a:txBody>
                  <a:tcPr/>
                </a:tc>
                <a:tc>
                  <a:txBody>
                    <a:bodyPr/>
                    <a:lstStyle/>
                    <a:p>
                      <a:pPr algn="ctr" rtl="1"/>
                      <a:r>
                        <a:rPr lang="he-IL" sz="2800" b="1" dirty="0" smtClean="0">
                          <a:latin typeface="David" pitchFamily="34" charset="-79"/>
                          <a:cs typeface="David" pitchFamily="34" charset="-79"/>
                        </a:rPr>
                        <a:t>השמיד לגמרי</a:t>
                      </a:r>
                      <a:endParaRPr lang="he-IL" sz="2800" b="1" dirty="0">
                        <a:latin typeface="David" pitchFamily="34" charset="-79"/>
                        <a:cs typeface="David" pitchFamily="34" charset="-79"/>
                      </a:endParaRPr>
                    </a:p>
                  </a:txBody>
                  <a:tcPr/>
                </a:tc>
              </a:tr>
              <a:tr h="567978">
                <a:tc>
                  <a:txBody>
                    <a:bodyPr/>
                    <a:lstStyle/>
                    <a:p>
                      <a:pPr algn="ctr" rtl="1"/>
                      <a:r>
                        <a:rPr lang="he-IL" sz="2800" b="1" dirty="0" err="1" smtClean="0">
                          <a:latin typeface="David" pitchFamily="34" charset="-79"/>
                          <a:cs typeface="David" pitchFamily="34" charset="-79"/>
                        </a:rPr>
                        <a:t>יז</a:t>
                      </a:r>
                      <a:endParaRPr lang="he-IL" sz="2800" b="1" dirty="0">
                        <a:latin typeface="David" pitchFamily="34" charset="-79"/>
                        <a:cs typeface="David" pitchFamily="34" charset="-79"/>
                      </a:endParaRPr>
                    </a:p>
                  </a:txBody>
                  <a:tcPr/>
                </a:tc>
                <a:tc>
                  <a:txBody>
                    <a:bodyPr/>
                    <a:lstStyle/>
                    <a:p>
                      <a:pPr algn="ctr" rtl="1"/>
                      <a:r>
                        <a:rPr lang="he-IL" sz="2800" b="1" dirty="0" smtClean="0">
                          <a:latin typeface="David" pitchFamily="34" charset="-79"/>
                          <a:cs typeface="David" pitchFamily="34" charset="-79"/>
                        </a:rPr>
                        <a:t>נס ברגליו</a:t>
                      </a:r>
                      <a:endParaRPr lang="he-IL" sz="2800" b="1" dirty="0">
                        <a:latin typeface="David" pitchFamily="34" charset="-79"/>
                        <a:cs typeface="David" pitchFamily="34" charset="-79"/>
                      </a:endParaRPr>
                    </a:p>
                  </a:txBody>
                  <a:tcPr/>
                </a:tc>
                <a:tc>
                  <a:txBody>
                    <a:bodyPr/>
                    <a:lstStyle/>
                    <a:p>
                      <a:pPr algn="ctr" rtl="1"/>
                      <a:r>
                        <a:rPr lang="he-IL" sz="2800" b="1" dirty="0" smtClean="0">
                          <a:latin typeface="David" pitchFamily="34" charset="-79"/>
                          <a:cs typeface="David" pitchFamily="34" charset="-79"/>
                        </a:rPr>
                        <a:t>ברח ברגל</a:t>
                      </a:r>
                      <a:endParaRPr lang="he-IL" sz="2800" b="1" dirty="0">
                        <a:latin typeface="David" pitchFamily="34" charset="-79"/>
                        <a:cs typeface="David" pitchFamily="34" charset="-79"/>
                      </a:endParaRPr>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51520" y="188640"/>
            <a:ext cx="8712968" cy="6669360"/>
          </a:xfrm>
        </p:spPr>
        <p:txBody>
          <a:bodyPr/>
          <a:lstStyle/>
          <a:p>
            <a:pPr lvl="0" algn="ctr">
              <a:buNone/>
            </a:pPr>
            <a:r>
              <a:rPr lang="he-IL" dirty="0">
                <a:latin typeface="David" pitchFamily="34" charset="-79"/>
                <a:cs typeface="David" pitchFamily="34" charset="-79"/>
              </a:rPr>
              <a:t>סיסרא רדף אחרי דבורה והתקרב יותר ויותר אל הנחל, רכביו הכבדים שקעו בבוץ הטובעני וסוסיו ניסו למשוך את הרכבים, אך ללא הצלחה. ברק יורד מהר תבור עם עשרת אלפים לוחמים ומבלבל את סיסרא ולוחמיו, אנשיו של סיסרא מנסים להימלט. </a:t>
            </a:r>
            <a:endParaRPr lang="he-IL" dirty="0" smtClean="0">
              <a:latin typeface="David" pitchFamily="34" charset="-79"/>
              <a:cs typeface="David" pitchFamily="34" charset="-79"/>
            </a:endParaRPr>
          </a:p>
          <a:p>
            <a:pPr lvl="0">
              <a:buNone/>
            </a:pPr>
            <a:endParaRPr lang="en-US" dirty="0">
              <a:latin typeface="David" pitchFamily="34" charset="-79"/>
              <a:cs typeface="David" pitchFamily="34" charset="-79"/>
            </a:endParaRPr>
          </a:p>
          <a:p>
            <a:pPr algn="ctr">
              <a:buNone/>
            </a:pPr>
            <a:r>
              <a:rPr lang="he-IL" b="1" u="sng" dirty="0" smtClean="0">
                <a:solidFill>
                  <a:schemeClr val="tx2"/>
                </a:solidFill>
                <a:latin typeface="David" pitchFamily="34" charset="-79"/>
                <a:cs typeface="David" pitchFamily="34" charset="-79"/>
              </a:rPr>
              <a:t>עבודת כתה</a:t>
            </a:r>
          </a:p>
          <a:p>
            <a:pPr marL="514350" lvl="0" indent="-514350">
              <a:buAutoNum type="arabicPeriod"/>
            </a:pPr>
            <a:r>
              <a:rPr lang="he-IL" dirty="0" smtClean="0">
                <a:latin typeface="David" pitchFamily="34" charset="-79"/>
                <a:cs typeface="David" pitchFamily="34" charset="-79"/>
              </a:rPr>
              <a:t>באילו </a:t>
            </a:r>
            <a:r>
              <a:rPr lang="he-IL" dirty="0">
                <a:latin typeface="David" pitchFamily="34" charset="-79"/>
                <a:cs typeface="David" pitchFamily="34" charset="-79"/>
              </a:rPr>
              <a:t>תכסיסים השתמשו דבורה וברק במלחמתם נגד צבאו של סיסרא? </a:t>
            </a:r>
            <a:endParaRPr lang="he-IL" dirty="0" smtClean="0">
              <a:latin typeface="David" pitchFamily="34" charset="-79"/>
              <a:cs typeface="David" pitchFamily="34" charset="-79"/>
            </a:endParaRPr>
          </a:p>
          <a:p>
            <a:pPr marL="514350" lvl="0" indent="-514350">
              <a:buAutoNum type="arabicPeriod"/>
            </a:pPr>
            <a:r>
              <a:rPr lang="he-IL" dirty="0" smtClean="0">
                <a:latin typeface="David" pitchFamily="34" charset="-79"/>
                <a:cs typeface="David" pitchFamily="34" charset="-79"/>
              </a:rPr>
              <a:t>כיצד </a:t>
            </a:r>
            <a:r>
              <a:rPr lang="he-IL" dirty="0">
                <a:latin typeface="David" pitchFamily="34" charset="-79"/>
                <a:cs typeface="David" pitchFamily="34" charset="-79"/>
              </a:rPr>
              <a:t>יתרון כלי הלחימה של סיסרא הפך לחיסרון? </a:t>
            </a:r>
            <a:endParaRPr lang="en-US" dirty="0">
              <a:latin typeface="David" pitchFamily="34" charset="-79"/>
              <a:cs typeface="David" pitchFamily="34" charset="-79"/>
            </a:endParaRPr>
          </a:p>
          <a:p>
            <a:pPr>
              <a:buNone/>
            </a:pPr>
            <a:endParaRPr lang="he-IL"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0"/>
            <a:ext cx="8229600" cy="1143000"/>
          </a:xfrm>
        </p:spPr>
        <p:txBody>
          <a:bodyPr/>
          <a:lstStyle/>
          <a:p>
            <a:r>
              <a:rPr lang="he-IL" b="1" dirty="0" smtClean="0">
                <a:solidFill>
                  <a:srgbClr val="FF0000"/>
                </a:solidFill>
              </a:rPr>
              <a:t>הריגת סיסרא- פסוקים </a:t>
            </a:r>
            <a:r>
              <a:rPr lang="he-IL" b="1" dirty="0" err="1" smtClean="0">
                <a:solidFill>
                  <a:srgbClr val="FF0000"/>
                </a:solidFill>
              </a:rPr>
              <a:t>יח</a:t>
            </a:r>
            <a:r>
              <a:rPr lang="he-IL" b="1" dirty="0" smtClean="0">
                <a:solidFill>
                  <a:srgbClr val="FF0000"/>
                </a:solidFill>
              </a:rPr>
              <a:t>-כד</a:t>
            </a:r>
            <a:endParaRPr lang="he-IL" b="1" dirty="0">
              <a:solidFill>
                <a:srgbClr val="FF0000"/>
              </a:solidFill>
            </a:endParaRPr>
          </a:p>
        </p:txBody>
      </p:sp>
      <p:sp>
        <p:nvSpPr>
          <p:cNvPr id="3" name="מציין מיקום תוכן 2"/>
          <p:cNvSpPr>
            <a:spLocks noGrp="1"/>
          </p:cNvSpPr>
          <p:nvPr>
            <p:ph idx="1"/>
          </p:nvPr>
        </p:nvSpPr>
        <p:spPr>
          <a:xfrm>
            <a:off x="179512" y="1052736"/>
            <a:ext cx="8712968" cy="5544616"/>
          </a:xfrm>
        </p:spPr>
        <p:txBody>
          <a:bodyPr/>
          <a:lstStyle/>
          <a:p>
            <a:pPr lvl="0" algn="ctr">
              <a:buNone/>
            </a:pPr>
            <a:endParaRPr lang="he-IL" sz="2800" b="1" dirty="0" smtClean="0">
              <a:latin typeface="David" pitchFamily="34" charset="-79"/>
              <a:cs typeface="David" pitchFamily="34" charset="-79"/>
            </a:endParaRPr>
          </a:p>
          <a:p>
            <a:pPr lvl="0" algn="ctr">
              <a:buNone/>
            </a:pPr>
            <a:r>
              <a:rPr lang="he-IL" sz="2800" b="1" dirty="0" smtClean="0">
                <a:latin typeface="David" pitchFamily="34" charset="-79"/>
                <a:cs typeface="David" pitchFamily="34" charset="-79"/>
              </a:rPr>
              <a:t>שבט </a:t>
            </a:r>
            <a:r>
              <a:rPr lang="he-IL" sz="2800" b="1" dirty="0" err="1">
                <a:latin typeface="David" pitchFamily="34" charset="-79"/>
                <a:cs typeface="David" pitchFamily="34" charset="-79"/>
              </a:rPr>
              <a:t>הקיני</a:t>
            </a:r>
            <a:r>
              <a:rPr lang="he-IL" sz="2800" b="1" dirty="0">
                <a:latin typeface="David" pitchFamily="34" charset="-79"/>
                <a:cs typeface="David" pitchFamily="34" charset="-79"/>
              </a:rPr>
              <a:t>- שבט נודד אשר מוצאו בארץ מדיין. הקינים היו אנשי שלום, גם עם ישראל וגם עם יבין מלך כנען, זו הסיבה שסיסרא חש בטוח ומוגן כשנכנס לאוהלה של יעל. </a:t>
            </a:r>
            <a:endParaRPr lang="en-US" sz="2800" b="1" dirty="0">
              <a:latin typeface="David" pitchFamily="34" charset="-79"/>
              <a:cs typeface="David" pitchFamily="34" charset="-79"/>
            </a:endParaRPr>
          </a:p>
          <a:p>
            <a:pPr>
              <a:buNone/>
            </a:pPr>
            <a:endParaRPr lang="he-IL" dirty="0"/>
          </a:p>
        </p:txBody>
      </p:sp>
      <p:sp>
        <p:nvSpPr>
          <p:cNvPr id="4" name="מלבן מעוגל 3"/>
          <p:cNvSpPr/>
          <p:nvPr/>
        </p:nvSpPr>
        <p:spPr>
          <a:xfrm>
            <a:off x="467544" y="3501008"/>
            <a:ext cx="8136904" cy="2952328"/>
          </a:xfrm>
          <a:prstGeom prst="roundRect">
            <a:avLst/>
          </a:prstGeom>
        </p:spPr>
        <p:style>
          <a:lnRef idx="1">
            <a:schemeClr val="accent2"/>
          </a:lnRef>
          <a:fillRef idx="2">
            <a:schemeClr val="accent2"/>
          </a:fillRef>
          <a:effectRef idx="1">
            <a:schemeClr val="accent2"/>
          </a:effectRef>
          <a:fontRef idx="minor">
            <a:schemeClr val="dk1"/>
          </a:fontRef>
        </p:style>
        <p:txBody>
          <a:bodyPr rtlCol="1" anchor="ctr"/>
          <a:lstStyle/>
          <a:p>
            <a:pPr lvl="0" algn="ctr">
              <a:lnSpc>
                <a:spcPct val="150000"/>
              </a:lnSpc>
            </a:pPr>
            <a:r>
              <a:rPr lang="he-IL" sz="2800" b="1" u="sng" dirty="0" smtClean="0">
                <a:latin typeface="David" pitchFamily="34" charset="-79"/>
                <a:cs typeface="David" pitchFamily="34" charset="-79"/>
              </a:rPr>
              <a:t>עבודת כתה</a:t>
            </a:r>
          </a:p>
          <a:p>
            <a:pPr lvl="0">
              <a:lnSpc>
                <a:spcPct val="150000"/>
              </a:lnSpc>
            </a:pPr>
            <a:r>
              <a:rPr lang="he-IL" sz="2800" dirty="0" smtClean="0">
                <a:latin typeface="David" pitchFamily="34" charset="-79"/>
                <a:cs typeface="David" pitchFamily="34" charset="-79"/>
              </a:rPr>
              <a:t>1. יעל </a:t>
            </a:r>
            <a:r>
              <a:rPr lang="he-IL" sz="2800" dirty="0">
                <a:latin typeface="David" pitchFamily="34" charset="-79"/>
                <a:cs typeface="David" pitchFamily="34" charset="-79"/>
              </a:rPr>
              <a:t>נהגה בסיסרא באדיבות וכמנהג הכנסת אורחים. הביאו הוכחות מהכתוב לאמרה זו.</a:t>
            </a:r>
            <a:br>
              <a:rPr lang="he-IL" sz="2800" dirty="0">
                <a:latin typeface="David" pitchFamily="34" charset="-79"/>
                <a:cs typeface="David" pitchFamily="34" charset="-79"/>
              </a:rPr>
            </a:br>
            <a:r>
              <a:rPr lang="he-IL" sz="2800" dirty="0" smtClean="0">
                <a:latin typeface="David" pitchFamily="34" charset="-79"/>
                <a:cs typeface="David" pitchFamily="34" charset="-79"/>
              </a:rPr>
              <a:t>2. מה </a:t>
            </a:r>
            <a:r>
              <a:rPr lang="he-IL" sz="2800" dirty="0">
                <a:latin typeface="David" pitchFamily="34" charset="-79"/>
                <a:cs typeface="David" pitchFamily="34" charset="-79"/>
              </a:rPr>
              <a:t>היו תוצאות המלחמה? </a:t>
            </a:r>
            <a:endParaRPr lang="en-US" sz="2800"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95536" y="0"/>
            <a:ext cx="8229600" cy="1143000"/>
          </a:xfrm>
        </p:spPr>
        <p:txBody>
          <a:bodyPr/>
          <a:lstStyle/>
          <a:p>
            <a:r>
              <a:rPr lang="he-IL" b="1" dirty="0" err="1" smtClean="0">
                <a:solidFill>
                  <a:schemeClr val="tx2"/>
                </a:solidFill>
              </a:rPr>
              <a:t>סלמילים</a:t>
            </a:r>
            <a:r>
              <a:rPr lang="he-IL" b="1" dirty="0" smtClean="0">
                <a:solidFill>
                  <a:schemeClr val="tx2"/>
                </a:solidFill>
              </a:rPr>
              <a:t> </a:t>
            </a:r>
            <a:endParaRPr lang="he-IL" b="1" dirty="0">
              <a:solidFill>
                <a:schemeClr val="tx2"/>
              </a:solidFill>
            </a:endParaRPr>
          </a:p>
        </p:txBody>
      </p:sp>
      <p:pic>
        <p:nvPicPr>
          <p:cNvPr id="4" name="Picture 2" descr="http://sindyanna.co.il/~files/block/12030/big/DotanGooArye-20120614113728-108_Bf2.jpg"/>
          <p:cNvPicPr>
            <a:picLocks noChangeAspect="1" noChangeArrowheads="1"/>
          </p:cNvPicPr>
          <p:nvPr/>
        </p:nvPicPr>
        <p:blipFill>
          <a:blip r:embed="rId2" cstate="print"/>
          <a:srcRect/>
          <a:stretch>
            <a:fillRect/>
          </a:stretch>
        </p:blipFill>
        <p:spPr bwMode="auto">
          <a:xfrm rot="20293883">
            <a:off x="1992403" y="15808"/>
            <a:ext cx="1217089" cy="1079135"/>
          </a:xfrm>
          <a:prstGeom prst="rect">
            <a:avLst/>
          </a:prstGeom>
          <a:noFill/>
        </p:spPr>
      </p:pic>
      <p:graphicFrame>
        <p:nvGraphicFramePr>
          <p:cNvPr id="5" name="טבלה 4"/>
          <p:cNvGraphicFramePr>
            <a:graphicFrameLocks noGrp="1"/>
          </p:cNvGraphicFramePr>
          <p:nvPr/>
        </p:nvGraphicFramePr>
        <p:xfrm>
          <a:off x="467544" y="1124744"/>
          <a:ext cx="8136903" cy="5473179"/>
        </p:xfrm>
        <a:graphic>
          <a:graphicData uri="http://schemas.openxmlformats.org/drawingml/2006/table">
            <a:tbl>
              <a:tblPr rtl="1" firstRow="1" bandRow="1">
                <a:tableStyleId>{5C22544A-7EE6-4342-B048-85BDC9FD1C3A}</a:tableStyleId>
              </a:tblPr>
              <a:tblGrid>
                <a:gridCol w="1987409"/>
                <a:gridCol w="2288537"/>
                <a:gridCol w="3860957"/>
              </a:tblGrid>
              <a:tr h="478121">
                <a:tc>
                  <a:txBody>
                    <a:bodyPr/>
                    <a:lstStyle/>
                    <a:p>
                      <a:pPr rtl="1"/>
                      <a:r>
                        <a:rPr lang="he-IL" sz="2400" dirty="0" smtClean="0">
                          <a:latin typeface="David" pitchFamily="34" charset="-79"/>
                          <a:cs typeface="David" pitchFamily="34" charset="-79"/>
                        </a:rPr>
                        <a:t>פסוק</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מילה</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פירוש</a:t>
                      </a:r>
                      <a:endParaRPr lang="he-IL" sz="2400" dirty="0">
                        <a:latin typeface="David" pitchFamily="34" charset="-79"/>
                        <a:cs typeface="David" pitchFamily="34" charset="-79"/>
                      </a:endParaRPr>
                    </a:p>
                  </a:txBody>
                  <a:tcPr/>
                </a:tc>
              </a:tr>
              <a:tr h="478121">
                <a:tc>
                  <a:txBody>
                    <a:bodyPr/>
                    <a:lstStyle/>
                    <a:p>
                      <a:pPr rtl="1"/>
                      <a:r>
                        <a:rPr lang="he-IL" sz="2400" dirty="0" err="1" smtClean="0">
                          <a:latin typeface="David" pitchFamily="34" charset="-79"/>
                          <a:cs typeface="David" pitchFamily="34" charset="-79"/>
                        </a:rPr>
                        <a:t>יח</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סורה</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בוא</a:t>
                      </a:r>
                      <a:endParaRPr lang="he-IL" sz="2400" dirty="0">
                        <a:latin typeface="David" pitchFamily="34" charset="-79"/>
                        <a:cs typeface="David" pitchFamily="34" charset="-79"/>
                      </a:endParaRPr>
                    </a:p>
                  </a:txBody>
                  <a:tcPr/>
                </a:tc>
              </a:tr>
              <a:tr h="478121">
                <a:tc>
                  <a:txBody>
                    <a:bodyPr/>
                    <a:lstStyle/>
                    <a:p>
                      <a:pPr rtl="1"/>
                      <a:r>
                        <a:rPr lang="he-IL" sz="2400" dirty="0" err="1" smtClean="0">
                          <a:latin typeface="David" pitchFamily="34" charset="-79"/>
                          <a:cs typeface="David" pitchFamily="34" charset="-79"/>
                        </a:rPr>
                        <a:t>יח</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אל תירא</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אל תפחד</a:t>
                      </a:r>
                      <a:endParaRPr lang="he-IL" sz="2400" dirty="0">
                        <a:latin typeface="David" pitchFamily="34" charset="-79"/>
                        <a:cs typeface="David" pitchFamily="34" charset="-79"/>
                      </a:endParaRPr>
                    </a:p>
                  </a:txBody>
                  <a:tcPr/>
                </a:tc>
              </a:tr>
              <a:tr h="478121">
                <a:tc>
                  <a:txBody>
                    <a:bodyPr/>
                    <a:lstStyle/>
                    <a:p>
                      <a:pPr rtl="1"/>
                      <a:r>
                        <a:rPr lang="he-IL" sz="2400" dirty="0" err="1" smtClean="0">
                          <a:latin typeface="David" pitchFamily="34" charset="-79"/>
                          <a:cs typeface="David" pitchFamily="34" charset="-79"/>
                        </a:rPr>
                        <a:t>יח</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ויסר</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והוא בא</a:t>
                      </a:r>
                      <a:endParaRPr lang="he-IL" sz="2400" dirty="0">
                        <a:latin typeface="David" pitchFamily="34" charset="-79"/>
                        <a:cs typeface="David" pitchFamily="34" charset="-79"/>
                      </a:endParaRPr>
                    </a:p>
                  </a:txBody>
                  <a:tcPr/>
                </a:tc>
              </a:tr>
              <a:tr h="478121">
                <a:tc>
                  <a:txBody>
                    <a:bodyPr/>
                    <a:lstStyle/>
                    <a:p>
                      <a:pPr rtl="1"/>
                      <a:r>
                        <a:rPr lang="he-IL" sz="2400" dirty="0" smtClean="0">
                          <a:latin typeface="David" pitchFamily="34" charset="-79"/>
                          <a:cs typeface="David" pitchFamily="34" charset="-79"/>
                        </a:rPr>
                        <a:t>כ</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עמוד</a:t>
                      </a:r>
                      <a:endParaRPr lang="he-IL" sz="2400" dirty="0">
                        <a:latin typeface="David" pitchFamily="34" charset="-79"/>
                        <a:cs typeface="David" pitchFamily="34" charset="-79"/>
                      </a:endParaRPr>
                    </a:p>
                  </a:txBody>
                  <a:tcPr/>
                </a:tc>
                <a:tc>
                  <a:txBody>
                    <a:bodyPr/>
                    <a:lstStyle/>
                    <a:p>
                      <a:pPr rtl="1"/>
                      <a:r>
                        <a:rPr lang="he-IL" sz="2400" kern="1200" dirty="0" smtClean="0">
                          <a:solidFill>
                            <a:schemeClr val="dk1"/>
                          </a:solidFill>
                          <a:latin typeface="David" pitchFamily="34" charset="-79"/>
                          <a:ea typeface="+mn-ea"/>
                          <a:cs typeface="David" pitchFamily="34" charset="-79"/>
                        </a:rPr>
                        <a:t>סיסרא מבקש מיעל לעמוד בפתח האוהל </a:t>
                      </a:r>
                      <a:endParaRPr lang="he-IL" sz="2400" dirty="0">
                        <a:latin typeface="David" pitchFamily="34" charset="-79"/>
                        <a:cs typeface="David" pitchFamily="34" charset="-79"/>
                      </a:endParaRPr>
                    </a:p>
                  </a:txBody>
                  <a:tcPr/>
                </a:tc>
              </a:tr>
              <a:tr h="825251">
                <a:tc>
                  <a:txBody>
                    <a:bodyPr/>
                    <a:lstStyle/>
                    <a:p>
                      <a:pPr rtl="1"/>
                      <a:r>
                        <a:rPr lang="he-IL" sz="2400" dirty="0" err="1" smtClean="0">
                          <a:latin typeface="David" pitchFamily="34" charset="-79"/>
                          <a:cs typeface="David" pitchFamily="34" charset="-79"/>
                        </a:rPr>
                        <a:t>כא</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יתד האוהל</a:t>
                      </a:r>
                      <a:endParaRPr lang="he-IL" sz="2400" dirty="0">
                        <a:latin typeface="David" pitchFamily="34" charset="-79"/>
                        <a:cs typeface="David" pitchFamily="34" charset="-79"/>
                      </a:endParaRPr>
                    </a:p>
                  </a:txBody>
                  <a:tcPr/>
                </a:tc>
                <a:tc>
                  <a:txBody>
                    <a:bodyPr/>
                    <a:lstStyle/>
                    <a:p>
                      <a:pPr rtl="1"/>
                      <a:r>
                        <a:rPr lang="he-IL" sz="2400" kern="1200" dirty="0" smtClean="0">
                          <a:solidFill>
                            <a:schemeClr val="dk1"/>
                          </a:solidFill>
                          <a:latin typeface="David" pitchFamily="34" charset="-79"/>
                          <a:ea typeface="+mn-ea"/>
                          <a:cs typeface="David" pitchFamily="34" charset="-79"/>
                        </a:rPr>
                        <a:t>קנה מחודד המשמש לקשירת מיתרי האוהל</a:t>
                      </a:r>
                      <a:endParaRPr lang="he-IL" sz="2400" dirty="0">
                        <a:latin typeface="David" pitchFamily="34" charset="-79"/>
                        <a:cs typeface="David" pitchFamily="34" charset="-79"/>
                      </a:endParaRPr>
                    </a:p>
                  </a:txBody>
                  <a:tcPr/>
                </a:tc>
              </a:tr>
              <a:tr h="478121">
                <a:tc>
                  <a:txBody>
                    <a:bodyPr/>
                    <a:lstStyle/>
                    <a:p>
                      <a:pPr rtl="1"/>
                      <a:r>
                        <a:rPr lang="he-IL" sz="2400" dirty="0" err="1" smtClean="0">
                          <a:latin typeface="David" pitchFamily="34" charset="-79"/>
                          <a:cs typeface="David" pitchFamily="34" charset="-79"/>
                        </a:rPr>
                        <a:t>כא</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המקבת</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פטיש</a:t>
                      </a:r>
                      <a:endParaRPr lang="he-IL" sz="2400" dirty="0">
                        <a:latin typeface="David" pitchFamily="34" charset="-79"/>
                        <a:cs typeface="David" pitchFamily="34" charset="-79"/>
                      </a:endParaRPr>
                    </a:p>
                  </a:txBody>
                  <a:tcPr/>
                </a:tc>
              </a:tr>
              <a:tr h="478121">
                <a:tc>
                  <a:txBody>
                    <a:bodyPr/>
                    <a:lstStyle/>
                    <a:p>
                      <a:pPr rtl="1"/>
                      <a:r>
                        <a:rPr lang="he-IL" sz="2400" dirty="0" err="1" smtClean="0">
                          <a:latin typeface="David" pitchFamily="34" charset="-79"/>
                          <a:cs typeface="David" pitchFamily="34" charset="-79"/>
                        </a:rPr>
                        <a:t>כא</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ברקתו</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ברקה שלו, ליד המצח</a:t>
                      </a:r>
                      <a:endParaRPr lang="he-IL" sz="2400" dirty="0">
                        <a:latin typeface="David" pitchFamily="34" charset="-79"/>
                        <a:cs typeface="David" pitchFamily="34" charset="-79"/>
                      </a:endParaRPr>
                    </a:p>
                  </a:txBody>
                  <a:tcPr/>
                </a:tc>
              </a:tr>
              <a:tr h="478121">
                <a:tc>
                  <a:txBody>
                    <a:bodyPr/>
                    <a:lstStyle/>
                    <a:p>
                      <a:pPr rtl="1"/>
                      <a:r>
                        <a:rPr lang="he-IL" sz="2400" dirty="0" smtClean="0">
                          <a:latin typeface="David" pitchFamily="34" charset="-79"/>
                          <a:cs typeface="David" pitchFamily="34" charset="-79"/>
                        </a:rPr>
                        <a:t>כד</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הלוך וקשה</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ישראל גברו וניצחו</a:t>
                      </a:r>
                      <a:endParaRPr lang="he-IL" sz="2400" dirty="0">
                        <a:latin typeface="David" pitchFamily="34" charset="-79"/>
                        <a:cs typeface="David" pitchFamily="34" charset="-79"/>
                      </a:endParaRPr>
                    </a:p>
                  </a:txBody>
                  <a:tcPr/>
                </a:tc>
              </a:tr>
              <a:tr h="478121">
                <a:tc>
                  <a:txBody>
                    <a:bodyPr/>
                    <a:lstStyle/>
                    <a:p>
                      <a:pPr rtl="1"/>
                      <a:r>
                        <a:rPr lang="he-IL" sz="2400" dirty="0" smtClean="0">
                          <a:latin typeface="David" pitchFamily="34" charset="-79"/>
                          <a:cs typeface="David" pitchFamily="34" charset="-79"/>
                        </a:rPr>
                        <a:t>כד</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הכריתו</a:t>
                      </a:r>
                      <a:endParaRPr lang="he-IL" sz="2400" dirty="0">
                        <a:latin typeface="David" pitchFamily="34" charset="-79"/>
                        <a:cs typeface="David" pitchFamily="34" charset="-79"/>
                      </a:endParaRPr>
                    </a:p>
                  </a:txBody>
                  <a:tcPr/>
                </a:tc>
                <a:tc>
                  <a:txBody>
                    <a:bodyPr/>
                    <a:lstStyle/>
                    <a:p>
                      <a:pPr rtl="1"/>
                      <a:r>
                        <a:rPr lang="he-IL" sz="2400" dirty="0" smtClean="0">
                          <a:latin typeface="David" pitchFamily="34" charset="-79"/>
                          <a:cs typeface="David" pitchFamily="34" charset="-79"/>
                        </a:rPr>
                        <a:t>ניצחו סופית</a:t>
                      </a:r>
                      <a:endParaRPr lang="he-IL" sz="2400" dirty="0">
                        <a:latin typeface="David" pitchFamily="34" charset="-79"/>
                        <a:cs typeface="David" pitchFamily="34" charset="-79"/>
                      </a:endParaRPr>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0"/>
            <a:ext cx="8229600" cy="1143000"/>
          </a:xfrm>
        </p:spPr>
        <p:txBody>
          <a:bodyPr/>
          <a:lstStyle/>
          <a:p>
            <a:r>
              <a:rPr lang="he-IL" b="1" dirty="0" smtClean="0">
                <a:solidFill>
                  <a:srgbClr val="FF0000"/>
                </a:solidFill>
              </a:rPr>
              <a:t>סיכום הקטע</a:t>
            </a:r>
            <a:endParaRPr lang="he-IL" b="1" dirty="0">
              <a:solidFill>
                <a:srgbClr val="FF0000"/>
              </a:solidFill>
            </a:endParaRPr>
          </a:p>
        </p:txBody>
      </p:sp>
      <p:sp>
        <p:nvSpPr>
          <p:cNvPr id="3" name="מציין מיקום תוכן 2"/>
          <p:cNvSpPr>
            <a:spLocks noGrp="1"/>
          </p:cNvSpPr>
          <p:nvPr>
            <p:ph idx="1"/>
          </p:nvPr>
        </p:nvSpPr>
        <p:spPr>
          <a:xfrm>
            <a:off x="179512" y="1052736"/>
            <a:ext cx="8712968" cy="5472608"/>
          </a:xfrm>
        </p:spPr>
        <p:txBody>
          <a:bodyPr>
            <a:normAutofit fontScale="92500" lnSpcReduction="10000"/>
          </a:bodyPr>
          <a:lstStyle/>
          <a:p>
            <a:pPr>
              <a:lnSpc>
                <a:spcPct val="150000"/>
              </a:lnSpc>
              <a:buNone/>
            </a:pPr>
            <a:r>
              <a:rPr lang="he-IL" dirty="0">
                <a:latin typeface="David" pitchFamily="34" charset="-79"/>
                <a:cs typeface="David" pitchFamily="34" charset="-79"/>
              </a:rPr>
              <a:t>יעל קיבלה את סיסרא בסבר פנים יפות ונהגה בו כמנהג הכנסת אורחים. היא מכסה אותו בשמיכה משום שהיה רטוב מגשם ותשוש, נותנת לו חלב במקום מים כדי להיראות אדיבה. יעל נוהגת בערמומיות כשהיא נותנת לסיסרא חלב משום שאחת מסגולותיו של החלב היא שהוא מרדים, ובכך יעל משיגה את מטרתה- לגרום לסיסרא להירדם שינה עמוקה. כשסיסרא נרדם, יעל לוקחת את יתד האוהל ואת הפטיש, ניגשת אליו בשקט כדי לא להעירו ותוקעת לו את היתד ברקתו.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5865515"/>
          </a:xfrm>
        </p:spPr>
        <p:txBody>
          <a:bodyPr>
            <a:normAutofit fontScale="85000" lnSpcReduction="10000"/>
          </a:bodyPr>
          <a:lstStyle/>
          <a:p>
            <a:pPr>
              <a:lnSpc>
                <a:spcPct val="150000"/>
              </a:lnSpc>
              <a:buNone/>
            </a:pPr>
            <a:r>
              <a:rPr lang="he-IL" b="1" dirty="0">
                <a:latin typeface="David" pitchFamily="34" charset="-79"/>
                <a:cs typeface="David" pitchFamily="34" charset="-79"/>
              </a:rPr>
              <a:t>מדוע יעל הרגה את סיסרא? </a:t>
            </a:r>
            <a:r>
              <a:rPr lang="he-IL" dirty="0">
                <a:latin typeface="David" pitchFamily="34" charset="-79"/>
                <a:cs typeface="David" pitchFamily="34" charset="-79"/>
              </a:rPr>
              <a:t/>
            </a:r>
            <a:br>
              <a:rPr lang="he-IL" dirty="0">
                <a:latin typeface="David" pitchFamily="34" charset="-79"/>
                <a:cs typeface="David" pitchFamily="34" charset="-79"/>
              </a:rPr>
            </a:br>
            <a:r>
              <a:rPr lang="he-IL" dirty="0">
                <a:latin typeface="David" pitchFamily="34" charset="-79"/>
                <a:cs typeface="David" pitchFamily="34" charset="-79"/>
              </a:rPr>
              <a:t>יכול להיות שרצתה להוכיח ששבט </a:t>
            </a:r>
            <a:r>
              <a:rPr lang="he-IL" dirty="0" err="1">
                <a:latin typeface="David" pitchFamily="34" charset="-79"/>
                <a:cs typeface="David" pitchFamily="34" charset="-79"/>
              </a:rPr>
              <a:t>הקיני</a:t>
            </a:r>
            <a:r>
              <a:rPr lang="he-IL" dirty="0">
                <a:latin typeface="David" pitchFamily="34" charset="-79"/>
                <a:cs typeface="David" pitchFamily="34" charset="-79"/>
              </a:rPr>
              <a:t> שומר אמונים לישראל, אולי חשבה שמותו של סיסרא יביא קץ למלחמות. </a:t>
            </a:r>
            <a:endParaRPr lang="he-IL" dirty="0" smtClean="0">
              <a:latin typeface="David" pitchFamily="34" charset="-79"/>
              <a:cs typeface="David" pitchFamily="34" charset="-79"/>
            </a:endParaRPr>
          </a:p>
          <a:p>
            <a:pPr>
              <a:lnSpc>
                <a:spcPct val="150000"/>
              </a:lnSpc>
              <a:buNone/>
            </a:pPr>
            <a:endParaRPr lang="he-IL" dirty="0" smtClean="0">
              <a:latin typeface="David" pitchFamily="34" charset="-79"/>
              <a:cs typeface="David" pitchFamily="34" charset="-79"/>
            </a:endParaRPr>
          </a:p>
          <a:p>
            <a:pPr>
              <a:lnSpc>
                <a:spcPct val="150000"/>
              </a:lnSpc>
              <a:buNone/>
            </a:pPr>
            <a:r>
              <a:rPr lang="he-IL" dirty="0" smtClean="0">
                <a:latin typeface="David" pitchFamily="34" charset="-79"/>
                <a:cs typeface="David" pitchFamily="34" charset="-79"/>
              </a:rPr>
              <a:t>לאחר </a:t>
            </a:r>
            <a:r>
              <a:rPr lang="he-IL" dirty="0">
                <a:latin typeface="David" pitchFamily="34" charset="-79"/>
                <a:cs typeface="David" pitchFamily="34" charset="-79"/>
              </a:rPr>
              <a:t>התבוסה הגדולה, יבין נכנע לישראל, אך ישראל המשיכו להילחם בכנענים עד שהשמידו את ממלכתם לגמרי.</a:t>
            </a:r>
            <a:br>
              <a:rPr lang="he-IL" dirty="0">
                <a:latin typeface="David" pitchFamily="34" charset="-79"/>
                <a:cs typeface="David" pitchFamily="34" charset="-79"/>
              </a:rPr>
            </a:br>
            <a:r>
              <a:rPr lang="he-IL" dirty="0">
                <a:latin typeface="David" pitchFamily="34" charset="-79"/>
                <a:cs typeface="David" pitchFamily="34" charset="-79"/>
              </a:rPr>
              <a:t>התוצאה של מלחמה זו הייתה ביטולה הסופי של ממלכת הכנענים. הניצחון על יבין וסיסרא נזכר בדורות הבאים כאחד הניצחונות הגדולים ביותר.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818</Words>
  <Application>Microsoft Office PowerPoint</Application>
  <PresentationFormat>‫הצגה על המסך (4:3)</PresentationFormat>
  <Paragraphs>155</Paragraphs>
  <Slides>16</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16</vt:i4>
      </vt:variant>
    </vt:vector>
  </HeadingPairs>
  <TitlesOfParts>
    <vt:vector size="17" baseType="lpstr">
      <vt:lpstr>ערכת נושא Office</vt:lpstr>
      <vt:lpstr>ספר שופטים פרק ד דבורה הנביאה</vt:lpstr>
      <vt:lpstr>פסוקים א-ג</vt:lpstr>
      <vt:lpstr>סלמילים</vt:lpstr>
      <vt:lpstr>דבורה הנביאה- פסוקים ד-יא</vt:lpstr>
      <vt:lpstr>סלמילים</vt:lpstr>
      <vt:lpstr>נעים להכיר... דבורה הנביאה</vt:lpstr>
      <vt:lpstr>עבודת כתה </vt:lpstr>
      <vt:lpstr>סיכום הקטע</vt:lpstr>
      <vt:lpstr>שקופית 9</vt:lpstr>
      <vt:lpstr>שיעורי בית</vt:lpstr>
      <vt:lpstr>מלחמת סיסרא וברק- פסוקים יב-יז</vt:lpstr>
      <vt:lpstr>שקופית 12</vt:lpstr>
      <vt:lpstr>הריגת סיסרא- פסוקים יח-כד</vt:lpstr>
      <vt:lpstr>סלמילים </vt:lpstr>
      <vt:lpstr>סיכום הקטע</vt:lpstr>
      <vt:lpstr>שקופית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ספר שופטים פרק ד דבורה הנביאה</dc:title>
  <dc:creator>User</dc:creator>
  <cp:lastModifiedBy>User</cp:lastModifiedBy>
  <cp:revision>26</cp:revision>
  <dcterms:created xsi:type="dcterms:W3CDTF">2014-02-03T16:53:06Z</dcterms:created>
  <dcterms:modified xsi:type="dcterms:W3CDTF">2014-02-03T18:06:22Z</dcterms:modified>
</cp:coreProperties>
</file>