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4" name="Google Shape;24;p2"/>
            <p:cNvSpPr/>
            <p:nvPr/>
          </p:nvSpPr>
          <p:spPr>
            <a:xfrm>
              <a:off x="0" y="-7862"/>
              <a:ext cx="863600" cy="5698067"/>
            </a:xfrm>
            <a:custGeom>
              <a:rect b="b" l="l" r="r" t="t"/>
              <a:pathLst>
                <a:path extrusionOk="0" h="5698067" w="86360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020"/>
              </a:schemeClr>
            </a:solidFill>
            <a:ln>
              <a:noFill/>
            </a:ln>
          </p:spPr>
        </p:sp>
        <p:cxnSp>
          <p:nvCxnSpPr>
            <p:cNvPr id="25" name="Google Shape;25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02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" name="Google Shape;26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02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7" name="Google Shape;27;p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4902"/>
              </a:schemeClr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9" name="Google Shape;29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09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020"/>
              </a:srgb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020"/>
              </a:scheme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33" name="Google Shape;33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09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1" name="Google Shape;61;p6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2" name="Google Shape;62;p6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3" name="Google Shape;63;p6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0" name="Google Shape;80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0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7" name="Google Shape;87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89" name="Google Shape;89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03" name="Google Shape;103;p1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3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8" name="Google Shape;108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4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5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15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6"/>
          <p:cNvSpPr txBox="1"/>
          <p:nvPr>
            <p:ph idx="1" type="body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6" name="Google Shape;136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02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02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4902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09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020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020"/>
              </a:scheme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09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690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20" lvl="2" marL="13716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60" lvl="7" marL="36576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60" lvl="8" marL="41148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5.jpg"/><Relationship Id="rId5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/>
          <p:nvPr>
            <p:ph type="ctrTitle"/>
          </p:nvPr>
        </p:nvSpPr>
        <p:spPr>
          <a:xfrm>
            <a:off x="1230489" y="654756"/>
            <a:ext cx="9014358" cy="1646302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B0E1B7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David"/>
              <a:buNone/>
            </a:pPr>
            <a:r>
              <a:rPr b="1" lang="iw-IL" sz="6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שופטים פרק יג' פסוקים א-כב'</a:t>
            </a:r>
            <a:endParaRPr/>
          </a:p>
        </p:txBody>
      </p:sp>
      <p:sp>
        <p:nvSpPr>
          <p:cNvPr id="144" name="Google Shape;144;p18"/>
          <p:cNvSpPr txBox="1"/>
          <p:nvPr>
            <p:ph idx="1" type="subTitle"/>
          </p:nvPr>
        </p:nvSpPr>
        <p:spPr>
          <a:xfrm>
            <a:off x="1854200" y="2598327"/>
            <a:ext cx="7766936" cy="4175005"/>
          </a:xfrm>
          <a:prstGeom prst="rect">
            <a:avLst/>
          </a:prstGeom>
          <a:solidFill>
            <a:srgbClr val="7BB4E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</a:pPr>
            <a:r>
              <a:rPr b="1" lang="iw-IL" sz="4800" u="sng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הנושאים: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הפלישתים משעבדים את בני ישראל.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התגלות המלאך לאשת מנוח.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אשת מנוח מספרת לבעלה על ההתגלות.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המלאך מתגלה שוב למנוח ואשתו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הולדת שמשון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40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/>
          <p:nvPr/>
        </p:nvSpPr>
        <p:spPr>
          <a:xfrm>
            <a:off x="7394222" y="3154312"/>
            <a:ext cx="4188178" cy="3355419"/>
          </a:xfrm>
          <a:prstGeom prst="hexagon">
            <a:avLst>
              <a:gd fmla="val 25000" name="adj"/>
              <a:gd fmla="val 115470" name="vf"/>
            </a:avLst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sng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חטא בנ"י: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וַיֹּסִיפוּ בְּנֵי יִשְׂרָאֵל, לַעֲשׂוֹת הָרַע בְּעֵינֵי יְהוָה</a:t>
            </a:r>
            <a:endParaRPr b="0" i="0" sz="36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2427112" y="4487467"/>
            <a:ext cx="4741334" cy="2314218"/>
          </a:xfrm>
          <a:prstGeom prst="hexagon">
            <a:avLst>
              <a:gd fmla="val 25000" name="adj"/>
              <a:gd fmla="val 115470" name="vf"/>
            </a:avLst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sng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העונש: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האויב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פלישתים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משך השעבוד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40 שנה </a:t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5892800" y="431550"/>
            <a:ext cx="6096000" cy="1994700"/>
          </a:xfrm>
          <a:prstGeom prst="rect">
            <a:avLst/>
          </a:prstGeom>
          <a:solidFill>
            <a:srgbClr val="D4ECB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4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וַיֹּסִיפוּ בְּנֵי יִשְׂרָאֵל, לַעֲשׂוֹת הָרַע בְּעֵינֵי יְהוָה; וַיִּתְּנֵם יְהוָה בְּיַד-פְּלִשְׁתִּים, אַרְבָּעִים שָׁנָה. {פ}</a:t>
            </a:r>
            <a:endParaRPr b="0" i="0" sz="4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2" name="Google Shape;152;p19"/>
          <p:cNvCxnSpPr/>
          <p:nvPr/>
        </p:nvCxnSpPr>
        <p:spPr>
          <a:xfrm flipH="1">
            <a:off x="6502399" y="4109155"/>
            <a:ext cx="2269068" cy="1049867"/>
          </a:xfrm>
          <a:prstGeom prst="straightConnector1">
            <a:avLst/>
          </a:prstGeom>
          <a:noFill/>
          <a:ln cap="rnd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38100" rotWithShape="0" dir="5400000" dist="25400">
              <a:srgbClr val="000000">
                <a:alpha val="34118"/>
              </a:srgbClr>
            </a:outerShdw>
          </a:effectLst>
        </p:spPr>
      </p:cxnSp>
      <p:pic>
        <p:nvPicPr>
          <p:cNvPr descr="שופטים פרק י&quot;ג - שמשון הגיבור - Judges 13 - YouTube" id="153" name="Google Shape;15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441" y="217251"/>
            <a:ext cx="5709776" cy="3779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/>
        </p:nvSpPr>
        <p:spPr>
          <a:xfrm>
            <a:off x="511716" y="226100"/>
            <a:ext cx="5464680" cy="6555641"/>
          </a:xfrm>
          <a:prstGeom prst="rect">
            <a:avLst/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ב. איש אחד </a:t>
            </a: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מצרעה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משבט דן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וקוראים לו מנוח. אשתו הייתה עקרה ולא ילדה. (נקראת בשם צללפוני)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ג. מלאך ה' התגלה אליה ואמר לה את עקרה ולא יכולה ללדת, ועכשיו הולך להיוולד לך בן.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ד. את צריכה להיזהר ולא לשתות יין וכל דבר טמא שאסור לנזיר לאכול.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ה. הסיבה לכך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כי יוולד לך בן ושום סכין לא יעלה לו על שערות ראשו שהוא יהיה נזיר ה' מהרגע שיצא מהרחם והוא יושיע את עם ישראל מפלישתים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0"/>
          <p:cNvSpPr/>
          <p:nvPr/>
        </p:nvSpPr>
        <p:spPr>
          <a:xfrm>
            <a:off x="6215605" y="226100"/>
            <a:ext cx="5615150" cy="4093428"/>
          </a:xfrm>
          <a:prstGeom prst="rect">
            <a:avLst/>
          </a:prstGeom>
          <a:solidFill>
            <a:srgbClr val="B1ECD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 אִישׁ אֶחָד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מִצָּרְעָה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מִמִּשְׁפַּחַת הַדָּנִי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וּשְׁמוֹ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מָנוֹחַ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וְאִשְׁתּוֹ עֲקָרָה, וְלֹא יָלָדָה.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וַיֵּרָא מַלְאַךְ-יְהוָה, אֶל-הָאִשָּׁה; וַיֹּאמֶר אֵלֶיהָ, הִנֵּה-נָא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אַתְּ-עֲקָרָה וְלֹא יָלַדְתְּ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וְהָרִית, וְיָלַדְתְּ בֵּן.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וְעַתָּה הִשָּׁמְרִי נָא,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וְאַל-תִּשְׁתִּי יַיִן וְשֵׁכָר; וְאַל-תֹּאכְלִי, כָּל-טָמֵא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כִּי </a:t>
            </a:r>
            <a:r>
              <a:rPr b="0" i="0" lang="iw-IL" sz="2600" u="none" cap="none" strike="noStrike">
                <a:solidFill>
                  <a:srgbClr val="000000"/>
                </a:solidFill>
                <a:highlight>
                  <a:srgbClr val="FF9900"/>
                </a:highlight>
                <a:latin typeface="David"/>
                <a:ea typeface="David"/>
                <a:cs typeface="David"/>
                <a:sym typeface="David"/>
              </a:rPr>
              <a:t>הִנָּךְ הָרָה וְיֹלַדְתְּ בֵּן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וּמוֹרָה לֹא-יַעֲלֶה עַל-רֹאשׁוֹ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--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כִּי-נְזִיר אֱלֹהִים יִהְיֶה הַנַּעַר, מִן-הַבָּטֶן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</a:t>
            </a:r>
            <a:r>
              <a:rPr b="0" i="0" lang="iw-IL" sz="2600" u="none" cap="none" strike="noStrike">
                <a:solidFill>
                  <a:srgbClr val="000000"/>
                </a:solidFill>
                <a:highlight>
                  <a:srgbClr val="00FF00"/>
                </a:highlight>
                <a:latin typeface="David"/>
                <a:ea typeface="David"/>
                <a:cs typeface="David"/>
                <a:sym typeface="David"/>
              </a:rPr>
              <a:t> וְהוּא, יָחֵל לְהוֹשִׁיעַ אֶת-יִשְׂרָאֵל--מִיַּד פְּלִשְׁתִּים</a:t>
            </a:r>
            <a:endParaRPr b="0" i="0" sz="2600" u="none" cap="none" strike="noStrike">
              <a:solidFill>
                <a:schemeClr val="dk1"/>
              </a:solidFill>
              <a:highlight>
                <a:srgbClr val="00FF00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ספר שופטים פרק יג - ש״י לילדים"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2596" y="4479193"/>
            <a:ext cx="3234943" cy="2152708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1961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/>
          <p:nvPr/>
        </p:nvSpPr>
        <p:spPr>
          <a:xfrm>
            <a:off x="5895372" y="410124"/>
            <a:ext cx="6096000" cy="3539430"/>
          </a:xfrm>
          <a:prstGeom prst="rect">
            <a:avLst/>
          </a:prstGeom>
          <a:solidFill>
            <a:srgbClr val="9DB7B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וַתָּבֹא הָאִשָּׁה, 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וַתֹּאמֶר לְאִישָׁהּ 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לֵאמֹר, אִישׁ הָאֱלֹהִים בָּא אֵלַי, וּמַרְאֵהוּ כְּמַרְאֵה מַלְאַךְ הָאֱלֹהִים נוֹרָא מְאֹד; 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וְלֹא שְׁאִלְתִּיהוּ אֵי-מִזֶּה הוּא, וְאֶת-שְׁמוֹ לֹא-הִגִּיד לִי.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לִי, 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9900"/>
                </a:highlight>
                <a:latin typeface="David"/>
                <a:ea typeface="David"/>
                <a:cs typeface="David"/>
                <a:sym typeface="David"/>
              </a:rPr>
              <a:t>הִנָּךְ הָרָה וְיֹלַדְתְּ בֵּן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וְעַתָּה אַל-תִּשְׁתִּי יַיִן וְשֵׁכָר, וְאַל-תֹּאכְלִי כָּל-טֻמְאָה-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כִּי-נְזִיר אֱלֹהִים 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יִהְיֶה הַנַּעַר, מִן-הַבֶּטֶן עַד-יוֹם מוֹתוֹ.  {פ}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200628" y="226100"/>
            <a:ext cx="5436243" cy="4524315"/>
          </a:xfrm>
          <a:prstGeom prst="rect">
            <a:avLst/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ו. אשתו של מנוח באה לבעלה וספרה: איש נביא בא אלי והיה לו מראה של מלאך. לא שאלתי אותו מאיפה הוא? ומה שמו?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ז. והנביא אמר לי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שיוולד לי בן ויהיה נזיר ואסור לי לשתות יין שהוא יהיה נזיר ה' כבר ברחם שלי כל חייו עד יום מותו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1"/>
          <p:cNvSpPr txBox="1"/>
          <p:nvPr/>
        </p:nvSpPr>
        <p:spPr>
          <a:xfrm>
            <a:off x="6015191" y="5015983"/>
            <a:ext cx="5856361" cy="1569660"/>
          </a:xfrm>
          <a:prstGeom prst="rect">
            <a:avLst/>
          </a:prstGeom>
          <a:solidFill>
            <a:srgbClr val="BFE38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שימו לב!!!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מה לא סיפרה אשת מנוח לבעלה?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שהבן שיוולד לה יושיע את עם ישראל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סימן שאלה - סודות ספר יצירה" id="168" name="Google Shape;16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6977" y="3949554"/>
            <a:ext cx="1233061" cy="156966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1"/>
          <p:cNvSpPr txBox="1"/>
          <p:nvPr/>
        </p:nvSpPr>
        <p:spPr>
          <a:xfrm>
            <a:off x="200628" y="5134194"/>
            <a:ext cx="5436243" cy="584775"/>
          </a:xfrm>
          <a:prstGeom prst="rect">
            <a:avLst/>
          </a:prstGeom>
          <a:solidFill>
            <a:srgbClr val="9DE1C5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אישהּ (עם מפיק בהא)= </a:t>
            </a: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הבעל שלה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/>
          <p:nvPr/>
        </p:nvSpPr>
        <p:spPr>
          <a:xfrm>
            <a:off x="7315200" y="120674"/>
            <a:ext cx="4684887" cy="5201424"/>
          </a:xfrm>
          <a:prstGeom prst="rect">
            <a:avLst/>
          </a:prstGeom>
          <a:solidFill>
            <a:srgbClr val="D3D3D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וַיֶּעְתַּר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מָנוֹחַ אֶל-יְהוָה, וַיֹּאמַר:  בִּי אֲדוֹנָי--אִישׁ הָאֱלֹהִים אֲשֶׁר שָׁלַחְתָּ יָבוֹא-נָא עוֹד אֵלֵינוּ, </a:t>
            </a:r>
            <a:r>
              <a:rPr b="1" i="0" lang="iw-IL" sz="3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וְיוֹרֵנוּ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מַה-נַּעֲשֶׂה לַנַּעַר הַיּוּלָּד.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וַיִּשְׁמַע הָאֱלֹהִים, בְּקוֹל מָנוֹחַ; וַיָּבֹא מַלְאַךְ הָאֱלֹהִים עוֹד אֶל-הָאִשָּׁה, 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וְהִיא יוֹשֶׁבֶת בַּשָּׂדֶה, וּמָנוֹחַ אִישָׁהּ, אֵין עִמָּהּ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וַתְּמַהֵר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הָאִשָּׁה, 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וַתָּרָץ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וַתַּגֵּד לְאִישָׁהּ; וַתֹּאמֶר אֵלָיו--הִנֵּה נִרְאָה אֵלַי הָאִישׁ, אֲשֶׁר-בָּא בַיּוֹם אֵלָי.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 txBox="1"/>
          <p:nvPr/>
        </p:nvSpPr>
        <p:spPr>
          <a:xfrm>
            <a:off x="3815644" y="213096"/>
            <a:ext cx="3138312" cy="6555641"/>
          </a:xfrm>
          <a:prstGeom prst="rect">
            <a:avLst/>
          </a:prstGeom>
          <a:solidFill>
            <a:srgbClr val="BFE38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מנוח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התפלל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לה' וביקש שאותו איש אלוקים יבוא שוב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וילמד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אותנו מה נעשה לנער שיוולד?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ה' שמע לתפילת מנוח והאיש אלוקים בא שוב ואשת מנוח לבד בשדה ומנוח בעלה לא איתה.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י. רצה אשת מנוח וקראה לבעלה, ואמרה לו הנה התגלה אלי שוב האיש שבא אלי באותו יום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אני לא מדבר עם עצמי, אני מתפלל! - הרב של האינטרנט" id="176" name="Google Shape;17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0437" y="274651"/>
            <a:ext cx="1781175" cy="2571750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80000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28000" stPos="0" sy="-100000" ky="0"/>
          </a:effectLst>
        </p:spPr>
      </p:pic>
      <p:pic>
        <p:nvPicPr>
          <p:cNvPr descr="סיור בעקבות שמשון הגיבור" id="177" name="Google Shape;17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913" y="3575756"/>
            <a:ext cx="3447970" cy="229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/>
          <p:nvPr/>
        </p:nvSpPr>
        <p:spPr>
          <a:xfrm>
            <a:off x="5407377" y="194430"/>
            <a:ext cx="6570133" cy="4401205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וַיָּקָם וַיֵּלֶךְ מָנוֹחַ, אַחֲרֵי אִשְׁתּוֹ; וַיָּבֹא, אֶל-הָאִישׁ, וַיֹּאמֶר לוֹ 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הַאַתָּה הָאִישׁ אֲשֶׁר-דִּבַּרְתָּ אֶל-הָאִשָּׁה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וַיֹּאמֶר אָנִי.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מָנוֹחַ, עַתָּה יָבֹא דְבָרֶיךָ:  מַה-יִּהְיֶה מִשְׁפַּט-הַנַּעַר, וּמַעֲשֵׂהוּ.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יג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מַלְאַךְ יְהוָה, אֶל-מָנוֹחַ:  מִכֹּל אֲשֶׁר-אָמַרְתִּי אֶל-הָאִשָּׁה, תִּשָּׁמֵר.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מִכֹּל אֲשֶׁר-יֵצֵא מִגֶּפֶן הַיַּיִן לֹא תֹאכַל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וְיַיִן וְשֵׁכָר אַל-תֵּשְׁתְּ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וְכָל-טֻמְאָה, אַל-תֹּאכַל:  כֹּל אֲשֶׁר-צִוִּיתִיהָ, תִּשְׁמֹר.</a:t>
            </a:r>
            <a:endParaRPr b="0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23"/>
          <p:cNvSpPr/>
          <p:nvPr/>
        </p:nvSpPr>
        <p:spPr>
          <a:xfrm>
            <a:off x="214490" y="286033"/>
            <a:ext cx="4820354" cy="3970318"/>
          </a:xfrm>
          <a:prstGeom prst="rect">
            <a:avLst/>
          </a:prstGeom>
          <a:solidFill>
            <a:srgbClr val="B1ECD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קם מנוח והלך אחרי אשתו.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אמר לו מנוח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האם אתה הוא האיש שדברת אל האישה?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ענה המלאך: 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כן אני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אמר מנוח : 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כאשר יתקיימו דבריך שיוולד בן בא תגיד לנו מה נעשה עם הילד שיוולד.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יג-יד</a:t>
            </a: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אמר לו המלאך 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כל מה שאמרתי לאישה שתישמר ולא תשתה יין ולא לאכול ענבים.. כל מה שאמרתי לה תזהר.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כל ענב מלמיליאן: טיול ובציר בחבל לכיש" id="184" name="Google Shape;18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21050" y="4545914"/>
            <a:ext cx="3222271" cy="21365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ין - אור עליון של חכמה - קבלה, מדע ומשמעות החיים - הרב מיכאל לייטמן" id="185" name="Google Shape;18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72268" y="4586808"/>
            <a:ext cx="3070931" cy="2054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/>
          <p:nvPr/>
        </p:nvSpPr>
        <p:spPr>
          <a:xfrm>
            <a:off x="5836355" y="485970"/>
            <a:ext cx="5915377" cy="4462760"/>
          </a:xfrm>
          <a:prstGeom prst="rect">
            <a:avLst/>
          </a:prstGeom>
          <a:solidFill>
            <a:srgbClr val="B0E1B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מָנוֹחַ, אֶל-מַלְאַךְ יְהוָה:  נַעְצְרָה-נָּא אוֹתָךְ, וְנַעֲשֶׂה לְפָנֶיךָ ג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ְּדִי עִזִּים.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מַלְאַךְ יְהוָה אֶל-מָנוֹחַ,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אִם-תַּעְצְרֵנִי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i="0" lang="iw-IL" sz="2800" u="none" cap="none" strike="noStrike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לֹא-אֹכַל בְּלַחְמֶךָ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וְאִם-תַּעֲשֶׂה עֹלָה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i="0" lang="iw-IL" sz="2800" u="none" cap="none" strike="noStrike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לַיהוָה תַּעֲלֶנָּה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: 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כִּי לֹא-יָדַע מָנוֹחַ, כִּי-מַלְאַךְ יְהוָה הוּא.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יז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 אֶל-מַלְאַךְ יְהוָה, מִי שְׁמֶךָ:  כִּי-יָבֹא (דְבָרְךָ), וְכִבַּדְנוּךָ.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יח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לוֹ מַלְאַךְ יְהוָה, לָמָּה זֶּה תִּשְׁאַל לִשְׁמִי--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וְהוּא-פֶלִאי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 b="0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24"/>
          <p:cNvSpPr txBox="1"/>
          <p:nvPr/>
        </p:nvSpPr>
        <p:spPr>
          <a:xfrm>
            <a:off x="553156" y="485970"/>
            <a:ext cx="4820355" cy="5693866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טו. אמר מנוח אל המלאך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בא תתארח אצלינו וניתן לך גדי עיזים לאכול.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טז. אומר המלאך: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גם אם תעצור אותי – לא אוכל לאכול מסעודתך.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ואם ברצונך להקריב קורבן לה'- אז תקריב אותה לה'.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יז. אמר מנוח: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אמור נא מה שמך? שאם יבוא משהו ויאמר בשמך משהו נכבד אותך.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יח. ענה המלאך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שמי נסתר ונעלם אי אפשר לדעת (כי שם המלאכים משתנה לפי השליחות) 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4"/>
          <p:cNvSpPr txBox="1"/>
          <p:nvPr/>
        </p:nvSpPr>
        <p:spPr>
          <a:xfrm>
            <a:off x="5926667" y="5077178"/>
            <a:ext cx="5825066" cy="1569660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פֶֶלִִאי-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מופלא נסתר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פֶֶלֶֶא=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נס מעשה היוצא מגדר הרגיל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פלאי פלאים=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ניסים גדולים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סיר פֶלא=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סיר מיוחד לאפיית עוגות על הכיריים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/>
          <p:nvPr/>
        </p:nvSpPr>
        <p:spPr>
          <a:xfrm>
            <a:off x="7224888" y="263225"/>
            <a:ext cx="4741333" cy="6494085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יט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וַיִּקַּח מָנוֹחַ אֶת-גְּדִי הָעִזִּים, וְאֶת-הַמִּנְחָה, וַיַּעַל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עַל-הַצּוּר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לַיהוָה;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וּמַפְלִא לַעֲשׂוֹת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וּמָנוֹחַ וְאִשְׁתּוֹ רֹאִים.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 בַעֲלוֹת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הַלַּהַב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מֵעַל הַמִּזְבֵּחַ, הַשָּׁמַיְמָה, וַיַּעַל מַלְאַךְ-יְהוָה, בְּלַהַב הַמִּזְבֵּחַ; וּמָנוֹחַ וְאִשְׁתּוֹ רֹאִים,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וַיִּפְּלוּ עַל-פְּנֵיהֶם אָרְצָה.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כא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וְלֹא-יָסַף עוֹד מַלְאַךְ יְהוָה, לְהֵרָאֹה אֶל-מָנוֹחַ וְאֶל-אִשְׁתּוֹ; אָז יָדַע מָנוֹחַ, כִּי-מַלְאַךְ יְהוָה הוּא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8" name="Google Shape;198;p25"/>
          <p:cNvSpPr txBox="1"/>
          <p:nvPr/>
        </p:nvSpPr>
        <p:spPr>
          <a:xfrm>
            <a:off x="2404534" y="263225"/>
            <a:ext cx="4504265" cy="5262979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יט.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מנוח לקח את גדי העיזים ואת המנחה והעלה אותם למנחה על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הסלע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והמלאך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עשה פלאים- והוציא אש מהסלע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, ומנוח ואשתו רואים.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כאשר גדלה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השלהבת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מעל המזבח, נכנס המלאך לתוך השלהבת ונעלם . ומנוח ואשתו רואים ונפלו על פניהם.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כא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ומאז לא הוסיף עוד מלאך'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להתגלות למנוח ואשתו, אז ידע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מנוח שזה מלאך ה'.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גיאולוגיה – האנציקלופדיה של הטיפוס: טיפוס הרים, טיפוס ספורטיבי, טיפוס חפשי,  קניונינג וגלישה" id="199" name="Google Shape;19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3912" y="5124577"/>
            <a:ext cx="2269066" cy="1632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/>
          <p:nvPr/>
        </p:nvSpPr>
        <p:spPr>
          <a:xfrm>
            <a:off x="5847645" y="308380"/>
            <a:ext cx="6096000" cy="5509200"/>
          </a:xfrm>
          <a:prstGeom prst="rect">
            <a:avLst/>
          </a:prstGeom>
          <a:solidFill>
            <a:srgbClr val="88D39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 אֶל-אִשְׁתּוֹ,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מוֹת נָמוּת:  כִּי אֱלֹהִים, רָאִינוּ. 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 לוֹ אִשְׁתּוֹ, 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לוּ חָפֵץ יְהוָה לַהֲמִיתֵנוּ: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לֹא-לָקַח מִיָּדֵנוּ עֹלָה וּמִנְחָה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וְלֹא הֶרְאָנוּ, אֶת-כָּל-אֵלֶּה;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וְכָעֵת, לֹא הִשְׁמִיעָנוּ כָּזֹאת.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וַתֵּלֶד הָאִשָּׁה בֵּן, וַתִּקְרָא אֶת-שְׁמוֹ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שִׁמְשׁוֹן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וַיִּגְדַּל הַנַּעַר, וַיְבָרְכֵהוּ יְהוָה.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וַתָּחֶל רוּחַ יְהוָה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לְפַעֲמוֹ בְּמַחֲנֵה-דָן, בֵּין צָרְעָה, וּבֵין אֶשְׁתָּאֹל.  {פ}</a:t>
            </a:r>
            <a:endParaRPr b="0" i="0" sz="3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5" name="Google Shape;205;p26"/>
          <p:cNvSpPr txBox="1"/>
          <p:nvPr/>
        </p:nvSpPr>
        <p:spPr>
          <a:xfrm>
            <a:off x="158044" y="452103"/>
            <a:ext cx="5113867" cy="6124754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כב'.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אמר מנוח אל אשתו –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אני חושש שנמות, מאחר שראינו מלאך אמיתי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כג'.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אמרה לו אשתו: אם ה' היה רוצה להמיתנו: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לא היה מקבל מאתנו ברצון את הקורבן, ולא הראה לנו את הניסים הללו, ולא היה משמיע לנו בשורה כזו על הולדת בן.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אשת מנוח ילדה בן וקראה לו שמשון (מלשון שמש- שהייתה לו גבורה ועוצמה כמו השמש) וגדל וה' ברך אותו.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והתחילה רוח ה' לבוא בקרבו מדי פעם במחנה דן שנמצא בין צרעה לאשתאול.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פיאה">
  <a:themeElements>
    <a:clrScheme name="פיאה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