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80"/>
    <p:restoredTop sz="94660"/>
  </p:normalViewPr>
  <p:slideViewPr>
    <p:cSldViewPr>
      <p:cViewPr>
        <p:scale>
          <a:sx n="120" d="100"/>
          <a:sy n="120" d="100"/>
        </p:scale>
        <p:origin x="-1410" y="17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ט"ו/שבט/תשע"ו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ט"ו/שבט/תשע"ו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ט"ו/שבט/תשע"ו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ט"ו/שבט/תשע"ו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ט"ו/שבט/תשע"ו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ט"ו/שבט/תשע"ו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ט"ו/שבט/תשע"ו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ט"ו/שבט/תשע"ו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ט"ו/שבט/תשע"ו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ט"ו/שבט/תשע"ו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ט"ו/שבט/תשע"ו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2E0E7-B9B6-45EA-85CE-E4D37D6C43A3}" type="datetimeFigureOut">
              <a:rPr lang="he-IL" smtClean="0"/>
              <a:pPr/>
              <a:t>ט"ו/שבט/תשע"ו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76200" y="0"/>
            <a:ext cx="6924700" cy="761747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בס"ד                                                                                                               שם__________________________</a:t>
            </a:r>
          </a:p>
          <a:p>
            <a:pPr algn="ctr">
              <a:lnSpc>
                <a:spcPct val="150000"/>
              </a:lnSpc>
            </a:pP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סופו של אבימלך, תולע בן </a:t>
            </a:r>
            <a:r>
              <a:rPr lang="he-IL" sz="1400" b="1" u="sng" dirty="0" err="1" smtClean="0">
                <a:latin typeface="Guttman Hodes" pitchFamily="2" charset="-79"/>
                <a:cs typeface="Guttman Hodes" pitchFamily="2" charset="-79"/>
              </a:rPr>
              <a:t>פואה</a:t>
            </a: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 ויאיר </a:t>
            </a:r>
            <a:r>
              <a:rPr lang="he-IL" sz="1400" b="1" u="sng" dirty="0" err="1" smtClean="0">
                <a:latin typeface="Guttman Hodes" pitchFamily="2" charset="-79"/>
                <a:cs typeface="Guttman Hodes" pitchFamily="2" charset="-79"/>
              </a:rPr>
              <a:t>הגלעדי</a:t>
            </a: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 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(ט, </a:t>
            </a:r>
            <a:r>
              <a:rPr lang="he-IL" sz="1200" u="sng" dirty="0" err="1" smtClean="0">
                <a:latin typeface="Guttman Hodes" pitchFamily="2" charset="-79"/>
                <a:cs typeface="Guttman Hodes" pitchFamily="2" charset="-79"/>
              </a:rPr>
              <a:t>מו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 – י, ה)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1) לאחר שהחריב אבימלך את עיר מולדתו שכם, מספרים לו ש"הִתְקַבְּצוּ כָּ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ל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בַּעֲלֵי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מִגְ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דַּ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ל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שְׁכֶם"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אל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המגדל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מז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). א'. לפי דעתך, למה התקבצו בעלי מגדל שכם אל המגדל? 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מה אבימלך מחליט לעשות בעקבות המידע הזה? 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2) מה מונע מאבימלך להשמיד את בעלי מגדל שכם? 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כיצד מתגבר אבימלך על בעיה זו (מח-מט)? הסבר! 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שאלת אתגר: בפסוק מח כתוב "וַיֹּאמֶר אֶל הָעָם אֲשֶׁר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עִמ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ּוֹ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מָ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ה רְאִיתֶם עָשִׂיתִי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מַהֲ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רוּ עֲשׂוּ כָמוֹנִי". א'. איזו מידה טובה לכאורה יש במילים הללו? 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במי עוד (מספר שופטים) היתה המידה הזו? צטט את דבריו! 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3) א'. באיזו עיר מצא אבימלך את מותו (נ)?________________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כיצד זה קרה (נב-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נג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 הסבר! 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4) מהי משאלתו האחרונה של אבימלך (נד)? 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לאור תשובתך הקודמת, מה מעניין את אבימלך ברגעיו האחרונים? 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5) עיין בפסוקים נו-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נז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. השלם את הטבלה.</a:t>
            </a: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>
              <a:latin typeface="Guttman Hodes" pitchFamily="2" charset="-79"/>
              <a:cs typeface="Guttman Hodes" pitchFamily="2" charset="-79"/>
            </a:endParaRPr>
          </a:p>
        </p:txBody>
      </p:sp>
      <p:graphicFrame>
        <p:nvGraphicFramePr>
          <p:cNvPr id="7" name="טבלה 6"/>
          <p:cNvGraphicFramePr>
            <a:graphicFrameLocks noGrp="1"/>
          </p:cNvGraphicFramePr>
          <p:nvPr/>
        </p:nvGraphicFramePr>
        <p:xfrm>
          <a:off x="152400" y="5336498"/>
          <a:ext cx="6629400" cy="219456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796506"/>
                <a:gridCol w="2849592"/>
                <a:gridCol w="2983302"/>
              </a:tblGrid>
              <a:tr h="36402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1200" dirty="0" smtClean="0"/>
                        <a:t>מה היה חטאו / חטאם?</a:t>
                      </a:r>
                      <a:endParaRPr lang="he-I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1200" dirty="0" smtClean="0"/>
                        <a:t>מה היה עונשו</a:t>
                      </a:r>
                      <a:r>
                        <a:rPr lang="he-IL" sz="1200" baseline="0" dirty="0" smtClean="0"/>
                        <a:t> / עונשם</a:t>
                      </a:r>
                      <a:endParaRPr lang="he-IL" sz="1200" dirty="0"/>
                    </a:p>
                  </a:txBody>
                  <a:tcPr anchor="ctr"/>
                </a:tc>
              </a:tr>
              <a:tr h="88478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1200" smtClean="0"/>
                        <a:t>אבימלך</a:t>
                      </a:r>
                      <a:endParaRPr lang="he-I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1200" dirty="0" smtClean="0"/>
                        <a:t>_____________________________________________________________________________________________</a:t>
                      </a:r>
                      <a:endParaRPr lang="he-I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smtClean="0"/>
                        <a:t>___________________________________________________________________________________________________</a:t>
                      </a:r>
                    </a:p>
                  </a:txBody>
                  <a:tcPr anchor="ctr"/>
                </a:tc>
              </a:tr>
              <a:tr h="806853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1200" smtClean="0"/>
                        <a:t>בעלי</a:t>
                      </a:r>
                      <a:r>
                        <a:rPr lang="he-IL" sz="1200" baseline="0" smtClean="0"/>
                        <a:t> שכם</a:t>
                      </a:r>
                      <a:endParaRPr lang="he-I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smtClean="0"/>
                        <a:t>_____________________________________________________________________________________________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smtClean="0"/>
                        <a:t>___________________________________________________________________________________________________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-76200" y="-2947"/>
            <a:ext cx="6934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המשך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6) עיין בפרק י פסוקים א-ב. א'. מה היה השופט הבא? _________________________ ב'. מאיזה שבט? 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ג'. היכן היה גר? ______________________________ ד'. כמה זמן שפט את ישראל? 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ה'. היכן נקבר? 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7) עיין בפסוקים ג-ה. א'. מה היה השופט הבא? ______________________ ש' אתגר: ב'. מאיזה שבט?___________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ג'. כמה זמן שפט את ישראל? _________________________________ ד'. היכן נקבר? 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8) "וַיְהִי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לו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ֹ שְׁלֹשִׁים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בָּנ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ִים רֹכְבִים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עַ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ל שְׁלֹש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ִׁים </a:t>
            </a:r>
            <a:r>
              <a:rPr lang="he-IL" sz="1200" b="1" dirty="0" err="1" smtClean="0">
                <a:latin typeface="Guttman Hodes" pitchFamily="2" charset="-79"/>
                <a:cs typeface="Guttman Hodes" pitchFamily="2" charset="-79"/>
              </a:rPr>
              <a:t>עֲיָר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ִים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וּשְׁלֹ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שִׁים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</a:t>
            </a:r>
            <a:r>
              <a:rPr lang="he-IL" sz="1200" b="1" dirty="0" err="1" smtClean="0">
                <a:latin typeface="Guttman Hodes" pitchFamily="2" charset="-79"/>
                <a:cs typeface="Guttman Hodes" pitchFamily="2" charset="-79"/>
              </a:rPr>
              <a:t>עֲיָר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ִים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לָהֶם". הסבר מה פירוש המילה </a:t>
            </a:r>
            <a:r>
              <a:rPr lang="he-IL" sz="1200" b="1" dirty="0" err="1" smtClean="0">
                <a:latin typeface="Guttman Hodes" pitchFamily="2" charset="-79"/>
                <a:cs typeface="Guttman Hodes" pitchFamily="2" charset="-79"/>
              </a:rPr>
              <a:t>עֲיָר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ִים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בכל פעם: "רֹכְבִים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עַ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ל שְׁלֹש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ִׁים </a:t>
            </a:r>
            <a:r>
              <a:rPr lang="he-IL" sz="1200" b="1" dirty="0" err="1" smtClean="0">
                <a:latin typeface="Guttman Hodes" pitchFamily="2" charset="-79"/>
                <a:cs typeface="Guttman Hodes" pitchFamily="2" charset="-79"/>
              </a:rPr>
              <a:t>עֲיָר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ִים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" - 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"וּשְׁלֹ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שִׁים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</a:t>
            </a:r>
            <a:r>
              <a:rPr lang="he-IL" sz="1200" b="1" dirty="0" err="1" smtClean="0">
                <a:latin typeface="Guttman Hodes" pitchFamily="2" charset="-79"/>
                <a:cs typeface="Guttman Hodes" pitchFamily="2" charset="-79"/>
              </a:rPr>
              <a:t>עֲיָר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ִים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לָהֶם" - 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ביאורי מילים:</a:t>
            </a:r>
          </a:p>
        </p:txBody>
      </p:sp>
      <p:graphicFrame>
        <p:nvGraphicFramePr>
          <p:cNvPr id="3" name="טבלה 2"/>
          <p:cNvGraphicFramePr>
            <a:graphicFrameLocks noGrp="1"/>
          </p:cNvGraphicFramePr>
          <p:nvPr/>
        </p:nvGraphicFramePr>
        <p:xfrm>
          <a:off x="76200" y="2819400"/>
          <a:ext cx="6705600" cy="11125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352800"/>
                <a:gridCol w="3352800"/>
              </a:tblGrid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err="1" smtClean="0">
                          <a:latin typeface="Guttman Hodes" pitchFamily="2" charset="-79"/>
                          <a:cs typeface="Guttman Hodes" pitchFamily="2" charset="-79"/>
                        </a:rPr>
                        <a:t>קַּרְד</a:t>
                      </a:r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ֻּמּוֹת 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פֶּלַח </a:t>
                      </a:r>
                      <a:r>
                        <a:rPr lang="he-IL" sz="1200" dirty="0" err="1" smtClean="0">
                          <a:latin typeface="Guttman Hodes" pitchFamily="2" charset="-79"/>
                          <a:cs typeface="Guttman Hodes" pitchFamily="2" charset="-79"/>
                        </a:rPr>
                        <a:t>רֶכ</a:t>
                      </a:r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ֶב</a:t>
                      </a:r>
                      <a:r>
                        <a:rPr lang="he-IL" sz="1200" baseline="0" dirty="0" smtClean="0">
                          <a:latin typeface="Guttman Hodes" pitchFamily="2" charset="-79"/>
                          <a:cs typeface="Guttman Hodes" pitchFamily="2" charset="-79"/>
                        </a:rPr>
                        <a:t> -</a:t>
                      </a:r>
                      <a:endParaRPr lang="he-IL" sz="1200" dirty="0" smtClean="0">
                        <a:latin typeface="Guttman Hodes" pitchFamily="2" charset="-79"/>
                        <a:cs typeface="Guttman Hodes" pitchFamily="2" charset="-79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שׂוֹכַת עֵצִים</a:t>
                      </a:r>
                      <a:r>
                        <a:rPr lang="he-IL" sz="1200" baseline="0" dirty="0" smtClean="0">
                          <a:latin typeface="Guttman Hodes" pitchFamily="2" charset="-79"/>
                          <a:cs typeface="Guttman Hodes" pitchFamily="2" charset="-79"/>
                        </a:rPr>
                        <a:t> -</a:t>
                      </a:r>
                      <a:endParaRPr lang="he-IL" sz="1200" dirty="0" smtClean="0">
                        <a:latin typeface="Guttman Hodes" pitchFamily="2" charset="-79"/>
                        <a:cs typeface="Guttman Hodes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וַתָּרִץ אֶת גֻּלְגָּלְתּוֹ -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מִגְדַּל </a:t>
                      </a:r>
                      <a:r>
                        <a:rPr lang="he-IL" sz="1200" dirty="0" err="1" smtClean="0">
                          <a:latin typeface="Guttman Hodes" pitchFamily="2" charset="-79"/>
                          <a:cs typeface="Guttman Hodes" pitchFamily="2" charset="-79"/>
                        </a:rPr>
                        <a:t>עֹ</a:t>
                      </a:r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ז 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שְׁלֹף חַרְב</a:t>
                      </a:r>
                      <a:r>
                        <a:rPr lang="he-IL" sz="1200" dirty="0" err="1" smtClean="0">
                          <a:latin typeface="Guttman Hodes" pitchFamily="2" charset="-79"/>
                          <a:cs typeface="Guttman Hodes" pitchFamily="2" charset="-79"/>
                        </a:rPr>
                        <a:t>ְּךָ וּמוֹתְ</a:t>
                      </a:r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תֵנִי -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7482" t="17708" r="39092" b="19792"/>
          <a:stretch>
            <a:fillRect/>
          </a:stretch>
        </p:blipFill>
        <p:spPr bwMode="auto">
          <a:xfrm>
            <a:off x="457200" y="4038600"/>
            <a:ext cx="3048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Israelmap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4151472"/>
            <a:ext cx="2362200" cy="43257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364</Words>
  <Application>Microsoft Office PowerPoint</Application>
  <PresentationFormat>‫הצגה על המסך (4:3)</PresentationFormat>
  <Paragraphs>46</Paragraphs>
  <Slides>2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3" baseType="lpstr">
      <vt:lpstr>ערכת נושא Office</vt:lpstr>
      <vt:lpstr>שקופית 1</vt:lpstr>
      <vt:lpstr>שקופית 2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natan</dc:creator>
  <cp:lastModifiedBy>natan</cp:lastModifiedBy>
  <cp:revision>28</cp:revision>
  <dcterms:created xsi:type="dcterms:W3CDTF">2016-01-25T19:41:04Z</dcterms:created>
  <dcterms:modified xsi:type="dcterms:W3CDTF">2016-01-25T20:37:17Z</dcterms:modified>
</cp:coreProperties>
</file>