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>
        <p:scale>
          <a:sx n="90" d="100"/>
          <a:sy n="90" d="100"/>
        </p:scale>
        <p:origin x="-2088" y="18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5A7A-F4C5-4071-A722-FE209B1A7A13}" type="datetimeFigureOut">
              <a:rPr lang="he-IL" smtClean="0"/>
              <a:pPr/>
              <a:t>כ"ה/טבת/תשע"ו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B2BB-DE7F-4F72-90B5-D4F33697156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5A7A-F4C5-4071-A722-FE209B1A7A13}" type="datetimeFigureOut">
              <a:rPr lang="he-IL" smtClean="0"/>
              <a:pPr/>
              <a:t>כ"ה/טבת/תשע"ו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B2BB-DE7F-4F72-90B5-D4F33697156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5A7A-F4C5-4071-A722-FE209B1A7A13}" type="datetimeFigureOut">
              <a:rPr lang="he-IL" smtClean="0"/>
              <a:pPr/>
              <a:t>כ"ה/טבת/תשע"ו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B2BB-DE7F-4F72-90B5-D4F33697156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5A7A-F4C5-4071-A722-FE209B1A7A13}" type="datetimeFigureOut">
              <a:rPr lang="he-IL" smtClean="0"/>
              <a:pPr/>
              <a:t>כ"ה/טבת/תשע"ו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B2BB-DE7F-4F72-90B5-D4F33697156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5A7A-F4C5-4071-A722-FE209B1A7A13}" type="datetimeFigureOut">
              <a:rPr lang="he-IL" smtClean="0"/>
              <a:pPr/>
              <a:t>כ"ה/טבת/תשע"ו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B2BB-DE7F-4F72-90B5-D4F33697156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5A7A-F4C5-4071-A722-FE209B1A7A13}" type="datetimeFigureOut">
              <a:rPr lang="he-IL" smtClean="0"/>
              <a:pPr/>
              <a:t>כ"ה/טבת/תשע"ו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B2BB-DE7F-4F72-90B5-D4F33697156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5A7A-F4C5-4071-A722-FE209B1A7A13}" type="datetimeFigureOut">
              <a:rPr lang="he-IL" smtClean="0"/>
              <a:pPr/>
              <a:t>כ"ה/טבת/תשע"ו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B2BB-DE7F-4F72-90B5-D4F33697156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5A7A-F4C5-4071-A722-FE209B1A7A13}" type="datetimeFigureOut">
              <a:rPr lang="he-IL" smtClean="0"/>
              <a:pPr/>
              <a:t>כ"ה/טבת/תשע"ו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B2BB-DE7F-4F72-90B5-D4F33697156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5A7A-F4C5-4071-A722-FE209B1A7A13}" type="datetimeFigureOut">
              <a:rPr lang="he-IL" smtClean="0"/>
              <a:pPr/>
              <a:t>כ"ה/טבת/תשע"ו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B2BB-DE7F-4F72-90B5-D4F33697156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5A7A-F4C5-4071-A722-FE209B1A7A13}" type="datetimeFigureOut">
              <a:rPr lang="he-IL" smtClean="0"/>
              <a:pPr/>
              <a:t>כ"ה/טבת/תשע"ו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B2BB-DE7F-4F72-90B5-D4F33697156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5A7A-F4C5-4071-A722-FE209B1A7A13}" type="datetimeFigureOut">
              <a:rPr lang="he-IL" smtClean="0"/>
              <a:pPr/>
              <a:t>כ"ה/טבת/תשע"ו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B2BB-DE7F-4F72-90B5-D4F33697156E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A5A7A-F4C5-4071-A722-FE209B1A7A13}" type="datetimeFigureOut">
              <a:rPr lang="he-IL" smtClean="0"/>
              <a:pPr/>
              <a:t>כ"ה/טבת/תשע"ו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2B2BB-DE7F-4F72-90B5-D4F33697156E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4/42/Joseph%27s_Tomb_and_Mount_Ebal_%28before_1899%29.jpg/1024px-Joseph%27s_Tomb_and_Mount_Ebal_%28before_1899%29.jpg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b="19329"/>
          <a:stretch>
            <a:fillRect/>
          </a:stretch>
        </p:blipFill>
        <p:spPr bwMode="auto">
          <a:xfrm>
            <a:off x="44623" y="7164288"/>
            <a:ext cx="3515519" cy="194421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-142900" y="0"/>
            <a:ext cx="7000900" cy="68788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בס"ד                                                                                                               שם___________________________</a:t>
            </a:r>
          </a:p>
          <a:p>
            <a:pPr algn="ctr">
              <a:lnSpc>
                <a:spcPct val="150000"/>
              </a:lnSpc>
            </a:pP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סוף ימי גדעון ותחילת ימי אבימלך 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(פרקים ח-ט)</a:t>
            </a:r>
          </a:p>
          <a:p>
            <a:pPr algn="just">
              <a:lnSpc>
                <a:spcPct val="150000"/>
              </a:lnSpc>
            </a:pP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פרק ח: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1) א'. ממי ביקש גדעון להרוג את זבח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וצלמונע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(כ)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?_____________ ב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'. האם הוא הסכים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?______________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ג'. מדוע?______________________________________________________________________________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2) מה היה סופם של זבח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וצלמונע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כא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3) א'. מה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היתה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בקשתם של בני ישראל מגדעון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כב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מהי תשובת גדעון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כג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)?______________________________________________________________________________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4) א'. מה עשו עם תכשיטי הזהב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כז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)?_________________ב'. איזה חטא מפורסם זה מזכיר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?____________________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5) לשם מה עשה גדעון אפוד (רש"י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כז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)?_____________________________________________________________________</a:t>
            </a:r>
            <a:endParaRPr lang="he-IL" sz="1200" dirty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6) א'. כמה ילדים היו לגדעון (ל)?_____________ב'. איך זה יכול להיות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?_______________________________________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ג'. איזה בן לא היה גר אצל אביו (לא)?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ביאורי מילים: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200000"/>
              </a:lnSpc>
            </a:pP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פרק ט: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7) ממי מבקש אבימלך שידברו עם בעלי שכם (א)?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8) א'. קרא היטב את פסוק ב והסבר דבריו של אבימלך במילים "מַה־טּוֹב</a:t>
            </a:r>
            <a:r>
              <a:rPr lang="he-IL" sz="1200" dirty="0">
                <a:latin typeface="Guttman Hodes" pitchFamily="2" charset="-79"/>
                <a:cs typeface="Guttman Hodes" pitchFamily="2" charset="-79"/>
              </a:rPr>
              <a:t> לָכֶם הַמְשֹׁל בָּכֶם שִׁבְעִים אִישׁ 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כֹּל</a:t>
            </a:r>
          </a:p>
          <a:p>
            <a:pPr>
              <a:lnSpc>
                <a:spcPct val="150000"/>
              </a:lnSpc>
            </a:pPr>
            <a:r>
              <a:rPr lang="he-IL" sz="1200" dirty="0">
                <a:latin typeface="Guttman Hodes" pitchFamily="2" charset="-79"/>
                <a:cs typeface="Guttman Hodes" pitchFamily="2" charset="-79"/>
              </a:rPr>
              <a:t> 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בְּנֵי</a:t>
            </a:r>
            <a:r>
              <a:rPr lang="he-IL" sz="1200" dirty="0">
                <a:latin typeface="Guttman Hodes" pitchFamily="2" charset="-79"/>
                <a:cs typeface="Guttman Hodes" pitchFamily="2" charset="-79"/>
              </a:rPr>
              <a:t> 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יְרֻבַּעַל אִם־מְשֹׁל</a:t>
            </a:r>
            <a:r>
              <a:rPr lang="he-IL" sz="1200" dirty="0">
                <a:latin typeface="Guttman Hodes" pitchFamily="2" charset="-79"/>
                <a:cs typeface="Guttman Hodes" pitchFamily="2" charset="-79"/>
              </a:rPr>
              <a:t> בָּכֶם אִישׁ 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אֶחָד".________________________________________________________________________</a:t>
            </a:r>
          </a:p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מה אבימלך רומז במילים "וּזְכַרְתֶּם</a:t>
            </a:r>
            <a:r>
              <a:rPr lang="he-IL" sz="1200" dirty="0">
                <a:latin typeface="Guttman Hodes" pitchFamily="2" charset="-79"/>
                <a:cs typeface="Guttman Hodes" pitchFamily="2" charset="-79"/>
              </a:rPr>
              <a:t> כִּי־עַצְמְכֶם וּבְשַׂרְכֶם 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אָנִי"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?____________________________________________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</a:t>
            </a:r>
          </a:p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9) האם בעלי שכם מקבלים עליהם את אבימלך? הוכח את דברך </a:t>
            </a:r>
            <a:r>
              <a:rPr lang="he-IL" sz="1200" b="1" dirty="0" smtClean="0">
                <a:latin typeface="Guttman Hodes" pitchFamily="2" charset="-79"/>
                <a:cs typeface="Guttman Hodes" pitchFamily="2" charset="-79"/>
              </a:rPr>
              <a:t>מלשון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פסוק ג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!____________________________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</a:t>
            </a:r>
          </a:p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10) מה עושה אבימלך עם הכסף שקיבל מבעלי שכם (ד)?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11) מהו המעשה הנורא אותו עושה אבימלך (ה)?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ביאורי מילים:</a:t>
            </a:r>
            <a:endParaRPr lang="he-IL" sz="1200" dirty="0">
              <a:latin typeface="Guttman Hodes" pitchFamily="2" charset="-79"/>
              <a:cs typeface="Guttman Hodes" pitchFamily="2" charset="-79"/>
            </a:endParaRPr>
          </a:p>
        </p:txBody>
      </p:sp>
      <p:graphicFrame>
        <p:nvGraphicFramePr>
          <p:cNvPr id="5" name="טבלה 4"/>
          <p:cNvGraphicFramePr>
            <a:graphicFrameLocks noGrp="1"/>
          </p:cNvGraphicFramePr>
          <p:nvPr/>
        </p:nvGraphicFramePr>
        <p:xfrm>
          <a:off x="142852" y="3357554"/>
          <a:ext cx="6572296" cy="57150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286148"/>
                <a:gridCol w="3286148"/>
              </a:tblGrid>
              <a:tr h="285752">
                <a:tc>
                  <a:txBody>
                    <a:bodyPr/>
                    <a:lstStyle/>
                    <a:p>
                      <a:pPr rtl="1"/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שַּׂהֲרֹנִים (</a:t>
                      </a:r>
                      <a:r>
                        <a:rPr lang="he-IL" sz="1200" dirty="0" err="1" smtClean="0">
                          <a:latin typeface="Guttman Hodes" pitchFamily="2" charset="-79"/>
                          <a:cs typeface="Guttman Hodes" pitchFamily="2" charset="-79"/>
                        </a:rPr>
                        <a:t>כו</a:t>
                      </a: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)-</a:t>
                      </a:r>
                      <a:endParaRPr lang="he-IL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err="1" smtClean="0">
                          <a:latin typeface="Guttman Hodes" pitchFamily="2" charset="-79"/>
                          <a:cs typeface="Guttman Hodes" pitchFamily="2" charset="-79"/>
                        </a:rPr>
                        <a:t>עֲנָקוֹת</a:t>
                      </a: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 – </a:t>
                      </a:r>
                    </a:p>
                  </a:txBody>
                  <a:tcPr anchor="ctr"/>
                </a:tc>
              </a:tr>
              <a:tr h="285752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err="1" smtClean="0">
                          <a:latin typeface="Guttman Hodes" pitchFamily="2" charset="-79"/>
                          <a:cs typeface="Guttman Hodes" pitchFamily="2" charset="-79"/>
                        </a:rPr>
                        <a:t>הַנְּטִפוֹת</a:t>
                      </a: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 -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פִּילֶגֶשׁ – 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טבלה 5"/>
          <p:cNvGraphicFramePr>
            <a:graphicFrameLocks noGrp="1"/>
          </p:cNvGraphicFramePr>
          <p:nvPr/>
        </p:nvGraphicFramePr>
        <p:xfrm>
          <a:off x="214290" y="6715140"/>
          <a:ext cx="6500858" cy="57150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6500858"/>
              </a:tblGrid>
              <a:tr h="285752">
                <a:tc>
                  <a:txBody>
                    <a:bodyPr/>
                    <a:lstStyle/>
                    <a:p>
                      <a:pPr rtl="1"/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רֵיקִים </a:t>
                      </a:r>
                      <a:r>
                        <a:rPr lang="he-IL" sz="1200" dirty="0" err="1" smtClean="0">
                          <a:latin typeface="Guttman Hodes" pitchFamily="2" charset="-79"/>
                          <a:cs typeface="Guttman Hodes" pitchFamily="2" charset="-79"/>
                        </a:rPr>
                        <a:t>וּפֹחֲזִים</a:t>
                      </a: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 (ד)</a:t>
                      </a:r>
                      <a:r>
                        <a:rPr lang="he-IL" sz="1200" baseline="0" dirty="0" smtClean="0">
                          <a:latin typeface="Guttman Hodes" pitchFamily="2" charset="-79"/>
                          <a:cs typeface="Guttman Hodes" pitchFamily="2" charset="-79"/>
                        </a:rPr>
                        <a:t> -</a:t>
                      </a:r>
                      <a:endParaRPr lang="he-IL" sz="1200" dirty="0"/>
                    </a:p>
                  </a:txBody>
                  <a:tcPr anchor="ctr"/>
                </a:tc>
              </a:tr>
              <a:tr h="285752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200" dirty="0" smtClean="0">
                          <a:latin typeface="Guttman Hodes" pitchFamily="2" charset="-79"/>
                          <a:cs typeface="Guttman Hodes" pitchFamily="2" charset="-79"/>
                        </a:rPr>
                        <a:t>וַיִּוָּתֵר (ה) -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28" name="Picture 4" descr="https://upload.wikimedia.org/wikipedia/commons/4/4a/Grave_of_Joseph.jpg"/>
          <p:cNvPicPr>
            <a:picLocks noChangeAspect="1" noChangeArrowheads="1"/>
          </p:cNvPicPr>
          <p:nvPr/>
        </p:nvPicPr>
        <p:blipFill>
          <a:blip r:embed="rId3" cstate="print">
            <a:lum contrast="40000"/>
          </a:blip>
          <a:srcRect/>
          <a:stretch>
            <a:fillRect/>
          </a:stretch>
        </p:blipFill>
        <p:spPr bwMode="auto">
          <a:xfrm>
            <a:off x="3573016" y="7380312"/>
            <a:ext cx="1407367" cy="1728192"/>
          </a:xfrm>
          <a:prstGeom prst="rect">
            <a:avLst/>
          </a:prstGeom>
          <a:noFill/>
        </p:spPr>
      </p:pic>
      <p:pic>
        <p:nvPicPr>
          <p:cNvPr id="8" name="Picture 6" descr="https://upload.wikimedia.org/wikipedia/commons/4/4f/Joseph%27s_Tom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8690" y="7812360"/>
            <a:ext cx="1768895" cy="125886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13176" y="7308304"/>
            <a:ext cx="17281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200" dirty="0" smtClean="0"/>
              <a:t>זהה את המקום _______</a:t>
            </a:r>
          </a:p>
          <a:p>
            <a:r>
              <a:rPr lang="he-IL" sz="1200" dirty="0" smtClean="0"/>
              <a:t>__________________</a:t>
            </a:r>
            <a:endParaRPr lang="he-IL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190</Words>
  <Application>Microsoft Office PowerPoint</Application>
  <PresentationFormat>‫הצגה על המסך (4:3)</PresentationFormat>
  <Paragraphs>32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yhb-Center</dc:creator>
  <cp:lastModifiedBy>natan</cp:lastModifiedBy>
  <cp:revision>25</cp:revision>
  <dcterms:created xsi:type="dcterms:W3CDTF">2016-01-06T19:00:24Z</dcterms:created>
  <dcterms:modified xsi:type="dcterms:W3CDTF">2016-01-06T21:06:44Z</dcterms:modified>
</cp:coreProperties>
</file>