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80"/>
    <p:restoredTop sz="94660"/>
  </p:normalViewPr>
  <p:slideViewPr>
    <p:cSldViewPr>
      <p:cViewPr>
        <p:scale>
          <a:sx n="90" d="100"/>
          <a:sy n="90" d="100"/>
        </p:scale>
        <p:origin x="-2064" y="18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AAAE-4F2C-49A4-A87C-28F10D13C7C7}" type="datetimeFigureOut">
              <a:rPr lang="he-IL" smtClean="0"/>
              <a:t>ח'/שבט/תשע"ו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440B-E39E-47E0-8438-B874EB22E3E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AAAE-4F2C-49A4-A87C-28F10D13C7C7}" type="datetimeFigureOut">
              <a:rPr lang="he-IL" smtClean="0"/>
              <a:t>ח'/שבט/תשע"ו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440B-E39E-47E0-8438-B874EB22E3E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AAAE-4F2C-49A4-A87C-28F10D13C7C7}" type="datetimeFigureOut">
              <a:rPr lang="he-IL" smtClean="0"/>
              <a:t>ח'/שבט/תשע"ו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440B-E39E-47E0-8438-B874EB22E3E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AAAE-4F2C-49A4-A87C-28F10D13C7C7}" type="datetimeFigureOut">
              <a:rPr lang="he-IL" smtClean="0"/>
              <a:t>ח'/שבט/תשע"ו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440B-E39E-47E0-8438-B874EB22E3E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AAAE-4F2C-49A4-A87C-28F10D13C7C7}" type="datetimeFigureOut">
              <a:rPr lang="he-IL" smtClean="0"/>
              <a:t>ח'/שבט/תשע"ו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440B-E39E-47E0-8438-B874EB22E3E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AAAE-4F2C-49A4-A87C-28F10D13C7C7}" type="datetimeFigureOut">
              <a:rPr lang="he-IL" smtClean="0"/>
              <a:t>ח'/שבט/תשע"ו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440B-E39E-47E0-8438-B874EB22E3E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AAAE-4F2C-49A4-A87C-28F10D13C7C7}" type="datetimeFigureOut">
              <a:rPr lang="he-IL" smtClean="0"/>
              <a:t>ח'/שבט/תשע"ו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440B-E39E-47E0-8438-B874EB22E3E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AAAE-4F2C-49A4-A87C-28F10D13C7C7}" type="datetimeFigureOut">
              <a:rPr lang="he-IL" smtClean="0"/>
              <a:t>ח'/שבט/תשע"ו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440B-E39E-47E0-8438-B874EB22E3E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AAAE-4F2C-49A4-A87C-28F10D13C7C7}" type="datetimeFigureOut">
              <a:rPr lang="he-IL" smtClean="0"/>
              <a:t>ח'/שבט/תשע"ו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440B-E39E-47E0-8438-B874EB22E3E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AAAE-4F2C-49A4-A87C-28F10D13C7C7}" type="datetimeFigureOut">
              <a:rPr lang="he-IL" smtClean="0"/>
              <a:t>ח'/שבט/תשע"ו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440B-E39E-47E0-8438-B874EB22E3E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AAAE-4F2C-49A4-A87C-28F10D13C7C7}" type="datetimeFigureOut">
              <a:rPr lang="he-IL" smtClean="0"/>
              <a:t>ח'/שבט/תשע"ו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440B-E39E-47E0-8438-B874EB22E3E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FAAAE-4F2C-49A4-A87C-28F10D13C7C7}" type="datetimeFigureOut">
              <a:rPr lang="he-IL" smtClean="0"/>
              <a:t>ח'/שבט/תשע"ו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4440B-E39E-47E0-8438-B874EB22E3EC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0"/>
            <a:ext cx="7000900" cy="84484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בס"ד                                                                                                               שם___________________________</a:t>
            </a:r>
          </a:p>
          <a:p>
            <a:pPr algn="ctr">
              <a:lnSpc>
                <a:spcPct val="150000"/>
              </a:lnSpc>
            </a:pP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משל יותם והסכסוך בין אבימלך לבעלי שכם 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(פרק ט)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1) היכן ניצב יותם כי לדבר אל בעלי שכם (ז)?________________________________________________________________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2) 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שאלת אתגר: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יותם אומר "שִׁמְעוּ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אֵל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ַי בַּעֲלֵי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שְׁכֶ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ם 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וְיִשְׁמַע </a:t>
            </a:r>
            <a:r>
              <a:rPr lang="he-IL" sz="1200" b="1" dirty="0" err="1" smtClean="0">
                <a:latin typeface="Guttman Hodes" pitchFamily="2" charset="-79"/>
                <a:cs typeface="Guttman Hodes" pitchFamily="2" charset="-79"/>
              </a:rPr>
              <a:t>אֲלֵיכֶ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ם </a:t>
            </a:r>
            <a:r>
              <a:rPr lang="he-IL" sz="1200" b="1" dirty="0" err="1" smtClean="0">
                <a:latin typeface="Guttman Hodes" pitchFamily="2" charset="-79"/>
                <a:cs typeface="Guttman Hodes" pitchFamily="2" charset="-79"/>
              </a:rPr>
              <a:t>אֱלֹק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ִים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". מדוע מזמין יותם גם את ה' לשמוע?_____________________________________________________________________________________________________ </a:t>
            </a:r>
            <a:r>
              <a:rPr lang="he-IL" sz="1200" b="1" u="sng" dirty="0" smtClean="0">
                <a:latin typeface="Guttman Hodes" pitchFamily="2" charset="-79"/>
                <a:cs typeface="Guttman Hodes" pitchFamily="2" charset="-79"/>
              </a:rPr>
              <a:t>משל יותם:</a:t>
            </a:r>
            <a:r>
              <a:rPr lang="he-IL" sz="1200" dirty="0">
                <a:latin typeface="Guttman Hodes" pitchFamily="2" charset="-79"/>
                <a:cs typeface="Guttman Hodes" pitchFamily="2" charset="-79"/>
              </a:rPr>
              <a:t>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3) א'. מה העצים מחפשים?_______________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מה עונים העצים על הבקשה?______________________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ג'. האם האטד מסכים?_________</a:t>
            </a:r>
            <a:r>
              <a:rPr lang="he-IL" sz="1200" dirty="0">
                <a:latin typeface="Guttman Hodes" pitchFamily="2" charset="-79"/>
                <a:cs typeface="Guttman Hodes" pitchFamily="2" charset="-79"/>
              </a:rPr>
              <a:t>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ד'. עיין היטב בפסוק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טו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. מה דורש האטד מהעצים?__________________________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ה'. מהו האיום של האטד על ארזי הלבנון?_______________________________ </a:t>
            </a:r>
          </a:p>
          <a:p>
            <a:pPr algn="just">
              <a:lnSpc>
                <a:spcPct val="150000"/>
              </a:lnSpc>
            </a:pPr>
            <a:endParaRPr lang="he-IL" sz="1200" b="1" u="sng" dirty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b="1" u="sng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b="1" u="sng" dirty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b="1" u="sng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b="1" u="sng" dirty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b="1" u="sng" dirty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b="1" u="sng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b="1" u="sng" dirty="0" smtClean="0">
                <a:latin typeface="Guttman Hodes" pitchFamily="2" charset="-79"/>
                <a:cs typeface="Guttman Hodes" pitchFamily="2" charset="-79"/>
              </a:rPr>
              <a:t>הנמשל: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4) א'. מיהם העצים הפשוטים בנמשל?__________________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מיהם העצים המיוחדים שאליהם פונים העצים הפשוטים בנמשל?__________________________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ג'. על פי הנמשל, מדוע הם לא מסכימים לבקשה?_______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________________________________________________________________________ד'. מיהו האטד?______________________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ה'. מדוע הוא נמשל לאטד?__________________________________________________________________________________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ו'. מהי קללתו של יותם (כ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5) מדוע שולח ה' "רוּחַ רָעָה בֵּין אֲבִימֶלֶךְ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וּבֵ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ין בַּעֲלֵי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שְׁכֶ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ם" (כד)?_______________________________________________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6) מה רוצה געל בן עבד לעשות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כט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7) כיצד מסביר געל את התנגדותו לעבוד את אבימלך? הוכח את תשובתך מלשון הפסוק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כח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)!_______________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8) מיהו זבול? למי הוא נאמן?________________________________________________________________________________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9) הסבר בקצרה את תוכניתו של זבול (לב-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לג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).______________________________________________________________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10) מה היה סופו של געל בן עבד? ומה היה סופם של חייליו (מ-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מא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</a:t>
            </a:r>
          </a:p>
        </p:txBody>
      </p:sp>
      <p:graphicFrame>
        <p:nvGraphicFramePr>
          <p:cNvPr id="5" name="טבלה 4"/>
          <p:cNvGraphicFramePr>
            <a:graphicFrameLocks noGrp="1"/>
          </p:cNvGraphicFramePr>
          <p:nvPr/>
        </p:nvGraphicFramePr>
        <p:xfrm>
          <a:off x="152400" y="2285999"/>
          <a:ext cx="6553200" cy="17754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916172"/>
                <a:gridCol w="1008322"/>
                <a:gridCol w="2990406"/>
                <a:gridCol w="1638300"/>
              </a:tblGrid>
              <a:tr h="685801">
                <a:tc>
                  <a:txBody>
                    <a:bodyPr/>
                    <a:lstStyle/>
                    <a:p>
                      <a:pPr algn="ctr" rtl="1"/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אל מי</a:t>
                      </a:r>
                      <a:r>
                        <a:rPr lang="he-IL" sz="1200" kern="1200" baseline="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 </a:t>
                      </a: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פונים העצים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שם</a:t>
                      </a:r>
                      <a:r>
                        <a:rPr lang="he-IL" sz="1200" kern="1200" baseline="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 העץ</a:t>
                      </a:r>
                      <a:endParaRPr lang="he-IL" sz="1200" kern="1200" dirty="0" smtClean="0">
                        <a:solidFill>
                          <a:schemeClr val="tx1"/>
                        </a:solidFill>
                        <a:latin typeface="Guttman Hodes" pitchFamily="2" charset="-79"/>
                        <a:ea typeface="+mn-ea"/>
                        <a:cs typeface="Guttman Hodes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איזה דבר מיוחד בכל עץ?</a:t>
                      </a:r>
                    </a:p>
                    <a:p>
                      <a:pPr algn="ctr" rtl="1"/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כתוב את </a:t>
                      </a:r>
                      <a:r>
                        <a:rPr lang="he-IL" sz="1200" b="1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לשון הנביא</a:t>
                      </a: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שאלת אתגר:</a:t>
                      </a:r>
                    </a:p>
                    <a:p>
                      <a:pPr algn="ctr" rtl="1"/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עיין ברש"י וכתוב אלו שופטים נמשלו לכל אחד מהעצים</a:t>
                      </a:r>
                    </a:p>
                  </a:txBody>
                  <a:tcPr anchor="ctr"/>
                </a:tc>
              </a:tr>
              <a:tr h="317500">
                <a:tc>
                  <a:txBody>
                    <a:bodyPr/>
                    <a:lstStyle/>
                    <a:p>
                      <a:pPr algn="ctr" rtl="1"/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ראשון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sz="1200" kern="1200" dirty="0" smtClean="0">
                        <a:solidFill>
                          <a:schemeClr val="tx1"/>
                        </a:solidFill>
                        <a:latin typeface="Guttman Hodes" pitchFamily="2" charset="-79"/>
                        <a:ea typeface="+mn-ea"/>
                        <a:cs typeface="Guttman Hodes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sz="1200" kern="1200" dirty="0" smtClean="0">
                        <a:solidFill>
                          <a:schemeClr val="tx1"/>
                        </a:solidFill>
                        <a:latin typeface="Guttman Hodes" pitchFamily="2" charset="-79"/>
                        <a:ea typeface="+mn-ea"/>
                        <a:cs typeface="Guttman Hodes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sz="1200" kern="1200" dirty="0" smtClean="0">
                        <a:solidFill>
                          <a:schemeClr val="tx1"/>
                        </a:solidFill>
                        <a:latin typeface="Guttman Hodes" pitchFamily="2" charset="-79"/>
                        <a:ea typeface="+mn-ea"/>
                        <a:cs typeface="Guttman Hodes" pitchFamily="2" charset="-79"/>
                      </a:endParaRPr>
                    </a:p>
                  </a:txBody>
                  <a:tcPr anchor="ctr"/>
                </a:tc>
              </a:tr>
              <a:tr h="317500">
                <a:tc>
                  <a:txBody>
                    <a:bodyPr/>
                    <a:lstStyle/>
                    <a:p>
                      <a:pPr algn="ctr" rtl="1"/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שני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sz="1200" kern="1200" dirty="0" smtClean="0">
                        <a:solidFill>
                          <a:schemeClr val="tx1"/>
                        </a:solidFill>
                        <a:latin typeface="Guttman Hodes" pitchFamily="2" charset="-79"/>
                        <a:ea typeface="+mn-ea"/>
                        <a:cs typeface="Guttman Hodes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sz="1200" kern="1200" dirty="0" smtClean="0">
                        <a:solidFill>
                          <a:schemeClr val="tx1"/>
                        </a:solidFill>
                        <a:latin typeface="Guttman Hodes" pitchFamily="2" charset="-79"/>
                        <a:ea typeface="+mn-ea"/>
                        <a:cs typeface="Guttman Hodes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sz="1200" kern="1200" dirty="0" smtClean="0">
                        <a:solidFill>
                          <a:schemeClr val="tx1"/>
                        </a:solidFill>
                        <a:latin typeface="Guttman Hodes" pitchFamily="2" charset="-79"/>
                        <a:ea typeface="+mn-ea"/>
                        <a:cs typeface="Guttman Hodes" pitchFamily="2" charset="-79"/>
                      </a:endParaRPr>
                    </a:p>
                  </a:txBody>
                  <a:tcPr anchor="ctr"/>
                </a:tc>
              </a:tr>
              <a:tr h="317500">
                <a:tc>
                  <a:txBody>
                    <a:bodyPr/>
                    <a:lstStyle/>
                    <a:p>
                      <a:pPr algn="ctr" rtl="1"/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שלישי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sz="1200" kern="1200" dirty="0" smtClean="0">
                        <a:solidFill>
                          <a:schemeClr val="tx1"/>
                        </a:solidFill>
                        <a:latin typeface="Guttman Hodes" pitchFamily="2" charset="-79"/>
                        <a:ea typeface="+mn-ea"/>
                        <a:cs typeface="Guttman Hodes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sz="1200" kern="1200" dirty="0" smtClean="0">
                        <a:solidFill>
                          <a:schemeClr val="tx1"/>
                        </a:solidFill>
                        <a:latin typeface="Guttman Hodes" pitchFamily="2" charset="-79"/>
                        <a:ea typeface="+mn-ea"/>
                        <a:cs typeface="Guttman Hodes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sz="1200" kern="1200" dirty="0" smtClean="0">
                        <a:solidFill>
                          <a:schemeClr val="tx1"/>
                        </a:solidFill>
                        <a:latin typeface="Guttman Hodes" pitchFamily="2" charset="-79"/>
                        <a:ea typeface="+mn-ea"/>
                        <a:cs typeface="Guttman Hodes" pitchFamily="2" charset="-79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7" name="מחבר חץ ישר 6"/>
          <p:cNvCxnSpPr/>
          <p:nvPr/>
        </p:nvCxnSpPr>
        <p:spPr>
          <a:xfrm>
            <a:off x="6248400" y="2971800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266" name="Picture 2" descr="Lycium shrub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0" y="8073784"/>
            <a:ext cx="1609118" cy="1070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278</Words>
  <Application>Microsoft Office PowerPoint</Application>
  <PresentationFormat>‫הצגה על המסך 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natan</dc:creator>
  <cp:lastModifiedBy>natan</cp:lastModifiedBy>
  <cp:revision>27</cp:revision>
  <dcterms:created xsi:type="dcterms:W3CDTF">2016-01-18T20:25:49Z</dcterms:created>
  <dcterms:modified xsi:type="dcterms:W3CDTF">2016-01-18T21:30:20Z</dcterms:modified>
</cp:coreProperties>
</file>