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1" r:id="rId2"/>
    <p:sldId id="256" r:id="rId3"/>
    <p:sldId id="257" r:id="rId4"/>
    <p:sldId id="262" r:id="rId5"/>
    <p:sldId id="263" r:id="rId6"/>
    <p:sldId id="259" r:id="rId7"/>
    <p:sldId id="264" r:id="rId8"/>
    <p:sldId id="260" r:id="rId9"/>
    <p:sldId id="265" r:id="rId10"/>
    <p:sldId id="266" r:id="rId11"/>
    <p:sldId id="267" r:id="rId12"/>
    <p:sldId id="272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82" r:id="rId24"/>
    <p:sldId id="279" r:id="rId25"/>
    <p:sldId id="280" r:id="rId26"/>
    <p:sldId id="281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84" autoAdjust="0"/>
    <p:restoredTop sz="94660"/>
  </p:normalViewPr>
  <p:slideViewPr>
    <p:cSldViewPr snapToGrid="0">
      <p:cViewPr varScale="1">
        <p:scale>
          <a:sx n="70" d="100"/>
          <a:sy n="70" d="100"/>
        </p:scale>
        <p:origin x="-316" y="-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E3AA-66D3-4E20-B497-B4D1131ECEDB}" type="datetimeFigureOut">
              <a:rPr lang="he-IL" smtClean="0"/>
              <a:pPr/>
              <a:t>ד'/אדר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187C-6696-4AD7-A8C8-502F81CA3A5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578662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E3AA-66D3-4E20-B497-B4D1131ECEDB}" type="datetimeFigureOut">
              <a:rPr lang="he-IL" smtClean="0"/>
              <a:pPr/>
              <a:t>ד'/אדר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187C-6696-4AD7-A8C8-502F81CA3A5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10646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E3AA-66D3-4E20-B497-B4D1131ECEDB}" type="datetimeFigureOut">
              <a:rPr lang="he-IL" smtClean="0"/>
              <a:pPr/>
              <a:t>ד'/אדר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187C-6696-4AD7-A8C8-502F81CA3A5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308664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E3AA-66D3-4E20-B497-B4D1131ECEDB}" type="datetimeFigureOut">
              <a:rPr lang="he-IL" smtClean="0"/>
              <a:pPr/>
              <a:t>ד'/אדר ב/תשע"ד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187C-6696-4AD7-A8C8-502F81CA3A5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75209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E3AA-66D3-4E20-B497-B4D1131ECEDB}" type="datetimeFigureOut">
              <a:rPr lang="he-IL" smtClean="0"/>
              <a:pPr/>
              <a:t>ד'/אדר ב/תשע"ד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187C-6696-4AD7-A8C8-502F81CA3A5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95461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E3AA-66D3-4E20-B497-B4D1131ECEDB}" type="datetimeFigureOut">
              <a:rPr lang="he-IL" smtClean="0"/>
              <a:pPr/>
              <a:t>ד'/אדר ב/תשע"ד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187C-6696-4AD7-A8C8-502F81CA3A5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337598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E3AA-66D3-4E20-B497-B4D1131ECEDB}" type="datetimeFigureOut">
              <a:rPr lang="he-IL" smtClean="0"/>
              <a:pPr/>
              <a:t>ד'/אדר ב/תשע"ד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187C-6696-4AD7-A8C8-502F81CA3A5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097519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E3AA-66D3-4E20-B497-B4D1131ECEDB}" type="datetimeFigureOut">
              <a:rPr lang="he-IL" smtClean="0"/>
              <a:pPr/>
              <a:t>ד'/אדר ב/תשע"ד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187C-6696-4AD7-A8C8-502F81CA3A5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535420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E3AA-66D3-4E20-B497-B4D1131ECEDB}" type="datetimeFigureOut">
              <a:rPr lang="he-IL" smtClean="0"/>
              <a:pPr/>
              <a:t>ד'/אדר ב/תשע"ד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187C-6696-4AD7-A8C8-502F81CA3A5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555447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E3AA-66D3-4E20-B497-B4D1131ECEDB}" type="datetimeFigureOut">
              <a:rPr lang="he-IL" smtClean="0"/>
              <a:pPr/>
              <a:t>ד'/אדר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187C-6696-4AD7-A8C8-502F81CA3A5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997812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E3AA-66D3-4E20-B497-B4D1131ECEDB}" type="datetimeFigureOut">
              <a:rPr lang="he-IL" smtClean="0"/>
              <a:pPr/>
              <a:t>ד'/אדר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6187C-6696-4AD7-A8C8-502F81CA3A5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99638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0E3AA-66D3-4E20-B497-B4D1131ECEDB}" type="datetimeFigureOut">
              <a:rPr lang="he-IL" smtClean="0"/>
              <a:pPr/>
              <a:t>ד'/אדר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6187C-6696-4AD7-A8C8-502F81CA3A5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32740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3404908" y="1014395"/>
            <a:ext cx="583641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13800" b="1" cap="none" spc="0" dirty="0" smtClean="0">
                <a:ln w="31550" cmpd="sng">
                  <a:gradFill>
                    <a:gsLst>
                      <a:gs pos="70000">
                        <a:srgbClr val="FF0000"/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שופטים</a:t>
            </a:r>
          </a:p>
          <a:p>
            <a:pPr algn="ctr"/>
            <a:r>
              <a:rPr lang="he-IL" sz="13800" b="1" dirty="0" smtClean="0">
                <a:ln w="31550" cmpd="sng">
                  <a:gradFill>
                    <a:gsLst>
                      <a:gs pos="70000">
                        <a:srgbClr val="FF0000"/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פרק ה</a:t>
            </a:r>
            <a:endParaRPr lang="he-IL" sz="28700" b="1" cap="none" spc="0" dirty="0" smtClean="0">
              <a:ln w="31550" cmpd="sng">
                <a:gradFill>
                  <a:gsLst>
                    <a:gs pos="70000">
                      <a:srgbClr val="FF0000"/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David" pitchFamily="34" charset="-79"/>
              <a:cs typeface="David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741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3603" y="-297"/>
            <a:ext cx="9144793" cy="6858594"/>
          </a:xfrm>
          <a:prstGeom prst="rect">
            <a:avLst/>
          </a:prstGeom>
        </p:spPr>
      </p:pic>
      <p:sp>
        <p:nvSpPr>
          <p:cNvPr id="4" name="כותרת 1"/>
          <p:cNvSpPr txBox="1">
            <a:spLocks/>
          </p:cNvSpPr>
          <p:nvPr/>
        </p:nvSpPr>
        <p:spPr>
          <a:xfrm>
            <a:off x="2123728" y="1709936"/>
            <a:ext cx="8229600" cy="1143000"/>
          </a:xfrm>
          <a:prstGeom prst="rect">
            <a:avLst/>
          </a:prstGeom>
          <a:noFill/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3800" b="1" dirty="0" smtClean="0">
                <a:ln w="63500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שירת דבורה</a:t>
            </a:r>
            <a:endParaRPr lang="he-IL" sz="13800" b="1" dirty="0">
              <a:ln w="63500">
                <a:solidFill>
                  <a:srgbClr val="FFFF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3482628" y="308153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9600" b="1" dirty="0" smtClean="0">
                <a:ln w="63500">
                  <a:solidFill>
                    <a:srgbClr val="FFFF00"/>
                  </a:solidFill>
                </a:ln>
                <a:solidFill>
                  <a:srgbClr val="FF0000"/>
                </a:solidFill>
              </a:rPr>
              <a:t>פרק 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238777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פסוקים 1-16</a:t>
            </a:r>
            <a:endParaRPr lang="he-IL" sz="6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2079625"/>
            <a:ext cx="10515600" cy="4351338"/>
          </a:xfrm>
        </p:spPr>
        <p:txBody>
          <a:bodyPr/>
          <a:lstStyle/>
          <a:p>
            <a:pPr marL="342900" lvl="0" indent="-342900"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he-IL" sz="4000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בחלקו הראשון של השיר ישנה </a:t>
            </a:r>
            <a:r>
              <a:rPr lang="he-IL" sz="4000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הזמנה לקהל השומעים להאזין לשירת הניצחון.</a:t>
            </a:r>
          </a:p>
          <a:p>
            <a:pPr marL="342900" lvl="0" indent="-342900"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he-IL" sz="4000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השיר מתאר את המצב בארץ טרם הניצחון, וכמו כן כולל דברי שבח לשבטים שהתנדבו לצאת למלחמה ודברי גנאי וביקורת כלפי מי שלא השתתפו בה.</a:t>
            </a:r>
          </a:p>
          <a:p>
            <a:endParaRPr lang="he-IL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47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8800" b="1" dirty="0" smtClean="0">
                <a:latin typeface="David" pitchFamily="34" charset="-79"/>
                <a:cs typeface="David" pitchFamily="34" charset="-79"/>
              </a:rPr>
              <a:t>תקבולת</a:t>
            </a:r>
            <a:endParaRPr lang="he-IL" sz="88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אמצעי ספרותי המעשיר את הטקסט. ישנם סוגים שונים של תקבולות.</a:t>
            </a:r>
          </a:p>
          <a:p>
            <a:pPr>
              <a:buNone/>
            </a:pPr>
            <a:endParaRPr lang="he-IL" sz="4000" b="1" dirty="0" smtClean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sz="3600" b="1" u="sng" dirty="0" smtClean="0">
                <a:latin typeface="David" pitchFamily="34" charset="-79"/>
                <a:cs typeface="David" pitchFamily="34" charset="-79"/>
              </a:rPr>
              <a:t>תקבולת נרדפת</a:t>
            </a:r>
          </a:p>
          <a:p>
            <a:pPr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  צלע ב' חוזרת על הרעיון של צלע א' במילים נרדפות. כלומר, הן מביעות אותו הרעיון פעמיים.</a:t>
            </a:r>
          </a:p>
          <a:p>
            <a:pPr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לדוגמא: </a:t>
            </a: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שמעו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מלכים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, </a:t>
            </a: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האזינו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רוזנים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62632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7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 16</a:t>
            </a:r>
            <a:endParaRPr lang="he-IL" sz="72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he-IL" sz="3600" b="1" dirty="0" smtClean="0">
                <a:solidFill>
                  <a:srgbClr val="000000"/>
                </a:solidFill>
                <a:latin typeface="David" pitchFamily="34" charset="-79"/>
                <a:ea typeface="Calibri"/>
                <a:cs typeface="David" pitchFamily="34" charset="-79"/>
              </a:rPr>
              <a:t> </a:t>
            </a:r>
            <a:r>
              <a:rPr lang="he-IL" sz="3600" b="1" dirty="0" err="1" smtClean="0">
                <a:solidFill>
                  <a:srgbClr val="00B0F0"/>
                </a:solidFill>
                <a:latin typeface="David" pitchFamily="34" charset="-79"/>
                <a:ea typeface="Calibri"/>
                <a:cs typeface="David" pitchFamily="34" charset="-79"/>
              </a:rPr>
              <a:t>טז</a:t>
            </a: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ea typeface="Calibri"/>
                <a:cs typeface="David" pitchFamily="34" charset="-79"/>
              </a:rPr>
              <a:t> </a:t>
            </a:r>
            <a:r>
              <a:rPr lang="he-IL" sz="3600" b="1" dirty="0" smtClean="0">
                <a:solidFill>
                  <a:srgbClr val="000000"/>
                </a:solidFill>
                <a:latin typeface="David" pitchFamily="34" charset="-79"/>
                <a:ea typeface="Calibri"/>
                <a:cs typeface="David" pitchFamily="34" charset="-79"/>
              </a:rPr>
              <a:t>לָמָּה יָשַׁבְתָּ, בֵּין הַמִּשְׁפְּתַיִם</a:t>
            </a:r>
            <a:r>
              <a:rPr lang="he-IL" sz="3600" b="1" dirty="0" smtClean="0">
                <a:solidFill>
                  <a:srgbClr val="00B050"/>
                </a:solidFill>
                <a:latin typeface="David" pitchFamily="34" charset="-79"/>
                <a:ea typeface="Calibri"/>
                <a:cs typeface="David" pitchFamily="34" charset="-79"/>
              </a:rPr>
              <a:t>(גדרות צאן)</a:t>
            </a:r>
            <a:r>
              <a:rPr lang="he-IL" sz="3600" b="1" dirty="0" smtClean="0">
                <a:latin typeface="David" pitchFamily="34" charset="-79"/>
                <a:ea typeface="Calibri"/>
                <a:cs typeface="David" pitchFamily="34" charset="-79"/>
              </a:rPr>
              <a:t>, </a:t>
            </a:r>
            <a:r>
              <a:rPr lang="he-IL" sz="3600" b="1" dirty="0" smtClean="0">
                <a:solidFill>
                  <a:srgbClr val="000000"/>
                </a:solidFill>
                <a:latin typeface="David" pitchFamily="34" charset="-79"/>
                <a:ea typeface="Calibri"/>
                <a:cs typeface="David" pitchFamily="34" charset="-79"/>
              </a:rPr>
              <a:t> לִשְׁמֹעַ,  שְׁרִקוֹת עֲדָרִים </a:t>
            </a:r>
            <a:r>
              <a:rPr lang="he-IL" sz="3600" b="1" dirty="0" smtClean="0">
                <a:solidFill>
                  <a:srgbClr val="00B050"/>
                </a:solidFill>
                <a:latin typeface="David" pitchFamily="34" charset="-79"/>
                <a:ea typeface="Calibri"/>
                <a:cs typeface="David" pitchFamily="34" charset="-79"/>
              </a:rPr>
              <a:t>(שירי רועים ונגינתם)</a:t>
            </a:r>
            <a:r>
              <a:rPr lang="he-IL" sz="3600" b="1" dirty="0" smtClean="0">
                <a:solidFill>
                  <a:srgbClr val="000000"/>
                </a:solidFill>
                <a:latin typeface="David" pitchFamily="34" charset="-79"/>
                <a:ea typeface="Calibri"/>
                <a:cs typeface="David" pitchFamily="34" charset="-79"/>
              </a:rPr>
              <a:t>;</a:t>
            </a:r>
            <a:endParaRPr lang="en-US" sz="1800" b="1" dirty="0" smtClean="0">
              <a:latin typeface="David" pitchFamily="34" charset="-79"/>
              <a:ea typeface="Calibri"/>
              <a:cs typeface="David" pitchFamily="34" charset="-79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he-IL" sz="3600" b="1" dirty="0" smtClean="0">
                <a:solidFill>
                  <a:srgbClr val="000000"/>
                </a:solidFill>
                <a:latin typeface="David" pitchFamily="34" charset="-79"/>
                <a:ea typeface="Calibri"/>
                <a:cs typeface="David" pitchFamily="34" charset="-79"/>
              </a:rPr>
              <a:t> </a:t>
            </a:r>
            <a:r>
              <a:rPr lang="he-IL" sz="3600" b="1" dirty="0" err="1" smtClean="0">
                <a:solidFill>
                  <a:srgbClr val="000000"/>
                </a:solidFill>
                <a:latin typeface="David" pitchFamily="34" charset="-79"/>
                <a:ea typeface="Calibri"/>
                <a:cs typeface="David" pitchFamily="34" charset="-79"/>
              </a:rPr>
              <a:t>לִפְלַגּוֹת</a:t>
            </a:r>
            <a:r>
              <a:rPr lang="he-IL" sz="3600" b="1" dirty="0" smtClean="0">
                <a:solidFill>
                  <a:srgbClr val="000000"/>
                </a:solidFill>
                <a:latin typeface="David" pitchFamily="34" charset="-79"/>
                <a:ea typeface="Calibri"/>
                <a:cs typeface="David" pitchFamily="34" charset="-79"/>
              </a:rPr>
              <a:t> רְאוּבֵן, גְּדוֹלִים חִקְרֵי-  לֵב.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1800" b="1" dirty="0" smtClean="0">
              <a:latin typeface="David" pitchFamily="34" charset="-79"/>
              <a:ea typeface="Calibri"/>
              <a:cs typeface="David" pitchFamily="34" charset="-79"/>
            </a:endParaRPr>
          </a:p>
          <a:p>
            <a:pPr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דבורה פונה לשבט ראובן ואומרת: העדפת לנוח בין גדרות הצאן ולהתווכח אם לצאת למלחמה או לא.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1274135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rmAutofit/>
          </a:bodyPr>
          <a:lstStyle/>
          <a:p>
            <a:pPr algn="ctr"/>
            <a:r>
              <a:rPr lang="he-IL" sz="6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פסוקים 17-18</a:t>
            </a:r>
            <a:endParaRPr lang="he-IL" sz="6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32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4000" b="1" dirty="0">
                <a:latin typeface="David" panose="020E0502060401010101" pitchFamily="34" charset="-79"/>
                <a:cs typeface="David" panose="020E0502060401010101" pitchFamily="34" charset="-79"/>
              </a:rPr>
              <a:t>  </a:t>
            </a:r>
            <a:r>
              <a:rPr lang="he-IL" sz="4000" b="1" dirty="0" err="1">
                <a:solidFill>
                  <a:srgbClr val="00B0F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r>
              <a:rPr lang="he-IL" sz="4000" b="1" dirty="0">
                <a:latin typeface="David" panose="020E0502060401010101" pitchFamily="34" charset="-79"/>
                <a:cs typeface="David" panose="020E0502060401010101" pitchFamily="34" charset="-79"/>
              </a:rPr>
              <a:t> גִּלְעָד, בְּעֵבֶר הַיַּרְדֵּן שָׁכֵן וְדָן,  לָמָּה יָגוּר אֳנִיּוֹת;</a:t>
            </a:r>
            <a:endParaRPr lang="en-US" sz="4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4000" b="1" dirty="0">
                <a:latin typeface="David" panose="020E0502060401010101" pitchFamily="34" charset="-79"/>
                <a:cs typeface="David" panose="020E0502060401010101" pitchFamily="34" charset="-79"/>
              </a:rPr>
              <a:t>  אָשֵׁר, יָשַׁב לְחוֹף יַמִּים,  וְעַל מִפְרָצָיו, יִשְׁכּוֹן</a:t>
            </a:r>
            <a:endParaRPr lang="en-US" sz="4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4000" b="1" dirty="0" err="1">
                <a:solidFill>
                  <a:srgbClr val="00B0F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4000" b="1" dirty="0">
                <a:latin typeface="David" panose="020E0502060401010101" pitchFamily="34" charset="-79"/>
                <a:cs typeface="David" panose="020E0502060401010101" pitchFamily="34" charset="-79"/>
              </a:rPr>
              <a:t> זְבֻלוּן,  עַם חֵרֵף נַפְשׁוֹ </a:t>
            </a:r>
            <a:r>
              <a:rPr lang="he-IL" sz="4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לָמוּת </a:t>
            </a:r>
            <a:r>
              <a:rPr lang="he-IL" sz="4000" b="1" dirty="0" smtClean="0"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(סיכן את חייו)</a:t>
            </a:r>
            <a:r>
              <a:rPr lang="he-IL" sz="4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- </a:t>
            </a:r>
            <a:r>
              <a:rPr lang="he-IL" sz="4000" b="1" dirty="0">
                <a:latin typeface="David" panose="020E0502060401010101" pitchFamily="34" charset="-79"/>
                <a:cs typeface="David" panose="020E0502060401010101" pitchFamily="34" charset="-79"/>
              </a:rPr>
              <a:t>וְנַפְתָּלִי:  עַל, מְרוֹמֵי  שָׂדֶה.</a:t>
            </a:r>
            <a:endParaRPr lang="en-US" sz="4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3200" dirty="0" smtClean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יושבי גלעד (שבט גד וחצי שבט מנשה) ושבט דן התייצבו למלחמה, אף על פי שגרו רחוק.</a:t>
            </a:r>
          </a:p>
          <a:p>
            <a:pPr marL="0" indent="0"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שני שבטים מקבלים ציון לשבח על אומץ לבם ועל השתתפותם במלחמה: זבולון ונפתלי.</a:t>
            </a:r>
            <a:endParaRPr lang="he-IL" sz="36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715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799" y="25495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e-IL" sz="9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פסוקים 19-22</a:t>
            </a:r>
            <a:br>
              <a:rPr lang="he-IL" sz="96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9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המלחמה נגד צבא סיסרא והניצחון הגדול</a:t>
            </a:r>
            <a:endParaRPr lang="he-IL" sz="9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1780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195261"/>
            <a:ext cx="10515600" cy="1011239"/>
          </a:xfrm>
        </p:spPr>
        <p:txBody>
          <a:bodyPr>
            <a:normAutofit/>
          </a:bodyPr>
          <a:lstStyle/>
          <a:p>
            <a:pPr algn="ctr"/>
            <a:r>
              <a:rPr lang="he-IL" sz="6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 19</a:t>
            </a:r>
            <a:endParaRPr lang="he-IL" sz="6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333500"/>
            <a:ext cx="10515600" cy="52070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he-IL" sz="5400" b="1" dirty="0" err="1" smtClean="0">
                <a:solidFill>
                  <a:srgbClr val="00B0F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יט</a:t>
            </a:r>
            <a:r>
              <a:rPr lang="he-IL" sz="5400" b="1" dirty="0" smtClean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בָּאוּ מְלָכִים, נִלְחָמוּ,  אָז  נִלְחֲמוּ מַלְכֵי כְנַעַן,</a:t>
            </a:r>
            <a:endParaRPr lang="en-US" sz="3600" b="1" dirty="0" smtClean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5400" b="1" dirty="0" smtClean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  </a:t>
            </a:r>
            <a:r>
              <a:rPr lang="he-IL" sz="5400" b="1" dirty="0" err="1" smtClean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בְּתַעְנַך</a:t>
            </a:r>
            <a:r>
              <a:rPr lang="he-IL" sz="5400" b="1" dirty="0" smtClean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ְ עַל-מֵי  מְגִדּוֹ;  בֶּצַע כֶּסֶף, לֹא לָקָחוּ.</a:t>
            </a:r>
          </a:p>
          <a:p>
            <a:pPr marL="0" indent="0">
              <a:buNone/>
            </a:pPr>
            <a:endParaRPr lang="he-IL" sz="44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39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מלכי כנען באו למלחמה נגד בני ישראל. המלחמה התרחשה בין תענך למגידו. מלכי כנען לא נצחו במלחמה ולא הצליחו לקחת שלל.</a:t>
            </a:r>
            <a:endParaRPr lang="he-IL" sz="39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1718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600" b="1" dirty="0" smtClean="0"/>
              <a:t>פסוק 20</a:t>
            </a:r>
            <a:endParaRPr lang="he-IL" sz="66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he-IL" sz="4800" b="1" dirty="0" smtClean="0">
                <a:solidFill>
                  <a:srgbClr val="00B0F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כ</a:t>
            </a:r>
            <a:r>
              <a:rPr lang="he-IL" sz="4800" b="1" dirty="0" smtClean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4800" b="1" u="sng" dirty="0" smtClean="0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מִן- שָׁמַיִם</a:t>
            </a:r>
            <a:r>
              <a:rPr lang="he-IL" sz="4800" b="1" dirty="0" smtClean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, נִלְחָמוּ;  </a:t>
            </a:r>
            <a:r>
              <a:rPr lang="he-IL" sz="4800" b="1" u="sng" dirty="0" smtClean="0">
                <a:solidFill>
                  <a:srgbClr val="000000"/>
                </a:solidFill>
                <a:effectLst/>
                <a:uFill>
                  <a:solidFill>
                    <a:srgbClr val="FF0000"/>
                  </a:solidFill>
                </a:u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הַכּוֹכָבִים</a:t>
            </a:r>
            <a:r>
              <a:rPr lang="he-IL" sz="4800" b="1" dirty="0" smtClean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4800" b="1" dirty="0" err="1" smtClean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מִמְּסִלּוֹתָם</a:t>
            </a:r>
            <a:r>
              <a:rPr lang="he-IL" sz="4800" b="1" dirty="0" smtClean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,</a:t>
            </a:r>
            <a:endParaRPr lang="en-US" sz="4800" b="1" dirty="0" smtClean="0">
              <a:effectLst/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he-IL" sz="4800" b="1" dirty="0" smtClean="0">
                <a:solidFill>
                  <a:srgbClr val="000000"/>
                </a:solidFill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נִלְחֲמוּ, עִם- סִיסְרָא.</a:t>
            </a:r>
            <a:r>
              <a:rPr lang="he-IL" sz="4400" b="1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e-IL" dirty="0" smtClean="0"/>
          </a:p>
          <a:p>
            <a:pPr marL="0" indent="0">
              <a:buNone/>
            </a:pPr>
            <a:r>
              <a:rPr lang="he-IL" sz="40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ה' הפעיל את גורמי השמיים לעזרתם של בני ישראל.</a:t>
            </a:r>
            <a:endParaRPr lang="he-IL" sz="4000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3918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173037"/>
            <a:ext cx="10515600" cy="1096963"/>
          </a:xfrm>
        </p:spPr>
        <p:txBody>
          <a:bodyPr>
            <a:normAutofit/>
          </a:bodyPr>
          <a:lstStyle/>
          <a:p>
            <a:pPr algn="ctr"/>
            <a:r>
              <a:rPr lang="he-IL" sz="6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 21</a:t>
            </a:r>
            <a:endParaRPr lang="he-IL" sz="6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498600"/>
            <a:ext cx="10515600" cy="4678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900" b="1" dirty="0"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900" b="1" dirty="0" err="1">
                <a:solidFill>
                  <a:srgbClr val="00B0F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כא</a:t>
            </a:r>
            <a:r>
              <a:rPr lang="he-IL" sz="39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900" b="1" u="sng" dirty="0">
                <a:uFill>
                  <a:solidFill>
                    <a:schemeClr val="accent5"/>
                  </a:solidFill>
                </a:uFill>
                <a:latin typeface="David" panose="020E0502060401010101" pitchFamily="34" charset="-79"/>
                <a:cs typeface="David" panose="020E0502060401010101" pitchFamily="34" charset="-79"/>
              </a:rPr>
              <a:t>נַחַל קִישׁוֹן </a:t>
            </a:r>
            <a:r>
              <a:rPr lang="he-IL" sz="3900" b="1" dirty="0">
                <a:latin typeface="David" panose="020E0502060401010101" pitchFamily="34" charset="-79"/>
                <a:cs typeface="David" panose="020E0502060401010101" pitchFamily="34" charset="-79"/>
              </a:rPr>
              <a:t>גְּרָפָם </a:t>
            </a:r>
            <a:r>
              <a:rPr lang="he-IL" sz="3900" b="1" u="sng" dirty="0">
                <a:uFill>
                  <a:solidFill>
                    <a:schemeClr val="accent5"/>
                  </a:solidFill>
                </a:uFill>
                <a:latin typeface="David" panose="020E0502060401010101" pitchFamily="34" charset="-79"/>
                <a:cs typeface="David" panose="020E0502060401010101" pitchFamily="34" charset="-79"/>
              </a:rPr>
              <a:t>נַחַל  קְדוּמִים נַחַל קִישׁוֹן</a:t>
            </a:r>
            <a:r>
              <a:rPr lang="he-IL" sz="3900" b="1" dirty="0">
                <a:latin typeface="David" panose="020E0502060401010101" pitchFamily="34" charset="-79"/>
                <a:cs typeface="David" panose="020E0502060401010101" pitchFamily="34" charset="-79"/>
              </a:rPr>
              <a:t>; </a:t>
            </a:r>
            <a:endParaRPr lang="en-US" sz="39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>
              <a:buNone/>
            </a:pPr>
            <a:r>
              <a:rPr lang="he-IL" sz="3900" b="1" dirty="0">
                <a:latin typeface="David" panose="020E0502060401010101" pitchFamily="34" charset="-79"/>
                <a:cs typeface="David" panose="020E0502060401010101" pitchFamily="34" charset="-79"/>
              </a:rPr>
              <a:t> תִּדְרְכִי נַפְשִׁי,  </a:t>
            </a:r>
            <a:r>
              <a:rPr lang="he-IL" sz="3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עֹז </a:t>
            </a:r>
            <a:r>
              <a:rPr lang="he-IL" sz="3900" b="1" dirty="0" smtClean="0"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(דרכי נפשי באומץ על גופות האויבים)</a:t>
            </a:r>
            <a:r>
              <a:rPr lang="he-IL" sz="3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lang="en-US" sz="39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he-IL" dirty="0" smtClean="0">
                <a:solidFill>
                  <a:prstClr val="black"/>
                </a:solidFill>
              </a:rPr>
              <a:t> </a:t>
            </a:r>
            <a:r>
              <a:rPr lang="he-IL" sz="32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ככל </a:t>
            </a:r>
            <a:r>
              <a:rPr lang="he-IL" sz="32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הנראה ירדו בשדה </a:t>
            </a:r>
            <a:r>
              <a:rPr lang="he-IL" sz="32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הקרב </a:t>
            </a:r>
            <a:r>
              <a:rPr lang="he-IL" sz="32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גשמים עזים. נחל קישון עלה על גדותיו והציף את </a:t>
            </a:r>
            <a:r>
              <a:rPr lang="he-IL" sz="32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הסביבה.</a:t>
            </a:r>
          </a:p>
          <a:p>
            <a:pPr marL="0" indent="0">
              <a:buNone/>
            </a:pPr>
            <a:r>
              <a:rPr lang="he-IL" sz="32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*שימו לב*- עד כה לא ידענו באמת כיצד בני ישראל ניצחו את צבא סיסרא.</a:t>
            </a:r>
            <a:endParaRPr lang="he-IL" sz="32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6542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968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e-IL" sz="6000" b="1" dirty="0">
                <a:latin typeface="David" panose="020E0502060401010101" pitchFamily="34" charset="-79"/>
                <a:cs typeface="David" panose="020E0502060401010101" pitchFamily="34" charset="-79"/>
              </a:rPr>
              <a:t>פסוק </a:t>
            </a:r>
            <a:r>
              <a:rPr lang="he-IL" sz="6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22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202268"/>
            <a:ext cx="10515600" cy="497469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  </a:t>
            </a:r>
            <a:r>
              <a:rPr lang="he-IL" sz="4000" b="1" dirty="0" err="1">
                <a:solidFill>
                  <a:srgbClr val="00B0F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כב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אָז הָלְמוּ, עִקְּבֵי-סוּס,  מִדַּהֲרוֹת,  דַּהֲרוֹת </a:t>
            </a:r>
            <a:r>
              <a:rPr lang="he-IL" sz="40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אַבִּירָיו </a:t>
            </a:r>
            <a:r>
              <a:rPr lang="he-IL" sz="4000" b="1" dirty="0" smtClean="0">
                <a:solidFill>
                  <a:srgbClr val="00B05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(סוס מלחמה)</a:t>
            </a:r>
            <a:r>
              <a:rPr lang="he-IL" sz="40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.</a:t>
            </a:r>
            <a:endParaRPr lang="en-US" sz="4000" b="1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sz="4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sz="4000" dirty="0" smtClean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כאשר הוכה צבא סיסרא, נסו סוסי המלחמה ורגליהם הלמו בחוזקה בקרקע.</a:t>
            </a:r>
            <a:endParaRPr lang="he-IL" sz="36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1757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745067" y="1444179"/>
            <a:ext cx="105325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9600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פסוק 23</a:t>
            </a:r>
          </a:p>
          <a:p>
            <a:pPr algn="ctr"/>
            <a:r>
              <a:rPr lang="he-IL" sz="9600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בקשה מה' לקלל את מי שלא סייע במלחמה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3125774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64558"/>
            <a:ext cx="10515600" cy="1277408"/>
          </a:xfrm>
        </p:spPr>
        <p:txBody>
          <a:bodyPr>
            <a:normAutofit/>
          </a:bodyPr>
          <a:lstStyle/>
          <a:p>
            <a:pPr algn="ctr"/>
            <a:r>
              <a:rPr lang="he-IL" sz="6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 23</a:t>
            </a:r>
            <a:endParaRPr lang="he-IL" sz="6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341966"/>
            <a:ext cx="10515600" cy="48349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  </a:t>
            </a:r>
            <a:r>
              <a:rPr lang="he-IL" sz="3600" b="1" dirty="0" err="1">
                <a:solidFill>
                  <a:srgbClr val="00B0F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 אוֹרוּ מֵרוֹז, אָמַר מַלְאַךְ </a:t>
            </a:r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יְהוָה </a:t>
            </a:r>
            <a:r>
              <a:rPr lang="he-IL" sz="3600" b="1" dirty="0" smtClean="0"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(שליח האל) </a:t>
            </a:r>
            <a:endParaRPr lang="en-US" sz="3600" b="1" dirty="0">
              <a:solidFill>
                <a:srgbClr val="00B05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>
              <a:buNone/>
            </a:pP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אֹרו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ּ </a:t>
            </a:r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אָרוֹר </a:t>
            </a:r>
            <a:r>
              <a:rPr lang="he-IL" sz="3600" b="1" dirty="0" smtClean="0"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(מקולל)</a:t>
            </a:r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  יֹשְׁבֶיהָ:</a:t>
            </a:r>
            <a:endParaRPr lang="en-US" sz="36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>
              <a:buNone/>
            </a:pP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 כִּי לֹא-בָאוּ לְעֶזְרַת יְהוָה, לְעֶזְרַת  יְהוָה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בַּגִּבּוֹרִים</a:t>
            </a:r>
            <a:r>
              <a:rPr lang="he-IL" sz="3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endParaRPr lang="he-IL" sz="3600" b="1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sz="36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מרוז זהו מקום שאינו ידוע. על סמך הכתוב יש לשער כי </a:t>
            </a:r>
            <a:r>
              <a:rPr lang="he-IL" sz="3600" b="1" dirty="0" err="1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למרוז</a:t>
            </a:r>
            <a:r>
              <a:rPr lang="he-IL" sz="36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נועד תפקיד חשוב בניהול המערכה, אך תושביה לא הצטרפו למלחמה. </a:t>
            </a:r>
            <a:endParaRPr lang="en-US" sz="36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579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0" y="1207113"/>
            <a:ext cx="12141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e-IL" sz="9600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פסוקים 24-27</a:t>
            </a:r>
          </a:p>
          <a:p>
            <a:pPr lvl="0" algn="ctr"/>
            <a:r>
              <a:rPr lang="he-IL" sz="9600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הריגתו של סיסרא בידי יעל</a:t>
            </a:r>
            <a:endParaRPr lang="he-I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895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0342"/>
          </a:xfrm>
        </p:spPr>
        <p:txBody>
          <a:bodyPr>
            <a:normAutofit/>
          </a:bodyPr>
          <a:lstStyle/>
          <a:p>
            <a:pPr algn="ctr"/>
            <a:r>
              <a:rPr lang="he-IL" sz="6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 24</a:t>
            </a:r>
            <a:endParaRPr lang="he-IL" sz="6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405468"/>
            <a:ext cx="10515600" cy="5249332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e-IL" sz="4000" b="1" dirty="0">
                <a:solidFill>
                  <a:schemeClr val="accent1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כד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תְּבֹרַךְ, </a:t>
            </a:r>
            <a:r>
              <a:rPr lang="he-IL" sz="40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מִנָּשִׁים- יעֵל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, אֵשֶׁת חֶבֶר הַקֵּינִי:</a:t>
            </a:r>
            <a:endParaRPr lang="en-US" sz="4000" b="1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מִנָּשִׁים בָּאֹהֶל, תְּבֹרָךְ</a:t>
            </a:r>
            <a:endParaRPr lang="en-US" sz="4000" b="1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endParaRPr lang="he-IL" dirty="0" smtClean="0"/>
          </a:p>
          <a:p>
            <a:endParaRPr lang="he-IL" sz="3600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דברי ברכה ליעל. יעל ראויה לברכה יותר מכל הנשים היושבות באוהל.</a:t>
            </a:r>
            <a:endParaRPr lang="he-IL" sz="36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6311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 25</a:t>
            </a:r>
            <a:endParaRPr lang="he-IL" sz="6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5299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 </a:t>
            </a:r>
            <a:r>
              <a:rPr lang="he-IL" sz="4000" b="1" dirty="0">
                <a:solidFill>
                  <a:schemeClr val="accen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4000" b="1" dirty="0">
                <a:latin typeface="David" panose="020E0502060401010101" pitchFamily="34" charset="-79"/>
                <a:cs typeface="David" panose="020E0502060401010101" pitchFamily="34" charset="-79"/>
              </a:rPr>
              <a:t> מַיִם  שָׁאַל, חָלָב נָתָנָה;  בְּסֵפֶל </a:t>
            </a:r>
            <a:r>
              <a:rPr lang="he-IL" sz="4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אַדִּירִים </a:t>
            </a:r>
            <a:r>
              <a:rPr lang="he-IL" sz="4000" b="1" dirty="0" smtClean="0"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(לאנשים מכובדים)</a:t>
            </a:r>
            <a:r>
              <a:rPr lang="he-IL" sz="4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4000" b="1" dirty="0">
                <a:latin typeface="David" panose="020E0502060401010101" pitchFamily="34" charset="-79"/>
                <a:cs typeface="David" panose="020E0502060401010101" pitchFamily="34" charset="-79"/>
              </a:rPr>
              <a:t>הִקְרִיבָה  חֶמְאָה</a:t>
            </a:r>
            <a:r>
              <a:rPr lang="he-IL" sz="4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pPr marL="0" indent="0" algn="ctr">
              <a:buNone/>
            </a:pPr>
            <a:endParaRPr lang="he-IL" sz="36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>
              <a:buNone/>
            </a:pPr>
            <a:endParaRPr lang="he-IL" sz="3600" b="1" dirty="0" smtClean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סיסרא ביקש מיל מים והיא הגישה לו חלב בספל של מכובדים. בספל לא היה חלב רגיל אלא חמאה, שהיא השמנת שבחלב- החלק המובחר שבו.</a:t>
            </a:r>
            <a:endParaRPr lang="en-US" sz="36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>
              <a:buNone/>
            </a:pPr>
            <a:endParaRPr lang="he-IL" dirty="0" smtClean="0"/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2571393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203"/>
          </a:xfrm>
        </p:spPr>
        <p:txBody>
          <a:bodyPr>
            <a:normAutofit/>
          </a:bodyPr>
          <a:lstStyle/>
          <a:p>
            <a:pPr algn="ctr"/>
            <a:r>
              <a:rPr lang="he-IL" sz="6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 26</a:t>
            </a:r>
            <a:endParaRPr lang="he-IL" sz="6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381328"/>
            <a:ext cx="10515600" cy="4795635"/>
          </a:xfrm>
        </p:spPr>
        <p:txBody>
          <a:bodyPr/>
          <a:lstStyle/>
          <a:p>
            <a:pPr marL="0" indent="0" algn="ctr">
              <a:buNone/>
            </a:pPr>
            <a:r>
              <a:rPr lang="he-IL" sz="4000" b="1" dirty="0"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4000" b="1" dirty="0">
                <a:solidFill>
                  <a:srgbClr val="00B0F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1" dirty="0" err="1">
                <a:solidFill>
                  <a:srgbClr val="00B0F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4000" b="1" dirty="0">
                <a:solidFill>
                  <a:srgbClr val="00B0F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1" dirty="0">
                <a:latin typeface="David" panose="020E0502060401010101" pitchFamily="34" charset="-79"/>
                <a:cs typeface="David" panose="020E0502060401010101" pitchFamily="34" charset="-79"/>
              </a:rPr>
              <a:t>יָדָהּ לַיָּתֵד תִּשְׁלַחְנָה,  וִימִינָהּ  לְהַלְמוּת </a:t>
            </a:r>
            <a:r>
              <a:rPr lang="he-IL" sz="4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עֲמֵלִים </a:t>
            </a:r>
            <a:r>
              <a:rPr lang="he-IL" sz="4000" b="1" dirty="0" smtClean="0"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(פטיש עבודה)</a:t>
            </a:r>
            <a:r>
              <a:rPr lang="he-IL" sz="4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;</a:t>
            </a:r>
            <a:r>
              <a:rPr lang="he-IL" sz="4000" b="1" dirty="0"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endParaRPr lang="en-US" sz="4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>
              <a:buNone/>
            </a:pPr>
            <a:r>
              <a:rPr lang="he-IL" sz="4000" b="1" dirty="0">
                <a:latin typeface="David" panose="020E0502060401010101" pitchFamily="34" charset="-79"/>
                <a:cs typeface="David" panose="020E0502060401010101" pitchFamily="34" charset="-79"/>
              </a:rPr>
              <a:t> וְהָלְמָה סִיסְרָא </a:t>
            </a:r>
            <a:r>
              <a:rPr lang="he-IL" sz="4000" b="1" u="sng" dirty="0">
                <a:uFill>
                  <a:solidFill>
                    <a:srgbClr val="7030A0"/>
                  </a:solidFill>
                </a:uFill>
                <a:latin typeface="David" panose="020E0502060401010101" pitchFamily="34" charset="-79"/>
                <a:cs typeface="David" panose="020E0502060401010101" pitchFamily="34" charset="-79"/>
              </a:rPr>
              <a:t>מָחֲקָה</a:t>
            </a:r>
            <a:r>
              <a:rPr lang="he-IL" sz="4000" b="1" dirty="0">
                <a:latin typeface="David" panose="020E0502060401010101" pitchFamily="34" charset="-79"/>
                <a:cs typeface="David" panose="020E0502060401010101" pitchFamily="34" charset="-79"/>
              </a:rPr>
              <a:t> רֹאשׁוֹ,  וּ</a:t>
            </a:r>
            <a:r>
              <a:rPr lang="he-IL" sz="4000" b="1" u="sng" dirty="0">
                <a:uFill>
                  <a:solidFill>
                    <a:srgbClr val="7030A0"/>
                  </a:solidFill>
                </a:uFill>
                <a:latin typeface="David" panose="020E0502060401010101" pitchFamily="34" charset="-79"/>
                <a:cs typeface="David" panose="020E0502060401010101" pitchFamily="34" charset="-79"/>
              </a:rPr>
              <a:t>מָחֲצָה</a:t>
            </a:r>
            <a:r>
              <a:rPr lang="he-IL" sz="4000" b="1" dirty="0">
                <a:latin typeface="David" panose="020E0502060401010101" pitchFamily="34" charset="-79"/>
                <a:cs typeface="David" panose="020E0502060401010101" pitchFamily="34" charset="-79"/>
              </a:rPr>
              <a:t> וְחָלְפָה רַקָּתוֹ. </a:t>
            </a:r>
            <a:endParaRPr lang="he-IL" sz="4000" b="1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>
              <a:buNone/>
            </a:pPr>
            <a:endParaRPr lang="he-IL" sz="4000" b="1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40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לאחר מכן לקחה יתד ופטיש והכתה את סיסרא עד שראשו נמחץ.</a:t>
            </a:r>
            <a:endParaRPr lang="he-IL" sz="40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 algn="ctr">
              <a:buNone/>
            </a:pPr>
            <a:endParaRPr lang="en-US" sz="4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788927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191952"/>
            <a:ext cx="10515600" cy="1325563"/>
          </a:xfrm>
        </p:spPr>
        <p:txBody>
          <a:bodyPr/>
          <a:lstStyle/>
          <a:p>
            <a:pPr algn="ctr"/>
            <a:r>
              <a:rPr lang="he-IL" sz="6000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פסוק </a:t>
            </a:r>
            <a:r>
              <a:rPr lang="he-IL" sz="6000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27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517515"/>
            <a:ext cx="10515600" cy="4659448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dirty="0">
                <a:solidFill>
                  <a:srgbClr val="00B0F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e-IL" sz="4000" b="1" dirty="0" err="1">
                <a:solidFill>
                  <a:srgbClr val="00B0F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כז</a:t>
            </a:r>
            <a:r>
              <a:rPr lang="he-IL" sz="4000" b="1" dirty="0">
                <a:solidFill>
                  <a:srgbClr val="00B0F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בֵּין רַגְלֶיהָ, כָּרַע נָפַל שָׁכָב:  בֵּין רַגְלֶיהָ, כָּרַע  נָפָל,  </a:t>
            </a:r>
            <a:endParaRPr lang="en-US" sz="4000" b="1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he-IL" sz="40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בַּאֲשֶׁר 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כָּרַע, שָׁם נָפַל </a:t>
            </a:r>
            <a:r>
              <a:rPr lang="he-IL" sz="40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שָׁדוּד </a:t>
            </a:r>
            <a:r>
              <a:rPr lang="he-IL" sz="4000" b="1" dirty="0" smtClean="0">
                <a:solidFill>
                  <a:srgbClr val="00B05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(מוכה/ מובס)</a:t>
            </a:r>
            <a:r>
              <a:rPr lang="he-IL" sz="40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.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4000" b="1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sz="3600" b="1" dirty="0" smtClean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הוא נפל בין רגליה ושם שכב מושפל ומת. רצף הפעלים מעצים את ההשפלה של </a:t>
            </a:r>
            <a:r>
              <a:rPr lang="he-IL" sz="36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סיסרא.</a:t>
            </a:r>
            <a:endParaRPr lang="he-IL" sz="3600" b="1" dirty="0" smtClean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20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778213" y="1362673"/>
            <a:ext cx="101556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e-IL" sz="9600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פסוקים </a:t>
            </a:r>
            <a:r>
              <a:rPr lang="he-IL" sz="9600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28-30</a:t>
            </a:r>
          </a:p>
          <a:p>
            <a:pPr lvl="0" algn="ctr"/>
            <a:r>
              <a:rPr lang="he-IL" sz="9600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אם סיסרא</a:t>
            </a:r>
            <a:endParaRPr lang="he-I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0946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6747"/>
          </a:xfrm>
        </p:spPr>
        <p:txBody>
          <a:bodyPr>
            <a:normAutofit/>
          </a:bodyPr>
          <a:lstStyle/>
          <a:p>
            <a:pPr algn="ctr"/>
            <a:r>
              <a:rPr lang="he-IL" sz="6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 28</a:t>
            </a:r>
            <a:endParaRPr lang="he-IL" sz="6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361872"/>
            <a:ext cx="10515600" cy="5350213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e-IL" sz="4000" b="1" dirty="0" err="1">
                <a:solidFill>
                  <a:srgbClr val="00B0F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כח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בְּעַד  הַחַלּוֹן נִשְׁקְפָה </a:t>
            </a:r>
            <a:r>
              <a:rPr lang="he-IL" sz="4000" b="1" dirty="0" err="1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וַתְּיַבֵּב</a:t>
            </a:r>
            <a:r>
              <a:rPr lang="he-IL" sz="40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4000" b="1" dirty="0" smtClean="0">
                <a:solidFill>
                  <a:srgbClr val="00B05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(בכתה) 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אֵם סִיסְרָא, בְּעַד </a:t>
            </a:r>
            <a:r>
              <a:rPr lang="he-IL" sz="40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הָאֶשְׁנָב </a:t>
            </a:r>
            <a:r>
              <a:rPr lang="he-IL" sz="4000" b="1" dirty="0" smtClean="0">
                <a:solidFill>
                  <a:srgbClr val="00B05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(חלון)</a:t>
            </a:r>
            <a:r>
              <a:rPr lang="he-IL" sz="40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: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4000" b="1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מַדּוּעַ, </a:t>
            </a:r>
            <a:r>
              <a:rPr lang="he-IL" sz="40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בֹּשֵׁשׁ </a:t>
            </a:r>
            <a:r>
              <a:rPr lang="he-IL" sz="4000" b="1" dirty="0" smtClean="0">
                <a:solidFill>
                  <a:srgbClr val="00B05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(מאחר) 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רִכְבּוֹ  לָבוֹא- מַדּוּעַ אֶחֱרוּ, פַּעֲמֵי מַרְכְּבוֹתָיו. </a:t>
            </a:r>
            <a:endParaRPr lang="en-US" sz="4000" b="1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sz="4000" b="1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sz="4000" b="1" dirty="0" smtClean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אמו של סיסרא מביטה מחוץ לחלון, בוכה ושואלת: מדוע מרכבתו של סיסרא מאחרת לשוב משדה הקרב?</a:t>
            </a:r>
            <a:endParaRPr lang="he-IL" sz="36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0049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 29</a:t>
            </a:r>
            <a:endParaRPr lang="he-IL" sz="6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e-IL" sz="4000" b="1" dirty="0" err="1">
                <a:solidFill>
                  <a:srgbClr val="00B0F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כט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חַכְמוֹת  שָׂרוֹתֶיהָ, תַּעֲנֶינָּה;  אַף-הִיא, תָּשִׁיב אֲמָרֶיהָ  לָהּ.</a:t>
            </a:r>
            <a:endParaRPr lang="en-US" sz="4000" b="1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sz="3600" b="1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היא ונשות שרים שסביבה מציעות פתרונות.</a:t>
            </a:r>
            <a:endParaRPr lang="he-IL" sz="36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949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86774"/>
          </a:xfrm>
        </p:spPr>
        <p:txBody>
          <a:bodyPr>
            <a:normAutofit/>
          </a:bodyPr>
          <a:lstStyle/>
          <a:p>
            <a:pPr algn="ctr"/>
            <a:r>
              <a:rPr lang="he-IL" sz="6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 30</a:t>
            </a:r>
            <a:endParaRPr lang="he-IL" sz="6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186775"/>
            <a:ext cx="10515600" cy="567122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Aft>
                <a:spcPts val="1000"/>
              </a:spcAft>
              <a:buNone/>
            </a:pPr>
            <a:r>
              <a:rPr lang="he-IL" sz="3600" b="1" dirty="0">
                <a:solidFill>
                  <a:srgbClr val="00B0F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  ל </a:t>
            </a:r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הֲלֹא יִמְצְאוּ יְחַלְּקוּ שָׁלָל,  </a:t>
            </a:r>
            <a:r>
              <a:rPr lang="he-IL" sz="36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רַחַם (</a:t>
            </a:r>
            <a:r>
              <a:rPr lang="he-IL" sz="3600" b="1" dirty="0" smtClean="0">
                <a:solidFill>
                  <a:srgbClr val="00B05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כינוי לאישה)</a:t>
            </a:r>
            <a:r>
              <a:rPr lang="he-IL" sz="3600" b="1" dirty="0">
                <a:solidFill>
                  <a:srgbClr val="00B05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3600" b="1" dirty="0" err="1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רַחֲמָתַיִם</a:t>
            </a:r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לְרֹאשׁ גֶּבֶר</a:t>
            </a:r>
            <a:endParaRPr lang="en-US" sz="3600" b="1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 algn="ctr">
              <a:lnSpc>
                <a:spcPct val="100000"/>
              </a:lnSpc>
              <a:spcAft>
                <a:spcPts val="1000"/>
              </a:spcAft>
              <a:buNone/>
            </a:pPr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 שְׁלַל צְבָעִים  לְסִיסְרָא,  שְׁלַל צְבָעִים רִקְמָה: </a:t>
            </a:r>
            <a:endParaRPr lang="en-US" sz="3600" b="1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 algn="ctr">
              <a:lnSpc>
                <a:spcPct val="100000"/>
              </a:lnSpc>
              <a:spcAft>
                <a:spcPts val="1000"/>
              </a:spcAft>
              <a:buNone/>
            </a:pPr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צֶבַע רִקְמָתַיִם, </a:t>
            </a:r>
            <a:r>
              <a:rPr lang="he-IL" sz="3600" b="1" dirty="0" err="1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לְצַוְּארֵי</a:t>
            </a:r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36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שָׁלָל </a:t>
            </a:r>
            <a:r>
              <a:rPr lang="he-IL" sz="3600" b="1" dirty="0" smtClean="0">
                <a:solidFill>
                  <a:srgbClr val="00B05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(לצוואר השבויות)</a:t>
            </a:r>
            <a:r>
              <a:rPr lang="he-IL" sz="3600" b="1" dirty="0" smtClean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.</a:t>
            </a:r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he-IL" sz="3600" b="1" dirty="0" smtClean="0">
              <a:solidFill>
                <a:srgbClr val="000000"/>
              </a:solidFill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 algn="ctr">
              <a:lnSpc>
                <a:spcPct val="100000"/>
              </a:lnSpc>
              <a:spcAft>
                <a:spcPts val="1000"/>
              </a:spcAft>
              <a:buNone/>
            </a:pPr>
            <a:endParaRPr lang="he-IL" sz="3400" b="1" dirty="0">
              <a:solidFill>
                <a:srgbClr val="FF0000"/>
              </a:solidFill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he-IL" sz="3400" b="1" dirty="0" smtClean="0">
                <a:solidFill>
                  <a:srgbClr val="FF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הם מתעכבים מכיוון שהם מחלקים את השלל לאחר הניצחון, הכולל גם נשים שבויות ובגדים בצבעים שונים</a:t>
            </a:r>
            <a:endParaRPr lang="en-US" sz="3400" b="1" dirty="0">
              <a:solidFill>
                <a:srgbClr val="FF0000"/>
              </a:solidFill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28436560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1108953" y="1789413"/>
            <a:ext cx="964983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e-IL" sz="9600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פסוק 31</a:t>
            </a:r>
          </a:p>
          <a:p>
            <a:pPr lvl="0" algn="ctr"/>
            <a:r>
              <a:rPr lang="he-IL" sz="9600" b="1" dirty="0" smtClean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תפילה לסיום</a:t>
            </a:r>
            <a:endParaRPr lang="he-I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8348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172186"/>
            <a:ext cx="10515600" cy="2436441"/>
          </a:xfrm>
        </p:spPr>
        <p:txBody>
          <a:bodyPr>
            <a:normAutofit/>
          </a:bodyPr>
          <a:lstStyle/>
          <a:p>
            <a:pPr algn="ctr"/>
            <a:r>
              <a:rPr lang="he-IL" sz="6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פסוק 31</a:t>
            </a:r>
            <a:br>
              <a:rPr lang="he-IL" sz="6000" b="1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sz="6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2608627"/>
            <a:ext cx="10515600" cy="4045092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e-IL" sz="4000" b="1" dirty="0">
                <a:solidFill>
                  <a:srgbClr val="00B0F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לא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כֵּן יֹאבְדוּ כָל-אוֹיְבֶיךָ, יְהוָה,  </a:t>
            </a:r>
            <a:b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וְאֹהֲבָיו, כְּצֵאת הַשֶּׁמֶשׁ בִּגְבֻרָתוֹ;  </a:t>
            </a:r>
            <a:r>
              <a:rPr lang="he-IL" sz="4000" b="1" dirty="0" err="1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וַתִּשְׁקֹט</a:t>
            </a:r>
            <a:r>
              <a:rPr lang="he-IL" sz="40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הָאָרֶץ, אַרְבָּעִים שָׁנָה</a:t>
            </a:r>
            <a:r>
              <a:rPr lang="he-IL" sz="36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.</a:t>
            </a:r>
            <a:endParaRPr lang="en-US" sz="3600" b="1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endParaRPr lang="he-IL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תפילה המבקשת כי כל אויביו של ה' יושמדו, ואילו שאוהבי ה' יהיו כמו עוצמתה של השמש הזורחת.</a:t>
            </a:r>
            <a:endParaRPr lang="he-IL" sz="36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4957157" y="1583345"/>
            <a:ext cx="2277685" cy="989922"/>
            <a:chOff x="1894379" y="3511901"/>
            <a:chExt cx="1522958" cy="989922"/>
          </a:xfrm>
          <a:scene3d>
            <a:camera prst="orthographicFront"/>
            <a:lightRig rig="chilly" dir="t"/>
          </a:scene3d>
        </p:grpSpPr>
        <p:sp>
          <p:nvSpPr>
            <p:cNvPr id="5" name="מלבן מעוגל 4"/>
            <p:cNvSpPr/>
            <p:nvPr/>
          </p:nvSpPr>
          <p:spPr>
            <a:xfrm>
              <a:off x="1894379" y="3511901"/>
              <a:ext cx="1522958" cy="989922"/>
            </a:xfrm>
            <a:prstGeom prst="roundRect">
              <a:avLst/>
            </a:prstGeom>
            <a:solidFill>
              <a:srgbClr val="FF0000"/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מלבן 5"/>
            <p:cNvSpPr/>
            <p:nvPr/>
          </p:nvSpPr>
          <p:spPr>
            <a:xfrm>
              <a:off x="1942703" y="3560225"/>
              <a:ext cx="1426310" cy="89327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ctr" defTabSz="11112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2500" b="1" kern="1200" dirty="0" smtClean="0">
                  <a:solidFill>
                    <a:schemeClr val="tx1"/>
                  </a:solidFill>
                  <a:latin typeface="David" pitchFamily="34" charset="-79"/>
                  <a:cs typeface="David" pitchFamily="34" charset="-79"/>
                </a:rPr>
                <a:t>רגיעה</a:t>
              </a:r>
              <a:endParaRPr lang="he-IL" sz="2500" b="1" kern="1200" dirty="0">
                <a:solidFill>
                  <a:schemeClr val="tx1"/>
                </a:solidFill>
                <a:latin typeface="David" pitchFamily="34" charset="-79"/>
                <a:cs typeface="David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905800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21079" y="297749"/>
            <a:ext cx="10515600" cy="132892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5400" b="1" dirty="0" smtClean="0">
                <a:latin typeface="David" pitchFamily="34" charset="-79"/>
                <a:cs typeface="David" pitchFamily="34" charset="-79"/>
              </a:rPr>
              <a:t>אם סיסרא משקיפה מן החלון</a:t>
            </a:r>
            <a:br>
              <a:rPr lang="he-IL" sz="5400" b="1" dirty="0" smtClean="0">
                <a:latin typeface="David" pitchFamily="34" charset="-79"/>
                <a:cs typeface="David" pitchFamily="34" charset="-79"/>
              </a:rPr>
            </a:br>
            <a:endParaRPr lang="he-IL" sz="5400" b="1" dirty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מציין מיקום תוכן 3" descr="Moore_Albert_Joseph_The_Mother_of_Sisera_Looked_out_a_Windo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8703" y="1317891"/>
            <a:ext cx="4880009" cy="5395730"/>
          </a:xfrm>
        </p:spPr>
      </p:pic>
      <p:sp>
        <p:nvSpPr>
          <p:cNvPr id="5" name="TextBox 4"/>
          <p:cNvSpPr txBox="1"/>
          <p:nvPr/>
        </p:nvSpPr>
        <p:spPr>
          <a:xfrm>
            <a:off x="308008" y="1299411"/>
            <a:ext cx="275282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 smtClean="0"/>
              <a:t>אלברט </a:t>
            </a:r>
            <a:r>
              <a:rPr lang="he-IL" sz="2400" b="1" dirty="0" err="1" smtClean="0"/>
              <a:t>ג'וזף</a:t>
            </a:r>
            <a:r>
              <a:rPr lang="he-IL" sz="2400" b="1" dirty="0" smtClean="0"/>
              <a:t> מור, המאה ה19. </a:t>
            </a:r>
            <a:endParaRPr lang="he-IL" sz="2400" b="1" dirty="0"/>
          </a:p>
        </p:txBody>
      </p:sp>
      <p:sp>
        <p:nvSpPr>
          <p:cNvPr id="6" name="מלבן 5"/>
          <p:cNvSpPr/>
          <p:nvPr/>
        </p:nvSpPr>
        <p:spPr>
          <a:xfrm>
            <a:off x="5800825" y="2143307"/>
            <a:ext cx="6096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 smtClean="0"/>
              <a:t>בִּנְפֹל </a:t>
            </a:r>
            <a:r>
              <a:rPr lang="he-IL" sz="3600" b="1" dirty="0" smtClean="0"/>
              <a:t>אוֹיִבְךָ אַל תִּשְׂמָח </a:t>
            </a:r>
            <a:endParaRPr lang="he-IL" sz="3600" b="1" dirty="0" smtClean="0"/>
          </a:p>
          <a:p>
            <a:r>
              <a:rPr lang="he-IL" sz="3600" b="1" dirty="0" err="1" smtClean="0"/>
              <a:t>וּבִכּ</a:t>
            </a:r>
            <a:r>
              <a:rPr lang="he-IL" sz="3600" b="1" dirty="0" smtClean="0"/>
              <a:t>ָשְׁלוֹ </a:t>
            </a:r>
            <a:r>
              <a:rPr lang="he-IL" sz="3600" b="1" dirty="0" smtClean="0"/>
              <a:t>אַל </a:t>
            </a:r>
            <a:r>
              <a:rPr lang="he-IL" sz="3600" b="1" dirty="0" err="1" smtClean="0"/>
              <a:t>יָג</a:t>
            </a:r>
            <a:r>
              <a:rPr lang="he-IL" sz="3600" b="1" dirty="0" smtClean="0"/>
              <a:t>ֵל</a:t>
            </a:r>
            <a:r>
              <a:rPr lang="he-IL" sz="3600" b="1" dirty="0" err="1" smtClean="0"/>
              <a:t> </a:t>
            </a:r>
            <a:r>
              <a:rPr lang="he-IL" sz="3600" b="1" dirty="0" smtClean="0"/>
              <a:t>לִבֶּךָ </a:t>
            </a:r>
            <a:endParaRPr lang="he-IL" sz="3600" b="1" dirty="0" smtClean="0"/>
          </a:p>
          <a:p>
            <a:r>
              <a:rPr lang="he-IL" sz="3600" b="1" dirty="0" smtClean="0"/>
              <a:t>פֶּ</a:t>
            </a:r>
            <a:r>
              <a:rPr lang="he-IL" sz="3600" b="1" dirty="0" err="1" smtClean="0"/>
              <a:t>ן </a:t>
            </a:r>
            <a:r>
              <a:rPr lang="he-IL" sz="3600" b="1" dirty="0" smtClean="0"/>
              <a:t>יִרְאֶה </a:t>
            </a:r>
            <a:r>
              <a:rPr lang="he-IL" sz="3600" b="1" dirty="0" err="1" smtClean="0"/>
              <a:t>ה</a:t>
            </a:r>
            <a:r>
              <a:rPr lang="he-IL" sz="3600" b="1" dirty="0" smtClean="0"/>
              <a:t>'</a:t>
            </a:r>
          </a:p>
          <a:p>
            <a:r>
              <a:rPr lang="he-IL" sz="3600" b="1" dirty="0" smtClean="0"/>
              <a:t> </a:t>
            </a:r>
            <a:r>
              <a:rPr lang="he-IL" sz="3600" b="1" dirty="0" smtClean="0"/>
              <a:t>וְרַ</a:t>
            </a:r>
            <a:r>
              <a:rPr lang="he-IL" sz="3600" b="1" dirty="0" err="1" smtClean="0"/>
              <a:t>ע </a:t>
            </a:r>
            <a:r>
              <a:rPr lang="he-IL" sz="3600" b="1" dirty="0" smtClean="0"/>
              <a:t>בְּעֵינָיו</a:t>
            </a:r>
          </a:p>
          <a:p>
            <a:r>
              <a:rPr lang="he-IL" sz="3600" b="1" dirty="0" smtClean="0"/>
              <a:t> </a:t>
            </a:r>
            <a:r>
              <a:rPr lang="he-IL" sz="3600" b="1" dirty="0" smtClean="0"/>
              <a:t>וְהֵשִׁיב מֵעָלָיו </a:t>
            </a:r>
            <a:r>
              <a:rPr lang="he-IL" sz="3600" b="1" dirty="0" err="1" smtClean="0"/>
              <a:t>אַפ</a:t>
            </a:r>
            <a:r>
              <a:rPr lang="he-IL" sz="3600" b="1" dirty="0" smtClean="0"/>
              <a:t>ּוֹ </a:t>
            </a:r>
            <a:endParaRPr lang="he-IL" sz="3600" b="1" dirty="0" smtClean="0"/>
          </a:p>
          <a:p>
            <a:r>
              <a:rPr lang="he-IL" sz="3600" b="1" dirty="0" smtClean="0"/>
              <a:t>(</a:t>
            </a:r>
            <a:r>
              <a:rPr lang="he-IL" sz="3600" b="1" dirty="0" smtClean="0"/>
              <a:t>משלי כ"ד 18-17)</a:t>
            </a:r>
            <a:endParaRPr lang="he-IL" sz="3600" b="1" dirty="0"/>
          </a:p>
        </p:txBody>
      </p:sp>
    </p:spTree>
    <p:extLst>
      <p:ext uri="{BB962C8B-B14F-4D97-AF65-F5344CB8AC3E}">
        <p14:creationId xmlns:p14="http://schemas.microsoft.com/office/powerpoint/2010/main" xmlns="" val="2621918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843816" y="202131"/>
            <a:ext cx="6096000" cy="652486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r"/>
            <a:r>
              <a:rPr lang="he-IL" sz="2200" b="1" dirty="0" smtClean="0"/>
              <a:t>לִפְנֵי שָׁנִים בְּסוֹף שִׁיר</a:t>
            </a:r>
            <a:r>
              <a:rPr lang="he-IL" sz="2200" b="1" dirty="0" err="1" smtClean="0"/>
              <a:t>ַת </a:t>
            </a:r>
            <a:r>
              <a:rPr lang="he-IL" sz="2200" b="1" dirty="0" smtClean="0"/>
              <a:t>דְּבוֹרָה, </a:t>
            </a:r>
          </a:p>
          <a:p>
            <a:pPr algn="r"/>
            <a:r>
              <a:rPr lang="he-IL" sz="2200" b="1" dirty="0" smtClean="0"/>
              <a:t>שָׁמַעְתּ</a:t>
            </a:r>
            <a:r>
              <a:rPr lang="he-IL" sz="2200" b="1" dirty="0" err="1" smtClean="0"/>
              <a:t>ִי </a:t>
            </a:r>
            <a:r>
              <a:rPr lang="he-IL" sz="2200" b="1" dirty="0" smtClean="0"/>
              <a:t>אֶת </a:t>
            </a:r>
            <a:r>
              <a:rPr lang="he-IL" sz="2200" b="1" dirty="0" err="1" smtClean="0"/>
              <a:t>דּוּמִי</a:t>
            </a:r>
            <a:r>
              <a:rPr lang="he-IL" sz="2200" b="1" dirty="0" smtClean="0"/>
              <a:t>ַּ</a:t>
            </a:r>
            <a:r>
              <a:rPr lang="he-IL" sz="2200" b="1" dirty="0" err="1" smtClean="0"/>
              <a:t>ת </a:t>
            </a:r>
            <a:r>
              <a:rPr lang="he-IL" sz="2200" b="1" dirty="0" smtClean="0"/>
              <a:t>רֶכֶב סִיסְרָא </a:t>
            </a:r>
            <a:r>
              <a:rPr lang="he-IL" sz="2200" b="1" dirty="0" err="1" smtClean="0"/>
              <a:t>אֲש</a:t>
            </a:r>
            <a:r>
              <a:rPr lang="he-IL" sz="2200" b="1" dirty="0" smtClean="0"/>
              <a:t>ֶׁר בּוֹשֵׁש </a:t>
            </a:r>
            <a:r>
              <a:rPr lang="he-IL" sz="2200" b="1" dirty="0" err="1" smtClean="0"/>
              <a:t>לָבו</a:t>
            </a:r>
            <a:r>
              <a:rPr lang="he-IL" sz="2200" b="1" dirty="0" smtClean="0"/>
              <a:t>ֹא, </a:t>
            </a:r>
          </a:p>
          <a:p>
            <a:pPr algn="r"/>
            <a:r>
              <a:rPr lang="he-IL" sz="2200" b="1" dirty="0" smtClean="0"/>
              <a:t>מֵבִּ</a:t>
            </a:r>
            <a:r>
              <a:rPr lang="he-IL" sz="2200" b="1" dirty="0" err="1" smtClean="0"/>
              <a:t>יט </a:t>
            </a:r>
            <a:r>
              <a:rPr lang="he-IL" sz="2200" b="1" dirty="0" smtClean="0"/>
              <a:t>בְּאִמּוֹ שֶל סִיסְר</a:t>
            </a:r>
            <a:r>
              <a:rPr lang="he-IL" sz="2200" b="1" dirty="0" err="1" smtClean="0"/>
              <a:t>ָא </a:t>
            </a:r>
            <a:r>
              <a:rPr lang="he-IL" sz="2200" b="1" dirty="0" smtClean="0"/>
              <a:t>הַנִּשְׁקֶפֶת </a:t>
            </a:r>
            <a:r>
              <a:rPr lang="he-IL" sz="2200" b="1" dirty="0" err="1" smtClean="0"/>
              <a:t>בַּחַ</a:t>
            </a:r>
            <a:r>
              <a:rPr lang="he-IL" sz="2200" b="1" dirty="0" smtClean="0"/>
              <a:t>לּוֹן, </a:t>
            </a:r>
          </a:p>
          <a:p>
            <a:pPr algn="r"/>
            <a:r>
              <a:rPr lang="he-IL" sz="2200" b="1" dirty="0" err="1" smtClean="0"/>
              <a:t>אִש</a:t>
            </a:r>
            <a:r>
              <a:rPr lang="he-IL" sz="2200" b="1" dirty="0" smtClean="0"/>
              <a:t>ָׁ</a:t>
            </a:r>
            <a:r>
              <a:rPr lang="he-IL" sz="2200" b="1" dirty="0" err="1" smtClean="0"/>
              <a:t>ה </a:t>
            </a:r>
            <a:r>
              <a:rPr lang="he-IL" sz="2200" b="1" dirty="0" smtClean="0"/>
              <a:t>שֶׁפַּס </a:t>
            </a:r>
            <a:r>
              <a:rPr lang="he-IL" sz="2200" b="1" dirty="0" err="1" smtClean="0"/>
              <a:t>כֶּ</a:t>
            </a:r>
            <a:r>
              <a:rPr lang="he-IL" sz="2200" b="1" dirty="0" smtClean="0"/>
              <a:t>סֶף בִּשְׂעָרָהּ. </a:t>
            </a:r>
          </a:p>
          <a:p>
            <a:pPr algn="r"/>
            <a:r>
              <a:rPr lang="he-IL" sz="2200" b="1" dirty="0" smtClean="0"/>
              <a:t>  </a:t>
            </a:r>
          </a:p>
          <a:p>
            <a:pPr algn="r"/>
            <a:r>
              <a:rPr lang="he-IL" sz="2200" b="1" dirty="0" smtClean="0"/>
              <a:t>שְׁלַל צְבָעִ</a:t>
            </a:r>
            <a:r>
              <a:rPr lang="he-IL" sz="2200" b="1" dirty="0" err="1" smtClean="0"/>
              <a:t>ים </a:t>
            </a:r>
            <a:r>
              <a:rPr lang="he-IL" sz="2200" b="1" dirty="0" smtClean="0"/>
              <a:t>רִקְמָה, </a:t>
            </a:r>
          </a:p>
          <a:p>
            <a:pPr algn="r"/>
            <a:r>
              <a:rPr lang="he-IL" sz="2200" b="1" dirty="0" smtClean="0"/>
              <a:t>צֶבַע רִקְמָתַיִם </a:t>
            </a:r>
            <a:r>
              <a:rPr lang="he-IL" sz="2200" b="1" dirty="0" err="1" smtClean="0"/>
              <a:t>לְצַוְּרֵ</a:t>
            </a:r>
            <a:r>
              <a:rPr lang="he-IL" sz="2200" b="1" dirty="0" smtClean="0"/>
              <a:t>י שָׁלָל, </a:t>
            </a:r>
            <a:r>
              <a:rPr lang="he-IL" sz="2200" b="1" dirty="0" err="1" smtClean="0"/>
              <a:t>רָא</a:t>
            </a:r>
            <a:r>
              <a:rPr lang="he-IL" sz="2200" b="1" dirty="0" smtClean="0"/>
              <a:t>וּ הַנְּעָרוֹת. </a:t>
            </a:r>
          </a:p>
          <a:p>
            <a:pPr algn="r"/>
            <a:r>
              <a:rPr lang="he-IL" sz="2200" b="1" dirty="0" smtClean="0"/>
              <a:t>אוֹתָהּ </a:t>
            </a:r>
            <a:r>
              <a:rPr lang="he-IL" sz="2200" b="1" dirty="0" err="1" smtClean="0"/>
              <a:t>שָׁעָ</a:t>
            </a:r>
            <a:r>
              <a:rPr lang="he-IL" sz="2200" b="1" dirty="0" smtClean="0"/>
              <a:t>ה שָׁכַב בַּאֹהֶל כְּנִרְדָּם. </a:t>
            </a:r>
          </a:p>
          <a:p>
            <a:pPr algn="r"/>
            <a:r>
              <a:rPr lang="he-IL" sz="2200" b="1" dirty="0" smtClean="0"/>
              <a:t>יָדָי</a:t>
            </a:r>
            <a:r>
              <a:rPr lang="he-IL" sz="2200" b="1" dirty="0" err="1" smtClean="0"/>
              <a:t>ו </a:t>
            </a:r>
            <a:r>
              <a:rPr lang="he-IL" sz="2200" b="1" dirty="0" smtClean="0"/>
              <a:t>רֵיקוֹ</a:t>
            </a:r>
            <a:r>
              <a:rPr lang="he-IL" sz="2200" b="1" dirty="0" err="1" smtClean="0"/>
              <a:t>ת </a:t>
            </a:r>
            <a:r>
              <a:rPr lang="he-IL" sz="2200" b="1" dirty="0" smtClean="0"/>
              <a:t>מְאֹד. </a:t>
            </a:r>
          </a:p>
          <a:p>
            <a:pPr algn="r"/>
            <a:r>
              <a:rPr lang="he-IL" sz="2200" b="1" dirty="0" smtClean="0"/>
              <a:t>עַל סַנְטֵרוֹ עִקְּבוֹת </a:t>
            </a:r>
            <a:r>
              <a:rPr lang="he-IL" sz="2200" b="1" dirty="0" err="1" smtClean="0"/>
              <a:t>חָל</a:t>
            </a:r>
            <a:r>
              <a:rPr lang="he-IL" sz="2200" b="1" dirty="0" smtClean="0"/>
              <a:t>ָב חֶמְאָה </a:t>
            </a:r>
            <a:r>
              <a:rPr lang="he-IL" sz="2200" b="1" dirty="0" err="1" smtClean="0"/>
              <a:t>וַד</a:t>
            </a:r>
            <a:r>
              <a:rPr lang="he-IL" sz="2200" b="1" dirty="0" smtClean="0"/>
              <a:t>ָּם. </a:t>
            </a:r>
          </a:p>
          <a:p>
            <a:pPr algn="r"/>
            <a:r>
              <a:rPr lang="he-IL" sz="2200" b="1" dirty="0" smtClean="0"/>
              <a:t>  </a:t>
            </a:r>
          </a:p>
          <a:p>
            <a:pPr algn="r"/>
            <a:r>
              <a:rPr lang="he-IL" sz="2200" b="1" dirty="0" smtClean="0"/>
              <a:t>הַדוּמִיָּ</a:t>
            </a:r>
            <a:r>
              <a:rPr lang="he-IL" sz="2200" b="1" dirty="0" err="1" smtClean="0"/>
              <a:t>ה </a:t>
            </a:r>
            <a:r>
              <a:rPr lang="he-IL" sz="2200" b="1" dirty="0" smtClean="0"/>
              <a:t>לֹא נִשְׁבְּרָה אֶל הַסּוּסִים </a:t>
            </a:r>
            <a:r>
              <a:rPr lang="he-IL" sz="2200" b="1" dirty="0" err="1" smtClean="0"/>
              <a:t>וְא</a:t>
            </a:r>
            <a:r>
              <a:rPr lang="he-IL" sz="2200" b="1" dirty="0" smtClean="0"/>
              <a:t>ֶל הַמֶּרְכָּבוֹת, </a:t>
            </a:r>
          </a:p>
          <a:p>
            <a:pPr algn="r"/>
            <a:r>
              <a:rPr lang="he-IL" sz="2200" b="1" dirty="0" smtClean="0"/>
              <a:t>גַּ</a:t>
            </a:r>
            <a:r>
              <a:rPr lang="he-IL" sz="2200" b="1" dirty="0" err="1" smtClean="0"/>
              <a:t>ם </a:t>
            </a:r>
            <a:r>
              <a:rPr lang="he-IL" sz="2200" b="1" dirty="0" smtClean="0"/>
              <a:t>הַנְּעָרוֹת </a:t>
            </a:r>
            <a:r>
              <a:rPr lang="he-IL" sz="2200" b="1" dirty="0" err="1" smtClean="0"/>
              <a:t>שָׁת</a:t>
            </a:r>
            <a:r>
              <a:rPr lang="he-IL" sz="2200" b="1" dirty="0" smtClean="0"/>
              <a:t>ְקוּ אַחַת אַחַר אַחַת. </a:t>
            </a:r>
          </a:p>
          <a:p>
            <a:pPr algn="r"/>
            <a:r>
              <a:rPr lang="he-IL" sz="2200" b="1" dirty="0" smtClean="0"/>
              <a:t>אַחַ</a:t>
            </a:r>
            <a:r>
              <a:rPr lang="he-IL" sz="2200" b="1" dirty="0" err="1" smtClean="0"/>
              <a:t>ר </a:t>
            </a:r>
            <a:r>
              <a:rPr lang="he-IL" sz="2200" b="1" dirty="0" smtClean="0"/>
              <a:t>זְמַן </a:t>
            </a:r>
            <a:r>
              <a:rPr lang="he-IL" sz="2200" b="1" dirty="0" err="1" smtClean="0"/>
              <a:t>מַ</a:t>
            </a:r>
            <a:r>
              <a:rPr lang="he-IL" sz="2200" b="1" dirty="0" smtClean="0"/>
              <a:t>ה שָׁקְעָה </a:t>
            </a:r>
            <a:r>
              <a:rPr lang="he-IL" sz="2200" b="1" dirty="0" err="1" smtClean="0"/>
              <a:t>הַשׁ</a:t>
            </a:r>
            <a:r>
              <a:rPr lang="he-IL" sz="2200" b="1" dirty="0" smtClean="0"/>
              <a:t>ֶמֶשׁ. </a:t>
            </a:r>
          </a:p>
          <a:p>
            <a:pPr algn="r"/>
            <a:r>
              <a:rPr lang="he-IL" sz="2200" b="1" dirty="0" smtClean="0"/>
              <a:t>אַחַ</a:t>
            </a:r>
            <a:r>
              <a:rPr lang="he-IL" sz="2200" b="1" dirty="0" err="1" smtClean="0"/>
              <a:t>ר </a:t>
            </a:r>
            <a:r>
              <a:rPr lang="he-IL" sz="2200" b="1" dirty="0" smtClean="0"/>
              <a:t>זְמַן </a:t>
            </a:r>
            <a:r>
              <a:rPr lang="he-IL" sz="2200" b="1" dirty="0" err="1" smtClean="0"/>
              <a:t>מַ</a:t>
            </a:r>
            <a:r>
              <a:rPr lang="he-IL" sz="2200" b="1" dirty="0" smtClean="0"/>
              <a:t>ה כָּב</a:t>
            </a:r>
            <a:r>
              <a:rPr lang="he-IL" sz="2200" b="1" dirty="0" err="1" smtClean="0"/>
              <a:t>וּ </a:t>
            </a:r>
            <a:r>
              <a:rPr lang="he-IL" sz="2200" b="1" dirty="0" smtClean="0"/>
              <a:t>הַדִּמְדוּמִים. </a:t>
            </a:r>
          </a:p>
          <a:p>
            <a:pPr algn="r"/>
            <a:r>
              <a:rPr lang="he-IL" sz="2200" b="1" dirty="0" smtClean="0"/>
              <a:t>                        </a:t>
            </a:r>
          </a:p>
          <a:p>
            <a:pPr algn="r"/>
            <a:r>
              <a:rPr lang="he-IL" sz="2200" b="1" dirty="0" smtClean="0"/>
              <a:t>אַרְבָּעִים שָׁנָה שָׁקְטָה </a:t>
            </a:r>
            <a:r>
              <a:rPr lang="he-IL" sz="2200" b="1" dirty="0" err="1" smtClean="0"/>
              <a:t>הָאָ</a:t>
            </a:r>
            <a:r>
              <a:rPr lang="he-IL" sz="2200" b="1" dirty="0" smtClean="0"/>
              <a:t>רֶץ. אַרְבָּעִים </a:t>
            </a:r>
            <a:r>
              <a:rPr lang="he-IL" sz="2200" b="1" dirty="0" err="1" smtClean="0"/>
              <a:t>שָׁנָ</a:t>
            </a:r>
            <a:r>
              <a:rPr lang="he-IL" sz="2200" b="1" dirty="0" smtClean="0"/>
              <a:t>ה </a:t>
            </a:r>
          </a:p>
          <a:p>
            <a:pPr algn="r"/>
            <a:r>
              <a:rPr lang="he-IL" sz="2200" b="1" dirty="0" smtClean="0"/>
              <a:t>לֹא דָּהֲרוּ סוּסִי</a:t>
            </a:r>
            <a:r>
              <a:rPr lang="he-IL" sz="2200" b="1" dirty="0" err="1" smtClean="0"/>
              <a:t>ם </a:t>
            </a:r>
            <a:r>
              <a:rPr lang="he-IL" sz="2200" b="1" dirty="0" smtClean="0"/>
              <a:t>וּפָרָשִׁים </a:t>
            </a:r>
            <a:r>
              <a:rPr lang="he-IL" sz="2200" b="1" dirty="0" err="1" smtClean="0"/>
              <a:t>מֵתָ</a:t>
            </a:r>
            <a:r>
              <a:rPr lang="he-IL" sz="2200" b="1" dirty="0" smtClean="0"/>
              <a:t>יו לֹא נַעֲצ</a:t>
            </a:r>
            <a:r>
              <a:rPr lang="he-IL" sz="2200" b="1" dirty="0" err="1" smtClean="0"/>
              <a:t>וּ </a:t>
            </a:r>
            <a:r>
              <a:rPr lang="he-IL" sz="2200" b="1" dirty="0" smtClean="0"/>
              <a:t>עֵינֵ</a:t>
            </a:r>
            <a:r>
              <a:rPr lang="he-IL" sz="2200" b="1" dirty="0" err="1" smtClean="0"/>
              <a:t>י </a:t>
            </a:r>
            <a:r>
              <a:rPr lang="he-IL" sz="2200" b="1" dirty="0" smtClean="0"/>
              <a:t>זְכוּכִית. </a:t>
            </a:r>
          </a:p>
          <a:p>
            <a:pPr algn="r"/>
            <a:r>
              <a:rPr lang="he-IL" sz="2200" b="1" dirty="0" smtClean="0"/>
              <a:t>אֲבָל הִיא מֶתָה</a:t>
            </a:r>
            <a:r>
              <a:rPr lang="he-IL" sz="2200" b="1" dirty="0" err="1" smtClean="0"/>
              <a:t>, </a:t>
            </a:r>
            <a:r>
              <a:rPr lang="he-IL" sz="2200" b="1" dirty="0" smtClean="0"/>
              <a:t>זְמַ</a:t>
            </a:r>
            <a:r>
              <a:rPr lang="he-IL" sz="2200" b="1" dirty="0" err="1" smtClean="0"/>
              <a:t>ן </a:t>
            </a:r>
            <a:r>
              <a:rPr lang="he-IL" sz="2200" b="1" dirty="0" smtClean="0"/>
              <a:t>קָצָר אַחַ</a:t>
            </a:r>
            <a:r>
              <a:rPr lang="he-IL" sz="2200" b="1" dirty="0" err="1" smtClean="0"/>
              <a:t>ר </a:t>
            </a:r>
            <a:r>
              <a:rPr lang="he-IL" sz="2200" b="1" dirty="0" smtClean="0"/>
              <a:t>מוֹת בְּנָהּ. </a:t>
            </a:r>
            <a:endParaRPr lang="he-IL" sz="2200" b="1" dirty="0"/>
          </a:p>
        </p:txBody>
      </p:sp>
      <p:sp>
        <p:nvSpPr>
          <p:cNvPr id="9" name="מלבן 8"/>
          <p:cNvSpPr/>
          <p:nvPr/>
        </p:nvSpPr>
        <p:spPr>
          <a:xfrm>
            <a:off x="6937509" y="2293568"/>
            <a:ext cx="493917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אמו/ חיים גורי</a:t>
            </a:r>
            <a:endParaRPr lang="he-IL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6377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887578" y="288123"/>
            <a:ext cx="6820301" cy="1117166"/>
          </a:xfrm>
        </p:spPr>
        <p:txBody>
          <a:bodyPr>
            <a:normAutofit/>
          </a:bodyPr>
          <a:lstStyle/>
          <a:p>
            <a:pPr algn="ctr"/>
            <a:r>
              <a:rPr lang="he-IL" sz="5400" b="1" dirty="0" smtClean="0"/>
              <a:t>סיכום</a:t>
            </a:r>
            <a:endParaRPr lang="he-IL" sz="5400" b="1" dirty="0"/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615142" y="1860234"/>
            <a:ext cx="1077329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David" pitchFamily="34" charset="-79"/>
              </a:rPr>
              <a:t>פסוקים אלו מתארים את הניצחון הגדול של בני ישראל נגד צבא סיסרא, בקשתה של דבורה מה' לקלל את מרוז- עיר שלא סייעה במלחמה, תיאור הריגתו של סיסרא בידי יעל ופסוקים המתארים באופן אירוני את אמו של סיסרא הממתינה לו מבעד לחלון, ולא יודעת שכבר אינו בין החיים.</a:t>
            </a:r>
            <a:endParaRPr kumimoji="0" lang="he-IL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71451" y="103014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e-IL" sz="4900" b="1" dirty="0" smtClean="0">
                <a:latin typeface="David" pitchFamily="34" charset="-79"/>
                <a:cs typeface="David" pitchFamily="34" charset="-79"/>
              </a:rPr>
              <a:t>בשירת דבורה, נוספו לנו פרטים חדשים לגבי מאורעות המלחמה שלא ידענו מקריאת הסיפור בפרק </a:t>
            </a:r>
            <a:r>
              <a:rPr lang="he-IL" sz="4900" b="1" dirty="0" smtClean="0">
                <a:latin typeface="David" pitchFamily="34" charset="-79"/>
                <a:cs typeface="David" pitchFamily="34" charset="-79"/>
              </a:rPr>
              <a:t>ד:</a:t>
            </a:r>
            <a:r>
              <a:rPr lang="en-US" b="1" dirty="0" smtClean="0">
                <a:latin typeface="David" pitchFamily="34" charset="-79"/>
                <a:cs typeface="David" pitchFamily="34" charset="-79"/>
              </a:rPr>
              <a:t/>
            </a:r>
            <a:br>
              <a:rPr lang="en-US" b="1" dirty="0" smtClean="0">
                <a:latin typeface="David" pitchFamily="34" charset="-79"/>
                <a:cs typeface="David" pitchFamily="34" charset="-79"/>
              </a:rPr>
            </a:br>
            <a:endParaRPr lang="he-IL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71946" y="2922298"/>
            <a:ext cx="10515600" cy="3395374"/>
          </a:xfrm>
        </p:spPr>
        <p:txBody>
          <a:bodyPr/>
          <a:lstStyle/>
          <a:p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נחל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קישון עלה על גדותיו, ורכבי הברזל של צבא סיסרא נתקעו בבוץ. דבר שסייע לבני ישראל לנצח את הכנענים.</a:t>
            </a:r>
            <a:endParaRPr lang="en-US" sz="3600" b="1" dirty="0" smtClean="0">
              <a:latin typeface="David" pitchFamily="34" charset="-79"/>
              <a:cs typeface="David" pitchFamily="34" charset="-79"/>
            </a:endParaRPr>
          </a:p>
          <a:p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בשירת דבורה ישנו תיאור של השבטים שהשתתפו במלחמה, ושל השבטים שלא השתתפו בה.</a:t>
            </a:r>
            <a:endParaRPr lang="en-US" sz="3600" b="1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361</Words>
  <Application>Microsoft Office PowerPoint</Application>
  <PresentationFormat>מותאם אישית</PresentationFormat>
  <Paragraphs>136</Paragraphs>
  <Slides>30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30</vt:i4>
      </vt:variant>
    </vt:vector>
  </HeadingPairs>
  <TitlesOfParts>
    <vt:vector size="31" baseType="lpstr">
      <vt:lpstr>ערכת נושא Office</vt:lpstr>
      <vt:lpstr>שקופית 1</vt:lpstr>
      <vt:lpstr>שקופית 2</vt:lpstr>
      <vt:lpstr>פסוקים 1-16</vt:lpstr>
      <vt:lpstr>תקבולת</vt:lpstr>
      <vt:lpstr>פסוק 16</vt:lpstr>
      <vt:lpstr>פסוקים 17-18</vt:lpstr>
      <vt:lpstr>פסוקים 19-22 המלחמה נגד צבא סיסרא והניצחון הגדול</vt:lpstr>
      <vt:lpstr>פסוק 19</vt:lpstr>
      <vt:lpstr>פסוק 20</vt:lpstr>
      <vt:lpstr>פסוק 21</vt:lpstr>
      <vt:lpstr>פסוק 22</vt:lpstr>
      <vt:lpstr>שקופית 12</vt:lpstr>
      <vt:lpstr>פסוק 23</vt:lpstr>
      <vt:lpstr>שקופית 14</vt:lpstr>
      <vt:lpstr>פסוק 24</vt:lpstr>
      <vt:lpstr>פסוק 25</vt:lpstr>
      <vt:lpstr>פסוק 26</vt:lpstr>
      <vt:lpstr>פסוק 27</vt:lpstr>
      <vt:lpstr>שקופית 19</vt:lpstr>
      <vt:lpstr>פסוק 28</vt:lpstr>
      <vt:lpstr>פסוק 29</vt:lpstr>
      <vt:lpstr>פסוק 30</vt:lpstr>
      <vt:lpstr>שקופית 23</vt:lpstr>
      <vt:lpstr>פסוק 31 </vt:lpstr>
      <vt:lpstr>אם סיסרא משקיפה מן החלון </vt:lpstr>
      <vt:lpstr>שקופית 26</vt:lpstr>
      <vt:lpstr>סיכום</vt:lpstr>
      <vt:lpstr>בשירת דבורה, נוספו לנו פרטים חדשים לגבי מאורעות המלחמה שלא ידענו מקריאת הסיפור בפרק ד: </vt:lpstr>
      <vt:lpstr>שקופית 29</vt:lpstr>
      <vt:lpstr>שקופית 30</vt:lpstr>
    </vt:vector>
  </TitlesOfParts>
  <Company>SMKB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Hal Computer 07</dc:creator>
  <cp:lastModifiedBy>user</cp:lastModifiedBy>
  <cp:revision>28</cp:revision>
  <dcterms:created xsi:type="dcterms:W3CDTF">2014-03-04T12:31:12Z</dcterms:created>
  <dcterms:modified xsi:type="dcterms:W3CDTF">2014-03-06T08:33:33Z</dcterms:modified>
</cp:coreProperties>
</file>