
<file path=[Content_Types].xml><?xml version="1.0" encoding="utf-8"?>
<Types xmlns="http://schemas.openxmlformats.org/package/2006/content-types">
  <Default Extension="mp3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60" r:id="rId1"/>
  </p:sldMasterIdLst>
  <p:sldIdLst>
    <p:sldId id="256" r:id="rId2"/>
    <p:sldId id="258" r:id="rId3"/>
    <p:sldId id="257" r:id="rId4"/>
    <p:sldId id="259" r:id="rId5"/>
    <p:sldId id="261" r:id="rId6"/>
    <p:sldId id="262" r:id="rId7"/>
    <p:sldId id="260" r:id="rId8"/>
  </p:sldIdLst>
  <p:sldSz cx="9144000" cy="6858000" type="screen4x3"/>
  <p:notesSz cx="6858000" cy="9144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81D31A"/>
    <a:srgbClr val="808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4380"/>
    <p:restoredTop sz="94660"/>
  </p:normalViewPr>
  <p:slideViewPr>
    <p:cSldViewPr>
      <p:cViewPr varScale="1">
        <p:scale>
          <a:sx n="66" d="100"/>
          <a:sy n="66" d="100"/>
        </p:scale>
        <p:origin x="-150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D69F14-9C77-4BA6-8128-535EDDF20DF0}" type="datetimeFigureOut">
              <a:rPr lang="he-IL" smtClean="0"/>
              <a:t>י"ג/חשון/תשפ"א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EE8124-DABE-4BDE-902A-15478A2E1469}" type="slidenum">
              <a:rPr lang="he-IL" smtClean="0"/>
              <a:t>‹#›</a:t>
            </a:fld>
            <a:endParaRPr lang="he-IL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D69F14-9C77-4BA6-8128-535EDDF20DF0}" type="datetimeFigureOut">
              <a:rPr lang="he-IL" smtClean="0"/>
              <a:t>י"ג/חשון/תשפ"א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EE8124-DABE-4BDE-902A-15478A2E1469}" type="slidenum">
              <a:rPr lang="he-IL" smtClean="0"/>
              <a:t>‹#›</a:t>
            </a:fld>
            <a:endParaRPr lang="he-IL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D69F14-9C77-4BA6-8128-535EDDF20DF0}" type="datetimeFigureOut">
              <a:rPr lang="he-IL" smtClean="0"/>
              <a:t>י"ג/חשון/תשפ"א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EE8124-DABE-4BDE-902A-15478A2E1469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D69F14-9C77-4BA6-8128-535EDDF20DF0}" type="datetimeFigureOut">
              <a:rPr lang="he-IL" smtClean="0"/>
              <a:t>י"ג/חשון/תשפ"א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EE8124-DABE-4BDE-902A-15478A2E1469}" type="slidenum">
              <a:rPr lang="he-IL" smtClean="0"/>
              <a:t>‹#›</a:t>
            </a:fld>
            <a:endParaRPr lang="he-IL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D69F14-9C77-4BA6-8128-535EDDF20DF0}" type="datetimeFigureOut">
              <a:rPr lang="he-IL" smtClean="0"/>
              <a:t>י"ג/חשון/תשפ"א</a:t>
            </a:fld>
            <a:endParaRPr lang="he-I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EE8124-DABE-4BDE-902A-15478A2E1469}" type="slidenum">
              <a:rPr lang="he-IL" smtClean="0"/>
              <a:t>‹#›</a:t>
            </a:fld>
            <a:endParaRPr lang="he-IL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D69F14-9C77-4BA6-8128-535EDDF20DF0}" type="datetimeFigureOut">
              <a:rPr lang="he-IL" smtClean="0"/>
              <a:t>י"ג/חשון/תשפ"א</a:t>
            </a:fld>
            <a:endParaRPr lang="he-I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EE8124-DABE-4BDE-902A-15478A2E1469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D69F14-9C77-4BA6-8128-535EDDF20DF0}" type="datetimeFigureOut">
              <a:rPr lang="he-IL" smtClean="0"/>
              <a:t>י"ג/חשון/תשפ"א</a:t>
            </a:fld>
            <a:endParaRPr lang="he-I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EE8124-DABE-4BDE-902A-15478A2E1469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D69F14-9C77-4BA6-8128-535EDDF20DF0}" type="datetimeFigureOut">
              <a:rPr lang="he-IL" smtClean="0"/>
              <a:t>י"ג/חשון/תשפ"א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EE8124-DABE-4BDE-902A-15478A2E1469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he-IL" smtClean="0"/>
              <a:t>לחץ על הסמל כדי להוסיף תמונה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D69F14-9C77-4BA6-8128-535EDDF20DF0}" type="datetimeFigureOut">
              <a:rPr lang="he-IL" smtClean="0"/>
              <a:t>י"ג/חשון/תשפ"א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EE8124-DABE-4BDE-902A-15478A2E1469}" type="slidenum">
              <a:rPr lang="he-IL" smtClean="0"/>
              <a:t>‹#›</a:t>
            </a:fld>
            <a:endParaRPr lang="he-IL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D69F14-9C77-4BA6-8128-535EDDF20DF0}" type="datetimeFigureOut">
              <a:rPr lang="he-IL" smtClean="0"/>
              <a:t>י"ג/חשון/תשפ"א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EE8124-DABE-4BDE-902A-15478A2E1469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D69F14-9C77-4BA6-8128-535EDDF20DF0}" type="datetimeFigureOut">
              <a:rPr lang="he-IL" smtClean="0"/>
              <a:t>י"ג/חשון/תשפ"א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EE8124-DABE-4BDE-902A-15478A2E1469}" type="slidenum">
              <a:rPr lang="he-IL" smtClean="0"/>
              <a:t>‹#›</a:t>
            </a:fld>
            <a:endParaRPr lang="he-I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65D69F14-9C77-4BA6-8128-535EDDF20DF0}" type="datetimeFigureOut">
              <a:rPr lang="he-IL" smtClean="0"/>
              <a:t>י"ג/חשון/תשפ"א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56EE8124-DABE-4BDE-902A-15478A2E1469}" type="slidenum">
              <a:rPr lang="he-IL" smtClean="0"/>
              <a:t>‹#›</a:t>
            </a:fld>
            <a:endParaRPr lang="he-I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1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rtl="1" eaLnBrk="1" hangingPunct="1">
        <a:defRPr>
          <a:solidFill>
            <a:schemeClr val="tx2"/>
          </a:solidFill>
        </a:defRPr>
      </a:lvl2pPr>
      <a:lvl3pPr rtl="1" eaLnBrk="1" hangingPunct="1">
        <a:defRPr>
          <a:solidFill>
            <a:schemeClr val="tx2"/>
          </a:solidFill>
        </a:defRPr>
      </a:lvl3pPr>
      <a:lvl4pPr rtl="1" eaLnBrk="1" hangingPunct="1">
        <a:defRPr>
          <a:solidFill>
            <a:schemeClr val="tx2"/>
          </a:solidFill>
        </a:defRPr>
      </a:lvl4pPr>
      <a:lvl5pPr rtl="1" eaLnBrk="1" hangingPunct="1">
        <a:defRPr>
          <a:solidFill>
            <a:schemeClr val="tx2"/>
          </a:solidFill>
        </a:defRPr>
      </a:lvl5pPr>
      <a:lvl6pPr rtl="1" eaLnBrk="1" hangingPunct="1">
        <a:defRPr>
          <a:solidFill>
            <a:schemeClr val="tx2"/>
          </a:solidFill>
        </a:defRPr>
      </a:lvl6pPr>
      <a:lvl7pPr rtl="1" eaLnBrk="1" hangingPunct="1">
        <a:defRPr>
          <a:solidFill>
            <a:schemeClr val="tx2"/>
          </a:solidFill>
        </a:defRPr>
      </a:lvl7pPr>
      <a:lvl8pPr rtl="1" eaLnBrk="1" hangingPunct="1">
        <a:defRPr>
          <a:solidFill>
            <a:schemeClr val="tx2"/>
          </a:solidFill>
        </a:defRPr>
      </a:lvl8pPr>
      <a:lvl9pPr rtl="1" eaLnBrk="1" hangingPunct="1">
        <a:defRPr>
          <a:solidFill>
            <a:schemeClr val="tx2"/>
          </a:solidFill>
        </a:defRPr>
      </a:lvl9pPr>
    </p:titleStyle>
    <p:bodyStyle>
      <a:lvl1pPr marL="228600" indent="-182880" algn="r" defTabSz="914400" rtl="1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r" defTabSz="914400" rtl="1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r" defTabSz="914400" rtl="1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r" defTabSz="914400" rtl="1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r" defTabSz="914400" rtl="1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r" defTabSz="914400" rtl="1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r" defTabSz="914400" rtl="1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r" defTabSz="914400" rtl="1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r" defTabSz="914400" rtl="1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3.jpe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he.wikisource.org/wiki/%D7%A9%D7%95%D7%A4%D7%98%D7%99%D7%9D_%D7%94_%D7%91" TargetMode="External"/><Relationship Id="rId2" Type="http://schemas.openxmlformats.org/officeDocument/2006/relationships/hyperlink" Target="https://he.wikisource.org/wiki/%D7%A9%D7%95%D7%A4%D7%98%D7%99%D7%9D_%D7%94_%D7%90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5" Type="http://schemas.openxmlformats.org/officeDocument/2006/relationships/hyperlink" Target="https://he.wikisource.org/wiki/%D7%A9%D7%95%D7%A4%D7%98%D7%99%D7%9D_%D7%94_%D7%99%D7%91" TargetMode="External"/><Relationship Id="rId4" Type="http://schemas.openxmlformats.org/officeDocument/2006/relationships/hyperlink" Target="https://he.wikisource.org/wiki/%D7%A9%D7%95%D7%A4%D7%98%D7%99%D7%9D_%D7%94_%D7%95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hyperlink" Target="https://he.wikisource.org/wiki/%D7%A9%D7%95%D7%A4%D7%98%D7%99%D7%9D_%D7%94_%D7%99%D7%97" TargetMode="Externa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hyperlink" Target="https://he.wikisource.org/wiki/%D7%A9%D7%95%D7%A4%D7%98%D7%99%D7%9D_%D7%94_%D7%9C%D7%90" TargetMode="Externa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755576" y="548680"/>
            <a:ext cx="7772400" cy="1470025"/>
          </a:xfrm>
        </p:spPr>
        <p:txBody>
          <a:bodyPr/>
          <a:lstStyle/>
          <a:p>
            <a:pPr marL="182880" indent="0" algn="ctr">
              <a:buNone/>
            </a:pPr>
            <a:r>
              <a:rPr lang="he-IL" sz="7200" dirty="0" smtClean="0"/>
              <a:t>שופטים פרק ה</a:t>
            </a:r>
            <a:br>
              <a:rPr lang="he-IL" sz="7200" dirty="0" smtClean="0"/>
            </a:br>
            <a:r>
              <a:rPr lang="he-IL" sz="7200" dirty="0" smtClean="0"/>
              <a:t>שירת דבורה</a:t>
            </a:r>
            <a:endParaRPr lang="he-IL" sz="72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1272"/>
          <a:stretch/>
        </p:blipFill>
        <p:spPr bwMode="auto">
          <a:xfrm>
            <a:off x="720408" y="3645024"/>
            <a:ext cx="1763359" cy="26893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AutoShape 4" descr="תווים ונהנים - Home | Facebook"/>
          <p:cNvSpPr>
            <a:spLocks noChangeAspect="1" noChangeArrowheads="1"/>
          </p:cNvSpPr>
          <p:nvPr/>
        </p:nvSpPr>
        <p:spPr bwMode="auto">
          <a:xfrm>
            <a:off x="8923338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/>
          </a:p>
        </p:txBody>
      </p:sp>
      <p:pic>
        <p:nvPicPr>
          <p:cNvPr id="8" name="הישיבשיר 2 - מיזם שירת ההמונים של קול ברמה.mp3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35800" end="221244.4583"/>
                  <p14:fade out="2000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499992" y="3361459"/>
            <a:ext cx="609600" cy="609600"/>
          </a:xfrm>
          <a:prstGeom prst="rect">
            <a:avLst/>
          </a:prstGeom>
        </p:spPr>
      </p:pic>
      <p:pic>
        <p:nvPicPr>
          <p:cNvPr id="1031" name="Picture 7" descr="שירת דבורה בפנימיות מאת הרבי אברהם מרדכי גוטליב שליט&quot;א - על שלושה דברים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4F4F4"/>
              </a:clrFrom>
              <a:clrTo>
                <a:srgbClr val="F4F4F4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3861048"/>
            <a:ext cx="3422848" cy="28458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025209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0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1390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1"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4" descr="תווים ונהנים - Home | Facebook"/>
          <p:cNvSpPr>
            <a:spLocks noChangeAspect="1" noChangeArrowheads="1"/>
          </p:cNvSpPr>
          <p:nvPr/>
        </p:nvSpPr>
        <p:spPr bwMode="auto">
          <a:xfrm>
            <a:off x="8923338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/>
          </a:p>
        </p:txBody>
      </p:sp>
      <p:sp>
        <p:nvSpPr>
          <p:cNvPr id="6" name="מלבן 5"/>
          <p:cNvSpPr/>
          <p:nvPr/>
        </p:nvSpPr>
        <p:spPr>
          <a:xfrm>
            <a:off x="3234765" y="-99392"/>
            <a:ext cx="3353459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he-IL" sz="96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שירה</a:t>
            </a:r>
            <a:endParaRPr lang="he-IL" sz="96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7" name="פיצוץ 2 6"/>
          <p:cNvSpPr/>
          <p:nvPr/>
        </p:nvSpPr>
        <p:spPr>
          <a:xfrm>
            <a:off x="5455411" y="920665"/>
            <a:ext cx="3707904" cy="2808312"/>
          </a:xfrm>
          <a:prstGeom prst="irregularSeal2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3600" b="1" dirty="0" smtClean="0">
                <a:solidFill>
                  <a:srgbClr val="FF0000"/>
                </a:solidFill>
              </a:rPr>
              <a:t>צורת כתיבה</a:t>
            </a:r>
            <a:endParaRPr lang="he-IL" b="1" dirty="0">
              <a:solidFill>
                <a:srgbClr val="FF0000"/>
              </a:solidFill>
            </a:endParaRPr>
          </a:p>
        </p:txBody>
      </p:sp>
      <p:sp>
        <p:nvSpPr>
          <p:cNvPr id="8" name="פיצוץ 2 7"/>
          <p:cNvSpPr/>
          <p:nvPr/>
        </p:nvSpPr>
        <p:spPr>
          <a:xfrm>
            <a:off x="2123728" y="3573016"/>
            <a:ext cx="5760640" cy="3284983"/>
          </a:xfrm>
          <a:prstGeom prst="irregularSeal2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3600" b="1" dirty="0" smtClean="0">
                <a:solidFill>
                  <a:srgbClr val="FF0000"/>
                </a:solidFill>
              </a:rPr>
              <a:t>מילים מיוחדות, מילים נרדפות</a:t>
            </a:r>
            <a:endParaRPr lang="he-IL" b="1" dirty="0">
              <a:solidFill>
                <a:srgbClr val="FF0000"/>
              </a:solidFill>
            </a:endParaRPr>
          </a:p>
        </p:txBody>
      </p:sp>
      <p:sp>
        <p:nvSpPr>
          <p:cNvPr id="9" name="פיצוץ 2 8"/>
          <p:cNvSpPr/>
          <p:nvPr/>
        </p:nvSpPr>
        <p:spPr>
          <a:xfrm>
            <a:off x="197768" y="1066530"/>
            <a:ext cx="4283968" cy="3101314"/>
          </a:xfrm>
          <a:prstGeom prst="irregularSeal2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3600" b="1" dirty="0" smtClean="0">
                <a:solidFill>
                  <a:srgbClr val="FF0000"/>
                </a:solidFill>
              </a:rPr>
              <a:t>מילים וביטויים חוזרים</a:t>
            </a:r>
            <a:endParaRPr lang="he-IL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60913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4" descr="תווים ונהנים - Home | Facebook"/>
          <p:cNvSpPr>
            <a:spLocks noChangeAspect="1" noChangeArrowheads="1"/>
          </p:cNvSpPr>
          <p:nvPr/>
        </p:nvSpPr>
        <p:spPr bwMode="auto">
          <a:xfrm>
            <a:off x="8923338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/>
          </a:p>
        </p:txBody>
      </p:sp>
      <p:sp>
        <p:nvSpPr>
          <p:cNvPr id="6" name="מלבן 5"/>
          <p:cNvSpPr/>
          <p:nvPr/>
        </p:nvSpPr>
        <p:spPr>
          <a:xfrm>
            <a:off x="2272425" y="44624"/>
            <a:ext cx="4459815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he-IL" sz="60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צורת כתיבה</a:t>
            </a:r>
            <a:endParaRPr lang="he-IL" sz="60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2050" name="Picture 2" descr="תוכן שירת דבורה – אתר תנ&quot;ך ממלכתי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16" y="975750"/>
            <a:ext cx="4355976" cy="55753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s://upload.wikimedia.org/wikipedia/commons/thumb/2/2c/Song_of_the_sea.jpg/800px-Song_of_the_se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1438" y="975750"/>
            <a:ext cx="4495058" cy="5533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AutoShape 6" descr="שירת השים - סדר כתיבתה ואמירתה"/>
          <p:cNvSpPr>
            <a:spLocks noChangeAspect="1" noChangeArrowheads="1"/>
          </p:cNvSpPr>
          <p:nvPr/>
        </p:nvSpPr>
        <p:spPr bwMode="auto">
          <a:xfrm>
            <a:off x="9075738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/>
          </a:p>
        </p:txBody>
      </p:sp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1416" y="975750"/>
            <a:ext cx="4247551" cy="47125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025752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79512" y="1556792"/>
            <a:ext cx="8896226" cy="5112568"/>
          </a:xfrm>
        </p:spPr>
        <p:txBody>
          <a:bodyPr>
            <a:normAutofit fontScale="92500" lnSpcReduction="20000"/>
          </a:bodyPr>
          <a:lstStyle/>
          <a:p>
            <a:pPr algn="r">
              <a:lnSpc>
                <a:spcPct val="150000"/>
              </a:lnSpc>
            </a:pPr>
            <a:r>
              <a:rPr lang="he-IL" sz="3200" dirty="0"/>
              <a:t>(</a:t>
            </a:r>
            <a:r>
              <a:rPr lang="he-IL" sz="3200" dirty="0">
                <a:solidFill>
                  <a:schemeClr val="tx1"/>
                </a:solidFill>
                <a:hlinkClick r:id="rId2" tooltip="שופטים ה א"/>
              </a:rPr>
              <a:t>א</a:t>
            </a:r>
            <a:r>
              <a:rPr lang="he-IL" sz="3200" dirty="0">
                <a:solidFill>
                  <a:schemeClr val="tx1"/>
                </a:solidFill>
              </a:rPr>
              <a:t>) וַתָּשַׁר דְּבוֹרָה וּבָרָק בֶּן אֲבִינֹעַם בַּיּוֹם הַהוּא </a:t>
            </a:r>
            <a:r>
              <a:rPr lang="he-IL" sz="3200" dirty="0" err="1">
                <a:solidFill>
                  <a:schemeClr val="tx1"/>
                </a:solidFill>
              </a:rPr>
              <a:t>לֵאמֹר</a:t>
            </a:r>
            <a:r>
              <a:rPr lang="he-IL" sz="3200" dirty="0">
                <a:solidFill>
                  <a:schemeClr val="tx1"/>
                </a:solidFill>
              </a:rPr>
              <a:t>.</a:t>
            </a:r>
          </a:p>
          <a:p>
            <a:pPr algn="r">
              <a:lnSpc>
                <a:spcPct val="150000"/>
              </a:lnSpc>
            </a:pPr>
            <a:r>
              <a:rPr lang="he-IL" sz="3200" dirty="0">
                <a:solidFill>
                  <a:schemeClr val="tx1"/>
                </a:solidFill>
              </a:rPr>
              <a:t>(</a:t>
            </a:r>
            <a:r>
              <a:rPr lang="he-IL" sz="3200" dirty="0">
                <a:solidFill>
                  <a:schemeClr val="tx1"/>
                </a:solidFill>
                <a:hlinkClick r:id="rId3" tooltip="שופטים ה ב"/>
              </a:rPr>
              <a:t>ב</a:t>
            </a:r>
            <a:r>
              <a:rPr lang="he-IL" sz="3200" dirty="0">
                <a:solidFill>
                  <a:schemeClr val="tx1"/>
                </a:solidFill>
              </a:rPr>
              <a:t>) </a:t>
            </a:r>
            <a:r>
              <a:rPr lang="he-IL" sz="3200" dirty="0" smtClean="0">
                <a:solidFill>
                  <a:schemeClr val="tx1"/>
                </a:solidFill>
              </a:rPr>
              <a:t>בִּפְרֹעַ </a:t>
            </a:r>
            <a:r>
              <a:rPr lang="he-IL" sz="3200" dirty="0">
                <a:solidFill>
                  <a:schemeClr val="tx1"/>
                </a:solidFill>
              </a:rPr>
              <a:t>פְּרָעוֹת בְּיִשְׂרָאֵל בְּהִתְנַדֵּב עָם בָּרֲכוּ יְהוָה</a:t>
            </a:r>
            <a:r>
              <a:rPr lang="he-IL" sz="3200" dirty="0" smtClean="0">
                <a:solidFill>
                  <a:schemeClr val="tx1"/>
                </a:solidFill>
              </a:rPr>
              <a:t>.</a:t>
            </a:r>
          </a:p>
          <a:p>
            <a:pPr algn="r">
              <a:lnSpc>
                <a:spcPct val="150000"/>
              </a:lnSpc>
            </a:pPr>
            <a:r>
              <a:rPr lang="he-IL" sz="3200" dirty="0">
                <a:solidFill>
                  <a:schemeClr val="tx1"/>
                </a:solidFill>
              </a:rPr>
              <a:t>(</a:t>
            </a:r>
            <a:r>
              <a:rPr lang="he-IL" sz="3200" dirty="0">
                <a:solidFill>
                  <a:schemeClr val="tx1"/>
                </a:solidFill>
                <a:hlinkClick r:id="rId4" tooltip="שופטים ה ו"/>
              </a:rPr>
              <a:t>ו</a:t>
            </a:r>
            <a:r>
              <a:rPr lang="he-IL" sz="3200" dirty="0">
                <a:solidFill>
                  <a:schemeClr val="tx1"/>
                </a:solidFill>
              </a:rPr>
              <a:t>) בִּימֵי שַׁמְגַּר בֶּן עֲנָת בִּימֵי יָעֵל </a:t>
            </a:r>
            <a:endParaRPr lang="he-IL" sz="3200" dirty="0" smtClean="0">
              <a:solidFill>
                <a:schemeClr val="tx1"/>
              </a:solidFill>
            </a:endParaRPr>
          </a:p>
          <a:p>
            <a:pPr algn="r">
              <a:lnSpc>
                <a:spcPct val="150000"/>
              </a:lnSpc>
            </a:pPr>
            <a:r>
              <a:rPr lang="he-IL" sz="3200" dirty="0" smtClean="0">
                <a:solidFill>
                  <a:schemeClr val="tx1"/>
                </a:solidFill>
              </a:rPr>
              <a:t>חָדְלוּ </a:t>
            </a:r>
            <a:r>
              <a:rPr lang="he-IL" sz="3200" dirty="0" err="1">
                <a:solidFill>
                  <a:schemeClr val="tx1"/>
                </a:solidFill>
              </a:rPr>
              <a:t>אֳרָחוֹת</a:t>
            </a:r>
            <a:r>
              <a:rPr lang="he-IL" sz="3200" dirty="0">
                <a:solidFill>
                  <a:schemeClr val="tx1"/>
                </a:solidFill>
              </a:rPr>
              <a:t> וְהֹלְכֵי </a:t>
            </a:r>
            <a:r>
              <a:rPr lang="he-IL" sz="3200" dirty="0" smtClean="0">
                <a:solidFill>
                  <a:schemeClr val="tx1"/>
                </a:solidFill>
              </a:rPr>
              <a:t>נְתִיבוֹת...</a:t>
            </a:r>
          </a:p>
          <a:p>
            <a:pPr algn="r">
              <a:lnSpc>
                <a:spcPct val="150000"/>
              </a:lnSpc>
            </a:pPr>
            <a:r>
              <a:rPr lang="he-IL" sz="3200" dirty="0" smtClean="0">
                <a:solidFill>
                  <a:schemeClr val="tx1"/>
                </a:solidFill>
              </a:rPr>
              <a:t>(</a:t>
            </a:r>
            <a:r>
              <a:rPr lang="he-IL" sz="3200" dirty="0">
                <a:solidFill>
                  <a:schemeClr val="tx1"/>
                </a:solidFill>
              </a:rPr>
              <a:t>ט</a:t>
            </a:r>
            <a:r>
              <a:rPr lang="he-IL" sz="3200" dirty="0" smtClean="0">
                <a:solidFill>
                  <a:schemeClr val="tx1"/>
                </a:solidFill>
              </a:rPr>
              <a:t>) ...הַמִּתְנַדְּבִים </a:t>
            </a:r>
            <a:r>
              <a:rPr lang="he-IL" sz="3200" dirty="0">
                <a:solidFill>
                  <a:schemeClr val="tx1"/>
                </a:solidFill>
              </a:rPr>
              <a:t>בָּעָם בָּרֲכוּ יְהוָה</a:t>
            </a:r>
            <a:r>
              <a:rPr lang="he-IL" sz="3200" dirty="0" smtClean="0">
                <a:solidFill>
                  <a:schemeClr val="tx1"/>
                </a:solidFill>
              </a:rPr>
              <a:t>.</a:t>
            </a:r>
          </a:p>
          <a:p>
            <a:pPr algn="r">
              <a:lnSpc>
                <a:spcPct val="150000"/>
              </a:lnSpc>
            </a:pPr>
            <a:r>
              <a:rPr lang="he-IL" sz="3200" dirty="0">
                <a:solidFill>
                  <a:schemeClr val="tx1"/>
                </a:solidFill>
              </a:rPr>
              <a:t>(</a:t>
            </a:r>
            <a:r>
              <a:rPr lang="he-IL" sz="3200" dirty="0" err="1">
                <a:solidFill>
                  <a:schemeClr val="tx1"/>
                </a:solidFill>
                <a:hlinkClick r:id="rId5" tooltip="שופטים ה יב"/>
              </a:rPr>
              <a:t>יב</a:t>
            </a:r>
            <a:r>
              <a:rPr lang="he-IL" sz="3200" dirty="0">
                <a:solidFill>
                  <a:schemeClr val="tx1"/>
                </a:solidFill>
              </a:rPr>
              <a:t>) עוּרִי </a:t>
            </a:r>
            <a:r>
              <a:rPr lang="he-IL" sz="3200" dirty="0" err="1">
                <a:solidFill>
                  <a:schemeClr val="tx1"/>
                </a:solidFill>
              </a:rPr>
              <a:t>עוּרִי</a:t>
            </a:r>
            <a:r>
              <a:rPr lang="he-IL" sz="3200" dirty="0">
                <a:solidFill>
                  <a:schemeClr val="tx1"/>
                </a:solidFill>
              </a:rPr>
              <a:t> דְּבוֹרָה עוּרִי </a:t>
            </a:r>
            <a:r>
              <a:rPr lang="he-IL" sz="3200" dirty="0" err="1">
                <a:solidFill>
                  <a:schemeClr val="tx1"/>
                </a:solidFill>
              </a:rPr>
              <a:t>עוּרִי</a:t>
            </a:r>
            <a:r>
              <a:rPr lang="he-IL" sz="3200" dirty="0">
                <a:solidFill>
                  <a:schemeClr val="tx1"/>
                </a:solidFill>
              </a:rPr>
              <a:t> דַּבְּרִי שִׁיר </a:t>
            </a:r>
            <a:endParaRPr lang="he-IL" sz="3200" dirty="0" smtClean="0">
              <a:solidFill>
                <a:schemeClr val="tx1"/>
              </a:solidFill>
            </a:endParaRPr>
          </a:p>
          <a:p>
            <a:pPr algn="r">
              <a:lnSpc>
                <a:spcPct val="150000"/>
              </a:lnSpc>
            </a:pPr>
            <a:r>
              <a:rPr lang="he-IL" sz="3200" dirty="0" smtClean="0">
                <a:solidFill>
                  <a:schemeClr val="tx1"/>
                </a:solidFill>
              </a:rPr>
              <a:t>קוּם </a:t>
            </a:r>
            <a:r>
              <a:rPr lang="he-IL" sz="3200" dirty="0">
                <a:solidFill>
                  <a:schemeClr val="tx1"/>
                </a:solidFill>
              </a:rPr>
              <a:t>בָּרָק וּשֲׁבֵה שֶׁבְיְךָ בֶּן אֲבִינֹעַם</a:t>
            </a:r>
            <a:r>
              <a:rPr lang="he-IL" sz="3200" dirty="0" smtClean="0"/>
              <a:t>.</a:t>
            </a:r>
          </a:p>
        </p:txBody>
      </p:sp>
      <p:sp>
        <p:nvSpPr>
          <p:cNvPr id="4" name="AutoShape 4" descr="תווים ונהנים - Home | Facebook"/>
          <p:cNvSpPr>
            <a:spLocks noChangeAspect="1" noChangeArrowheads="1"/>
          </p:cNvSpPr>
          <p:nvPr/>
        </p:nvSpPr>
        <p:spPr bwMode="auto">
          <a:xfrm>
            <a:off x="8923338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/>
          </a:p>
        </p:txBody>
      </p:sp>
      <p:sp>
        <p:nvSpPr>
          <p:cNvPr id="6" name="מלבן 5"/>
          <p:cNvSpPr/>
          <p:nvPr/>
        </p:nvSpPr>
        <p:spPr>
          <a:xfrm>
            <a:off x="1874197" y="160338"/>
            <a:ext cx="6061275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60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דוגמאות מהשירה</a:t>
            </a:r>
            <a:endParaRPr lang="he-IL" sz="60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2" name="מלבן מעוגל 1"/>
          <p:cNvSpPr/>
          <p:nvPr/>
        </p:nvSpPr>
        <p:spPr>
          <a:xfrm>
            <a:off x="1691680" y="2391860"/>
            <a:ext cx="3523916" cy="576064"/>
          </a:xfrm>
          <a:prstGeom prst="roundRect">
            <a:avLst/>
          </a:prstGeom>
          <a:solidFill>
            <a:srgbClr val="FFFF00">
              <a:alpha val="30196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7" name="מלבן מעוגל 6"/>
          <p:cNvSpPr/>
          <p:nvPr/>
        </p:nvSpPr>
        <p:spPr>
          <a:xfrm>
            <a:off x="7033483" y="3862585"/>
            <a:ext cx="1132154" cy="440432"/>
          </a:xfrm>
          <a:prstGeom prst="roundRect">
            <a:avLst/>
          </a:prstGeom>
          <a:solidFill>
            <a:srgbClr val="FFFF00">
              <a:alpha val="30196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8" name="מלבן מעוגל 7"/>
          <p:cNvSpPr/>
          <p:nvPr/>
        </p:nvSpPr>
        <p:spPr>
          <a:xfrm>
            <a:off x="4914667" y="3879600"/>
            <a:ext cx="2088232" cy="440432"/>
          </a:xfrm>
          <a:prstGeom prst="roundRect">
            <a:avLst/>
          </a:prstGeom>
          <a:solidFill>
            <a:srgbClr val="FFFF00">
              <a:alpha val="30196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9" name="מלבן מעוגל 8"/>
          <p:cNvSpPr/>
          <p:nvPr/>
        </p:nvSpPr>
        <p:spPr>
          <a:xfrm>
            <a:off x="4139953" y="4436367"/>
            <a:ext cx="4025684" cy="576064"/>
          </a:xfrm>
          <a:prstGeom prst="roundRect">
            <a:avLst/>
          </a:prstGeom>
          <a:solidFill>
            <a:srgbClr val="FFFF00">
              <a:alpha val="30196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0" name="מלבן מעוגל 9"/>
          <p:cNvSpPr/>
          <p:nvPr/>
        </p:nvSpPr>
        <p:spPr>
          <a:xfrm>
            <a:off x="7043738" y="5229200"/>
            <a:ext cx="1287192" cy="576064"/>
          </a:xfrm>
          <a:prstGeom prst="roundRect">
            <a:avLst/>
          </a:prstGeom>
          <a:solidFill>
            <a:srgbClr val="81D31A">
              <a:alpha val="50196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2" name="מלבן מעוגל 11"/>
          <p:cNvSpPr/>
          <p:nvPr/>
        </p:nvSpPr>
        <p:spPr>
          <a:xfrm>
            <a:off x="4572000" y="5301208"/>
            <a:ext cx="1287192" cy="576064"/>
          </a:xfrm>
          <a:prstGeom prst="roundRect">
            <a:avLst/>
          </a:prstGeom>
          <a:solidFill>
            <a:srgbClr val="81D31A">
              <a:alpha val="50196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3" y="3035546"/>
            <a:ext cx="3384377" cy="22656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מלבן 4"/>
          <p:cNvSpPr/>
          <p:nvPr/>
        </p:nvSpPr>
        <p:spPr>
          <a:xfrm>
            <a:off x="1253931" y="1339028"/>
            <a:ext cx="746550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he-IL" sz="5400" b="1" dirty="0">
                <a:ln w="11430">
                  <a:solidFill>
                    <a:srgbClr val="FF0000"/>
                  </a:solidFill>
                </a:ln>
                <a:solidFill>
                  <a:srgbClr val="FF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 </a:t>
            </a:r>
            <a:r>
              <a:rPr lang="he-IL" sz="3000" dirty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וַתָּשַׁר דְּבוֹרָה וּבָרָק בֶּן אֲבִינֹעַם בַּיּוֹם הַהוּא </a:t>
            </a:r>
            <a:r>
              <a:rPr lang="he-IL" sz="3000" dirty="0" err="1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לֵאמֹר</a:t>
            </a:r>
            <a:r>
              <a:rPr lang="he-IL" sz="3000" dirty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8808165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7" grpId="0" animBg="1"/>
      <p:bldP spid="8" grpId="0" animBg="1"/>
      <p:bldP spid="9" grpId="0" animBg="1"/>
      <p:bldP spid="10" grpId="0" animBg="1"/>
      <p:bldP spid="12" grpId="0" animBg="1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247774" y="1484784"/>
            <a:ext cx="8896226" cy="4896544"/>
          </a:xfrm>
        </p:spPr>
        <p:txBody>
          <a:bodyPr>
            <a:normAutofit/>
          </a:bodyPr>
          <a:lstStyle/>
          <a:p>
            <a:pPr algn="r">
              <a:lnSpc>
                <a:spcPct val="150000"/>
              </a:lnSpc>
            </a:pPr>
            <a:r>
              <a:rPr lang="he-IL" sz="2800" dirty="0" smtClean="0"/>
              <a:t>(</a:t>
            </a:r>
            <a:r>
              <a:rPr lang="he-IL" sz="2800" dirty="0" err="1">
                <a:hlinkClick r:id="rId2" tooltip="שופטים ה יח"/>
              </a:rPr>
              <a:t>יח</a:t>
            </a:r>
            <a:r>
              <a:rPr lang="he-IL" sz="2800" dirty="0"/>
              <a:t>) זְבֻלוּן עַם חֵרֵף נַפְשׁוֹ לָמוּת וְנַפְתָּלִי עַל מְרוֹמֵי </a:t>
            </a:r>
            <a:r>
              <a:rPr lang="he-IL" sz="2800" dirty="0" smtClean="0"/>
              <a:t>שָׂדֶה</a:t>
            </a:r>
          </a:p>
          <a:p>
            <a:pPr algn="r">
              <a:lnSpc>
                <a:spcPct val="150000"/>
              </a:lnSpc>
            </a:pPr>
            <a:r>
              <a:rPr lang="he-IL" sz="2800" dirty="0"/>
              <a:t>(כ) מִן שָׁמַיִם </a:t>
            </a:r>
            <a:r>
              <a:rPr lang="he-IL" sz="2800" dirty="0" smtClean="0"/>
              <a:t>נִלְחָמוּ </a:t>
            </a:r>
            <a:r>
              <a:rPr lang="he-IL" sz="2800" dirty="0"/>
              <a:t>הַכּוֹכָבִים </a:t>
            </a:r>
            <a:r>
              <a:rPr lang="he-IL" sz="2800" dirty="0" err="1"/>
              <a:t>מִמְּסִלּוֹתָם</a:t>
            </a:r>
            <a:r>
              <a:rPr lang="he-IL" sz="2800" dirty="0"/>
              <a:t> </a:t>
            </a:r>
            <a:endParaRPr lang="he-IL" sz="2800" dirty="0" smtClean="0"/>
          </a:p>
          <a:p>
            <a:pPr algn="r">
              <a:lnSpc>
                <a:spcPct val="150000"/>
              </a:lnSpc>
            </a:pPr>
            <a:r>
              <a:rPr lang="he-IL" sz="2800" dirty="0" smtClean="0"/>
              <a:t>נִלְחֲמוּ </a:t>
            </a:r>
            <a:r>
              <a:rPr lang="he-IL" sz="2800" dirty="0"/>
              <a:t>עִם סִיסְרָא</a:t>
            </a:r>
            <a:r>
              <a:rPr lang="he-IL" sz="2800" dirty="0" smtClean="0"/>
              <a:t>.</a:t>
            </a:r>
            <a:endParaRPr lang="he-IL" sz="2800" dirty="0"/>
          </a:p>
          <a:p>
            <a:pPr algn="r">
              <a:lnSpc>
                <a:spcPct val="150000"/>
              </a:lnSpc>
            </a:pPr>
            <a:r>
              <a:rPr lang="he-IL" sz="2800" dirty="0"/>
              <a:t>(</a:t>
            </a:r>
            <a:r>
              <a:rPr lang="he-IL" sz="2800" dirty="0" err="1"/>
              <a:t>כא</a:t>
            </a:r>
            <a:r>
              <a:rPr lang="he-IL" sz="2800" dirty="0"/>
              <a:t>) נַחַל קִישׁוֹן גְּרָפָם </a:t>
            </a:r>
            <a:endParaRPr lang="he-IL" sz="2800" dirty="0" smtClean="0"/>
          </a:p>
          <a:p>
            <a:pPr algn="r">
              <a:lnSpc>
                <a:spcPct val="150000"/>
              </a:lnSpc>
            </a:pPr>
            <a:r>
              <a:rPr lang="he-IL" sz="2800" dirty="0" smtClean="0"/>
              <a:t>נַחַל </a:t>
            </a:r>
            <a:r>
              <a:rPr lang="he-IL" sz="2800" dirty="0"/>
              <a:t>קְדוּמִים נַחַל קִישׁוֹן תִּדְרְכִי נַפְשִׁי עֹז</a:t>
            </a:r>
            <a:r>
              <a:rPr lang="he-IL" sz="2800" dirty="0" smtClean="0"/>
              <a:t>.</a:t>
            </a:r>
          </a:p>
          <a:p>
            <a:pPr algn="r">
              <a:lnSpc>
                <a:spcPct val="150000"/>
              </a:lnSpc>
            </a:pPr>
            <a:endParaRPr lang="he-IL" sz="2800" dirty="0" smtClean="0"/>
          </a:p>
        </p:txBody>
      </p:sp>
      <p:sp>
        <p:nvSpPr>
          <p:cNvPr id="4" name="AutoShape 4" descr="תווים ונהנים - Home | Facebook"/>
          <p:cNvSpPr>
            <a:spLocks noChangeAspect="1" noChangeArrowheads="1"/>
          </p:cNvSpPr>
          <p:nvPr/>
        </p:nvSpPr>
        <p:spPr bwMode="auto">
          <a:xfrm>
            <a:off x="8923338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/>
          </a:p>
        </p:txBody>
      </p:sp>
      <p:sp>
        <p:nvSpPr>
          <p:cNvPr id="6" name="מלבן 5"/>
          <p:cNvSpPr/>
          <p:nvPr/>
        </p:nvSpPr>
        <p:spPr>
          <a:xfrm>
            <a:off x="1707903" y="188640"/>
            <a:ext cx="6061275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6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דוגמאות </a:t>
            </a:r>
            <a:r>
              <a:rPr lang="he-IL" sz="6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מהשירה</a:t>
            </a:r>
            <a:endParaRPr lang="he-IL" sz="60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5" name="מלבן מעוגל 4"/>
          <p:cNvSpPr/>
          <p:nvPr/>
        </p:nvSpPr>
        <p:spPr>
          <a:xfrm>
            <a:off x="4788024" y="1628800"/>
            <a:ext cx="2371788" cy="576064"/>
          </a:xfrm>
          <a:prstGeom prst="roundRect">
            <a:avLst/>
          </a:prstGeom>
          <a:solidFill>
            <a:srgbClr val="FFFF00">
              <a:alpha val="30196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7" name="מלבן מעוגל 6"/>
          <p:cNvSpPr/>
          <p:nvPr/>
        </p:nvSpPr>
        <p:spPr>
          <a:xfrm>
            <a:off x="8072430" y="3013270"/>
            <a:ext cx="1003307" cy="703762"/>
          </a:xfrm>
          <a:prstGeom prst="roundRect">
            <a:avLst/>
          </a:prstGeom>
          <a:solidFill>
            <a:srgbClr val="81D31A">
              <a:alpha val="50196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8" name="מלבן מעוגל 7"/>
          <p:cNvSpPr/>
          <p:nvPr/>
        </p:nvSpPr>
        <p:spPr>
          <a:xfrm>
            <a:off x="6304668" y="2348880"/>
            <a:ext cx="1003636" cy="576064"/>
          </a:xfrm>
          <a:prstGeom prst="roundRect">
            <a:avLst/>
          </a:prstGeom>
          <a:solidFill>
            <a:srgbClr val="81D31A">
              <a:alpha val="50196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9" name="מלבן מעוגל 8"/>
          <p:cNvSpPr/>
          <p:nvPr/>
        </p:nvSpPr>
        <p:spPr>
          <a:xfrm>
            <a:off x="6919236" y="3869432"/>
            <a:ext cx="1440160" cy="703762"/>
          </a:xfrm>
          <a:prstGeom prst="roundRect">
            <a:avLst/>
          </a:prstGeom>
          <a:solidFill>
            <a:srgbClr val="81D31A">
              <a:alpha val="50196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0" name="מלבן מעוגל 9"/>
          <p:cNvSpPr/>
          <p:nvPr/>
        </p:nvSpPr>
        <p:spPr>
          <a:xfrm>
            <a:off x="5822693" y="4653136"/>
            <a:ext cx="3253044" cy="576064"/>
          </a:xfrm>
          <a:prstGeom prst="roundRect">
            <a:avLst/>
          </a:prstGeom>
          <a:solidFill>
            <a:srgbClr val="81D31A">
              <a:alpha val="50196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1" name="מלבן מעוגל 10"/>
          <p:cNvSpPr/>
          <p:nvPr/>
        </p:nvSpPr>
        <p:spPr>
          <a:xfrm>
            <a:off x="6007479" y="3933056"/>
            <a:ext cx="890136" cy="576064"/>
          </a:xfrm>
          <a:prstGeom prst="roundRect">
            <a:avLst/>
          </a:prstGeom>
          <a:solidFill>
            <a:srgbClr val="FFFF00">
              <a:alpha val="30196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923502"/>
            <a:ext cx="2952328" cy="22142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854366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215230" y="1224047"/>
            <a:ext cx="8896226" cy="4082008"/>
          </a:xfrm>
        </p:spPr>
        <p:txBody>
          <a:bodyPr>
            <a:noAutofit/>
          </a:bodyPr>
          <a:lstStyle/>
          <a:p>
            <a:pPr algn="r">
              <a:lnSpc>
                <a:spcPct val="150000"/>
              </a:lnSpc>
            </a:pPr>
            <a:r>
              <a:rPr lang="he-IL" sz="2800" dirty="0" smtClean="0"/>
              <a:t>כד</a:t>
            </a:r>
            <a:r>
              <a:rPr lang="he-IL" sz="2800" dirty="0"/>
              <a:t>) תְּבֹרַךְ מִנָּשִׁים יָעֵל אֵשֶׁת חֶבֶר הַקֵּינִי מִנָּשִׁים בָּאֹהֶל תְּבֹרָךְ</a:t>
            </a:r>
            <a:r>
              <a:rPr lang="he-IL" sz="2800" dirty="0" smtClean="0"/>
              <a:t>.</a:t>
            </a:r>
            <a:endParaRPr lang="he-IL" sz="2800" dirty="0"/>
          </a:p>
          <a:p>
            <a:pPr algn="r">
              <a:lnSpc>
                <a:spcPct val="150000"/>
              </a:lnSpc>
            </a:pPr>
            <a:r>
              <a:rPr lang="he-IL" sz="2800" dirty="0"/>
              <a:t>(כה) מַיִם שָׁאַל חָלָב נָתָנָה בְּסֵפֶל אַדִּירִים הִקְרִיבָה חֶמְאָה</a:t>
            </a:r>
            <a:r>
              <a:rPr lang="he-IL" sz="2800" dirty="0" smtClean="0"/>
              <a:t>.</a:t>
            </a:r>
          </a:p>
          <a:p>
            <a:pPr algn="r">
              <a:lnSpc>
                <a:spcPct val="150000"/>
              </a:lnSpc>
            </a:pPr>
            <a:r>
              <a:rPr lang="he-IL" sz="2800" dirty="0"/>
              <a:t>(</a:t>
            </a:r>
            <a:r>
              <a:rPr lang="he-IL" sz="2800" dirty="0" err="1"/>
              <a:t>כח</a:t>
            </a:r>
            <a:r>
              <a:rPr lang="he-IL" sz="2800" dirty="0"/>
              <a:t>) בְּעַד הַחַלּוֹן נִשְׁקְפָה </a:t>
            </a:r>
            <a:r>
              <a:rPr lang="he-IL" sz="2800" dirty="0" err="1"/>
              <a:t>וַתְּיַבֵּב</a:t>
            </a:r>
            <a:r>
              <a:rPr lang="he-IL" sz="2800" dirty="0"/>
              <a:t> אֵם סִיסְרָא בְּעַד הָאֶשְׁנָב מַדּוּעַ בֹּשֵׁשׁ רִכְבּוֹ לָבוֹא מַדּוּעַ אֶחֱרוּ פַּעֲמֵי מַרְכְּבוֹתָיו</a:t>
            </a:r>
            <a:r>
              <a:rPr lang="he-IL" sz="2800" dirty="0" smtClean="0"/>
              <a:t>.</a:t>
            </a:r>
            <a:endParaRPr lang="he-IL" sz="2800" dirty="0"/>
          </a:p>
          <a:p>
            <a:pPr algn="r">
              <a:lnSpc>
                <a:spcPct val="150000"/>
              </a:lnSpc>
            </a:pPr>
            <a:r>
              <a:rPr lang="he-IL" sz="2800" dirty="0"/>
              <a:t>(</a:t>
            </a:r>
            <a:r>
              <a:rPr lang="he-IL" sz="2800" dirty="0" err="1"/>
              <a:t>כט</a:t>
            </a:r>
            <a:r>
              <a:rPr lang="he-IL" sz="2800" dirty="0"/>
              <a:t>) חַכְמוֹת שָׂרוֹתֶיהָ תַּעֲנֶינָּה אַף הִיא תָּשִׁיב אֲמָרֶיהָ לָהּ</a:t>
            </a:r>
            <a:r>
              <a:rPr lang="he-IL" sz="2800" dirty="0" smtClean="0"/>
              <a:t>.</a:t>
            </a:r>
          </a:p>
          <a:p>
            <a:pPr algn="r">
              <a:lnSpc>
                <a:spcPct val="150000"/>
              </a:lnSpc>
            </a:pPr>
            <a:r>
              <a:rPr lang="he-IL" sz="2800" dirty="0"/>
              <a:t>(</a:t>
            </a:r>
            <a:r>
              <a:rPr lang="he-IL" sz="2800" dirty="0">
                <a:hlinkClick r:id="rId2" tooltip="שופטים ה לא"/>
              </a:rPr>
              <a:t>לא</a:t>
            </a:r>
            <a:r>
              <a:rPr lang="he-IL" sz="2800" dirty="0"/>
              <a:t>) כֵּן יֹאבְדוּ כָל אוֹיְבֶיךָ יְהוָה וְאֹהֲבָיו כְּצֵאת הַשֶּׁמֶשׁ </a:t>
            </a:r>
            <a:r>
              <a:rPr lang="he-IL" sz="2800" dirty="0" smtClean="0"/>
              <a:t>בִּגְבֻרָתוֹ</a:t>
            </a:r>
            <a:endParaRPr lang="he-IL" sz="2800" dirty="0"/>
          </a:p>
        </p:txBody>
      </p:sp>
      <p:sp>
        <p:nvSpPr>
          <p:cNvPr id="4" name="AutoShape 4" descr="תווים ונהנים - Home | Facebook"/>
          <p:cNvSpPr>
            <a:spLocks noChangeAspect="1" noChangeArrowheads="1"/>
          </p:cNvSpPr>
          <p:nvPr/>
        </p:nvSpPr>
        <p:spPr bwMode="auto">
          <a:xfrm>
            <a:off x="8923338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/>
          </a:p>
        </p:txBody>
      </p:sp>
      <p:sp>
        <p:nvSpPr>
          <p:cNvPr id="6" name="מלבן 5"/>
          <p:cNvSpPr/>
          <p:nvPr/>
        </p:nvSpPr>
        <p:spPr>
          <a:xfrm>
            <a:off x="1979712" y="37073"/>
            <a:ext cx="6061275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60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דוגמאות מהשירה</a:t>
            </a:r>
          </a:p>
        </p:txBody>
      </p:sp>
      <p:sp>
        <p:nvSpPr>
          <p:cNvPr id="5" name="מלבן מעוגל 4"/>
          <p:cNvSpPr/>
          <p:nvPr/>
        </p:nvSpPr>
        <p:spPr>
          <a:xfrm>
            <a:off x="6588224" y="1327494"/>
            <a:ext cx="1944216" cy="576064"/>
          </a:xfrm>
          <a:prstGeom prst="roundRect">
            <a:avLst/>
          </a:prstGeom>
          <a:solidFill>
            <a:srgbClr val="81D31A">
              <a:alpha val="50196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7" name="מלבן מעוגל 6"/>
          <p:cNvSpPr/>
          <p:nvPr/>
        </p:nvSpPr>
        <p:spPr>
          <a:xfrm>
            <a:off x="827584" y="1412776"/>
            <a:ext cx="2808312" cy="576064"/>
          </a:xfrm>
          <a:prstGeom prst="roundRect">
            <a:avLst/>
          </a:prstGeom>
          <a:solidFill>
            <a:srgbClr val="81D31A">
              <a:alpha val="50196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8" name="מלבן מעוגל 7"/>
          <p:cNvSpPr/>
          <p:nvPr/>
        </p:nvSpPr>
        <p:spPr>
          <a:xfrm>
            <a:off x="5402330" y="2204864"/>
            <a:ext cx="2914086" cy="576064"/>
          </a:xfrm>
          <a:prstGeom prst="roundRect">
            <a:avLst/>
          </a:prstGeom>
          <a:solidFill>
            <a:srgbClr val="FFFF00">
              <a:alpha val="30196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9" name="מלבן מעוגל 8"/>
          <p:cNvSpPr/>
          <p:nvPr/>
        </p:nvSpPr>
        <p:spPr>
          <a:xfrm>
            <a:off x="4758996" y="2963799"/>
            <a:ext cx="893124" cy="576064"/>
          </a:xfrm>
          <a:prstGeom prst="roundRect">
            <a:avLst/>
          </a:prstGeom>
          <a:solidFill>
            <a:srgbClr val="FFFF00">
              <a:alpha val="30196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0" name="מלבן מעוגל 9"/>
          <p:cNvSpPr/>
          <p:nvPr/>
        </p:nvSpPr>
        <p:spPr>
          <a:xfrm>
            <a:off x="6815831" y="3539863"/>
            <a:ext cx="2216364" cy="576064"/>
          </a:xfrm>
          <a:prstGeom prst="roundRect">
            <a:avLst/>
          </a:prstGeom>
          <a:solidFill>
            <a:srgbClr val="FFFF00">
              <a:alpha val="30196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1" name="מלבן מעוגל 10"/>
          <p:cNvSpPr/>
          <p:nvPr/>
        </p:nvSpPr>
        <p:spPr>
          <a:xfrm>
            <a:off x="2861512" y="3539863"/>
            <a:ext cx="3107667" cy="576064"/>
          </a:xfrm>
          <a:prstGeom prst="roundRect">
            <a:avLst/>
          </a:prstGeom>
          <a:solidFill>
            <a:srgbClr val="FFFF00">
              <a:alpha val="30196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12" name="מלבן מעוגל 11"/>
          <p:cNvSpPr/>
          <p:nvPr/>
        </p:nvSpPr>
        <p:spPr>
          <a:xfrm>
            <a:off x="4932040" y="5085184"/>
            <a:ext cx="3384375" cy="576064"/>
          </a:xfrm>
          <a:prstGeom prst="roundRect">
            <a:avLst/>
          </a:prstGeom>
          <a:solidFill>
            <a:srgbClr val="FFFF00">
              <a:alpha val="30196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2" name="מלבן 1"/>
          <p:cNvSpPr/>
          <p:nvPr/>
        </p:nvSpPr>
        <p:spPr>
          <a:xfrm>
            <a:off x="4705055" y="5661248"/>
            <a:ext cx="4055918" cy="66704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>
              <a:lnSpc>
                <a:spcPct val="150000"/>
              </a:lnSpc>
            </a:pPr>
            <a:r>
              <a:rPr lang="he-IL" sz="2800" dirty="0" err="1">
                <a:solidFill>
                  <a:schemeClr val="tx2"/>
                </a:solidFill>
              </a:rPr>
              <a:t>וַתִּשְׁקֹט</a:t>
            </a:r>
            <a:r>
              <a:rPr lang="he-IL" sz="2800" dirty="0">
                <a:solidFill>
                  <a:schemeClr val="tx2"/>
                </a:solidFill>
              </a:rPr>
              <a:t> הָאָרֶץ אַרְבָּעִים שָׁנָה.</a:t>
            </a:r>
          </a:p>
        </p:txBody>
      </p:sp>
      <p:sp>
        <p:nvSpPr>
          <p:cNvPr id="13" name="מלבן 12"/>
          <p:cNvSpPr/>
          <p:nvPr/>
        </p:nvSpPr>
        <p:spPr>
          <a:xfrm>
            <a:off x="4692546" y="5642278"/>
            <a:ext cx="4055918" cy="66704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>
              <a:lnSpc>
                <a:spcPct val="150000"/>
              </a:lnSpc>
            </a:pPr>
            <a:r>
              <a:rPr lang="he-IL" sz="2800" dirty="0" err="1">
                <a:solidFill>
                  <a:srgbClr val="FF0000"/>
                </a:solidFill>
              </a:rPr>
              <a:t>וַתִּשְׁקֹט</a:t>
            </a:r>
            <a:r>
              <a:rPr lang="he-IL" sz="2800" dirty="0">
                <a:solidFill>
                  <a:srgbClr val="FF0000"/>
                </a:solidFill>
              </a:rPr>
              <a:t> הָאָרֶץ אַרְבָּעִים שָׁנָה.</a:t>
            </a: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125" t="26372" r="13199" b="-1"/>
          <a:stretch/>
        </p:blipFill>
        <p:spPr bwMode="auto">
          <a:xfrm>
            <a:off x="2896738" y="5642278"/>
            <a:ext cx="1584131" cy="11332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מלבן 14"/>
          <p:cNvSpPr/>
          <p:nvPr/>
        </p:nvSpPr>
        <p:spPr>
          <a:xfrm>
            <a:off x="1497047" y="1156746"/>
            <a:ext cx="965329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e-IL" sz="2400" b="1" cap="none" spc="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מב"ת</a:t>
            </a:r>
            <a:endParaRPr lang="he-IL" sz="2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6460518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1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5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5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/>
      <p:bldP spid="1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4" descr="תווים ונהנים - Home | Facebook"/>
          <p:cNvSpPr>
            <a:spLocks noChangeAspect="1" noChangeArrowheads="1"/>
          </p:cNvSpPr>
          <p:nvPr/>
        </p:nvSpPr>
        <p:spPr bwMode="auto">
          <a:xfrm>
            <a:off x="8923338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he-IL"/>
          </a:p>
        </p:txBody>
      </p:sp>
      <p:pic>
        <p:nvPicPr>
          <p:cNvPr id="7" name="הישיבשיר 2 - מיזם שירת ההמונים של קול ברמה.mp3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35800" end="221244.4583"/>
                  <p14:fade out="2000"/>
                </p14:media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267744" y="1772816"/>
            <a:ext cx="609600" cy="609600"/>
          </a:xfrm>
          <a:prstGeom prst="rect">
            <a:avLst/>
          </a:prstGeom>
        </p:spPr>
      </p:pic>
      <p:sp>
        <p:nvSpPr>
          <p:cNvPr id="8" name="מלבן 7"/>
          <p:cNvSpPr/>
          <p:nvPr/>
        </p:nvSpPr>
        <p:spPr>
          <a:xfrm>
            <a:off x="1043608" y="877363"/>
            <a:ext cx="746550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he-IL" sz="5400" b="1" dirty="0">
                <a:ln w="11430">
                  <a:solidFill>
                    <a:srgbClr val="FF0000"/>
                  </a:solidFill>
                </a:ln>
                <a:solidFill>
                  <a:srgbClr val="FF0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 </a:t>
            </a:r>
            <a:r>
              <a:rPr lang="he-IL" sz="3000" dirty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וַתָּשַׁר דְּבוֹרָה וּבָרָק בֶּן אֲבִינֹעַם בַּיּוֹם הַהוּא </a:t>
            </a:r>
            <a:r>
              <a:rPr lang="he-IL" sz="3000" dirty="0" err="1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לֵאמֹר</a:t>
            </a:r>
            <a:r>
              <a:rPr lang="he-IL" sz="3000" dirty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.</a:t>
            </a:r>
          </a:p>
        </p:txBody>
      </p:sp>
      <p:sp>
        <p:nvSpPr>
          <p:cNvPr id="5" name="מלבן 4"/>
          <p:cNvSpPr/>
          <p:nvPr/>
        </p:nvSpPr>
        <p:spPr>
          <a:xfrm>
            <a:off x="1043608" y="2385481"/>
            <a:ext cx="7704856" cy="3431709"/>
          </a:xfrm>
          <a:prstGeom prst="rect">
            <a:avLst/>
          </a:prstGeom>
          <a:gradFill flip="none" rotWithShape="1">
            <a:gsLst>
              <a:gs pos="0">
                <a:schemeClr val="accent4">
                  <a:lumMod val="75000"/>
                  <a:alpha val="56000"/>
                </a:schemeClr>
              </a:gs>
              <a:gs pos="13000">
                <a:srgbClr val="F8B049"/>
              </a:gs>
              <a:gs pos="21001">
                <a:srgbClr val="F8B049"/>
              </a:gs>
              <a:gs pos="44000">
                <a:srgbClr val="FEE7F2"/>
              </a:gs>
              <a:gs pos="80000">
                <a:srgbClr val="00B050"/>
              </a:gs>
              <a:gs pos="92000">
                <a:srgbClr val="F8B049"/>
              </a:gs>
            </a:gsLst>
            <a:lin ang="5400000" scaled="0"/>
            <a:tileRect r="-100000" b="-100000"/>
          </a:gradFill>
        </p:spPr>
        <p:txBody>
          <a:bodyPr wrap="square">
            <a:spAutoFit/>
          </a:bodyPr>
          <a:lstStyle/>
          <a:p>
            <a:pPr algn="ctr">
              <a:lnSpc>
                <a:spcPct val="200000"/>
              </a:lnSpc>
            </a:pPr>
            <a:r>
              <a:rPr lang="he-IL" sz="2800" dirty="0" err="1">
                <a:solidFill>
                  <a:srgbClr val="C00000"/>
                </a:solidFill>
                <a:latin typeface="Guttman Stam" pitchFamily="2" charset="-79"/>
                <a:cs typeface="Guttman Stam" pitchFamily="2" charset="-79"/>
              </a:rPr>
              <a:t>כג</a:t>
            </a:r>
            <a:r>
              <a:rPr lang="he-IL" sz="2800" dirty="0">
                <a:solidFill>
                  <a:srgbClr val="C00000"/>
                </a:solidFill>
                <a:latin typeface="Guttman Stam" pitchFamily="2" charset="-79"/>
                <a:cs typeface="Guttman Stam" pitchFamily="2" charset="-79"/>
              </a:rPr>
              <a:t>. </a:t>
            </a:r>
            <a:r>
              <a:rPr lang="he-IL" sz="2800" dirty="0" err="1">
                <a:solidFill>
                  <a:srgbClr val="C00000"/>
                </a:solidFill>
                <a:latin typeface="Guttman Stam" pitchFamily="2" charset="-79"/>
                <a:cs typeface="Guttman Stam" pitchFamily="2" charset="-79"/>
              </a:rPr>
              <a:t>וַיַּכְנַע</a:t>
            </a:r>
            <a:r>
              <a:rPr lang="he-IL" sz="2800" dirty="0">
                <a:solidFill>
                  <a:srgbClr val="C00000"/>
                </a:solidFill>
                <a:latin typeface="Guttman Stam" pitchFamily="2" charset="-79"/>
                <a:cs typeface="Guttman Stam" pitchFamily="2" charset="-79"/>
              </a:rPr>
              <a:t> </a:t>
            </a:r>
            <a:r>
              <a:rPr lang="he-IL" sz="2800" dirty="0" err="1">
                <a:solidFill>
                  <a:srgbClr val="C00000"/>
                </a:solidFill>
                <a:latin typeface="Guttman Stam" pitchFamily="2" charset="-79"/>
                <a:cs typeface="Guttman Stam" pitchFamily="2" charset="-79"/>
              </a:rPr>
              <a:t>אֱלֹהִים</a:t>
            </a:r>
            <a:r>
              <a:rPr lang="he-IL" sz="2800" dirty="0">
                <a:solidFill>
                  <a:srgbClr val="C00000"/>
                </a:solidFill>
                <a:latin typeface="Guttman Stam" pitchFamily="2" charset="-79"/>
                <a:cs typeface="Guttman Stam" pitchFamily="2" charset="-79"/>
              </a:rPr>
              <a:t> בַּיּוֹם הַהוּא אֵת יָבִין מֶלֶךְ כְּנָעַן לִפְנֵי בְּנֵי יִשְׂרָאֵל.</a:t>
            </a:r>
          </a:p>
          <a:p>
            <a:pPr algn="ctr">
              <a:lnSpc>
                <a:spcPct val="200000"/>
              </a:lnSpc>
            </a:pPr>
            <a:r>
              <a:rPr lang="he-IL" sz="2800" dirty="0">
                <a:solidFill>
                  <a:srgbClr val="C00000"/>
                </a:solidFill>
                <a:latin typeface="Guttman Stam" pitchFamily="2" charset="-79"/>
                <a:cs typeface="Guttman Stam" pitchFamily="2" charset="-79"/>
              </a:rPr>
              <a:t>כד. וַתֵּלֶךְ יַד בְּנֵי יִשְׂרָאֵל הָלוֹךְ וְקָשָׁה עַל יָבִין מֶלֶךְ כְּנָעַן עַד אֲשֶׁר הִכְרִיתוּ אֵת יָבִין מֶלֶךְ כְּנָעַן.</a:t>
            </a:r>
          </a:p>
        </p:txBody>
      </p:sp>
    </p:spTree>
    <p:extLst>
      <p:ext uri="{BB962C8B-B14F-4D97-AF65-F5344CB8AC3E}">
        <p14:creationId xmlns:p14="http://schemas.microsoft.com/office/powerpoint/2010/main" val="15758755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1390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000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8" grpId="0"/>
      <p:bldP spid="5" grpId="0" animBg="1"/>
    </p:bldLst>
  </p:timing>
</p:sld>
</file>

<file path=ppt/theme/theme1.xml><?xml version="1.0" encoding="utf-8"?>
<a:theme xmlns:a="http://schemas.openxmlformats.org/drawingml/2006/main" name="זרם מדחף">
  <a:themeElements>
    <a:clrScheme name="זרם מדחף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זרם מדחף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זרם מדחף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140</TotalTime>
  <Words>100</Words>
  <Application>Microsoft Office PowerPoint</Application>
  <PresentationFormat>‫הצגה על המסך (4:3)</PresentationFormat>
  <Paragraphs>33</Paragraphs>
  <Slides>7</Slides>
  <Notes>0</Notes>
  <HiddenSlides>0</HiddenSlides>
  <MMClips>2</MMClips>
  <ScaleCrop>false</ScaleCrop>
  <HeadingPairs>
    <vt:vector size="4" baseType="variant"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7</vt:i4>
      </vt:variant>
    </vt:vector>
  </HeadingPairs>
  <TitlesOfParts>
    <vt:vector size="8" baseType="lpstr">
      <vt:lpstr>זרם מדחף</vt:lpstr>
      <vt:lpstr>שופטים פרק ה שירת דבורה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שירת דבורה</dc:title>
  <dc:creator>‏‏משתמש Windows</dc:creator>
  <cp:lastModifiedBy>‏‏משתמש Windows</cp:lastModifiedBy>
  <cp:revision>15</cp:revision>
  <dcterms:created xsi:type="dcterms:W3CDTF">2020-10-25T09:30:50Z</dcterms:created>
  <dcterms:modified xsi:type="dcterms:W3CDTF">2020-10-31T19:17:05Z</dcterms:modified>
</cp:coreProperties>
</file>