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6858000" cx="12192000"/>
  <p:notesSz cx="6858000" cy="9144000"/>
  <p:embeddedFontLst>
    <p:embeddedFont>
      <p:font typeface="Century Gothic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2" roundtripDataSignature="AMtx7mhLLDhH3glkfiNSqq29OecRX9uM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font" Target="fonts/CenturyGothic-regular.fntdata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CenturyGothic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CenturyGothic-boldItalic.fntdata"/><Relationship Id="rId30" Type="http://schemas.openxmlformats.org/officeDocument/2006/relationships/font" Target="fonts/CenturyGothic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32" Type="http://customschemas.google.com/relationships/presentationmetadata" Target="meta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6a4e57233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g36a4e57233c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6a4e57233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g36a4e57233c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3"/>
          <p:cNvSpPr txBox="1"/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3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rt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1" name="Google Shape;41;p2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3"/>
          <p:cNvSpPr/>
          <p:nvPr/>
        </p:nvSpPr>
        <p:spPr>
          <a:xfrm>
            <a:off x="0" y="4323810"/>
            <a:ext cx="1744652" cy="778589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23"/>
          <p:cNvSpPr txBox="1"/>
          <p:nvPr>
            <p:ph idx="12" type="sldNum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4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4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48" name="Google Shape;48;p2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4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2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5"/>
          <p:cNvSpPr txBox="1"/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b="0" sz="40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5"/>
          <p:cNvSpPr txBox="1"/>
          <p:nvPr>
            <p:ph idx="1" type="body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5" name="Google Shape;55;p2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5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25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6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6"/>
          <p:cNvSpPr txBox="1"/>
          <p:nvPr>
            <p:ph idx="1" type="body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2" name="Google Shape;62;p26"/>
          <p:cNvSpPr txBox="1"/>
          <p:nvPr>
            <p:ph idx="2" type="body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3" name="Google Shape;63;p2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2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7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7"/>
          <p:cNvSpPr txBox="1"/>
          <p:nvPr>
            <p:ph idx="1" type="body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0" name="Google Shape;70;p27"/>
          <p:cNvSpPr txBox="1"/>
          <p:nvPr>
            <p:ph idx="2" type="body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3" type="body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2" name="Google Shape;72;p27"/>
          <p:cNvSpPr txBox="1"/>
          <p:nvPr>
            <p:ph idx="4" type="body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3" name="Google Shape;73;p2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2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8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8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9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9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0"/>
          <p:cNvSpPr txBox="1"/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b="0" sz="20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0"/>
          <p:cNvSpPr txBox="1"/>
          <p:nvPr>
            <p:ph idx="1" type="body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91" name="Google Shape;91;p30"/>
          <p:cNvSpPr txBox="1"/>
          <p:nvPr>
            <p:ph idx="2" type="body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2" name="Google Shape;92;p3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3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0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30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1"/>
          <p:cNvSpPr txBox="1"/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b="0" sz="2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1"/>
          <p:cNvSpPr/>
          <p:nvPr>
            <p:ph idx="2" type="pic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31"/>
          <p:cNvSpPr txBox="1"/>
          <p:nvPr>
            <p:ph idx="1" type="body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0" name="Google Shape;100;p3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1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31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כיתוב">
  <p:cSld name="כותרת וכיתוב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2"/>
          <p:cNvSpPr txBox="1"/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2"/>
          <p:cNvSpPr txBox="1"/>
          <p:nvPr>
            <p:ph idx="1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7" name="Google Shape;107;p3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32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32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ציטוט עם כיתוב">
  <p:cSld name="ציטוט עם כיתוב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3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33"/>
          <p:cNvSpPr txBox="1"/>
          <p:nvPr>
            <p:ph idx="1" type="body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14" name="Google Shape;114;p33"/>
          <p:cNvSpPr txBox="1"/>
          <p:nvPr>
            <p:ph idx="2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3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3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3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33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19" name="Google Shape;119;p3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0" name="Google Shape;120;p33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">
  <p:cSld name="כרטיס שם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4"/>
          <p:cNvSpPr txBox="1"/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34"/>
          <p:cNvSpPr txBox="1"/>
          <p:nvPr>
            <p:ph idx="1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24" name="Google Shape;124;p3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3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4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34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 עם ציטוט">
  <p:cSld name="כרטיס שם עם ציטוט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5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5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1" name="Google Shape;131;p35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2" name="Google Shape;132;p3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3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35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35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36" name="Google Shape;136;p35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37" name="Google Shape;137;p35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נכון או לא נכון">
  <p:cSld name="נכון או לא נכון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6"/>
          <p:cNvSpPr txBox="1"/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36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1" name="Google Shape;141;p36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2" name="Google Shape;142;p3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3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36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36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7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37"/>
          <p:cNvSpPr txBox="1"/>
          <p:nvPr>
            <p:ph idx="1" type="body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9" name="Google Shape;149;p3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3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3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8"/>
          <p:cNvSpPr txBox="1"/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8"/>
          <p:cNvSpPr txBox="1"/>
          <p:nvPr>
            <p:ph idx="1" type="body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56" name="Google Shape;156;p3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8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3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 b="100%" l="0%" r="100%" t="0%"/>
          </a:path>
          <a:tileRect b="0%" l="-100%" r="0%" t="-100%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7" name="Google Shape;7;p22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22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22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22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22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2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2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2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2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2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2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2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" name="Google Shape;19;p22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20" name="Google Shape;20;p22"/>
            <p:cNvSpPr/>
            <p:nvPr/>
          </p:nvSpPr>
          <p:spPr>
            <a:xfrm>
              <a:off x="6627813" y="194833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2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2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2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2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2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2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2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2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2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2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2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" name="Google Shape;32;p2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22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4" name="Google Shape;34;p22"/>
          <p:cNvSpPr txBox="1"/>
          <p:nvPr>
            <p:ph idx="1" type="body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5" name="Google Shape;35;p2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6" name="Google Shape;36;p2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7" name="Google Shape;37;p22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1.png"/><Relationship Id="rId5" Type="http://schemas.openxmlformats.org/officeDocument/2006/relationships/image" Target="../media/image2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10.jpg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7.png"/><Relationship Id="rId5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Relationship Id="rId4" Type="http://schemas.openxmlformats.org/officeDocument/2006/relationships/image" Target="../media/image9.jpg"/><Relationship Id="rId5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jpg"/><Relationship Id="rId4" Type="http://schemas.openxmlformats.org/officeDocument/2006/relationships/image" Target="../media/image20.png"/><Relationship Id="rId5" Type="http://schemas.openxmlformats.org/officeDocument/2006/relationships/image" Target="../media/image11.png"/><Relationship Id="rId6" Type="http://schemas.openxmlformats.org/officeDocument/2006/relationships/image" Target="../media/image1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/>
        </p:nvSpPr>
        <p:spPr>
          <a:xfrm>
            <a:off x="4146698" y="701963"/>
            <a:ext cx="8045302" cy="57201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800"/>
              <a:buFont typeface="Noto Sans Symbols"/>
              <a:buNone/>
            </a:pPr>
            <a:r>
              <a:rPr b="1" i="0" lang="iw-IL" sz="8800" u="none" cap="none" strike="noStrike">
                <a:solidFill>
                  <a:srgbClr val="595959"/>
                </a:solidFill>
                <a:latin typeface="David"/>
                <a:ea typeface="David"/>
                <a:cs typeface="David"/>
                <a:sym typeface="David"/>
              </a:rPr>
              <a:t>ספר שופטים</a:t>
            </a:r>
            <a:endParaRPr/>
          </a:p>
          <a:p>
            <a:pPr indent="0" lvl="0" marL="0" marR="0" rtl="1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800"/>
              <a:buFont typeface="Noto Sans Symbols"/>
              <a:buNone/>
            </a:pPr>
            <a:r>
              <a:rPr b="1" i="0" lang="iw-IL" sz="8800" u="none" cap="none" strike="noStrike">
                <a:solidFill>
                  <a:srgbClr val="595959"/>
                </a:solidFill>
                <a:latin typeface="David"/>
                <a:ea typeface="David"/>
                <a:cs typeface="David"/>
                <a:sym typeface="David"/>
              </a:rPr>
              <a:t>פרק יז</a:t>
            </a:r>
            <a:endParaRPr b="1" i="0" sz="8800" u="none" cap="none" strike="noStrike">
              <a:solidFill>
                <a:srgbClr val="595959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800"/>
              <a:buFont typeface="Noto Sans Symbols"/>
              <a:buNone/>
            </a:pPr>
            <a:r>
              <a:rPr b="1" i="0" lang="iw-IL" sz="8800" u="none" cap="none" strike="noStrike">
                <a:solidFill>
                  <a:srgbClr val="595959"/>
                </a:solidFill>
                <a:latin typeface="David"/>
                <a:ea typeface="David"/>
                <a:cs typeface="David"/>
                <a:sym typeface="David"/>
              </a:rPr>
              <a:t>פסל מיכה </a:t>
            </a:r>
            <a:endParaRPr/>
          </a:p>
        </p:txBody>
      </p:sp>
      <p:pic>
        <p:nvPicPr>
          <p:cNvPr id="165" name="Google Shape;16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26825" y="4374925"/>
            <a:ext cx="3133949" cy="209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iw-IL"/>
              <a:t>האם לפגוש שוטר זה טוב או רע?</a:t>
            </a:r>
            <a:endParaRPr/>
          </a:p>
        </p:txBody>
      </p:sp>
      <p:pic>
        <p:nvPicPr>
          <p:cNvPr id="171" name="Google Shape;171;p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614" y="1667435"/>
            <a:ext cx="5388386" cy="4948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54526" y="1761709"/>
            <a:ext cx="4259755" cy="46051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David"/>
              <a:buNone/>
            </a:pPr>
            <a:r>
              <a:rPr lang="iw-IL" sz="3200">
                <a:latin typeface="David"/>
                <a:ea typeface="David"/>
                <a:cs typeface="David"/>
                <a:sym typeface="David"/>
              </a:rPr>
              <a:t>"הווי מתפלל בשלומה של מלכות שאלמלא מוראה – איש את רעהו חיים בלעו" </a:t>
            </a:r>
            <a:r>
              <a:rPr baseline="-25000" lang="iw-IL" sz="3200">
                <a:latin typeface="David"/>
                <a:ea typeface="David"/>
                <a:cs typeface="David"/>
                <a:sym typeface="David"/>
              </a:rPr>
              <a:t>[מסכת אבות]</a:t>
            </a:r>
            <a:endParaRPr sz="5400"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78" name="Google Shape;178;p3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1" algn="r">
              <a:spcBef>
                <a:spcPts val="0"/>
              </a:spcBef>
              <a:spcAft>
                <a:spcPts val="0"/>
              </a:spcAft>
              <a:buSzPts val="3200"/>
              <a:buChar char="🠶"/>
            </a:pP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מדוע צריך להתפלל על שלום המלכות?</a:t>
            </a:r>
            <a:endParaRPr/>
          </a:p>
          <a:p>
            <a:pPr indent="-342900" lvl="0" marL="342900" rtl="1" algn="r">
              <a:spcBef>
                <a:spcPts val="1000"/>
              </a:spcBef>
              <a:spcAft>
                <a:spcPts val="0"/>
              </a:spcAft>
              <a:buSzPts val="3200"/>
              <a:buChar char="🠶"/>
            </a:pP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ללא מלכות כל אחד יעשה מה שהוא רוצה ויפגע בשני.</a:t>
            </a:r>
            <a:endParaRPr/>
          </a:p>
          <a:p>
            <a:pPr indent="-139700" lvl="0" marL="34290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32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-139700" lvl="0" marL="34290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32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-342900" lvl="0" marL="342900" rtl="1" algn="r">
              <a:spcBef>
                <a:spcPts val="1000"/>
              </a:spcBef>
              <a:spcAft>
                <a:spcPts val="0"/>
              </a:spcAft>
              <a:buSzPts val="3200"/>
              <a:buChar char="🠶"/>
            </a:pP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המלכות שומרת על החוק בעזרת המשטרה.</a:t>
            </a:r>
            <a:endParaRPr/>
          </a:p>
          <a:p>
            <a:pPr indent="-139700" lvl="0" marL="34290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32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-139700" lvl="0" marL="34290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32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id="179" name="Google Shape;179;p3"/>
          <p:cNvPicPr preferRelativeResize="0"/>
          <p:nvPr/>
        </p:nvPicPr>
        <p:blipFill rotWithShape="1">
          <a:blip r:embed="rId3">
            <a:alphaModFix/>
          </a:blip>
          <a:srcRect b="-28400" l="0" r="0" t="28400"/>
          <a:stretch/>
        </p:blipFill>
        <p:spPr>
          <a:xfrm>
            <a:off x="311279" y="1530499"/>
            <a:ext cx="3232159" cy="18719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ght Silhouette at GetDrawings | Free download" id="180" name="Google Shape;18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1995" y="2786531"/>
            <a:ext cx="1990725" cy="2295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01190" y="4894729"/>
            <a:ext cx="1962075" cy="18019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David"/>
              <a:buNone/>
            </a:pPr>
            <a:r>
              <a:rPr lang="iw-IL" sz="3200">
                <a:latin typeface="David"/>
                <a:ea typeface="David"/>
                <a:cs typeface="David"/>
                <a:sym typeface="David"/>
              </a:rPr>
              <a:t>"הווי מתפלל בשלומה של מלכות שאלמלא מוראה – איש את רעהו חיים בלעו" </a:t>
            </a:r>
            <a:r>
              <a:rPr baseline="-25000" lang="iw-IL" sz="3200">
                <a:latin typeface="David"/>
                <a:ea typeface="David"/>
                <a:cs typeface="David"/>
                <a:sym typeface="David"/>
              </a:rPr>
              <a:t>[מסכת אבות]</a:t>
            </a:r>
            <a:endParaRPr sz="5400"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87" name="Google Shape;187;p4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1" algn="r">
              <a:spcBef>
                <a:spcPts val="0"/>
              </a:spcBef>
              <a:spcAft>
                <a:spcPts val="0"/>
              </a:spcAft>
              <a:buSzPts val="3200"/>
              <a:buChar char="🠶"/>
            </a:pP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מביאה פושעים למשפט.</a:t>
            </a:r>
            <a:endParaRPr/>
          </a:p>
          <a:p>
            <a:pPr indent="-139700" lvl="0" marL="34290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32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-342900" lvl="0" marL="342900" rtl="1" algn="r">
              <a:spcBef>
                <a:spcPts val="1000"/>
              </a:spcBef>
              <a:spcAft>
                <a:spcPts val="0"/>
              </a:spcAft>
              <a:buSzPts val="3200"/>
              <a:buChar char="🠶"/>
            </a:pP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מטילה קנסות.</a:t>
            </a:r>
            <a:endParaRPr/>
          </a:p>
          <a:p>
            <a:pPr indent="-139700" lvl="0" marL="34290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32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-342900" lvl="0" marL="342900" rtl="1" algn="r">
              <a:spcBef>
                <a:spcPts val="1000"/>
              </a:spcBef>
              <a:spcAft>
                <a:spcPts val="0"/>
              </a:spcAft>
              <a:buSzPts val="3200"/>
              <a:buChar char="🠶"/>
            </a:pP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במקרים חמורים- מאסר בבית הכלא.</a:t>
            </a:r>
            <a:endParaRPr/>
          </a:p>
          <a:p>
            <a:pPr indent="-139700" lvl="0" marL="34290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32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-139700" lvl="0" marL="34290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32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id="188" name="Google Shape;188;p4"/>
          <p:cNvPicPr preferRelativeResize="0"/>
          <p:nvPr/>
        </p:nvPicPr>
        <p:blipFill rotWithShape="1">
          <a:blip r:embed="rId3">
            <a:alphaModFix/>
          </a:blip>
          <a:srcRect b="8313" l="0" r="0" t="0"/>
          <a:stretch/>
        </p:blipFill>
        <p:spPr>
          <a:xfrm>
            <a:off x="2451800" y="1532965"/>
            <a:ext cx="3644200" cy="2127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63472" y="5041887"/>
            <a:ext cx="2817331" cy="1960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71737" y="3702424"/>
            <a:ext cx="3335269" cy="3155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5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rPr lang="iw-IL"/>
              <a:t>פסל מיכה. </a:t>
            </a:r>
            <a:r>
              <a:rPr baseline="-25000" lang="iw-IL"/>
              <a:t>פסוקים א-ו</a:t>
            </a:r>
            <a:endParaRPr/>
          </a:p>
        </p:txBody>
      </p:sp>
      <p:sp>
        <p:nvSpPr>
          <p:cNvPr id="196" name="Google Shape;196;p5"/>
          <p:cNvSpPr txBox="1"/>
          <p:nvPr>
            <p:ph idx="1" type="body"/>
          </p:nvPr>
        </p:nvSpPr>
        <p:spPr>
          <a:xfrm>
            <a:off x="482500" y="1685525"/>
            <a:ext cx="10770300" cy="50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וַיְהִי-אִישׁ מֵהַר-אֶפְרָיִם, וּשְׁמוֹ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r>
              <a:rPr b="1" lang="iw-IL" sz="44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מִיכָיְהוּ</a:t>
            </a: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.</a:t>
            </a:r>
            <a:endParaRPr/>
          </a:p>
        </p:txBody>
      </p:sp>
      <p:pic>
        <p:nvPicPr>
          <p:cNvPr id="197" name="Google Shape;19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075" y="151125"/>
            <a:ext cx="5970325" cy="585795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5"/>
          <p:cNvSpPr/>
          <p:nvPr/>
        </p:nvSpPr>
        <p:spPr>
          <a:xfrm>
            <a:off x="1595718" y="1264555"/>
            <a:ext cx="2294964" cy="1935845"/>
          </a:xfrm>
          <a:prstGeom prst="ellipse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6"/>
          <p:cNvSpPr txBox="1"/>
          <p:nvPr>
            <p:ph idx="1" type="body"/>
          </p:nvPr>
        </p:nvSpPr>
        <p:spPr>
          <a:xfrm>
            <a:off x="2693912" y="2055075"/>
            <a:ext cx="8915400" cy="37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וַיֹּאמֶר לְאִמּוֹ אֶלֶף וּמֵאָה הַכֶּסֶף אֲשֶׁר לֻקַּח-לָךְ...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וְאַתְּ אָלִית וְגַם אָמַרְתְּ בְּאָזְנַי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הִנֵּה-הַכֶּסֶף אִתִּי, אֲנִי לְקַחְתִּיו;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32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32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 </a:t>
            </a:r>
            <a:endParaRPr/>
          </a:p>
        </p:txBody>
      </p:sp>
      <p:pic>
        <p:nvPicPr>
          <p:cNvPr id="204" name="Google Shape;20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388" y="1264555"/>
            <a:ext cx="4091318" cy="3394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6a4e57233c_0_0"/>
          <p:cNvSpPr txBox="1"/>
          <p:nvPr>
            <p:ph idx="1" type="body"/>
          </p:nvPr>
        </p:nvSpPr>
        <p:spPr>
          <a:xfrm>
            <a:off x="2589212" y="2133600"/>
            <a:ext cx="8915400" cy="37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וַיֹּאמֶר לְאִמּוֹ אֶלֶף וּמֵאָה הַכֶּסֶף אֲשֶׁר לֻקַּח-לָךְ...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וְאַתְּ אָלִית וְגַם אָמַרְתְּ בְּאָזְנַי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הִנֵּה-הַכֶּסֶף אִתִּי, אֲנִי לְקַחְתִּיו;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32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מה תהיה תגובת האם לדעתכם?</a:t>
            </a:r>
            <a:endParaRPr sz="32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210" name="Google Shape;210;g36a4e57233c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388" y="1264555"/>
            <a:ext cx="4091316" cy="33940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6a4e57233c_0_5"/>
          <p:cNvSpPr txBox="1"/>
          <p:nvPr>
            <p:ph idx="1" type="body"/>
          </p:nvPr>
        </p:nvSpPr>
        <p:spPr>
          <a:xfrm>
            <a:off x="2589212" y="2133600"/>
            <a:ext cx="8915400" cy="37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וַיֹּאמֶר לְאִמּוֹ אֶלֶף וּמֵאָה הַכֶּסֶף אֲשֶׁר לֻקַּח-לָךְ...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וְאַתְּ אָלִית וְגַם אָמַרְתְּ בְּאָזְנַי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הִנֵּה-הַכֶּסֶף אִתִּי, אֲנִי לְקַחְתִּיו;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32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מה תהיה תגובת האם לדעתכם?</a:t>
            </a:r>
            <a:endParaRPr sz="32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וַתֹּאמֶר אִמּוֹ: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בָּרוּךְ בְּנִי לַה'.  </a:t>
            </a:r>
            <a:endParaRPr/>
          </a:p>
        </p:txBody>
      </p:sp>
      <p:pic>
        <p:nvPicPr>
          <p:cNvPr id="216" name="Google Shape;216;g36a4e57233c_0_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388" y="1264555"/>
            <a:ext cx="4091316" cy="33940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22" name="Google Shape;222;p7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וַיָּשֶׁב אֶת-אֶלֶף-וּמֵאָה הַכֶּסֶף, לְאִמּוֹ;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וַתִּקַּח אִמּוֹ מָאתַיִם כֶּסֶף וַתִּתְּנֵהוּ לַצּוֹרֵף, וַיַּעֲשֵׂהוּ פֶּסֶל וּמַסֵּכָה, וַיְהִי, בְּבֵית מִיכָיְהוּ.</a:t>
            </a:r>
            <a:endParaRPr/>
          </a:p>
        </p:txBody>
      </p:sp>
      <p:pic>
        <p:nvPicPr>
          <p:cNvPr id="223" name="Google Shape;22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388" y="1783976"/>
            <a:ext cx="2467535" cy="3290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8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29" name="Google Shape;229;p8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ה</a:t>
            </a: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וְהָאִישׁ מִיכָה, לוֹ </a:t>
            </a:r>
            <a:r>
              <a:rPr b="1"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בֵּית אֱלֹהִים</a:t>
            </a:r>
            <a:r>
              <a:rPr lang="iw-IL" sz="32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; וַיַּעַשׂ אֵפוֹד, וּתְרָפִים, וַיְמַלֵּא אֶת-יַד אַחַד מִבָּנָיו, וַיְהִי-לוֹ לְכֹהֵן.  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32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32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9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David"/>
              <a:buNone/>
            </a:pPr>
            <a:r>
              <a:rPr lang="iw-IL">
                <a:latin typeface="David"/>
                <a:ea typeface="David"/>
                <a:cs typeface="David"/>
                <a:sym typeface="David"/>
              </a:rPr>
              <a:t>כמה דברים מוזרים קוראים עד כאן</a:t>
            </a:r>
            <a:endParaRPr/>
          </a:p>
        </p:txBody>
      </p:sp>
      <p:sp>
        <p:nvSpPr>
          <p:cNvPr id="235" name="Google Shape;235;p9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700"/>
              <a:buFont typeface="Noto Sans Symbols"/>
              <a:buChar char="∙"/>
            </a:pP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הבן גנב מאמו</a:t>
            </a:r>
            <a:endParaRPr sz="27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-342900" lvl="0" marL="342900" rtl="1" algn="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700"/>
              <a:buFont typeface="Noto Sans Symbols"/>
              <a:buChar char="∙"/>
            </a:pP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האם קיללה</a:t>
            </a:r>
            <a:endParaRPr sz="27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-342900" lvl="0" marL="342900" rtl="1" algn="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700"/>
              <a:buFont typeface="Noto Sans Symbols"/>
              <a:buChar char="∙"/>
            </a:pP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האם מחזירה לבנה את הכסף.</a:t>
            </a:r>
            <a:endParaRPr sz="27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-342900" lvl="0" marL="342900" rtl="1" algn="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700"/>
              <a:buFont typeface="Noto Sans Symbols"/>
              <a:buChar char="∙"/>
            </a:pP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בונים מקדש פרטי בביתם.</a:t>
            </a:r>
            <a:endParaRPr/>
          </a:p>
          <a:p>
            <a:pPr indent="-342900" lvl="0" marL="342900" rtl="1" algn="r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SzPts val="2700"/>
              <a:buFont typeface="Noto Sans Symbols"/>
              <a:buChar char="∙"/>
            </a:pP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ממנים לכהן מי שאינו כהן.</a:t>
            </a:r>
            <a:endParaRPr/>
          </a:p>
        </p:txBody>
      </p:sp>
      <p:pic>
        <p:nvPicPr>
          <p:cNvPr id="236" name="Google Shape;23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23" y="-246606"/>
            <a:ext cx="5987970" cy="3991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1308" y="5174568"/>
            <a:ext cx="2857500" cy="190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06856" y="2787290"/>
            <a:ext cx="3044854" cy="2946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0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David"/>
              <a:buNone/>
            </a:pPr>
            <a:r>
              <a:rPr lang="iw-IL" sz="4000">
                <a:latin typeface="David"/>
                <a:ea typeface="David"/>
                <a:cs typeface="David"/>
                <a:sym typeface="David"/>
              </a:rPr>
              <a:t>הסיבה</a:t>
            </a:r>
            <a:endParaRPr/>
          </a:p>
        </p:txBody>
      </p:sp>
      <p:sp>
        <p:nvSpPr>
          <p:cNvPr id="244" name="Google Shape;244;p10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iw-IL" sz="40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ו</a:t>
            </a:r>
            <a:r>
              <a:rPr lang="iw-IL" sz="40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בַּיָּמִים הָהֵם, אֵין מֶלֶךְ בְּיִשְׂרָאֵל:  אִישׁ הַיָּשָׁר בְּעֵינָיו, יַעֲשֶׂה.  {פ}</a:t>
            </a:r>
            <a:br>
              <a:rPr lang="iw-IL" sz="1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</a:b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1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David"/>
              <a:buNone/>
            </a:pPr>
            <a:r>
              <a:rPr b="1" lang="iw-IL">
                <a:latin typeface="David"/>
                <a:ea typeface="David"/>
                <a:cs typeface="David"/>
                <a:sym typeface="David"/>
              </a:rPr>
              <a:t>פסוקים ז – יב: הנער הלוי</a:t>
            </a:r>
            <a:endParaRPr/>
          </a:p>
        </p:txBody>
      </p:sp>
      <p:sp>
        <p:nvSpPr>
          <p:cNvPr id="250" name="Google Shape;250;p11"/>
          <p:cNvSpPr txBox="1"/>
          <p:nvPr>
            <p:ph idx="1" type="body"/>
          </p:nvPr>
        </p:nvSpPr>
        <p:spPr>
          <a:xfrm>
            <a:off x="3276600" y="1540189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ז</a:t>
            </a: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וַיְהִי-נַעַר, מִבֵּית לֶחֶם יְהוּדָה, מִמִּשְׁפַּחַת, יְהוּדָה;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700"/>
              <a:buNone/>
            </a:pP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וְהוּא לֵוִי, וְהוּא גָר-שָׁם.  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b="1" sz="27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51" name="Google Shape;25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334" y="274534"/>
            <a:ext cx="6073666" cy="5959356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1"/>
          <p:cNvSpPr/>
          <p:nvPr/>
        </p:nvSpPr>
        <p:spPr>
          <a:xfrm>
            <a:off x="2233700" y="3429000"/>
            <a:ext cx="1402125" cy="827598"/>
          </a:xfrm>
          <a:prstGeom prst="ellipse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2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David"/>
              <a:buNone/>
            </a:pPr>
            <a:r>
              <a:rPr b="1" lang="iw-IL">
                <a:latin typeface="David"/>
                <a:ea typeface="David"/>
                <a:cs typeface="David"/>
                <a:sym typeface="David"/>
              </a:rPr>
              <a:t>פסוקים ז – יב: הנער הלוי</a:t>
            </a:r>
            <a:endParaRPr/>
          </a:p>
        </p:txBody>
      </p:sp>
      <p:sp>
        <p:nvSpPr>
          <p:cNvPr id="258" name="Google Shape;258;p12"/>
          <p:cNvSpPr txBox="1"/>
          <p:nvPr>
            <p:ph idx="1" type="body"/>
          </p:nvPr>
        </p:nvSpPr>
        <p:spPr>
          <a:xfrm>
            <a:off x="3276600" y="1540189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b="1"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ז</a:t>
            </a: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וַיְהִי-נַעַר, מִבֵּית לֶחֶם יְהוּדָה, מִמִּשְׁפַּחַת, יְהוּדָה;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700"/>
              <a:buNone/>
            </a:pP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וְהוּא לֵוִי, וְהוּא גָר-שָׁם.  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b="1" sz="27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700"/>
              <a:buNone/>
            </a:pPr>
            <a:r>
              <a:rPr b="1"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ח</a:t>
            </a: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וַיֵּלֶךְ הָאִישׁ מֵהָעִיר.. לָגוּר, בַּאֲשֶׁר יִמְצָא;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700"/>
              <a:buNone/>
            </a:pP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וַיָּבֹא הַר-אֶפְרַיִם עַד-בֵּית מִיכָה, לַעֲשׂוֹת דַּרְכּוֹ.  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sz="27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b="1" sz="27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59" name="Google Shape;25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334" y="274534"/>
            <a:ext cx="6073666" cy="5959356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2"/>
          <p:cNvSpPr/>
          <p:nvPr/>
        </p:nvSpPr>
        <p:spPr>
          <a:xfrm>
            <a:off x="2152194" y="1413066"/>
            <a:ext cx="1402125" cy="827598"/>
          </a:xfrm>
          <a:prstGeom prst="ellipse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1" name="Google Shape;261;p12"/>
          <p:cNvSpPr/>
          <p:nvPr/>
        </p:nvSpPr>
        <p:spPr>
          <a:xfrm>
            <a:off x="2592925" y="2367787"/>
            <a:ext cx="520665" cy="965722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rnd" cmpd="sng" w="15875">
            <a:solidFill>
              <a:srgbClr val="78230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2" name="Google Shape;262;p12"/>
          <p:cNvSpPr/>
          <p:nvPr/>
        </p:nvSpPr>
        <p:spPr>
          <a:xfrm>
            <a:off x="2386100" y="3454075"/>
            <a:ext cx="1402125" cy="827598"/>
          </a:xfrm>
          <a:prstGeom prst="ellipse">
            <a:avLst/>
          </a:prstGeom>
          <a:noFill/>
          <a:ln cap="flat" cmpd="sng" w="571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3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68" name="Google Shape;268;p13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י וַיֹּאמֶר לוֹ מִיכָה שְׁבָה עִמָּדִי,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700"/>
              <a:buNone/>
            </a:pP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וֶהְיֵה-לִי לְאָב וּלְכֹהֵן,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sz="27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700"/>
              <a:buNone/>
            </a:pPr>
            <a:r>
              <a:rPr lang="iw-IL" sz="27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אפשר להפוך מישהו לכהן?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700"/>
              <a:buNone/>
            </a:pPr>
            <a:r>
              <a:rPr lang="iw-IL" sz="27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האם אוכל להפוך מישהו פה למלך אנגליה?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700"/>
              <a:buNone/>
            </a:pPr>
            <a:r>
              <a:rPr lang="iw-IL" sz="27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אוכל להפוך פה מישהו לראש ממשלת ישראל?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sz="27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69" name="Google Shape;26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388" y="2048719"/>
            <a:ext cx="2519013" cy="27605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סמל המדינה - ליבה" id="270" name="Google Shape;27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62231" y="5037881"/>
            <a:ext cx="1253961" cy="1328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83833" y="5179507"/>
            <a:ext cx="1862861" cy="1918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4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77" name="Google Shape;277;p14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י וַיֹּאמֶר לוֹ מִיכָה שְׁבָה עִמָּדִי,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700"/>
              <a:buNone/>
            </a:pP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וֶהְיֵה-לִי לְאָב וּלְכֹהֵן,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sz="27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700"/>
              <a:buNone/>
            </a:pP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וְאָנֹכִי אֶתֶּן-לְךָ עֲשֶׂרֶת כֶּסֶף לַיָּמִים,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700"/>
              <a:buNone/>
            </a:pP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וְעֵרֶךְ בְּגָדִים וּמִחְיָתֶךָ; וַיֵּלֶךְ, הַלֵּוִי.  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78" name="Google Shape;27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388" y="1264555"/>
            <a:ext cx="4091318" cy="3394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5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84" name="Google Shape;284;p15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י וַיֹּאמֶר לוֹ מִיכָה שְׁבָה עִמָּדִי,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700"/>
              <a:buNone/>
            </a:pP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וֶהְיֵה-לִי לְאָב וּלְכֹהֵן,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sz="27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700"/>
              <a:buNone/>
            </a:pP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וְאָנֹכִי אֶתֶּן-לְךָ עֲשֶׂרֶת כֶּסֶף לַיָּמִים,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700"/>
              <a:buNone/>
            </a:pP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וְעֵרֶךְ בְּגָדִים וּמִחְיָתֶךָ; וַיֵּלֶךְ, הַלֵּוִי. 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sz="27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85" name="Google Shape;28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388" y="1264555"/>
            <a:ext cx="4091318" cy="3394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6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91" name="Google Shape;291;p16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י וַיֹּאמֶר לוֹ מִיכָה שְׁבָה עִמָּדִי,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וֶהְיֵה-לִי לְאָב וּלְכֹהֵן,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sz="27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וְאָנֹכִי אֶתֶּן-לְךָ עֲשֶׂרֶת כֶּסֶף לַ</a:t>
            </a:r>
            <a:r>
              <a:rPr b="1" lang="iw-IL" sz="5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יָּמִים= שנה</a:t>
            </a: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, 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וְעֵרֶךְ בְּגָדִים וּמִחְיָתֶךָ; וַיֵּלֶךְ, הַלֵּוִי. 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sz="27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iw-IL" sz="27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כמה הוא משלם לנער לעומת כמה בזבז על הפסל? 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pic>
        <p:nvPicPr>
          <p:cNvPr id="292" name="Google Shape;29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388" y="1264555"/>
            <a:ext cx="4091318" cy="3394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7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98" name="Google Shape;298;p17"/>
          <p:cNvSpPr txBox="1"/>
          <p:nvPr>
            <p:ph idx="1" type="body"/>
          </p:nvPr>
        </p:nvSpPr>
        <p:spPr>
          <a:xfrm>
            <a:off x="814200" y="2178423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16600"/>
              <a:buNone/>
            </a:pPr>
            <a:r>
              <a:rPr lang="iw-IL" sz="166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X  20</a:t>
            </a:r>
            <a:endParaRPr sz="16600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99" name="Google Shape;29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388" y="1264555"/>
            <a:ext cx="4091318" cy="3394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8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05" name="Google Shape;305;p18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iw-IL" sz="24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יב </a:t>
            </a:r>
            <a:r>
              <a:rPr lang="iw-IL" sz="24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וַיְמַלֵּא מִיכָה אֶת-יַד הַלֵּוִי, וַיְהִי-לוֹ הַנַּעַר לְכֹהֵן;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iw-IL" sz="24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 וַיְהִי, בְּבֵית מִיכָה.  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06" name="Google Shape;30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3368" y="687558"/>
            <a:ext cx="3391194" cy="5966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9"/>
          <p:cNvSpPr txBox="1"/>
          <p:nvPr>
            <p:ph type="title"/>
          </p:nvPr>
        </p:nvSpPr>
        <p:spPr>
          <a:xfrm>
            <a:off x="2589212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David"/>
              <a:buNone/>
            </a:pPr>
            <a:r>
              <a:rPr b="1" lang="iw-IL" sz="44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לסיכום</a:t>
            </a:r>
            <a:br>
              <a:rPr b="0" i="0" lang="iw-IL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312" name="Google Shape;312;p19"/>
          <p:cNvSpPr txBox="1"/>
          <p:nvPr/>
        </p:nvSpPr>
        <p:spPr>
          <a:xfrm>
            <a:off x="2788024" y="1699873"/>
            <a:ext cx="8605298" cy="43692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7500"/>
          </a:bodyPr>
          <a:lstStyle/>
          <a:p>
            <a:pPr indent="-571500" lvl="0" marL="571500" marR="0" rtl="1" algn="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Char char="•"/>
            </a:pPr>
            <a:r>
              <a:rPr b="0" i="0" lang="iw-IL" sz="3600" u="none" cap="none" strike="noStrike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מיכה משיב לאמו את הכסף שגנב ממנה והיא מברכת אותו.</a:t>
            </a:r>
            <a:endParaRPr b="0" i="0" sz="3600" u="none" cap="none" strike="noStrike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-571500" lvl="0" marL="571500" marR="0" rtl="1" algn="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Char char="•"/>
            </a:pPr>
            <a:r>
              <a:rPr b="0" i="0" lang="iw-IL" sz="3600" u="none" cap="none" strike="noStrike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היא מבקשת ממנו להכין ממנו פסל.</a:t>
            </a:r>
            <a:endParaRPr/>
          </a:p>
          <a:p>
            <a:pPr indent="-571500" lvl="0" marL="571500" marR="0" rtl="1" algn="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Char char="•"/>
            </a:pPr>
            <a:r>
              <a:rPr b="0" i="0" lang="iw-IL" sz="3600" u="none" cap="none" strike="noStrike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נער מבית לחם מחפש עבודה ומגיע לבית מיכה.</a:t>
            </a:r>
            <a:endParaRPr/>
          </a:p>
          <a:p>
            <a:pPr indent="-571500" lvl="0" marL="571500" marR="0" rtl="1" algn="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Char char="•"/>
            </a:pPr>
            <a:r>
              <a:rPr b="0" i="0" lang="iw-IL" sz="3600" u="none" cap="none" strike="noStrike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מיכה ממנה אותו להיות כהן בבית העבודה הזרה שהכין</a:t>
            </a:r>
            <a:endParaRPr/>
          </a:p>
          <a:p>
            <a:pPr indent="-348615" lvl="0" marL="571500" marR="0" rtl="1" algn="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id="313" name="Google Shape;31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5564" y="520281"/>
            <a:ext cx="772168" cy="2129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95599" y="-62753"/>
            <a:ext cx="2222472" cy="1843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25033" y="4546900"/>
            <a:ext cx="2285897" cy="2222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3393" y="3114769"/>
            <a:ext cx="1928679" cy="3393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0"/>
          <p:cNvSpPr txBox="1"/>
          <p:nvPr>
            <p:ph type="title"/>
          </p:nvPr>
        </p:nvSpPr>
        <p:spPr>
          <a:xfrm>
            <a:off x="2589212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David"/>
              <a:buNone/>
            </a:pPr>
            <a:r>
              <a:rPr b="1" lang="iw-IL">
                <a:latin typeface="David"/>
                <a:ea typeface="David"/>
                <a:cs typeface="David"/>
                <a:sym typeface="David"/>
              </a:rPr>
              <a:t>לסיכום</a:t>
            </a:r>
            <a:br>
              <a:rPr b="0" i="0" lang="iw-IL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322" name="Google Shape;322;p20"/>
          <p:cNvSpPr txBox="1"/>
          <p:nvPr/>
        </p:nvSpPr>
        <p:spPr>
          <a:xfrm>
            <a:off x="2481635" y="1699873"/>
            <a:ext cx="8911687" cy="27107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2500" lnSpcReduction="20000"/>
          </a:bodyPr>
          <a:lstStyle/>
          <a:p>
            <a:pPr indent="-742950" lvl="0" marL="742950" marR="0" rtl="1" algn="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Century Gothic"/>
              <a:buAutoNum type="arabicPeriod"/>
            </a:pPr>
            <a:r>
              <a:rPr b="0" i="0" lang="iw-IL" sz="3600" u="none" cap="none" strike="noStrike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תאור תקופה בחיי עם ישראל. </a:t>
            </a:r>
            <a:endParaRPr/>
          </a:p>
          <a:p>
            <a:pPr indent="-742950" lvl="0" marL="742950" marR="0" rtl="1" algn="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Century Gothic"/>
              <a:buAutoNum type="arabicPeriod"/>
            </a:pPr>
            <a:r>
              <a:rPr b="0" i="0" lang="iw-IL" sz="3600" u="none" cap="none" strike="noStrike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לא היה מנהיג לעם וכל אחד התנהל לפי רצונו. </a:t>
            </a:r>
            <a:endParaRPr/>
          </a:p>
          <a:p>
            <a:pPr indent="-742950" lvl="0" marL="742950" marR="0" rtl="1" algn="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Century Gothic"/>
              <a:buAutoNum type="arabicPeriod"/>
            </a:pPr>
            <a:r>
              <a:rPr b="0" i="0" lang="iw-IL" sz="3600" u="none" cap="none" strike="noStrike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מצב זה הוביל לירידה ברמה הרוחנית וכן ברמה המוסרית של העם. </a:t>
            </a:r>
            <a:endParaRPr/>
          </a:p>
          <a:p>
            <a:pPr indent="-742950" lvl="0" marL="742950" marR="0" rtl="1" algn="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Century Gothic"/>
              <a:buAutoNum type="arabicPeriod"/>
            </a:pPr>
            <a:r>
              <a:rPr b="0" i="0" lang="iw-IL" sz="3600" u="none" cap="none" strike="noStrike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סיפור פסל מיכה מתחיל מאדם פרטי, אולם בפרק הבא נראה שלא רק אדם פרטי חוטא כאן, אלא שבט שלם. </a:t>
            </a:r>
            <a:br>
              <a:rPr b="0" i="0" lang="iw-IL" sz="3600" u="none" cap="none" strike="noStrike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</a:br>
            <a:endParaRPr b="0" i="0" sz="3600" u="none" cap="none" strike="noStrike">
              <a:solidFill>
                <a:srgbClr val="262626"/>
              </a:solidFill>
              <a:latin typeface="David"/>
              <a:ea typeface="David"/>
              <a:cs typeface="David"/>
              <a:sym typeface="Davi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1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David"/>
              <a:buNone/>
            </a:pPr>
            <a:r>
              <a:rPr lang="iw-IL" sz="4000">
                <a:latin typeface="David"/>
                <a:ea typeface="David"/>
                <a:cs typeface="David"/>
                <a:sym typeface="David"/>
              </a:rPr>
              <a:t>הסיבה</a:t>
            </a:r>
            <a:endParaRPr/>
          </a:p>
        </p:txBody>
      </p:sp>
      <p:sp>
        <p:nvSpPr>
          <p:cNvPr id="328" name="Google Shape;328;p21"/>
          <p:cNvSpPr txBox="1"/>
          <p:nvPr>
            <p:ph idx="1" type="body"/>
          </p:nvPr>
        </p:nvSpPr>
        <p:spPr>
          <a:xfrm>
            <a:off x="1919662" y="2669250"/>
            <a:ext cx="8915400" cy="37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iw-IL" sz="40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ו</a:t>
            </a:r>
            <a:r>
              <a:rPr lang="iw-IL" sz="40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  <a:t> בַּיָּמִים הָהֵם, אֵין מֶלֶךְ בְּיִשְׂרָאֵל:  אִישׁ הַיָּשָׁר בְּעֵינָיו, יַעֲשֶׂה.  {פ}</a:t>
            </a:r>
            <a:br>
              <a:rPr lang="iw-IL" sz="1800">
                <a:solidFill>
                  <a:srgbClr val="262626"/>
                </a:solidFill>
                <a:latin typeface="David"/>
                <a:ea typeface="David"/>
                <a:cs typeface="David"/>
                <a:sym typeface="David"/>
              </a:rPr>
            </a:b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שן מתפתל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2020-03-16T09:59:26Z</dcterms:created>
  <dc:creator>yaur l</dc:creator>
</cp:coreProperties>
</file>