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autoCompressPictures="0">
  <p:sldMasterIdLst>
    <p:sldMasterId id="2147483648" r:id="rId1"/>
  </p:sldMasterIdLst>
  <p:sldIdLst>
    <p:sldId id="260" r:id="rId2"/>
    <p:sldId id="293" r:id="rId3"/>
    <p:sldId id="294" r:id="rId4"/>
    <p:sldId id="295" r:id="rId5"/>
    <p:sldId id="297" r:id="rId6"/>
    <p:sldId id="298" r:id="rId7"/>
    <p:sldId id="299" r:id="rId8"/>
    <p:sldId id="300" r:id="rId9"/>
    <p:sldId id="30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ללא כותרת" id="{80753B69-8664-4594-B8F6-864F1D4CAD8E}">
          <p14:sldIdLst>
            <p14:sldId id="260"/>
            <p14:sldId id="293"/>
            <p14:sldId id="294"/>
            <p14:sldId id="295"/>
            <p14:sldId id="297"/>
            <p14:sldId id="298"/>
            <p14:sldId id="299"/>
            <p14:sldId id="300"/>
            <p14:sldId id="30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757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272212&amp;picture=bride-and-groom-silhouette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hyperlink" Target="https://freepngimg.com/png/73750-emoticon-cute-sadness-smiley-sad-free-transparent-image-hq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215286/happy-smiley-waving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ublicdomainpictures.net/en/view-image.php?image=272212&amp;picture=bride-and-groom-silhouette" TargetMode="Externa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hyperlink" Target="https://pxhere.com/ko/photo/1497157" TargetMode="Externa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272212&amp;picture=bride-and-groom-silhouette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52F2A10-A7D9-46A7-B766-12602D56A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1069" y="1408044"/>
            <a:ext cx="8911687" cy="1280890"/>
          </a:xfrm>
        </p:spPr>
        <p:txBody>
          <a:bodyPr>
            <a:normAutofit fontScale="90000"/>
          </a:bodyPr>
          <a:lstStyle/>
          <a:p>
            <a:pPr algn="ctr">
              <a:lnSpc>
                <a:spcPts val="4800"/>
              </a:lnSpc>
              <a:spcBef>
                <a:spcPts val="600"/>
              </a:spcBef>
            </a:pPr>
            <a:r>
              <a:rPr lang="he-IL" sz="6000" b="1" dirty="0"/>
              <a:t>פילגש בגבעה</a:t>
            </a:r>
            <a:br>
              <a:rPr lang="he-IL" sz="6000" b="1" dirty="0"/>
            </a:br>
            <a:r>
              <a:rPr lang="he-IL" sz="6000" b="1" dirty="0"/>
              <a:t>שיקום שבט בנימין</a:t>
            </a:r>
            <a:br>
              <a:rPr lang="he-IL" sz="6000" b="1" dirty="0"/>
            </a:br>
            <a:r>
              <a:rPr lang="he-IL" sz="3100" b="1" dirty="0"/>
              <a:t>שופטים פרק </a:t>
            </a:r>
            <a:r>
              <a:rPr lang="he-IL" sz="3100" b="1" dirty="0" err="1"/>
              <a:t>כא</a:t>
            </a:r>
            <a:endParaRPr lang="he-IL" sz="6000" b="1" dirty="0"/>
          </a:p>
        </p:txBody>
      </p:sp>
    </p:spTree>
    <p:extLst>
      <p:ext uri="{BB962C8B-B14F-4D97-AF65-F5344CB8AC3E}">
        <p14:creationId xmlns:p14="http://schemas.microsoft.com/office/powerpoint/2010/main" val="3962688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>
            <a:extLst>
              <a:ext uri="{FF2B5EF4-FFF2-40B4-BE49-F238E27FC236}">
                <a16:creationId xmlns:a16="http://schemas.microsoft.com/office/drawing/2014/main" id="{1629C328-469E-A12A-E58D-EB083FE53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885765" y="2396940"/>
            <a:ext cx="3110752" cy="3110752"/>
          </a:xfrm>
          <a:prstGeom prst="rect">
            <a:avLst/>
          </a:pr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2A1CE5C9-A22F-3FA8-C729-FFB443C56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702" y="1690910"/>
            <a:ext cx="8911687" cy="1280890"/>
          </a:xfrm>
        </p:spPr>
        <p:txBody>
          <a:bodyPr/>
          <a:lstStyle/>
          <a:p>
            <a:pPr algn="r"/>
            <a:r>
              <a:rPr lang="he-IL" sz="4800" b="1" dirty="0">
                <a:solidFill>
                  <a:srgbClr val="002060"/>
                </a:solidFill>
                <a:latin typeface="+mn-lt"/>
                <a:cs typeface="David" panose="020E0502060401010101" pitchFamily="34" charset="-79"/>
              </a:rPr>
              <a:t>איך מתקנים אחרי שבר כה גדול?</a:t>
            </a:r>
          </a:p>
        </p:txBody>
      </p:sp>
    </p:spTree>
    <p:extLst>
      <p:ext uri="{BB962C8B-B14F-4D97-AF65-F5344CB8AC3E}">
        <p14:creationId xmlns:p14="http://schemas.microsoft.com/office/powerpoint/2010/main" val="587404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8536B22-1040-E232-6AF0-92B1E8979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sz="4800" b="1" dirty="0">
                <a:solidFill>
                  <a:srgbClr val="002060"/>
                </a:solidFill>
                <a:latin typeface="+mn-lt"/>
                <a:cs typeface="David" panose="020E0502060401010101" pitchFamily="34" charset="-79"/>
              </a:rPr>
              <a:t>מה נותר מבני בנימין?</a:t>
            </a:r>
          </a:p>
        </p:txBody>
      </p:sp>
      <p:pic>
        <p:nvPicPr>
          <p:cNvPr id="4" name="מציין מיקום תוכן 3">
            <a:extLst>
              <a:ext uri="{FF2B5EF4-FFF2-40B4-BE49-F238E27FC236}">
                <a16:creationId xmlns:a16="http://schemas.microsoft.com/office/drawing/2014/main" id="{0CF02B42-197F-3593-4414-C67A787142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7758" y="1539875"/>
            <a:ext cx="6129276" cy="3778250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A81FF03F-9E5F-ABBD-4829-C03CCDFD634F}"/>
              </a:ext>
            </a:extLst>
          </p:cNvPr>
          <p:cNvSpPr txBox="1"/>
          <p:nvPr/>
        </p:nvSpPr>
        <p:spPr>
          <a:xfrm>
            <a:off x="7117976" y="2034988"/>
            <a:ext cx="4276165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indent="0" algn="r" rtl="1">
              <a:buNone/>
            </a:pPr>
            <a:r>
              <a:rPr lang="he-IL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מז</a:t>
            </a:r>
            <a:r>
              <a:rPr lang="he-I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 וַיִּפְנוּ וַיָּנֻסוּ הַמִּדְבָּרָה, </a:t>
            </a:r>
          </a:p>
          <a:p>
            <a:pPr marL="0" indent="0" algn="r" rtl="1">
              <a:buNone/>
            </a:pPr>
            <a:r>
              <a:rPr lang="he-I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אֶל-סֶלַע הָרִמּוֹן, שֵׁשׁ מֵאוֹת, אִישׁ; </a:t>
            </a:r>
          </a:p>
          <a:p>
            <a:pPr marL="0" indent="0" algn="r" rtl="1">
              <a:buNone/>
            </a:pPr>
            <a:r>
              <a:rPr lang="he-I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וַיֵּשְׁבוּ בְּסֶלַע רִמּוֹן, אַרְבָּעָה חֳדָשִׁים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Arial" panose="020B0604020202020204" pitchFamily="34" charset="0"/>
              </a:rPr>
              <a:t>.  </a:t>
            </a:r>
            <a:endParaRPr lang="he-IL" sz="2400" dirty="0">
              <a:solidFill>
                <a:srgbClr val="000000"/>
              </a:solidFill>
              <a:effectLst/>
              <a:latin typeface="David" panose="020E0502060401010101" pitchFamily="34" charset="-79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אליפסה 5">
            <a:extLst>
              <a:ext uri="{FF2B5EF4-FFF2-40B4-BE49-F238E27FC236}">
                <a16:creationId xmlns:a16="http://schemas.microsoft.com/office/drawing/2014/main" id="{74A591BE-0C36-71E1-38DA-6E47E6183542}"/>
              </a:ext>
            </a:extLst>
          </p:cNvPr>
          <p:cNvSpPr/>
          <p:nvPr/>
        </p:nvSpPr>
        <p:spPr>
          <a:xfrm>
            <a:off x="4314148" y="2696311"/>
            <a:ext cx="1272987" cy="105093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5490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8536B22-1040-E232-6AF0-92B1E8979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he-IL" sz="4800" b="1" dirty="0">
                <a:solidFill>
                  <a:srgbClr val="002060"/>
                </a:solidFill>
                <a:latin typeface="+mn-lt"/>
                <a:cs typeface="David" panose="020E0502060401010101" pitchFamily="34" charset="-79"/>
              </a:rPr>
              <a:t>עם ישראל חוזר למצפה ומסופר על שבועה שכבר נשבע שם לפני הקרב: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A81FF03F-9E5F-ABBD-4829-C03CCDFD634F}"/>
              </a:ext>
            </a:extLst>
          </p:cNvPr>
          <p:cNvSpPr txBox="1"/>
          <p:nvPr/>
        </p:nvSpPr>
        <p:spPr>
          <a:xfrm>
            <a:off x="7117976" y="2034988"/>
            <a:ext cx="4276165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2400" b="1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א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 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וְאִישׁ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יִשְׂרָאֵל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נִשְׁבַּע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בַּמִּצְפָּה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לֵאמֹר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:  </a:t>
            </a:r>
          </a:p>
          <a:p>
            <a:pPr algn="r" rtl="1"/>
            <a:r>
              <a:rPr lang="he-IL" sz="2400" b="1" dirty="0" err="1">
                <a:solidFill>
                  <a:srgbClr val="FF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אִישׁ</a:t>
            </a:r>
            <a:r>
              <a:rPr lang="he-IL" sz="2400" b="1" dirty="0">
                <a:solidFill>
                  <a:srgbClr val="FF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b="1" dirty="0" err="1">
                <a:solidFill>
                  <a:srgbClr val="FF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מִמֶּנּוּ</a:t>
            </a:r>
            <a:r>
              <a:rPr lang="he-IL" sz="2400" b="1" dirty="0">
                <a:solidFill>
                  <a:srgbClr val="FF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2400" b="1" dirty="0" err="1">
                <a:solidFill>
                  <a:srgbClr val="FF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לֹא-יִתֵּן</a:t>
            </a:r>
            <a:r>
              <a:rPr lang="he-IL" sz="2400" b="1" dirty="0">
                <a:solidFill>
                  <a:srgbClr val="FF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b="1" dirty="0" err="1">
                <a:solidFill>
                  <a:srgbClr val="FF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בִּתּוֹ</a:t>
            </a:r>
            <a:r>
              <a:rPr lang="he-IL" sz="2400" b="1" dirty="0">
                <a:solidFill>
                  <a:srgbClr val="FF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b="1" dirty="0" err="1">
                <a:solidFill>
                  <a:srgbClr val="FF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לְבִנְיָמִן</a:t>
            </a:r>
            <a:r>
              <a:rPr lang="he-IL" sz="2400" b="1" dirty="0">
                <a:solidFill>
                  <a:srgbClr val="FF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b="1" dirty="0" err="1">
                <a:solidFill>
                  <a:srgbClr val="FF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לְאִשָּׁה</a:t>
            </a:r>
            <a:r>
              <a:rPr lang="he-IL" sz="2400" b="1" dirty="0">
                <a:solidFill>
                  <a:srgbClr val="FF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. 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 </a:t>
            </a:r>
          </a:p>
          <a:p>
            <a:pPr algn="r" rtl="1"/>
            <a:r>
              <a:rPr lang="he-IL" sz="2400" b="1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ב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 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וַיָּבֹא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הָעָם,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בֵּית-אֵל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וַיֵּשְׁבוּ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שָׁם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עַד-הָעֶרֶב, לִפְנֵי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הָאֱלֹהִים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; </a:t>
            </a:r>
            <a:r>
              <a:rPr lang="he-IL" sz="2400" b="1" dirty="0" err="1">
                <a:solidFill>
                  <a:srgbClr val="FF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וַיִּשְׂאוּ</a:t>
            </a:r>
            <a:r>
              <a:rPr lang="he-IL" sz="2400" b="1" dirty="0">
                <a:solidFill>
                  <a:srgbClr val="FF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b="1" dirty="0" err="1">
                <a:solidFill>
                  <a:srgbClr val="FF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קוֹלָם</a:t>
            </a:r>
            <a:r>
              <a:rPr lang="he-IL" sz="2400" b="1" dirty="0">
                <a:solidFill>
                  <a:srgbClr val="FF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2400" b="1" dirty="0" err="1">
                <a:solidFill>
                  <a:srgbClr val="FF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וַיִּבְכּוּ</a:t>
            </a:r>
            <a:r>
              <a:rPr lang="he-IL" sz="2400" b="1" dirty="0">
                <a:solidFill>
                  <a:srgbClr val="FF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b="1" dirty="0" err="1">
                <a:solidFill>
                  <a:srgbClr val="FF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בְּכִי</a:t>
            </a:r>
            <a:r>
              <a:rPr lang="he-IL" sz="2400" b="1" dirty="0">
                <a:solidFill>
                  <a:srgbClr val="FF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b="1" dirty="0" err="1">
                <a:solidFill>
                  <a:srgbClr val="FF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גָדוֹל</a:t>
            </a:r>
            <a:r>
              <a:rPr lang="he-IL" sz="2400" b="1" dirty="0">
                <a:solidFill>
                  <a:srgbClr val="FF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.  </a:t>
            </a:r>
          </a:p>
          <a:p>
            <a:pPr algn="r" rtl="1"/>
            <a:r>
              <a:rPr lang="he-IL" sz="2400" b="1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ג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 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וַיֹּאמְרוּ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--לָמָה ה'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אֱלֹקֵי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יִשְׂרָאֵל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הָיְתָה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זֹאת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בְּיִשְׂרָאֵל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? 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לְהִפָּקֵד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הַיּוֹם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מִיִּשְׂרָאֵל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שֵׁבֶט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אֶחָד. </a:t>
            </a:r>
          </a:p>
          <a:p>
            <a:pPr algn="r" rtl="1"/>
            <a:r>
              <a:rPr lang="he-IL" sz="2400" b="1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 ד 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וַיְהִי,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מִמָּחֳרָת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וַיַּשְׁכִּימוּ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הָעָם,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וַיִּבְנוּ-שָׁם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מִזְבֵּח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ַ;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וַיַּעֲלוּ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עֹלוֹת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וּשְׁלָמִים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. </a:t>
            </a: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3482C5E2-6597-DA32-AFD4-226E7AFC95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13030"/>
          <a:stretch/>
        </p:blipFill>
        <p:spPr>
          <a:xfrm>
            <a:off x="4003632" y="1976722"/>
            <a:ext cx="2812397" cy="2904555"/>
          </a:xfrm>
          <a:prstGeom prst="rect">
            <a:avLst/>
          </a:prstGeom>
        </p:spPr>
      </p:pic>
      <p:sp>
        <p:nvSpPr>
          <p:cNvPr id="10" name="סימן כפל 9">
            <a:extLst>
              <a:ext uri="{FF2B5EF4-FFF2-40B4-BE49-F238E27FC236}">
                <a16:creationId xmlns:a16="http://schemas.microsoft.com/office/drawing/2014/main" id="{26BF544E-DD27-72A5-5D17-E409A458D9D1}"/>
              </a:ext>
            </a:extLst>
          </p:cNvPr>
          <p:cNvSpPr/>
          <p:nvPr/>
        </p:nvSpPr>
        <p:spPr>
          <a:xfrm>
            <a:off x="3893886" y="1543260"/>
            <a:ext cx="3466676" cy="3519208"/>
          </a:xfrm>
          <a:prstGeom prst="mathMultiply">
            <a:avLst>
              <a:gd name="adj1" fmla="val 1458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0F77F082-5373-E1A7-A826-C7415CED0A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0" y="1264555"/>
            <a:ext cx="3216513" cy="3216513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C1846CC4-A786-B7D1-0889-4B5DD87D6E3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752" t="37982" r="17606" b="15421"/>
          <a:stretch/>
        </p:blipFill>
        <p:spPr>
          <a:xfrm>
            <a:off x="1431746" y="4881277"/>
            <a:ext cx="3084360" cy="182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82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8536B22-1040-E232-6AF0-92B1E8979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he-IL" sz="4800" b="1" dirty="0">
                <a:solidFill>
                  <a:srgbClr val="002060"/>
                </a:solidFill>
                <a:latin typeface="+mn-lt"/>
                <a:cs typeface="David" panose="020E0502060401010101" pitchFamily="34" charset="-79"/>
              </a:rPr>
              <a:t>עם ישראל חוזר למצפה ומסופר על שבועה שכבר נשבע שם לפני הקרב: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A81FF03F-9E5F-ABBD-4829-C03CCDFD634F}"/>
              </a:ext>
            </a:extLst>
          </p:cNvPr>
          <p:cNvSpPr txBox="1"/>
          <p:nvPr/>
        </p:nvSpPr>
        <p:spPr>
          <a:xfrm>
            <a:off x="7117976" y="2034988"/>
            <a:ext cx="4276165" cy="489364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24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וַיֹּאמְרוּ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בְּנֵי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יִשְׂרָאֵל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מִי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אֲשֶׁר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לֹא-עָלָה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בַקָּהָל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מִכָּל-שִׁבְטֵי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יִשְׂרָאֵל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-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מוֹת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יוּמָת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  </a:t>
            </a:r>
            <a:r>
              <a:rPr lang="he-IL" sz="24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וַיֹּאמְרוּ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--מִי אֶחָד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מִשִּׁבְטֵי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יִשְׂרָאֵל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אֲשֶׁר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לֹא-עָלָה אֶל-יְהוָה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הַמִּצְפָּה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;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וְהִנֵּה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לֹא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בָא-אִישׁ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אֶל-הַמַּחֲנֶה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מִיָּבֵישׁ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גִּלְעָד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--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אֶל-הַקָּהָל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  </a:t>
            </a:r>
            <a:r>
              <a:rPr lang="he-IL" sz="24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וַיִּשְׁלְחוּ-שָׁם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הָעֵדָה,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שְׁנֵים-עָשָׂר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אֶלֶף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אִישׁ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--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מִבְּנֵי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הֶחָיִל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;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וַיְצַוּוּ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אוֹתָם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לְכוּ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וְהִכִּיתֶם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אֶת-יוֹשְׁבֵי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יָבֵשׁ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גִּלְעָד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לְפִי-חֶרֶב.  </a:t>
            </a:r>
            <a:r>
              <a:rPr lang="he-IL" sz="24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יב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וַיִּמְצְאוּ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מִיּוֹשְׁבֵי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יָבֵישׁ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גִּלְעָד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400" b="1" dirty="0" err="1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אַרְבַּע</a:t>
            </a:r>
            <a:r>
              <a:rPr lang="he-IL" sz="2400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1" dirty="0" err="1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מֵאוֹת</a:t>
            </a:r>
            <a:r>
              <a:rPr lang="he-IL" sz="2400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נַעֲרָה 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וַיָּבִאוּ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אוֹתָם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אֶל-הַמַּחֲנֶה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שִׁלֹה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b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he-IL" sz="2400" dirty="0">
              <a:solidFill>
                <a:srgbClr val="0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9A7E86E2-96F6-B0F3-89D2-53EE12D0CF91}"/>
              </a:ext>
            </a:extLst>
          </p:cNvPr>
          <p:cNvGrpSpPr/>
          <p:nvPr/>
        </p:nvGrpSpPr>
        <p:grpSpPr>
          <a:xfrm>
            <a:off x="466165" y="1559370"/>
            <a:ext cx="3980329" cy="3739259"/>
            <a:chOff x="1380565" y="1905000"/>
            <a:chExt cx="3980329" cy="3739259"/>
          </a:xfrm>
        </p:grpSpPr>
        <p:pic>
          <p:nvPicPr>
            <p:cNvPr id="4" name="תמונה 3">
              <a:extLst>
                <a:ext uri="{FF2B5EF4-FFF2-40B4-BE49-F238E27FC236}">
                  <a16:creationId xmlns:a16="http://schemas.microsoft.com/office/drawing/2014/main" id="{7410C0A2-983E-6079-2EC3-0E0B62E0E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80565" y="1905000"/>
              <a:ext cx="3980329" cy="3739259"/>
            </a:xfrm>
            <a:prstGeom prst="rect">
              <a:avLst/>
            </a:prstGeom>
          </p:spPr>
        </p:pic>
        <p:sp>
          <p:nvSpPr>
            <p:cNvPr id="6" name="תיבת טקסט 5">
              <a:extLst>
                <a:ext uri="{FF2B5EF4-FFF2-40B4-BE49-F238E27FC236}">
                  <a16:creationId xmlns:a16="http://schemas.microsoft.com/office/drawing/2014/main" id="{05C0AD19-94F9-6FC7-DD2A-CB5D790445EC}"/>
                </a:ext>
              </a:extLst>
            </p:cNvPr>
            <p:cNvSpPr txBox="1"/>
            <p:nvPr/>
          </p:nvSpPr>
          <p:spPr>
            <a:xfrm>
              <a:off x="3895165" y="2805952"/>
              <a:ext cx="1080247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1400" dirty="0">
                  <a:latin typeface="Guttman Vilna" panose="02010401010101010101" pitchFamily="2" charset="-79"/>
                  <a:cs typeface="Guttman Vilna" panose="02010401010101010101" pitchFamily="2" charset="-79"/>
                </a:rPr>
                <a:t>יבש גלעד</a:t>
              </a:r>
            </a:p>
          </p:txBody>
        </p:sp>
      </p:grpSp>
      <p:pic>
        <p:nvPicPr>
          <p:cNvPr id="9" name="תמונה 8">
            <a:extLst>
              <a:ext uri="{FF2B5EF4-FFF2-40B4-BE49-F238E27FC236}">
                <a16:creationId xmlns:a16="http://schemas.microsoft.com/office/drawing/2014/main" id="{5F13E4F5-1288-455D-F6AC-E12EFB648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932" y="2034988"/>
            <a:ext cx="1116044" cy="1891735"/>
          </a:xfrm>
          <a:prstGeom prst="rect">
            <a:avLst/>
          </a:prstGeom>
        </p:spPr>
      </p:pic>
      <p:sp>
        <p:nvSpPr>
          <p:cNvPr id="10" name="אליפסה 9">
            <a:extLst>
              <a:ext uri="{FF2B5EF4-FFF2-40B4-BE49-F238E27FC236}">
                <a16:creationId xmlns:a16="http://schemas.microsoft.com/office/drawing/2014/main" id="{F0690512-D0F3-A2E9-DE26-C5D7A3C116B1}"/>
              </a:ext>
            </a:extLst>
          </p:cNvPr>
          <p:cNvSpPr/>
          <p:nvPr/>
        </p:nvSpPr>
        <p:spPr>
          <a:xfrm>
            <a:off x="2817041" y="2194286"/>
            <a:ext cx="1272987" cy="105093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5883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0711BFC-AC29-4698-1A0A-27839899B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sz="3600" b="1" dirty="0">
                <a:solidFill>
                  <a:srgbClr val="002060"/>
                </a:solidFill>
                <a:latin typeface="+mn-lt"/>
                <a:cs typeface="David" panose="020E0502060401010101" pitchFamily="34" charset="-79"/>
              </a:rPr>
              <a:t>ומה הפתרון למאתיים בני בנימין הנותרים?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CCBD4EB-BFF8-59B3-2BC9-72E8FA281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5647" y="1712259"/>
            <a:ext cx="5408612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יג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וַיִּשְׁלְחוּ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כָּל-הָעֵדָה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וַיְדַבְּרוּ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אֶל-בְּנֵי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בִנְיָמִן,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אֲשֶׁר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בְּסֶלַע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רִמּוֹן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;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וַיִּקְרְאוּ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לָהֶם,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שָׁלוֹם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.  </a:t>
            </a: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יד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וַיָּשָׁב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בִּנְיָמִן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בָּעֵת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הַהִיא,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וַיִּתְּנוּ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לָהֶם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הַנָּשִׁים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אֲשֶׁר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חִיּוּ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מִנְּשֵׁי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יָבֵשׁ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גִּלְעָד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.  </a:t>
            </a:r>
          </a:p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טז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וַיֹּאמְרוּ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זִקְנֵי הָעֵדָה,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מַה-נַּעֲשֶׂה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לַנּוֹתָרִים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לְנָשִׁים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? </a:t>
            </a:r>
          </a:p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יח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וַאֲנַחְנוּ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לֹא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נוּכַל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לָתֵת-לָהֶם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נָשִׁים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--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מִבְּנוֹתֵינוּ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: 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כִּי-נִשְׁבְּעוּ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בְנֵי-יִשְׂרָאֵל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אָרוּר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נֹתֵן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אִשָּׁה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לְבִנְיָמִן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. </a:t>
            </a:r>
            <a:endParaRPr lang="he-IL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5BB27521-84DB-FF52-ADBB-2C99DCAF2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278166" y="1458710"/>
            <a:ext cx="1487634" cy="892580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EE1E9FFE-A1DA-807D-4A08-18FCB47247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r="13030"/>
          <a:stretch/>
        </p:blipFill>
        <p:spPr>
          <a:xfrm>
            <a:off x="2784431" y="3554511"/>
            <a:ext cx="2812397" cy="2904555"/>
          </a:xfrm>
          <a:prstGeom prst="rect">
            <a:avLst/>
          </a:prstGeom>
        </p:spPr>
      </p:pic>
      <p:sp>
        <p:nvSpPr>
          <p:cNvPr id="12" name="סימן כפל 11">
            <a:extLst>
              <a:ext uri="{FF2B5EF4-FFF2-40B4-BE49-F238E27FC236}">
                <a16:creationId xmlns:a16="http://schemas.microsoft.com/office/drawing/2014/main" id="{F2486821-2B57-FDEB-5E6B-C4C55D978FB0}"/>
              </a:ext>
            </a:extLst>
          </p:cNvPr>
          <p:cNvSpPr/>
          <p:nvPr/>
        </p:nvSpPr>
        <p:spPr>
          <a:xfrm>
            <a:off x="2674685" y="3121049"/>
            <a:ext cx="3466676" cy="3519208"/>
          </a:xfrm>
          <a:prstGeom prst="mathMultiply">
            <a:avLst>
              <a:gd name="adj1" fmla="val 1458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9152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0711BFC-AC29-4698-1A0A-27839899B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sz="3600" b="1" dirty="0">
                <a:solidFill>
                  <a:srgbClr val="002060"/>
                </a:solidFill>
                <a:latin typeface="+mn-lt"/>
                <a:cs typeface="David" panose="020E0502060401010101" pitchFamily="34" charset="-79"/>
              </a:rPr>
              <a:t>ומה הפתרון למאתיים בני בנימין הנותרים?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CCBD4EB-BFF8-59B3-2BC9-72E8FA281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2270" y="1685365"/>
            <a:ext cx="8915400" cy="377762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 </a:t>
            </a: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יט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וַיֹּאמְרוּ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הִנֵּה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חַג-ה'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בְּשִׁלוֹ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מִיָּמִים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יָמִימָה,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וַיְצַוּוּ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אֶת-בְּנֵי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בִנְיָמִן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:  </a:t>
            </a:r>
          </a:p>
          <a:p>
            <a:pPr marL="0" indent="0">
              <a:buNone/>
            </a:pP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לְכוּ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וַאֲרַבְתֶּם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בַּכְּרָמִים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.  </a:t>
            </a:r>
          </a:p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כא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וּרְאִיתֶם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וְהִנֵּה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אִם-יֵצְאוּ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בְנוֹת-שִׁילוֹ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לָחוּל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בַּמְּחֹלוֹת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וִיצָאתֶם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מִן-הַכְּרָמִים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400" b="1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וַחֲטַפְתֶּם</a:t>
            </a:r>
            <a:r>
              <a:rPr lang="he-IL" sz="2400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לָכֶם </a:t>
            </a:r>
            <a:r>
              <a:rPr lang="he-IL" sz="2400" b="1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אִישׁ</a:t>
            </a:r>
            <a:r>
              <a:rPr lang="he-IL" sz="2400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1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אִשְׁתּוֹ</a:t>
            </a:r>
            <a:r>
              <a:rPr lang="he-IL" sz="2400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1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מִבְּנוֹת</a:t>
            </a:r>
            <a:r>
              <a:rPr lang="he-IL" sz="2400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1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שִׁילוֹ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וְהָיָה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כִּי-יָבֹאוּ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אֲבוֹתָם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אוֹ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אֲחֵיהֶם לָרִיב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אֵלֵינוּ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</a:p>
          <a:p>
            <a:pPr marL="0" indent="0">
              <a:buNone/>
            </a:pP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וְאָמַרְנוּ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אֲלֵיהֶם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חָנּוּנוּ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אוֹתָם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--</a:t>
            </a:r>
            <a:r>
              <a:rPr lang="he-IL" sz="2400" b="1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כִּי</a:t>
            </a:r>
            <a:r>
              <a:rPr lang="he-IL" sz="2400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לֹא </a:t>
            </a:r>
            <a:r>
              <a:rPr lang="he-IL" sz="2400" b="1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לָקַחְנוּ</a:t>
            </a:r>
            <a:r>
              <a:rPr lang="he-IL" sz="2400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1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אִישׁ</a:t>
            </a:r>
            <a:r>
              <a:rPr lang="he-IL" sz="2400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1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אִשְׁתּוֹ</a:t>
            </a:r>
            <a:r>
              <a:rPr lang="he-IL" sz="2400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400" b="1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בַּמִּלְחָמָה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:  </a:t>
            </a:r>
          </a:p>
          <a:p>
            <a:pPr marL="0" indent="0">
              <a:buNone/>
            </a:pP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כִּי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לֹא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אַתֶּם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נְתַתֶּם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לָהֶם,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כָּעֵת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תֶּאְשָׁמוּ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.  </a:t>
            </a:r>
          </a:p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וַיַּעֲשׂוּ-כֵן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בְּנֵי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בִנְיָמִן,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וַיִּשְׂאוּ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נָשִׁים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לְמִסְפָּרָם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מִן-הַמְּחֹלְלוֹת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אֲשֶׁר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גָּזָלוּ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; </a:t>
            </a: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כד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וַיִּתְהַלְּכוּ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מִשָּׁם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בְּנֵי-יִשְׂרָאֵל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בָּעֵת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הַהִיא,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אִישׁ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לְשִׁבְטוֹ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וּלְמִשְׁפַּחְתּוֹ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; </a:t>
            </a:r>
            <a:endParaRPr lang="he-IL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490C00DB-E19D-9013-D203-9331D9DE8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30" y="1497105"/>
            <a:ext cx="3743098" cy="2805953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227B9DD5-A69F-6531-9FD5-9B640C85E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901" y="1497105"/>
            <a:ext cx="3024867" cy="1575452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8FD85630-640F-CB25-F975-5120D900EA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8325" y="4343400"/>
            <a:ext cx="2514600" cy="2514600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0066C7B5-DDEB-75D0-386D-B75E1DC473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5920" y="3215815"/>
            <a:ext cx="2633477" cy="391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4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93D226E-ADF6-E049-F3D4-BA6475871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D29FDE1-2884-E14F-745B-9A629F258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sz="28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כה</a:t>
            </a:r>
            <a:r>
              <a:rPr lang="he-IL" sz="28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בַּיָּמִים</a:t>
            </a:r>
            <a:r>
              <a:rPr lang="he-IL" sz="28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הָהֵם, אֵין מֶלֶךְ </a:t>
            </a:r>
            <a:r>
              <a:rPr lang="he-IL" sz="28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בְּיִשְׂרָאֵל</a:t>
            </a:r>
            <a:r>
              <a:rPr lang="he-IL" sz="28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:  </a:t>
            </a:r>
            <a:r>
              <a:rPr lang="he-IL" sz="28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אִישׁ</a:t>
            </a:r>
            <a:r>
              <a:rPr lang="he-IL" sz="28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8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הַיָּשָׁר</a:t>
            </a:r>
            <a:r>
              <a:rPr lang="he-IL" sz="28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8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בְּעֵינָיו</a:t>
            </a:r>
            <a:r>
              <a:rPr lang="he-IL" sz="28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8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יַעֲשֶׂה</a:t>
            </a:r>
            <a:r>
              <a:rPr lang="he-IL" sz="28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. 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14484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2D29345-4671-41E8-C284-C0B5F42FE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sz="3600" b="1" dirty="0">
                <a:solidFill>
                  <a:srgbClr val="002060"/>
                </a:solidFill>
                <a:latin typeface="+mn-lt"/>
                <a:cs typeface="David" panose="020E0502060401010101" pitchFamily="34" charset="-79"/>
              </a:rPr>
              <a:t>שיקום שבט בנימין: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4B65D4-B268-4D40-F92D-67926642F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cs"/>
              <a:buAutoNum type="hebrew2Minus"/>
            </a:pP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בני ישראל נשבעו לא לתת את בנותיהם לבני בנימין וחששו ששבט מישראל יעלם.</a:t>
            </a:r>
          </a:p>
          <a:p>
            <a:pPr>
              <a:buFont typeface="+mj-cs"/>
              <a:buAutoNum type="hebrew2Minus"/>
            </a:pP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בני ישראל נלחמים באנשי יבש גלעד שלא באו </a:t>
            </a:r>
            <a:r>
              <a:rPr lang="he-IL" sz="2400" dirty="0" err="1">
                <a:latin typeface="David" panose="020E0502060401010101" pitchFamily="34" charset="-79"/>
                <a:cs typeface="David" panose="020E0502060401010101" pitchFamily="34" charset="-79"/>
              </a:rPr>
              <a:t>להלחם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 בבנימין ונותנים את בנותיהם לבנימין.</a:t>
            </a:r>
          </a:p>
          <a:p>
            <a:pPr>
              <a:buFont typeface="+mj-cs"/>
              <a:buAutoNum type="hebrew2Minus"/>
            </a:pP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בני ישראל מציעים לבני בנימין הנותרים לארוב בכרמים בזמן החג שבשילה ולקחת מבנות ישראל</a:t>
            </a:r>
            <a:b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היוצאות לרקוד ולשמוח שם.</a:t>
            </a:r>
          </a:p>
          <a:p>
            <a:pPr>
              <a:buFont typeface="+mj-cs"/>
              <a:buAutoNum type="hebrew2Minus"/>
            </a:pP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בימים ההם אין מלך בישראל ולכן קורים מעשים מזעזעים.</a:t>
            </a:r>
          </a:p>
          <a:p>
            <a:pPr>
              <a:buFont typeface="+mj-cs"/>
              <a:buAutoNum type="hebrew2Minus"/>
            </a:pPr>
            <a:endParaRPr lang="he-IL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>
              <a:buFont typeface="+mj-cs"/>
              <a:buAutoNum type="hebrew2Minus"/>
            </a:pPr>
            <a:endParaRPr lang="he-IL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B2A64B66-6AE1-4614-2E2C-19D05A0202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13030"/>
          <a:stretch/>
        </p:blipFill>
        <p:spPr>
          <a:xfrm>
            <a:off x="5787610" y="452559"/>
            <a:ext cx="1452262" cy="1499850"/>
          </a:xfrm>
          <a:prstGeom prst="rect">
            <a:avLst/>
          </a:prstGeom>
        </p:spPr>
      </p:pic>
      <p:sp>
        <p:nvSpPr>
          <p:cNvPr id="5" name="סימן כפל 4">
            <a:extLst>
              <a:ext uri="{FF2B5EF4-FFF2-40B4-BE49-F238E27FC236}">
                <a16:creationId xmlns:a16="http://schemas.microsoft.com/office/drawing/2014/main" id="{E85F7DA4-0A42-0303-9CF4-3244F162ACCE}"/>
              </a:ext>
            </a:extLst>
          </p:cNvPr>
          <p:cNvSpPr/>
          <p:nvPr/>
        </p:nvSpPr>
        <p:spPr>
          <a:xfrm>
            <a:off x="5677863" y="316356"/>
            <a:ext cx="1744914" cy="1817244"/>
          </a:xfrm>
          <a:prstGeom prst="mathMultiply">
            <a:avLst>
              <a:gd name="adj1" fmla="val 1458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64528841-B389-214A-2242-51FDE3673C68}"/>
              </a:ext>
            </a:extLst>
          </p:cNvPr>
          <p:cNvGrpSpPr/>
          <p:nvPr/>
        </p:nvGrpSpPr>
        <p:grpSpPr>
          <a:xfrm>
            <a:off x="126315" y="1395264"/>
            <a:ext cx="2671482" cy="2627147"/>
            <a:chOff x="466165" y="1559370"/>
            <a:chExt cx="3980329" cy="3739259"/>
          </a:xfrm>
        </p:grpSpPr>
        <p:grpSp>
          <p:nvGrpSpPr>
            <p:cNvPr id="6" name="קבוצה 5">
              <a:extLst>
                <a:ext uri="{FF2B5EF4-FFF2-40B4-BE49-F238E27FC236}">
                  <a16:creationId xmlns:a16="http://schemas.microsoft.com/office/drawing/2014/main" id="{D67342AC-071B-067F-6AF1-BEB23F574D45}"/>
                </a:ext>
              </a:extLst>
            </p:cNvPr>
            <p:cNvGrpSpPr/>
            <p:nvPr/>
          </p:nvGrpSpPr>
          <p:grpSpPr>
            <a:xfrm>
              <a:off x="466165" y="1559370"/>
              <a:ext cx="3980329" cy="3739259"/>
              <a:chOff x="1380565" y="1905000"/>
              <a:chExt cx="3980329" cy="3739259"/>
            </a:xfrm>
          </p:grpSpPr>
          <p:pic>
            <p:nvPicPr>
              <p:cNvPr id="7" name="תמונה 6">
                <a:extLst>
                  <a:ext uri="{FF2B5EF4-FFF2-40B4-BE49-F238E27FC236}">
                    <a16:creationId xmlns:a16="http://schemas.microsoft.com/office/drawing/2014/main" id="{42F8F809-168F-1373-27CB-D77A4997D7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80565" y="1905000"/>
                <a:ext cx="3980329" cy="3739259"/>
              </a:xfrm>
              <a:prstGeom prst="rect">
                <a:avLst/>
              </a:prstGeom>
            </p:spPr>
          </p:pic>
          <p:sp>
            <p:nvSpPr>
              <p:cNvPr id="8" name="תיבת טקסט 7">
                <a:extLst>
                  <a:ext uri="{FF2B5EF4-FFF2-40B4-BE49-F238E27FC236}">
                    <a16:creationId xmlns:a16="http://schemas.microsoft.com/office/drawing/2014/main" id="{FE8679F0-6BF9-4BAF-57A7-C250EACCDE9C}"/>
                  </a:ext>
                </a:extLst>
              </p:cNvPr>
              <p:cNvSpPr txBox="1"/>
              <p:nvPr/>
            </p:nvSpPr>
            <p:spPr>
              <a:xfrm>
                <a:off x="3895165" y="2805952"/>
                <a:ext cx="1080247" cy="30777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he-IL" sz="1400" dirty="0">
                    <a:latin typeface="Guttman Vilna" panose="02010401010101010101" pitchFamily="2" charset="-79"/>
                    <a:cs typeface="Guttman Vilna" panose="02010401010101010101" pitchFamily="2" charset="-79"/>
                  </a:rPr>
                  <a:t>יבש גלעד</a:t>
                </a:r>
              </a:p>
            </p:txBody>
          </p:sp>
        </p:grpSp>
        <p:sp>
          <p:nvSpPr>
            <p:cNvPr id="9" name="אליפסה 8">
              <a:extLst>
                <a:ext uri="{FF2B5EF4-FFF2-40B4-BE49-F238E27FC236}">
                  <a16:creationId xmlns:a16="http://schemas.microsoft.com/office/drawing/2014/main" id="{406A0F98-85EB-5EE9-48D2-D608B005FC1F}"/>
                </a:ext>
              </a:extLst>
            </p:cNvPr>
            <p:cNvSpPr/>
            <p:nvPr/>
          </p:nvSpPr>
          <p:spPr>
            <a:xfrm>
              <a:off x="2817041" y="2194286"/>
              <a:ext cx="1272987" cy="1050934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65C5FAF9-F0B4-D0FA-A432-D5C8DBA7F4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113" y="4564370"/>
            <a:ext cx="3024867" cy="157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30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עשן מתפתל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16968</TotalTime>
  <Words>476</Words>
  <Application>Microsoft Office PowerPoint</Application>
  <PresentationFormat>מסך רחב</PresentationFormat>
  <Paragraphs>38</Paragraphs>
  <Slides>9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6" baseType="lpstr">
      <vt:lpstr>Arial</vt:lpstr>
      <vt:lpstr>Calibri</vt:lpstr>
      <vt:lpstr>Century Gothic</vt:lpstr>
      <vt:lpstr>David</vt:lpstr>
      <vt:lpstr>Guttman Vilna</vt:lpstr>
      <vt:lpstr>Wingdings 3</vt:lpstr>
      <vt:lpstr>עשן מתפתל</vt:lpstr>
      <vt:lpstr>פילגש בגבעה שיקום שבט בנימין שופטים פרק כא</vt:lpstr>
      <vt:lpstr>איך מתקנים אחרי שבר כה גדול?</vt:lpstr>
      <vt:lpstr>מה נותר מבני בנימין?</vt:lpstr>
      <vt:lpstr>עם ישראל חוזר למצפה ומסופר על שבועה שכבר נשבע שם לפני הקרב:</vt:lpstr>
      <vt:lpstr>עם ישראל חוזר למצפה ומסופר על שבועה שכבר נשבע שם לפני הקרב:</vt:lpstr>
      <vt:lpstr>ומה הפתרון למאתיים בני בנימין הנותרים?</vt:lpstr>
      <vt:lpstr>ומה הפתרון למאתיים בני בנימין הנותרים?</vt:lpstr>
      <vt:lpstr>מצגת של PowerPoint‏</vt:lpstr>
      <vt:lpstr>שיקום שבט בנימין: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ו כִּי יִקָּרֵא קַן צִפּוֹר לְפָנֶיךָ בַּדֶּרֶךְ בְּכָל עֵץ אוֹ עַל הָאָרֶץ אֶפְרֹחִים אוֹ בֵיצִים וְהָאֵם רֹבֶצֶת עַל הָאֶפְרֹחִים אוֹ עַל הַבֵּיצִים לֹא תִקַּח הָאֵם עַל הַבָּנִים.  ז שַׁלֵּחַ תְּשַׁלַּח אֶת הָאֵם וְאֶת הַבָּנִים תִּקַּח לָךְ לְמַעַן יִיטַב לָךְ וְהַאֲרַכְתָּ יָמִים.</dc:title>
  <dc:creator>yaur l</dc:creator>
  <cp:lastModifiedBy>ישראל יוקל</cp:lastModifiedBy>
  <cp:revision>80</cp:revision>
  <dcterms:created xsi:type="dcterms:W3CDTF">2020-03-16T09:59:26Z</dcterms:created>
  <dcterms:modified xsi:type="dcterms:W3CDTF">2023-05-11T19:11:20Z</dcterms:modified>
</cp:coreProperties>
</file>