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5" roundtripDataSignature="AMtx7mjvD6SJtgNiu4n83qj2ByYcIzci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465B662-B53B-49EE-B9A4-6A27FB7E4D0C}">
  <a:tblStyle styleId="{9465B662-B53B-49EE-B9A4-6A27FB7E4D0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customschemas.google.com/relationships/presentationmetadata" Target="metadata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c7d587ee48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c7d587ee4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7530632d226891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7530632d22689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c7d587ee48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c7d587ee4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6.jp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c7d587ee48_0_5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g2c7d587ee48_0_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" name="Google Shape;86;g2c7d587ee48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577" y="1115438"/>
            <a:ext cx="8606499" cy="4523375"/>
          </a:xfrm>
          <a:prstGeom prst="rect">
            <a:avLst/>
          </a:prstGeom>
          <a:noFill/>
          <a:ln cap="sq" cmpd="thickThin" w="2286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1286700" y="654100"/>
            <a:ext cx="6570600" cy="57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FF00"/>
                </a:solidFill>
              </a:rPr>
              <a:t>בסוף ספר יהושוע כתוב:</a:t>
            </a:r>
            <a:endParaRPr b="1" sz="3200">
              <a:solidFill>
                <a:srgbClr val="FFFF00"/>
              </a:solidFill>
            </a:endParaRPr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FFF00"/>
              </a:solidFill>
            </a:endParaRPr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FFFF00"/>
                </a:solidFill>
              </a:rPr>
              <a:t>''</a:t>
            </a:r>
            <a:r>
              <a:rPr b="1" i="0" lang="iw-IL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וַיְהִי אַחֲרֵי הַדְּבָרִים הָאֵלֶּה וַיָּמָת יְהוֹשֻׁעַ בִּן-נוּן עֶבֶד </a:t>
            </a:r>
            <a:r>
              <a:rPr b="1" lang="iw-IL" sz="3200">
                <a:solidFill>
                  <a:srgbClr val="FFFF00"/>
                </a:solidFill>
              </a:rPr>
              <a:t>ה' </a:t>
            </a:r>
            <a:r>
              <a:rPr b="1" i="0" lang="iw-IL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בֶּן-מֵאָה וָעֶשֶׂר שָׁנִים.  וַיִּקְבְּרוּ אֹתוֹ בִּגְבוּל נַחֲלָתוֹ בְּתִמְנַת-סֶרַח אֲשֶׁר בְּהַר-אֶפְרָיִם מִצְּפוֹן לְהַר-גָּעַשׁ.  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 וַיַּעֲבֹד יִשְׂרָאֵל אֶת-</a:t>
            </a:r>
            <a:r>
              <a:rPr b="1" lang="iw-IL" sz="3200">
                <a:solidFill>
                  <a:srgbClr val="FFFF00"/>
                </a:solidFill>
              </a:rPr>
              <a:t>ה'</a:t>
            </a:r>
            <a:r>
              <a:rPr b="1" i="0" lang="iw-IL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כֹּל יְמֵי יְהוֹשֻׁעַ''</a:t>
            </a:r>
            <a:endParaRPr sz="600"/>
          </a:p>
        </p:txBody>
      </p:sp>
      <p:cxnSp>
        <p:nvCxnSpPr>
          <p:cNvPr id="92" name="Google Shape;92;p2"/>
          <p:cNvCxnSpPr/>
          <p:nvPr/>
        </p:nvCxnSpPr>
        <p:spPr>
          <a:xfrm>
            <a:off x="10090550" y="571500"/>
            <a:ext cx="1714500" cy="171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2584" y="275716"/>
            <a:ext cx="8496944" cy="2795563"/>
          </a:xfrm>
          <a:prstGeom prst="rect">
            <a:avLst/>
          </a:prstGeom>
          <a:noFill/>
          <a:ln cap="sq" cmpd="thickThin" w="2286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98" name="Google Shape;98;p1"/>
          <p:cNvSpPr txBox="1"/>
          <p:nvPr/>
        </p:nvSpPr>
        <p:spPr>
          <a:xfrm>
            <a:off x="719572" y="4149080"/>
            <a:ext cx="770485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7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"וַיְהִי אַחֲרֵי מוֹת יְהוֹשֻׁעַ"</a:t>
            </a:r>
            <a:endParaRPr b="1" i="0" sz="7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/>
        </p:nvSpPr>
        <p:spPr>
          <a:xfrm>
            <a:off x="683568" y="260648"/>
            <a:ext cx="770485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7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"וַיְהִי אַחֲרֵי מוֹת יְהוֹשֻׁעַ"</a:t>
            </a:r>
            <a:endParaRPr b="1" i="0" sz="7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/>
          <p:nvPr/>
        </p:nvSpPr>
        <p:spPr>
          <a:xfrm>
            <a:off x="6230259" y="2543244"/>
            <a:ext cx="2736304" cy="867311"/>
          </a:xfrm>
          <a:prstGeom prst="flowChartPunchedTape">
            <a:avLst/>
          </a:prstGeom>
          <a:solidFill>
            <a:srgbClr val="F2DADA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גיבור מלחמה</a:t>
            </a:r>
            <a:endParaRPr b="1" i="0" sz="28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3248248" y="3410555"/>
            <a:ext cx="2736304" cy="867311"/>
          </a:xfrm>
          <a:prstGeom prst="flowChartPunchedTape">
            <a:avLst/>
          </a:prstGeom>
          <a:solidFill>
            <a:srgbClr val="F2DADA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מאחד את העם</a:t>
            </a:r>
            <a:endParaRPr b="1" i="0" sz="28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4902984" y="4361889"/>
            <a:ext cx="2736304" cy="867311"/>
          </a:xfrm>
          <a:prstGeom prst="flowChartPunchedTape">
            <a:avLst/>
          </a:prstGeom>
          <a:solidFill>
            <a:srgbClr val="F2DADA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מנהיג</a:t>
            </a:r>
            <a:endParaRPr b="1" i="0" sz="28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07" name="Google Shape;107;p3"/>
          <p:cNvSpPr/>
          <p:nvPr/>
        </p:nvSpPr>
        <p:spPr>
          <a:xfrm>
            <a:off x="226205" y="2543247"/>
            <a:ext cx="2736304" cy="867311"/>
          </a:xfrm>
          <a:prstGeom prst="flowChartPunchedTape">
            <a:avLst/>
          </a:prstGeom>
          <a:solidFill>
            <a:srgbClr val="F2DADA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מלמד תורה</a:t>
            </a:r>
            <a:endParaRPr b="1" i="0" sz="28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1986198" y="5608476"/>
            <a:ext cx="2736304" cy="867311"/>
          </a:xfrm>
          <a:prstGeom prst="flowChartPunchedTape">
            <a:avLst/>
          </a:prstGeom>
          <a:solidFill>
            <a:srgbClr val="F2DADA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נביא</a:t>
            </a:r>
            <a:endParaRPr b="1" i="0" sz="28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117249" y="4005083"/>
            <a:ext cx="2736304" cy="1377494"/>
          </a:xfrm>
          <a:prstGeom prst="flowChartPunchedTape">
            <a:avLst/>
          </a:prstGeom>
          <a:solidFill>
            <a:srgbClr val="F2DADA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ישוב הארץ וחלוקת הנחלות</a:t>
            </a:r>
            <a:endParaRPr b="1" i="0" sz="24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6099674" y="5229200"/>
            <a:ext cx="2736304" cy="1377494"/>
          </a:xfrm>
          <a:prstGeom prst="flowChartPunchedTape">
            <a:avLst/>
          </a:prstGeom>
          <a:solidFill>
            <a:srgbClr val="F2DADA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התמודדות עם הגויים</a:t>
            </a:r>
            <a:endParaRPr b="1" i="0" sz="24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"/>
          <p:cNvSpPr txBox="1"/>
          <p:nvPr/>
        </p:nvSpPr>
        <p:spPr>
          <a:xfrm>
            <a:off x="899592" y="116632"/>
            <a:ext cx="7704856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8000" u="none" cap="none" strike="noStrike">
                <a:solidFill>
                  <a:srgbClr val="B6DDE7"/>
                </a:solidFill>
                <a:latin typeface="Arial"/>
                <a:ea typeface="Arial"/>
                <a:cs typeface="Arial"/>
                <a:sym typeface="Arial"/>
              </a:rPr>
              <a:t>תקופת השופטים</a:t>
            </a:r>
            <a:endParaRPr b="1" i="0" sz="8000" u="none" cap="none" strike="noStrike">
              <a:solidFill>
                <a:srgbClr val="B6DDE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6" name="Google Shape;116;p4"/>
          <p:cNvGraphicFramePr/>
          <p:nvPr/>
        </p:nvGraphicFramePr>
        <p:xfrm>
          <a:off x="539552" y="2011291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{9465B662-B53B-49EE-B9A4-6A27FB7E4D0C}</a:tableStyleId>
              </a:tblPr>
              <a:tblGrid>
                <a:gridCol w="4139975"/>
                <a:gridCol w="4140950"/>
              </a:tblGrid>
              <a:tr h="1000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900"/>
                        <a:t>שופטים</a:t>
                      </a:r>
                      <a:r>
                        <a:rPr lang="iw-IL" sz="2900" u="none" cap="none" strike="noStrike"/>
                        <a:t> 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iw-IL" sz="2900"/>
                        <a:t>יהושע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solidFill>
                      <a:srgbClr val="666666"/>
                    </a:solidFill>
                  </a:tcPr>
                </a:tc>
              </a:tr>
              <a:tr h="56707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900">
                          <a:solidFill>
                            <a:schemeClr val="dk1"/>
                          </a:solidFill>
                        </a:rPr>
                        <a:t>מנהיגים רבים שופטים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iw-IL" sz="2900">
                          <a:solidFill>
                            <a:schemeClr val="lt1"/>
                          </a:solidFill>
                        </a:rPr>
                        <a:t>מנהיג אחד יהושע</a:t>
                      </a:r>
                      <a:endParaRPr b="1" sz="2700" u="none" cap="none" strike="noStrike"/>
                    </a:p>
                  </a:txBody>
                  <a:tcPr marT="0" marB="0" marR="68575" marL="68575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11341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900">
                          <a:solidFill>
                            <a:schemeClr val="dk1"/>
                          </a:solidFill>
                        </a:rPr>
                        <a:t>תקופה ארוכה (כ – 380 שנה)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iw-IL" sz="2900">
                          <a:solidFill>
                            <a:schemeClr val="lt1"/>
                          </a:solidFill>
                        </a:rPr>
                        <a:t>תקופה קצרה (כ – 14 שנות כיבוש והתנחלות)</a:t>
                      </a:r>
                      <a:endParaRPr b="1" sz="2700" u="none" cap="none" strike="noStrike"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11341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900">
                          <a:solidFill>
                            <a:schemeClr val="dk1"/>
                          </a:solidFill>
                        </a:rPr>
                        <a:t>ישראל יושבים איש בנחלתו. פיזור בארץ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iw-IL" sz="2900">
                          <a:solidFill>
                            <a:schemeClr val="lt1"/>
                          </a:solidFill>
                        </a:rPr>
                        <a:t>ישראל שוכנים סביב המשכן מאוחדים</a:t>
                      </a:r>
                      <a:endParaRPr b="1" sz="2700" u="none" cap="none" strike="noStrike"/>
                    </a:p>
                  </a:txBody>
                  <a:tcPr marT="0" marB="0" marR="68575" marL="685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666666"/>
                    </a:solidFill>
                  </a:tcPr>
                </a:tc>
              </a:tr>
              <a:tr h="11341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700">
                          <a:solidFill>
                            <a:schemeClr val="dk1"/>
                          </a:solidFill>
                        </a:rPr>
                        <a:t>חוסר מנהיגות</a:t>
                      </a:r>
                      <a:endParaRPr sz="2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b="1" lang="iw-IL" sz="2900">
                          <a:solidFill>
                            <a:schemeClr val="lt1"/>
                          </a:solidFill>
                        </a:rPr>
                        <a:t>"ה מושיע"</a:t>
                      </a:r>
                      <a:endParaRPr b="1" sz="2700" u="none" cap="none" strike="noStrike"/>
                    </a:p>
                  </a:txBody>
                  <a:tcPr marT="0" marB="0" marR="68575" marL="68575"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530632d2268911_0"/>
          <p:cNvSpPr txBox="1"/>
          <p:nvPr>
            <p:ph type="title"/>
          </p:nvPr>
        </p:nvSpPr>
        <p:spPr>
          <a:xfrm>
            <a:off x="3046950" y="2716211"/>
            <a:ext cx="3050100" cy="1425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7200">
                <a:solidFill>
                  <a:schemeClr val="accent2"/>
                </a:solidFill>
                <a:highlight>
                  <a:srgbClr val="FFFF00"/>
                </a:highlight>
              </a:rPr>
              <a:t>מנהיג</a:t>
            </a:r>
            <a:endParaRPr b="1" sz="7200">
              <a:solidFill>
                <a:schemeClr val="accent2"/>
              </a:solidFill>
              <a:highlight>
                <a:srgbClr val="FFFF00"/>
              </a:highlight>
            </a:endParaRPr>
          </a:p>
        </p:txBody>
      </p:sp>
      <p:sp>
        <p:nvSpPr>
          <p:cNvPr id="122" name="Google Shape;122;g7530632d2268911_0"/>
          <p:cNvSpPr/>
          <p:nvPr/>
        </p:nvSpPr>
        <p:spPr>
          <a:xfrm>
            <a:off x="2660160" y="1513735"/>
            <a:ext cx="3832800" cy="38328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3" name="Google Shape;123;g7530632d2268911_0"/>
          <p:cNvCxnSpPr/>
          <p:nvPr/>
        </p:nvCxnSpPr>
        <p:spPr>
          <a:xfrm>
            <a:off x="5461981" y="8392793"/>
            <a:ext cx="1569000" cy="648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/>
          <p:nvPr/>
        </p:nvSpPr>
        <p:spPr>
          <a:xfrm>
            <a:off x="899592" y="116632"/>
            <a:ext cx="7704900" cy="13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8000" u="none" cap="none" strike="noStrike">
                <a:solidFill>
                  <a:srgbClr val="B6DDE7"/>
                </a:solidFill>
                <a:latin typeface="Arial"/>
                <a:ea typeface="Arial"/>
                <a:cs typeface="Arial"/>
                <a:sym typeface="Arial"/>
              </a:rPr>
              <a:t>תפקידי השופטים</a:t>
            </a:r>
            <a:endParaRPr b="1" i="0" sz="8000" u="none" cap="none" strike="noStrike">
              <a:solidFill>
                <a:srgbClr val="B6DDE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3094666" y="1397545"/>
            <a:ext cx="2736288" cy="726138"/>
          </a:xfrm>
          <a:prstGeom prst="flowChartDocument">
            <a:avLst/>
          </a:prstGeom>
          <a:solidFill>
            <a:srgbClr val="DAE5F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מושיע </a:t>
            </a:r>
            <a:endParaRPr b="1" i="0" sz="32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6084168" y="5465213"/>
            <a:ext cx="2736288" cy="726138"/>
          </a:xfrm>
          <a:prstGeom prst="flowChartDocument">
            <a:avLst/>
          </a:prstGeom>
          <a:solidFill>
            <a:srgbClr val="DAE5F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יוצא למלחמה</a:t>
            </a:r>
            <a:endParaRPr b="1" i="0" sz="32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3343373" y="2708921"/>
            <a:ext cx="2736288" cy="1949184"/>
          </a:xfrm>
          <a:prstGeom prst="flowChartDocument">
            <a:avLst/>
          </a:prstGeom>
          <a:solidFill>
            <a:srgbClr val="DAE5F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מדריך את ישראל בתורה ובמצוות</a:t>
            </a:r>
            <a:endParaRPr b="1" i="0" sz="32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427565" y="3653931"/>
            <a:ext cx="2736288" cy="1337688"/>
          </a:xfrm>
          <a:prstGeom prst="flowChartDocument">
            <a:avLst/>
          </a:prstGeom>
          <a:solidFill>
            <a:srgbClr val="DAE5F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שופט את ישראל</a:t>
            </a:r>
            <a:endParaRPr b="1" i="0" sz="32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danabaparasha.com/wp-content/uploads/2019/06/%D7%A9%D7%91%D7%95%D7%A2%D7%95%D7%AA-2019-1024x1024.jpg" id="133" name="Google Shape;13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4551" y="1397554"/>
            <a:ext cx="1915956" cy="1915956"/>
          </a:xfrm>
          <a:prstGeom prst="rect">
            <a:avLst/>
          </a:prstGeom>
          <a:noFill/>
          <a:ln>
            <a:noFill/>
          </a:ln>
        </p:spPr>
      </p:pic>
      <p:sp>
        <p:nvSpPr>
          <p:cNvPr descr="במאים צעירים" id="134" name="Google Shape;134;p5"/>
          <p:cNvSpPr/>
          <p:nvPr/>
        </p:nvSpPr>
        <p:spPr>
          <a:xfrm>
            <a:off x="8923338" y="-144463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" name="Google Shape;13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52528" y="2708920"/>
            <a:ext cx="2114550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descr="שופט - ייצור ידע" id="136" name="Google Shape;136;p5"/>
          <p:cNvSpPr/>
          <p:nvPr/>
        </p:nvSpPr>
        <p:spPr>
          <a:xfrm>
            <a:off x="9075738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6562" y="5210404"/>
            <a:ext cx="1571105" cy="1235770"/>
          </a:xfrm>
          <a:prstGeom prst="rect">
            <a:avLst/>
          </a:prstGeom>
          <a:noFill/>
          <a:ln>
            <a:noFill/>
          </a:ln>
        </p:spPr>
      </p:pic>
      <p:sp>
        <p:nvSpPr>
          <p:cNvPr descr="איפה מוצאים תשובה? - אחינו" id="138" name="Google Shape;138;p5"/>
          <p:cNvSpPr/>
          <p:nvPr/>
        </p:nvSpPr>
        <p:spPr>
          <a:xfrm>
            <a:off x="9228138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5"/>
          <p:cNvPicPr preferRelativeResize="0"/>
          <p:nvPr/>
        </p:nvPicPr>
        <p:blipFill rotWithShape="1">
          <a:blip r:embed="rId7">
            <a:alphaModFix/>
          </a:blip>
          <a:srcRect b="19411" l="0" r="0" t="0"/>
          <a:stretch/>
        </p:blipFill>
        <p:spPr>
          <a:xfrm>
            <a:off x="3617557" y="4760356"/>
            <a:ext cx="2381250" cy="1304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c7d587ee48_0_11"/>
          <p:cNvSpPr txBox="1"/>
          <p:nvPr>
            <p:ph type="ctrTitle"/>
          </p:nvPr>
        </p:nvSpPr>
        <p:spPr>
          <a:xfrm>
            <a:off x="685800" y="844550"/>
            <a:ext cx="7772400" cy="147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משחק פתיחה לספר שופטים: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2020-08-16T06:04:49Z</dcterms:created>
  <dc:creator>‏‏משתמש Windows</dc:creator>
</cp:coreProperties>
</file>