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320" r:id="rId3"/>
    <p:sldId id="262" r:id="rId4"/>
    <p:sldId id="265" r:id="rId5"/>
    <p:sldId id="266" r:id="rId6"/>
    <p:sldId id="268" r:id="rId7"/>
    <p:sldId id="263" r:id="rId8"/>
    <p:sldId id="269" r:id="rId9"/>
    <p:sldId id="270" r:id="rId10"/>
    <p:sldId id="271" r:id="rId11"/>
    <p:sldId id="272" r:id="rId12"/>
    <p:sldId id="274" r:id="rId13"/>
    <p:sldId id="273" r:id="rId14"/>
    <p:sldId id="281" r:id="rId15"/>
    <p:sldId id="276" r:id="rId16"/>
    <p:sldId id="282" r:id="rId17"/>
    <p:sldId id="283" r:id="rId18"/>
    <p:sldId id="278" r:id="rId19"/>
    <p:sldId id="285" r:id="rId20"/>
    <p:sldId id="287" r:id="rId21"/>
    <p:sldId id="277" r:id="rId22"/>
    <p:sldId id="288" r:id="rId23"/>
    <p:sldId id="289" r:id="rId24"/>
    <p:sldId id="290" r:id="rId25"/>
    <p:sldId id="291" r:id="rId26"/>
    <p:sldId id="294" r:id="rId27"/>
    <p:sldId id="293" r:id="rId28"/>
    <p:sldId id="301" r:id="rId29"/>
    <p:sldId id="304" r:id="rId30"/>
    <p:sldId id="305" r:id="rId31"/>
    <p:sldId id="303" r:id="rId32"/>
    <p:sldId id="308" r:id="rId33"/>
    <p:sldId id="306" r:id="rId34"/>
    <p:sldId id="309" r:id="rId35"/>
    <p:sldId id="307" r:id="rId36"/>
    <p:sldId id="311" r:id="rId37"/>
    <p:sldId id="314" r:id="rId38"/>
    <p:sldId id="310" r:id="rId39"/>
    <p:sldId id="316" r:id="rId40"/>
    <p:sldId id="295" r:id="rId41"/>
    <p:sldId id="317" r:id="rId42"/>
    <p:sldId id="318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aur l" initials="yl" lastIdx="1" clrIdx="0">
    <p:extLst>
      <p:ext uri="{19B8F6BF-5375-455C-9EA6-DF929625EA0E}">
        <p15:presenceInfo xmlns:p15="http://schemas.microsoft.com/office/powerpoint/2012/main" userId="9c16efe6736f05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6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1.jpeg"/><Relationship Id="rId7" Type="http://schemas.openxmlformats.org/officeDocument/2006/relationships/image" Target="../media/image4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13.png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gif"/><Relationship Id="rId4" Type="http://schemas.openxmlformats.org/officeDocument/2006/relationships/image" Target="../media/image32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622" y="1865243"/>
            <a:ext cx="8911687" cy="1280890"/>
          </a:xfrm>
        </p:spPr>
        <p:txBody>
          <a:bodyPr>
            <a:normAutofit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6000" b="1" dirty="0"/>
              <a:t>אבימלך, </a:t>
            </a:r>
            <a:r>
              <a:rPr lang="he-IL" sz="2800" b="1" dirty="0"/>
              <a:t>משל יותם</a:t>
            </a:r>
            <a:br>
              <a:rPr lang="he-IL" sz="6000" b="1" dirty="0"/>
            </a:br>
            <a:r>
              <a:rPr lang="he-IL" sz="3100" b="1" dirty="0"/>
              <a:t>שופטים פרק ט</a:t>
            </a:r>
            <a:endParaRPr lang="he-IL" sz="6000" b="1" dirty="0"/>
          </a:p>
        </p:txBody>
      </p:sp>
      <p:pic>
        <p:nvPicPr>
          <p:cNvPr id="4" name="Picture 8" descr="Seasonal Trees Set, Summer And Autumn Trees Vector Illustrations.. Royalty  Free Cliparts, Vectors, And Stock Illustration. Image 98146500.">
            <a:extLst>
              <a:ext uri="{FF2B5EF4-FFF2-40B4-BE49-F238E27FC236}">
                <a16:creationId xmlns:a16="http://schemas.microsoft.com/office/drawing/2014/main" id="{A5277E8E-D91B-497D-B1E7-D82BBB9F2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159" y="3429000"/>
            <a:ext cx="4298612" cy="288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68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>
            <a:extLst>
              <a:ext uri="{FF2B5EF4-FFF2-40B4-BE49-F238E27FC236}">
                <a16:creationId xmlns:a16="http://schemas.microsoft.com/office/drawing/2014/main" id="{C9707BD9-E103-46FD-8DB7-ED0A39CCE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954" y="5621799"/>
            <a:ext cx="10705826" cy="1280890"/>
          </a:xfrm>
        </p:spPr>
        <p:txBody>
          <a:bodyPr/>
          <a:lstStyle/>
          <a:p>
            <a:pPr algn="r"/>
            <a:r>
              <a:rPr lang="he-IL" dirty="0"/>
              <a:t>א  ב  ג  ד   ה    ו   ז   ח   ט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18A113C9-C7E2-4F13-A965-D3B76C7CE74B}"/>
              </a:ext>
            </a:extLst>
          </p:cNvPr>
          <p:cNvSpPr/>
          <p:nvPr/>
        </p:nvSpPr>
        <p:spPr>
          <a:xfrm>
            <a:off x="8828690" y="4761186"/>
            <a:ext cx="2675922" cy="4309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205B42AB-2160-4238-926D-9FC2B1F6FFD6}"/>
              </a:ext>
            </a:extLst>
          </p:cNvPr>
          <p:cNvSpPr/>
          <p:nvPr/>
        </p:nvSpPr>
        <p:spPr>
          <a:xfrm>
            <a:off x="6516414" y="4761186"/>
            <a:ext cx="2337281" cy="4309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C85E79EA-46CD-4B36-A3C1-2CA15B749A03}"/>
              </a:ext>
            </a:extLst>
          </p:cNvPr>
          <p:cNvSpPr/>
          <p:nvPr/>
        </p:nvSpPr>
        <p:spPr>
          <a:xfrm>
            <a:off x="6257869" y="4757234"/>
            <a:ext cx="258544" cy="4309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>
            <a:extLst>
              <a:ext uri="{FF2B5EF4-FFF2-40B4-BE49-F238E27FC236}">
                <a16:creationId xmlns:a16="http://schemas.microsoft.com/office/drawing/2014/main" id="{E63A5280-ED01-40EA-A229-755FB0E9F7E7}"/>
              </a:ext>
            </a:extLst>
          </p:cNvPr>
          <p:cNvSpPr/>
          <p:nvPr/>
        </p:nvSpPr>
        <p:spPr>
          <a:xfrm>
            <a:off x="11183006" y="2781456"/>
            <a:ext cx="157655" cy="1576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1819BEFE-A922-42A6-ACE5-83F607FCADC4}"/>
              </a:ext>
            </a:extLst>
          </p:cNvPr>
          <p:cNvSpPr txBox="1"/>
          <p:nvPr/>
        </p:nvSpPr>
        <p:spPr>
          <a:xfrm>
            <a:off x="10799490" y="2412124"/>
            <a:ext cx="9669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עתניאל</a:t>
            </a: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2B419224-9862-4F84-BA0A-216CAE14C8B9}"/>
              </a:ext>
            </a:extLst>
          </p:cNvPr>
          <p:cNvSpPr/>
          <p:nvPr/>
        </p:nvSpPr>
        <p:spPr>
          <a:xfrm>
            <a:off x="9882701" y="2781456"/>
            <a:ext cx="70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/>
              <a:t>אהוד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1DECA0C5-2654-4352-99FC-0FCD09D1583E}"/>
              </a:ext>
            </a:extLst>
          </p:cNvPr>
          <p:cNvSpPr/>
          <p:nvPr/>
        </p:nvSpPr>
        <p:spPr>
          <a:xfrm>
            <a:off x="8627607" y="3376970"/>
            <a:ext cx="1370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/>
              <a:t>דבורה וברק</a:t>
            </a:r>
          </a:p>
        </p:txBody>
      </p:sp>
      <p:sp>
        <p:nvSpPr>
          <p:cNvPr id="15" name="אליפסה 14">
            <a:extLst>
              <a:ext uri="{FF2B5EF4-FFF2-40B4-BE49-F238E27FC236}">
                <a16:creationId xmlns:a16="http://schemas.microsoft.com/office/drawing/2014/main" id="{DA786DC6-D2DF-4A3C-885D-76FF0F0FF73B}"/>
              </a:ext>
            </a:extLst>
          </p:cNvPr>
          <p:cNvSpPr/>
          <p:nvPr/>
        </p:nvSpPr>
        <p:spPr>
          <a:xfrm>
            <a:off x="9245424" y="3776580"/>
            <a:ext cx="157655" cy="1576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אליפסה 15">
            <a:extLst>
              <a:ext uri="{FF2B5EF4-FFF2-40B4-BE49-F238E27FC236}">
                <a16:creationId xmlns:a16="http://schemas.microsoft.com/office/drawing/2014/main" id="{AC460BB3-D9E7-499D-8321-4F3E64237160}"/>
              </a:ext>
            </a:extLst>
          </p:cNvPr>
          <p:cNvSpPr/>
          <p:nvPr/>
        </p:nvSpPr>
        <p:spPr>
          <a:xfrm>
            <a:off x="10195039" y="3159828"/>
            <a:ext cx="157655" cy="1576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EB8534BC-A437-41F2-9573-DC386CF019A5}"/>
              </a:ext>
            </a:extLst>
          </p:cNvPr>
          <p:cNvSpPr/>
          <p:nvPr/>
        </p:nvSpPr>
        <p:spPr>
          <a:xfrm>
            <a:off x="7122063" y="3621036"/>
            <a:ext cx="960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 גדעון</a:t>
            </a:r>
          </a:p>
          <a:p>
            <a:br>
              <a:rPr lang="he-IL" dirty="0"/>
            </a:br>
            <a:endParaRPr lang="he-IL" dirty="0"/>
          </a:p>
        </p:txBody>
      </p:sp>
      <p:cxnSp>
        <p:nvCxnSpPr>
          <p:cNvPr id="19" name="מחבר חץ ישר 18">
            <a:extLst>
              <a:ext uri="{FF2B5EF4-FFF2-40B4-BE49-F238E27FC236}">
                <a16:creationId xmlns:a16="http://schemas.microsoft.com/office/drawing/2014/main" id="{E9260871-A606-406B-AFA9-C0FC53CCC066}"/>
              </a:ext>
            </a:extLst>
          </p:cNvPr>
          <p:cNvCxnSpPr>
            <a:cxnSpLocks/>
          </p:cNvCxnSpPr>
          <p:nvPr/>
        </p:nvCxnSpPr>
        <p:spPr>
          <a:xfrm flipH="1">
            <a:off x="6722117" y="4006010"/>
            <a:ext cx="489409" cy="46845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חץ: שמאלה 31">
            <a:extLst>
              <a:ext uri="{FF2B5EF4-FFF2-40B4-BE49-F238E27FC236}">
                <a16:creationId xmlns:a16="http://schemas.microsoft.com/office/drawing/2014/main" id="{B81481F5-2E7E-4C28-8510-BD117B956A57}"/>
              </a:ext>
            </a:extLst>
          </p:cNvPr>
          <p:cNvSpPr/>
          <p:nvPr/>
        </p:nvSpPr>
        <p:spPr>
          <a:xfrm>
            <a:off x="3454924" y="4551749"/>
            <a:ext cx="2781588" cy="84272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כותרת 1">
            <a:extLst>
              <a:ext uri="{FF2B5EF4-FFF2-40B4-BE49-F238E27FC236}">
                <a16:creationId xmlns:a16="http://schemas.microsoft.com/office/drawing/2014/main" id="{CE80EE73-2045-4479-BDD5-9D24C88B946E}"/>
              </a:ext>
            </a:extLst>
          </p:cNvPr>
          <p:cNvSpPr txBox="1">
            <a:spLocks/>
          </p:cNvSpPr>
          <p:nvPr/>
        </p:nvSpPr>
        <p:spPr>
          <a:xfrm>
            <a:off x="1441007" y="103282"/>
            <a:ext cx="8911687" cy="808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ts val="4800"/>
              </a:lnSpc>
              <a:spcBef>
                <a:spcPts val="600"/>
              </a:spcBef>
            </a:pPr>
            <a:br>
              <a:rPr lang="he-IL" sz="8000" b="1" dirty="0"/>
            </a:br>
            <a:r>
              <a:rPr lang="he-IL" sz="4400" b="1" dirty="0"/>
              <a:t>שופטי ישראל</a:t>
            </a:r>
            <a:endParaRPr lang="he-IL" sz="8000" b="1" dirty="0"/>
          </a:p>
        </p:txBody>
      </p:sp>
      <p:sp>
        <p:nvSpPr>
          <p:cNvPr id="2" name="אליפסה 1">
            <a:extLst>
              <a:ext uri="{FF2B5EF4-FFF2-40B4-BE49-F238E27FC236}">
                <a16:creationId xmlns:a16="http://schemas.microsoft.com/office/drawing/2014/main" id="{DC55B579-1E96-427C-B3D1-A998C5778D41}"/>
              </a:ext>
            </a:extLst>
          </p:cNvPr>
          <p:cNvSpPr/>
          <p:nvPr/>
        </p:nvSpPr>
        <p:spPr>
          <a:xfrm rot="3308515">
            <a:off x="9228630" y="1087037"/>
            <a:ext cx="1851548" cy="39612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אליפסה 30">
            <a:extLst>
              <a:ext uri="{FF2B5EF4-FFF2-40B4-BE49-F238E27FC236}">
                <a16:creationId xmlns:a16="http://schemas.microsoft.com/office/drawing/2014/main" id="{87137956-923B-4734-8EBB-5541E14C694D}"/>
              </a:ext>
            </a:extLst>
          </p:cNvPr>
          <p:cNvSpPr/>
          <p:nvPr/>
        </p:nvSpPr>
        <p:spPr>
          <a:xfrm rot="3308515">
            <a:off x="6823877" y="3278488"/>
            <a:ext cx="1451154" cy="14550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מלבן 37">
            <a:extLst>
              <a:ext uri="{FF2B5EF4-FFF2-40B4-BE49-F238E27FC236}">
                <a16:creationId xmlns:a16="http://schemas.microsoft.com/office/drawing/2014/main" id="{05EEE5E5-52BE-416E-BBF6-787198910E6B}"/>
              </a:ext>
            </a:extLst>
          </p:cNvPr>
          <p:cNvSpPr/>
          <p:nvPr/>
        </p:nvSpPr>
        <p:spPr>
          <a:xfrm>
            <a:off x="5949611" y="4096921"/>
            <a:ext cx="960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b="1" dirty="0"/>
              <a:t>  </a:t>
            </a:r>
            <a:br>
              <a:rPr lang="he-IL" dirty="0"/>
            </a:br>
            <a:r>
              <a:rPr lang="he-IL" dirty="0"/>
              <a:t>אבימלך</a:t>
            </a:r>
          </a:p>
        </p:txBody>
      </p:sp>
    </p:spTree>
    <p:extLst>
      <p:ext uri="{BB962C8B-B14F-4D97-AF65-F5344CB8AC3E}">
        <p14:creationId xmlns:p14="http://schemas.microsoft.com/office/powerpoint/2010/main" val="107653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1" grpId="0" animBg="1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17D6109-BE69-4E92-A990-59D4DD866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7281" y="1156138"/>
            <a:ext cx="6838019" cy="5129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ב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דַּבְּרוּ נָא בְּאָזְנֵי כָל בַּעֲלֵי שְׁכֶם </a:t>
            </a:r>
          </a:p>
          <a:p>
            <a:pPr marL="0" indent="0">
              <a:buNone/>
            </a:pP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מַה טּוֹב לָכֶם? הַמְשֹׁל בָּכֶם שִׁבְעִים אִישׁ כֹּל בְּנֵי </a:t>
            </a:r>
            <a:r>
              <a:rPr kumimoji="0" lang="he-I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יְרֻבַּעַל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אִם מְשֹׁל בָּכֶם אִישׁ אֶחָד? וּזְכַרְתֶּם כִּי עַצְמְכֶם וּבְשַׂרְכֶם אָנִי! </a:t>
            </a:r>
          </a:p>
          <a:p>
            <a:pPr marL="0" indent="0">
              <a:buNone/>
            </a:pPr>
            <a:endParaRPr lang="he-IL" sz="3200" dirty="0">
              <a:solidFill>
                <a:prstClr val="black">
                  <a:lumMod val="95000"/>
                  <a:lumOff val="5000"/>
                </a:prst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ג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 וַיְדַבְּרוּ אֲחֵי </a:t>
            </a:r>
            <a:r>
              <a:rPr kumimoji="0" lang="he-I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אִמּו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ֹ עָלָיו בְּאָזְנֵי כָּל בַּעֲלֵי שְׁכֶם אֵת כָּל הַדְּבָרִים הָאֵלֶּה, </a:t>
            </a:r>
            <a:r>
              <a:rPr kumimoji="0" lang="he-I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וַיֵּט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לִבָּם אַחֲרֵי אֲבִימֶלֶךְ כִּי אָמְרוּ אָחִינוּ הוּא:</a:t>
            </a:r>
            <a:endParaRPr lang="he-IL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AEDCF061-9491-4F97-934C-A74D626B4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88" y="388883"/>
            <a:ext cx="3861942" cy="3332350"/>
          </a:xfrm>
          <a:prstGeom prst="rect">
            <a:avLst/>
          </a:prstGeom>
        </p:spPr>
      </p:pic>
      <p:pic>
        <p:nvPicPr>
          <p:cNvPr id="7" name="מציין מיקום תוכן 4">
            <a:extLst>
              <a:ext uri="{FF2B5EF4-FFF2-40B4-BE49-F238E27FC236}">
                <a16:creationId xmlns:a16="http://schemas.microsoft.com/office/drawing/2014/main" id="{70B72A42-1FD3-4D5F-A1FA-E1D5F6730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88" y="3930869"/>
            <a:ext cx="3539699" cy="265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6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17D6109-BE69-4E92-A990-59D4DD866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7281" y="1156138"/>
            <a:ext cx="6838019" cy="5129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ב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lang="he-IL" sz="3200" dirty="0">
                <a:solidFill>
                  <a:prstClr val="black">
                    <a:lumMod val="95000"/>
                    <a:lumOff val="5000"/>
                  </a:prst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דַּבְּרוּ נָא בְּאָזְנֵי כָל בַּעֲלֵי שְׁכֶם </a:t>
            </a:r>
          </a:p>
          <a:p>
            <a:pPr marL="0" indent="0">
              <a:buNone/>
            </a:pPr>
            <a:r>
              <a:rPr lang="he-IL" sz="3200" dirty="0">
                <a:solidFill>
                  <a:prstClr val="black">
                    <a:lumMod val="95000"/>
                    <a:lumOff val="5000"/>
                  </a:prst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מַה טּוֹב לָכֶם? 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הַמְשֹׁל בָּכֶם שִׁבְעִים אִישׁ כֹּל בְּנֵי </a:t>
            </a:r>
            <a:r>
              <a:rPr kumimoji="0" lang="he-I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יְרֻבַּעַל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אִם מְשֹׁל בָּכֶם אִישׁ אֶחָד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? וּזְכַרְתֶּם כִּי עַצְמְכֶם וּבְשַׂרְכֶם אָנִי! </a:t>
            </a:r>
          </a:p>
          <a:p>
            <a:pPr marL="0" indent="0">
              <a:buNone/>
            </a:pPr>
            <a:endParaRPr lang="he-IL" sz="3200" dirty="0">
              <a:solidFill>
                <a:prstClr val="black">
                  <a:lumMod val="95000"/>
                  <a:lumOff val="5000"/>
                </a:prst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ג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 וַיְדַבְּרוּ אֲחֵי </a:t>
            </a:r>
            <a:r>
              <a:rPr kumimoji="0" lang="he-I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אִמּו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ֹ עָלָיו בְּאָזְנֵי כָּל בַּעֲלֵי שְׁכֶם אֵת כָּל הַדְּבָרִים הָאֵלֶּה, </a:t>
            </a:r>
            <a:r>
              <a:rPr kumimoji="0" lang="he-I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וַיֵּט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לִבָּם אַחֲרֵי אֲבִימֶלֶךְ כִּי אָמְרוּ אָחִינוּ הוּא:</a:t>
            </a:r>
            <a:endParaRPr lang="he-IL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AEDCF061-9491-4F97-934C-A74D626B4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88" y="388883"/>
            <a:ext cx="3861942" cy="3332350"/>
          </a:xfrm>
          <a:prstGeom prst="rect">
            <a:avLst/>
          </a:prstGeom>
        </p:spPr>
      </p:pic>
      <p:pic>
        <p:nvPicPr>
          <p:cNvPr id="7" name="מציין מיקום תוכן 4">
            <a:extLst>
              <a:ext uri="{FF2B5EF4-FFF2-40B4-BE49-F238E27FC236}">
                <a16:creationId xmlns:a16="http://schemas.microsoft.com/office/drawing/2014/main" id="{70B72A42-1FD3-4D5F-A1FA-E1D5F6730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88" y="3930869"/>
            <a:ext cx="3539699" cy="265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43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17D6109-BE69-4E92-A990-59D4DD866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7281" y="1156138"/>
            <a:ext cx="6838019" cy="5129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ב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lang="he-IL" sz="3200" dirty="0">
                <a:solidFill>
                  <a:prstClr val="black">
                    <a:lumMod val="95000"/>
                    <a:lumOff val="5000"/>
                  </a:prst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דַּבְּרוּ נָא בְּאָזְנֵי כָל בַּעֲלֵי שְׁכֶם </a:t>
            </a:r>
          </a:p>
          <a:p>
            <a:pPr marL="0" indent="0">
              <a:buNone/>
            </a:pPr>
            <a:r>
              <a:rPr lang="he-IL" sz="3200" dirty="0">
                <a:solidFill>
                  <a:prstClr val="black">
                    <a:lumMod val="95000"/>
                    <a:lumOff val="5000"/>
                  </a:prst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מַה טּוֹב לָכֶם? הַמְשֹׁל 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בָּכֶם שִׁבְעִים אִישׁ כֹּל בְּנֵי </a:t>
            </a:r>
            <a:r>
              <a:rPr kumimoji="0" lang="he-I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יְרֻבַּעַל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אִם מְשֹׁל בָּכֶם אִישׁ אֶחָד?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וּזְכַרְתֶּם כִּי עַצְמְכֶם וּבְשַׂרְכֶם אָנִי!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 </a:t>
            </a:r>
          </a:p>
          <a:p>
            <a:pPr marL="0" indent="0">
              <a:buNone/>
            </a:pPr>
            <a:endParaRPr lang="he-IL" sz="3200" dirty="0">
              <a:solidFill>
                <a:prstClr val="black">
                  <a:lumMod val="95000"/>
                  <a:lumOff val="5000"/>
                </a:prst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ג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 וַיְדַבְּרוּ אֲחֵי </a:t>
            </a:r>
            <a:r>
              <a:rPr kumimoji="0" lang="he-I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אִמּו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ֹ עָלָיו בְּאָזְנֵי כָּל בַּעֲלֵי שְׁכֶם אֵת כָּל הַדְּבָרִים הָאֵלֶּה, </a:t>
            </a:r>
            <a:r>
              <a:rPr kumimoji="0" lang="he-I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וַיֵּט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לִבָּם אַחֲרֵי אֲבִימֶלֶךְ כִּי אָמְרוּ אָחִינוּ הוּא:</a:t>
            </a:r>
            <a:endParaRPr lang="he-IL" dirty="0"/>
          </a:p>
        </p:txBody>
      </p:sp>
      <p:pic>
        <p:nvPicPr>
          <p:cNvPr id="7" name="מציין מיקום תוכן 4">
            <a:extLst>
              <a:ext uri="{FF2B5EF4-FFF2-40B4-BE49-F238E27FC236}">
                <a16:creationId xmlns:a16="http://schemas.microsoft.com/office/drawing/2014/main" id="{70B72A42-1FD3-4D5F-A1FA-E1D5F6730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88" y="3930869"/>
            <a:ext cx="3539699" cy="2654775"/>
          </a:xfrm>
          <a:prstGeom prst="rect">
            <a:avLst/>
          </a:prstGeom>
        </p:spPr>
      </p:pic>
      <p:pic>
        <p:nvPicPr>
          <p:cNvPr id="2050" name="Picture 2" descr="Cartoon emoji emoticon smiling smiley face character Stock Photo - Alamy">
            <a:extLst>
              <a:ext uri="{FF2B5EF4-FFF2-40B4-BE49-F238E27FC236}">
                <a16:creationId xmlns:a16="http://schemas.microsoft.com/office/drawing/2014/main" id="{A0FB002C-4C23-4061-80A6-9E7CE24F49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29"/>
          <a:stretch/>
        </p:blipFill>
        <p:spPr bwMode="auto">
          <a:xfrm>
            <a:off x="2322376" y="1587062"/>
            <a:ext cx="2079132" cy="200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rtoon Crown Stock Illustration - Download Image Now - iStock">
            <a:extLst>
              <a:ext uri="{FF2B5EF4-FFF2-40B4-BE49-F238E27FC236}">
                <a16:creationId xmlns:a16="http://schemas.microsoft.com/office/drawing/2014/main" id="{62B757D8-F3CA-45AA-9775-60EF6666C9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4" b="26582"/>
          <a:stretch/>
        </p:blipFill>
        <p:spPr bwMode="auto">
          <a:xfrm rot="20235328">
            <a:off x="1961280" y="959571"/>
            <a:ext cx="1790704" cy="91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21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17D6109-BE69-4E92-A990-59D4DD866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7281" y="1156138"/>
            <a:ext cx="6838019" cy="5129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ב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</a:t>
            </a:r>
            <a:r>
              <a:rPr lang="he-IL" sz="3200" dirty="0">
                <a:solidFill>
                  <a:prstClr val="black">
                    <a:lumMod val="95000"/>
                    <a:lumOff val="5000"/>
                  </a:prst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דַּבְּרוּ נָא בְּאָזְנֵי כָל בַּעֲלֵי שְׁכֶם </a:t>
            </a:r>
          </a:p>
          <a:p>
            <a:pPr marL="0" indent="0">
              <a:buNone/>
            </a:pPr>
            <a:r>
              <a:rPr lang="he-IL" sz="3200" dirty="0">
                <a:solidFill>
                  <a:prstClr val="black">
                    <a:lumMod val="95000"/>
                    <a:lumOff val="5000"/>
                  </a:prst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מַה טּוֹב לָכֶם? הַמְשֹׁל 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בָּכֶם שִׁבְעִים אִישׁ כֹּל בְּנֵי </a:t>
            </a:r>
            <a:r>
              <a:rPr kumimoji="0" lang="he-I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יְרֻבַּעַל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אִם מְשֹׁל בָּכֶם אִישׁ אֶחָד</a:t>
            </a:r>
            <a:r>
              <a:rPr lang="he-IL" sz="3200" dirty="0">
                <a:solidFill>
                  <a:prstClr val="black">
                    <a:lumMod val="95000"/>
                    <a:lumOff val="5000"/>
                  </a:prst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? וּזְכַרְתֶּם כִּי עַצְמְכֶם וּבְשַׂרְכֶם אָנִי! </a:t>
            </a:r>
          </a:p>
          <a:p>
            <a:pPr marL="0" indent="0">
              <a:buNone/>
            </a:pPr>
            <a:endParaRPr lang="he-IL" sz="3200" dirty="0">
              <a:solidFill>
                <a:prstClr val="black">
                  <a:lumMod val="95000"/>
                  <a:lumOff val="5000"/>
                </a:prst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ג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 </a:t>
            </a:r>
            <a:r>
              <a:rPr lang="he-IL" sz="3200" dirty="0">
                <a:solidFill>
                  <a:prstClr val="black">
                    <a:lumMod val="95000"/>
                    <a:lumOff val="5000"/>
                  </a:prst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וַיְדַבְּרוּ אֲחֵי </a:t>
            </a:r>
            <a:r>
              <a:rPr lang="he-IL" sz="3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אִמּו</a:t>
            </a:r>
            <a:r>
              <a:rPr lang="he-IL" sz="3200" dirty="0">
                <a:solidFill>
                  <a:prstClr val="black">
                    <a:lumMod val="95000"/>
                    <a:lumOff val="5000"/>
                  </a:prst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ֹ עָלָיו בְּאָזְנֵי כָּל בַּעֲלֵי שְׁכֶם אֵת כָּל הַדְּבָרִים הָאֵלֶּה, </a:t>
            </a: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</a:t>
            </a:r>
            <a:r>
              <a:rPr lang="he-IL" sz="3200" dirty="0" err="1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יֵּט</a:t>
            </a:r>
            <a:r>
              <a:rPr lang="he-IL" sz="32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לִבָּם אַחֲרֵי אֲבִימֶלֶךְ כִּי אָמְרוּ אָחִינוּ הוּא</a:t>
            </a:r>
            <a:r>
              <a:rPr kumimoji="0" lang="he-IL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:</a:t>
            </a:r>
            <a:endParaRPr lang="he-IL" dirty="0"/>
          </a:p>
        </p:txBody>
      </p:sp>
      <p:pic>
        <p:nvPicPr>
          <p:cNvPr id="7" name="מציין מיקום תוכן 4">
            <a:extLst>
              <a:ext uri="{FF2B5EF4-FFF2-40B4-BE49-F238E27FC236}">
                <a16:creationId xmlns:a16="http://schemas.microsoft.com/office/drawing/2014/main" id="{70B72A42-1FD3-4D5F-A1FA-E1D5F6730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88" y="3930869"/>
            <a:ext cx="3539699" cy="2654775"/>
          </a:xfrm>
          <a:prstGeom prst="rect">
            <a:avLst/>
          </a:prstGeom>
        </p:spPr>
      </p:pic>
      <p:pic>
        <p:nvPicPr>
          <p:cNvPr id="3074" name="Picture 2" descr="Two Emoticons Shaking Hands Royalty Free Cliparts, Vectors, And Stock  Illustration. Image 11275857.">
            <a:extLst>
              <a:ext uri="{FF2B5EF4-FFF2-40B4-BE49-F238E27FC236}">
                <a16:creationId xmlns:a16="http://schemas.microsoft.com/office/drawing/2014/main" id="{49058D2D-60FE-45D6-BC4C-179B3BF92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87" y="1536973"/>
            <a:ext cx="264795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artoon Crown Stock Illustration - Download Image Now - iStock">
            <a:extLst>
              <a:ext uri="{FF2B5EF4-FFF2-40B4-BE49-F238E27FC236}">
                <a16:creationId xmlns:a16="http://schemas.microsoft.com/office/drawing/2014/main" id="{8704AC2B-C226-4F10-98D5-2F8C5CFDA0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4" b="26582"/>
          <a:stretch/>
        </p:blipFill>
        <p:spPr bwMode="auto">
          <a:xfrm rot="20235328">
            <a:off x="537331" y="1207413"/>
            <a:ext cx="1292295" cy="65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17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2B47FF06-6D57-45AF-801C-04B57A318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058" y="2616850"/>
            <a:ext cx="4820032" cy="4159056"/>
          </a:xfrm>
          <a:prstGeom prst="rect">
            <a:avLst/>
          </a:prstGeom>
        </p:spPr>
      </p:pic>
      <p:sp>
        <p:nvSpPr>
          <p:cNvPr id="6" name="מגילה: אופקית 5">
            <a:extLst>
              <a:ext uri="{FF2B5EF4-FFF2-40B4-BE49-F238E27FC236}">
                <a16:creationId xmlns:a16="http://schemas.microsoft.com/office/drawing/2014/main" id="{A5FE35C1-7754-4CAA-8358-BDB933AAFEF7}"/>
              </a:ext>
            </a:extLst>
          </p:cNvPr>
          <p:cNvSpPr/>
          <p:nvPr/>
        </p:nvSpPr>
        <p:spPr>
          <a:xfrm>
            <a:off x="2547129" y="624110"/>
            <a:ext cx="6523890" cy="224836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b="1" dirty="0"/>
              <a:t>העיר שכם מכריזה על מינוי             מלך חדש!</a:t>
            </a:r>
          </a:p>
        </p:txBody>
      </p:sp>
    </p:spTree>
    <p:extLst>
      <p:ext uri="{BB962C8B-B14F-4D97-AF65-F5344CB8AC3E}">
        <p14:creationId xmlns:p14="http://schemas.microsoft.com/office/powerpoint/2010/main" val="2844823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2B47FF06-6D57-45AF-801C-04B57A318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058" y="2616850"/>
            <a:ext cx="4820032" cy="4159056"/>
          </a:xfrm>
          <a:prstGeom prst="rect">
            <a:avLst/>
          </a:prstGeom>
        </p:spPr>
      </p:pic>
      <p:sp>
        <p:nvSpPr>
          <p:cNvPr id="6" name="מגילה: אופקית 5">
            <a:extLst>
              <a:ext uri="{FF2B5EF4-FFF2-40B4-BE49-F238E27FC236}">
                <a16:creationId xmlns:a16="http://schemas.microsoft.com/office/drawing/2014/main" id="{A5FE35C1-7754-4CAA-8358-BDB933AAFEF7}"/>
              </a:ext>
            </a:extLst>
          </p:cNvPr>
          <p:cNvSpPr/>
          <p:nvPr/>
        </p:nvSpPr>
        <p:spPr>
          <a:xfrm>
            <a:off x="3399058" y="550538"/>
            <a:ext cx="4680545" cy="24344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800" b="1" dirty="0"/>
              <a:t>א-ב-י-מ-ל-ך!</a:t>
            </a:r>
          </a:p>
          <a:p>
            <a:pPr algn="ctr"/>
            <a:r>
              <a:rPr lang="he-IL" sz="4800" b="1" dirty="0"/>
              <a:t>ה-מ-ל-ך</a:t>
            </a:r>
          </a:p>
        </p:txBody>
      </p:sp>
    </p:spTree>
    <p:extLst>
      <p:ext uri="{BB962C8B-B14F-4D97-AF65-F5344CB8AC3E}">
        <p14:creationId xmlns:p14="http://schemas.microsoft.com/office/powerpoint/2010/main" val="133523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גילה: אופקית 5">
            <a:extLst>
              <a:ext uri="{FF2B5EF4-FFF2-40B4-BE49-F238E27FC236}">
                <a16:creationId xmlns:a16="http://schemas.microsoft.com/office/drawing/2014/main" id="{A5FE35C1-7754-4CAA-8358-BDB933AAFEF7}"/>
              </a:ext>
            </a:extLst>
          </p:cNvPr>
          <p:cNvSpPr/>
          <p:nvPr/>
        </p:nvSpPr>
        <p:spPr>
          <a:xfrm>
            <a:off x="3399058" y="550538"/>
            <a:ext cx="4680545" cy="24344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800" b="1" dirty="0"/>
              <a:t>א-ב-י-מ-ל-ך!</a:t>
            </a:r>
          </a:p>
          <a:p>
            <a:pPr algn="ctr"/>
            <a:r>
              <a:rPr lang="he-IL" sz="4800" b="1" dirty="0"/>
              <a:t>ה-מ-ל-ך</a:t>
            </a:r>
          </a:p>
        </p:txBody>
      </p:sp>
      <p:pic>
        <p:nvPicPr>
          <p:cNvPr id="4098" name="Picture 2" descr="Happy Jumping People, Woman Celebrating Victory Concept And Vector  Illustration On White Background. Characters Jump Stock Vector -  Illustration of active, isolated: 176782963">
            <a:extLst>
              <a:ext uri="{FF2B5EF4-FFF2-40B4-BE49-F238E27FC236}">
                <a16:creationId xmlns:a16="http://schemas.microsoft.com/office/drawing/2014/main" id="{CCD4F096-C61A-4072-8C98-D7E23C213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90"/>
          <a:stretch/>
        </p:blipFill>
        <p:spPr bwMode="auto">
          <a:xfrm>
            <a:off x="3813449" y="3429000"/>
            <a:ext cx="3603407" cy="293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967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2">
            <a:extLst>
              <a:ext uri="{FF2B5EF4-FFF2-40B4-BE49-F238E27FC236}">
                <a16:creationId xmlns:a16="http://schemas.microsoft.com/office/drawing/2014/main" id="{5F606EE0-2C5D-4B60-995D-7DE96263E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1793" y="1209032"/>
            <a:ext cx="7093695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וַיִּתְּנוּ לוֹ שִׁבְעִים כֶּסֶף מִבֵּית בַּעַל בְּרִית </a:t>
            </a:r>
            <a:r>
              <a:rPr lang="he-IL" sz="32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וַיִּשְׂכֹּר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בָּהֶם אֲבִימֶלֶךְ אֲנָשִׁים רֵיקִים </a:t>
            </a:r>
            <a:r>
              <a:rPr lang="he-IL" sz="32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וּפֹחֲזִים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וַיֵּלְכוּ אַחֲרָיו: 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וַיָּבֹא בֵית אָבִיו </a:t>
            </a:r>
            <a:r>
              <a:rPr lang="he-IL" sz="32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עָפְרָתָה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וַיַּהֲרֹג</a:t>
            </a:r>
            <a:r>
              <a:rPr lang="he-IL" sz="32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אֶחָיו בְּנֵי </a:t>
            </a:r>
            <a:r>
              <a:rPr lang="he-IL" sz="32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יְרֻבַּעַל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שִׁבְעִים אִישׁ עַל אֶבֶן אֶחָת וַיִּוָּתֵר יוֹתָם בֶּן </a:t>
            </a:r>
            <a:r>
              <a:rPr lang="he-IL" sz="32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יְרֻבַּעַל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הַקָּטֹן כִּי נֶחְבָּא.  </a:t>
            </a:r>
            <a:endParaRPr lang="he-IL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148" name="Picture 4" descr="Family Tree Illustration Template - Download Free Vectors, Clipart Graphics  &amp; Vector Art">
            <a:extLst>
              <a:ext uri="{FF2B5EF4-FFF2-40B4-BE49-F238E27FC236}">
                <a16:creationId xmlns:a16="http://schemas.microsoft.com/office/drawing/2014/main" id="{8DAEFACC-BA0E-41A0-ABB1-55E3783EF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14" y="3962400"/>
            <a:ext cx="2545639" cy="254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Ancestral Family Tree {4 Generation} - DIGITAL FILE | Custom family tree, Family  tree chart, Family tree genealogy">
            <a:extLst>
              <a:ext uri="{FF2B5EF4-FFF2-40B4-BE49-F238E27FC236}">
                <a16:creationId xmlns:a16="http://schemas.microsoft.com/office/drawing/2014/main" id="{F2E5847C-056B-460F-AC33-1BDE8AA35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58"/>
          <a:stretch/>
        </p:blipFill>
        <p:spPr bwMode="auto">
          <a:xfrm>
            <a:off x="205509" y="3735376"/>
            <a:ext cx="3946077" cy="277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סימן כפל 4">
            <a:extLst>
              <a:ext uri="{FF2B5EF4-FFF2-40B4-BE49-F238E27FC236}">
                <a16:creationId xmlns:a16="http://schemas.microsoft.com/office/drawing/2014/main" id="{E7AFCA00-339B-4DE3-A330-24A2FD5BDF98}"/>
              </a:ext>
            </a:extLst>
          </p:cNvPr>
          <p:cNvSpPr/>
          <p:nvPr/>
        </p:nvSpPr>
        <p:spPr>
          <a:xfrm>
            <a:off x="2282960" y="5420338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סימן כפל 8">
            <a:extLst>
              <a:ext uri="{FF2B5EF4-FFF2-40B4-BE49-F238E27FC236}">
                <a16:creationId xmlns:a16="http://schemas.microsoft.com/office/drawing/2014/main" id="{251C22DC-E130-4879-8622-44E3559AF97F}"/>
              </a:ext>
            </a:extLst>
          </p:cNvPr>
          <p:cNvSpPr/>
          <p:nvPr/>
        </p:nvSpPr>
        <p:spPr>
          <a:xfrm>
            <a:off x="2960294" y="4527212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סימן כפל 12">
            <a:extLst>
              <a:ext uri="{FF2B5EF4-FFF2-40B4-BE49-F238E27FC236}">
                <a16:creationId xmlns:a16="http://schemas.microsoft.com/office/drawing/2014/main" id="{1E06E95A-F1AB-426F-A3C6-DF63ACA265C6}"/>
              </a:ext>
            </a:extLst>
          </p:cNvPr>
          <p:cNvSpPr/>
          <p:nvPr/>
        </p:nvSpPr>
        <p:spPr>
          <a:xfrm>
            <a:off x="3202051" y="4642768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סימן כפל 14">
            <a:extLst>
              <a:ext uri="{FF2B5EF4-FFF2-40B4-BE49-F238E27FC236}">
                <a16:creationId xmlns:a16="http://schemas.microsoft.com/office/drawing/2014/main" id="{96D66358-E88F-4758-A91C-ECABCEB81668}"/>
              </a:ext>
            </a:extLst>
          </p:cNvPr>
          <p:cNvSpPr/>
          <p:nvPr/>
        </p:nvSpPr>
        <p:spPr>
          <a:xfrm>
            <a:off x="3069992" y="4301090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סימן כפל 15">
            <a:extLst>
              <a:ext uri="{FF2B5EF4-FFF2-40B4-BE49-F238E27FC236}">
                <a16:creationId xmlns:a16="http://schemas.microsoft.com/office/drawing/2014/main" id="{4478540E-3828-4223-BFE1-1832790B572E}"/>
              </a:ext>
            </a:extLst>
          </p:cNvPr>
          <p:cNvSpPr/>
          <p:nvPr/>
        </p:nvSpPr>
        <p:spPr>
          <a:xfrm>
            <a:off x="1409040" y="5011483"/>
            <a:ext cx="367551" cy="35260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סימן כפל 17">
            <a:extLst>
              <a:ext uri="{FF2B5EF4-FFF2-40B4-BE49-F238E27FC236}">
                <a16:creationId xmlns:a16="http://schemas.microsoft.com/office/drawing/2014/main" id="{03BAFC51-D9FB-4ADF-B1DB-843FD4A89787}"/>
              </a:ext>
            </a:extLst>
          </p:cNvPr>
          <p:cNvSpPr/>
          <p:nvPr/>
        </p:nvSpPr>
        <p:spPr>
          <a:xfrm>
            <a:off x="1196048" y="4724499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סימן כפל 19">
            <a:extLst>
              <a:ext uri="{FF2B5EF4-FFF2-40B4-BE49-F238E27FC236}">
                <a16:creationId xmlns:a16="http://schemas.microsoft.com/office/drawing/2014/main" id="{6BB5573C-4861-4EB2-853C-EAF7B95CEBA4}"/>
              </a:ext>
            </a:extLst>
          </p:cNvPr>
          <p:cNvSpPr/>
          <p:nvPr/>
        </p:nvSpPr>
        <p:spPr>
          <a:xfrm>
            <a:off x="1115119" y="5675282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סימן כפל 20">
            <a:extLst>
              <a:ext uri="{FF2B5EF4-FFF2-40B4-BE49-F238E27FC236}">
                <a16:creationId xmlns:a16="http://schemas.microsoft.com/office/drawing/2014/main" id="{CD6CF00C-8362-4D3A-9516-1C4EE9D91B37}"/>
              </a:ext>
            </a:extLst>
          </p:cNvPr>
          <p:cNvSpPr/>
          <p:nvPr/>
        </p:nvSpPr>
        <p:spPr>
          <a:xfrm>
            <a:off x="787382" y="5033380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סימן כפל 21">
            <a:extLst>
              <a:ext uri="{FF2B5EF4-FFF2-40B4-BE49-F238E27FC236}">
                <a16:creationId xmlns:a16="http://schemas.microsoft.com/office/drawing/2014/main" id="{0D50689A-FAA7-44A1-9B05-954D3994D829}"/>
              </a:ext>
            </a:extLst>
          </p:cNvPr>
          <p:cNvSpPr/>
          <p:nvPr/>
        </p:nvSpPr>
        <p:spPr>
          <a:xfrm>
            <a:off x="1700925" y="4646345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סימן כפל 22">
            <a:extLst>
              <a:ext uri="{FF2B5EF4-FFF2-40B4-BE49-F238E27FC236}">
                <a16:creationId xmlns:a16="http://schemas.microsoft.com/office/drawing/2014/main" id="{55169798-1ED6-415A-965E-05ECE033031D}"/>
              </a:ext>
            </a:extLst>
          </p:cNvPr>
          <p:cNvSpPr/>
          <p:nvPr/>
        </p:nvSpPr>
        <p:spPr>
          <a:xfrm>
            <a:off x="887158" y="4822646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סימן כפל 23">
            <a:extLst>
              <a:ext uri="{FF2B5EF4-FFF2-40B4-BE49-F238E27FC236}">
                <a16:creationId xmlns:a16="http://schemas.microsoft.com/office/drawing/2014/main" id="{10D74BEC-A915-4005-9209-BD03300ADAE5}"/>
              </a:ext>
            </a:extLst>
          </p:cNvPr>
          <p:cNvSpPr/>
          <p:nvPr/>
        </p:nvSpPr>
        <p:spPr>
          <a:xfrm>
            <a:off x="1291789" y="4109478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סימן כפל 24">
            <a:extLst>
              <a:ext uri="{FF2B5EF4-FFF2-40B4-BE49-F238E27FC236}">
                <a16:creationId xmlns:a16="http://schemas.microsoft.com/office/drawing/2014/main" id="{763E37E6-5FC3-4B9F-9389-97B2AE6840E0}"/>
              </a:ext>
            </a:extLst>
          </p:cNvPr>
          <p:cNvSpPr/>
          <p:nvPr/>
        </p:nvSpPr>
        <p:spPr>
          <a:xfrm>
            <a:off x="1443402" y="4409146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סימן כפל 25">
            <a:extLst>
              <a:ext uri="{FF2B5EF4-FFF2-40B4-BE49-F238E27FC236}">
                <a16:creationId xmlns:a16="http://schemas.microsoft.com/office/drawing/2014/main" id="{D81636D3-8B20-4EF6-84D7-CB53E83192C4}"/>
              </a:ext>
            </a:extLst>
          </p:cNvPr>
          <p:cNvSpPr/>
          <p:nvPr/>
        </p:nvSpPr>
        <p:spPr>
          <a:xfrm>
            <a:off x="2088813" y="4320611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סימן כפל 26">
            <a:extLst>
              <a:ext uri="{FF2B5EF4-FFF2-40B4-BE49-F238E27FC236}">
                <a16:creationId xmlns:a16="http://schemas.microsoft.com/office/drawing/2014/main" id="{5DC6F799-0772-48FE-B699-9FAB7434C4AB}"/>
              </a:ext>
            </a:extLst>
          </p:cNvPr>
          <p:cNvSpPr/>
          <p:nvPr/>
        </p:nvSpPr>
        <p:spPr>
          <a:xfrm>
            <a:off x="1317492" y="4597097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סימן כפל 27">
            <a:extLst>
              <a:ext uri="{FF2B5EF4-FFF2-40B4-BE49-F238E27FC236}">
                <a16:creationId xmlns:a16="http://schemas.microsoft.com/office/drawing/2014/main" id="{844552B6-D939-42F6-9953-29AC6CABC3E0}"/>
              </a:ext>
            </a:extLst>
          </p:cNvPr>
          <p:cNvSpPr/>
          <p:nvPr/>
        </p:nvSpPr>
        <p:spPr>
          <a:xfrm>
            <a:off x="2012844" y="4649104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סימן כפל 28">
            <a:extLst>
              <a:ext uri="{FF2B5EF4-FFF2-40B4-BE49-F238E27FC236}">
                <a16:creationId xmlns:a16="http://schemas.microsoft.com/office/drawing/2014/main" id="{FF6A948C-A93A-4C9B-A7A0-53507123189B}"/>
              </a:ext>
            </a:extLst>
          </p:cNvPr>
          <p:cNvSpPr/>
          <p:nvPr/>
        </p:nvSpPr>
        <p:spPr>
          <a:xfrm>
            <a:off x="1767236" y="4362688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סימן כפל 29">
            <a:extLst>
              <a:ext uri="{FF2B5EF4-FFF2-40B4-BE49-F238E27FC236}">
                <a16:creationId xmlns:a16="http://schemas.microsoft.com/office/drawing/2014/main" id="{3D6F60F8-9F00-4D3C-9BD6-EC0F691630FA}"/>
              </a:ext>
            </a:extLst>
          </p:cNvPr>
          <p:cNvSpPr/>
          <p:nvPr/>
        </p:nvSpPr>
        <p:spPr>
          <a:xfrm>
            <a:off x="1250801" y="5478237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סימן כפל 30">
            <a:extLst>
              <a:ext uri="{FF2B5EF4-FFF2-40B4-BE49-F238E27FC236}">
                <a16:creationId xmlns:a16="http://schemas.microsoft.com/office/drawing/2014/main" id="{556CEEFA-EA79-47EF-BF60-348B42B5141D}"/>
              </a:ext>
            </a:extLst>
          </p:cNvPr>
          <p:cNvSpPr/>
          <p:nvPr/>
        </p:nvSpPr>
        <p:spPr>
          <a:xfrm>
            <a:off x="2476701" y="4119572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סימן כפל 32">
            <a:extLst>
              <a:ext uri="{FF2B5EF4-FFF2-40B4-BE49-F238E27FC236}">
                <a16:creationId xmlns:a16="http://schemas.microsoft.com/office/drawing/2014/main" id="{FB37B2F9-9726-43D5-A93A-4A6824FDD24F}"/>
              </a:ext>
            </a:extLst>
          </p:cNvPr>
          <p:cNvSpPr/>
          <p:nvPr/>
        </p:nvSpPr>
        <p:spPr>
          <a:xfrm>
            <a:off x="1776591" y="5194867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4" name="סימן כפל 33">
            <a:extLst>
              <a:ext uri="{FF2B5EF4-FFF2-40B4-BE49-F238E27FC236}">
                <a16:creationId xmlns:a16="http://schemas.microsoft.com/office/drawing/2014/main" id="{F76A061B-F776-4D94-A67B-13E32CFD9C6B}"/>
              </a:ext>
            </a:extLst>
          </p:cNvPr>
          <p:cNvSpPr/>
          <p:nvPr/>
        </p:nvSpPr>
        <p:spPr>
          <a:xfrm>
            <a:off x="1853986" y="4904160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סימן כפל 34">
            <a:extLst>
              <a:ext uri="{FF2B5EF4-FFF2-40B4-BE49-F238E27FC236}">
                <a16:creationId xmlns:a16="http://schemas.microsoft.com/office/drawing/2014/main" id="{001D0459-4123-421C-AFB4-82059566A2AC}"/>
              </a:ext>
            </a:extLst>
          </p:cNvPr>
          <p:cNvSpPr/>
          <p:nvPr/>
        </p:nvSpPr>
        <p:spPr>
          <a:xfrm>
            <a:off x="2063289" y="5336970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סימן כפל 37">
            <a:extLst>
              <a:ext uri="{FF2B5EF4-FFF2-40B4-BE49-F238E27FC236}">
                <a16:creationId xmlns:a16="http://schemas.microsoft.com/office/drawing/2014/main" id="{8D735A2E-5638-44DA-A78C-EC12052C4599}"/>
              </a:ext>
            </a:extLst>
          </p:cNvPr>
          <p:cNvSpPr/>
          <p:nvPr/>
        </p:nvSpPr>
        <p:spPr>
          <a:xfrm>
            <a:off x="1037803" y="4320611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סימן כפל 38">
            <a:extLst>
              <a:ext uri="{FF2B5EF4-FFF2-40B4-BE49-F238E27FC236}">
                <a16:creationId xmlns:a16="http://schemas.microsoft.com/office/drawing/2014/main" id="{67646413-42B8-4469-9AD6-EEFAD5E62D8E}"/>
              </a:ext>
            </a:extLst>
          </p:cNvPr>
          <p:cNvSpPr/>
          <p:nvPr/>
        </p:nvSpPr>
        <p:spPr>
          <a:xfrm>
            <a:off x="2560901" y="4656942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סימן כפל 39">
            <a:extLst>
              <a:ext uri="{FF2B5EF4-FFF2-40B4-BE49-F238E27FC236}">
                <a16:creationId xmlns:a16="http://schemas.microsoft.com/office/drawing/2014/main" id="{2ECAB465-0E99-4410-A400-DD13F28B507D}"/>
              </a:ext>
            </a:extLst>
          </p:cNvPr>
          <p:cNvSpPr/>
          <p:nvPr/>
        </p:nvSpPr>
        <p:spPr>
          <a:xfrm>
            <a:off x="2211339" y="4013811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2" name="סימן כפל 41">
            <a:extLst>
              <a:ext uri="{FF2B5EF4-FFF2-40B4-BE49-F238E27FC236}">
                <a16:creationId xmlns:a16="http://schemas.microsoft.com/office/drawing/2014/main" id="{8CE5B44C-EA47-4434-B5EB-FCA26346D5BA}"/>
              </a:ext>
            </a:extLst>
          </p:cNvPr>
          <p:cNvSpPr/>
          <p:nvPr/>
        </p:nvSpPr>
        <p:spPr>
          <a:xfrm>
            <a:off x="1131638" y="5084006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סימן כפל 42">
            <a:extLst>
              <a:ext uri="{FF2B5EF4-FFF2-40B4-BE49-F238E27FC236}">
                <a16:creationId xmlns:a16="http://schemas.microsoft.com/office/drawing/2014/main" id="{DD05D4C0-FD88-438E-A30E-3666DC919AD8}"/>
              </a:ext>
            </a:extLst>
          </p:cNvPr>
          <p:cNvSpPr/>
          <p:nvPr/>
        </p:nvSpPr>
        <p:spPr>
          <a:xfrm>
            <a:off x="1519619" y="4784772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4" name="סימן כפל 43">
            <a:extLst>
              <a:ext uri="{FF2B5EF4-FFF2-40B4-BE49-F238E27FC236}">
                <a16:creationId xmlns:a16="http://schemas.microsoft.com/office/drawing/2014/main" id="{5801FC1E-56C8-4986-B41D-959A3339419C}"/>
              </a:ext>
            </a:extLst>
          </p:cNvPr>
          <p:cNvSpPr/>
          <p:nvPr/>
        </p:nvSpPr>
        <p:spPr>
          <a:xfrm>
            <a:off x="1178832" y="4765198"/>
            <a:ext cx="309646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5" name="סימן כפל 44">
            <a:extLst>
              <a:ext uri="{FF2B5EF4-FFF2-40B4-BE49-F238E27FC236}">
                <a16:creationId xmlns:a16="http://schemas.microsoft.com/office/drawing/2014/main" id="{0AFA4154-9650-41F5-A8FA-1F4000AAB2C5}"/>
              </a:ext>
            </a:extLst>
          </p:cNvPr>
          <p:cNvSpPr/>
          <p:nvPr/>
        </p:nvSpPr>
        <p:spPr>
          <a:xfrm>
            <a:off x="1376687" y="4781704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7" name="סימן כפל 46">
            <a:extLst>
              <a:ext uri="{FF2B5EF4-FFF2-40B4-BE49-F238E27FC236}">
                <a16:creationId xmlns:a16="http://schemas.microsoft.com/office/drawing/2014/main" id="{1A8276E3-10E1-4AB0-BA3B-FC8ED3A84C0C}"/>
              </a:ext>
            </a:extLst>
          </p:cNvPr>
          <p:cNvSpPr/>
          <p:nvPr/>
        </p:nvSpPr>
        <p:spPr>
          <a:xfrm>
            <a:off x="1644728" y="4072482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0" name="סימן כפל 49">
            <a:extLst>
              <a:ext uri="{FF2B5EF4-FFF2-40B4-BE49-F238E27FC236}">
                <a16:creationId xmlns:a16="http://schemas.microsoft.com/office/drawing/2014/main" id="{322D21A2-EF7B-4197-9D08-5CB7D542B546}"/>
              </a:ext>
            </a:extLst>
          </p:cNvPr>
          <p:cNvSpPr/>
          <p:nvPr/>
        </p:nvSpPr>
        <p:spPr>
          <a:xfrm>
            <a:off x="2129048" y="4995377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סימן כפל 50">
            <a:extLst>
              <a:ext uri="{FF2B5EF4-FFF2-40B4-BE49-F238E27FC236}">
                <a16:creationId xmlns:a16="http://schemas.microsoft.com/office/drawing/2014/main" id="{9ED5F63D-7FFE-4E83-8247-283E056B6640}"/>
              </a:ext>
            </a:extLst>
          </p:cNvPr>
          <p:cNvSpPr/>
          <p:nvPr/>
        </p:nvSpPr>
        <p:spPr>
          <a:xfrm>
            <a:off x="640480" y="4707646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2" name="סימן כפל 51">
            <a:extLst>
              <a:ext uri="{FF2B5EF4-FFF2-40B4-BE49-F238E27FC236}">
                <a16:creationId xmlns:a16="http://schemas.microsoft.com/office/drawing/2014/main" id="{6C60D2D6-41B6-4004-B708-3707FC624622}"/>
              </a:ext>
            </a:extLst>
          </p:cNvPr>
          <p:cNvSpPr/>
          <p:nvPr/>
        </p:nvSpPr>
        <p:spPr>
          <a:xfrm>
            <a:off x="985841" y="4563736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3" name="סימן כפל 52">
            <a:extLst>
              <a:ext uri="{FF2B5EF4-FFF2-40B4-BE49-F238E27FC236}">
                <a16:creationId xmlns:a16="http://schemas.microsoft.com/office/drawing/2014/main" id="{0ED0DB54-0487-4399-AB18-7FC33A476FFD}"/>
              </a:ext>
            </a:extLst>
          </p:cNvPr>
          <p:cNvSpPr/>
          <p:nvPr/>
        </p:nvSpPr>
        <p:spPr>
          <a:xfrm>
            <a:off x="697972" y="4412884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סימן כפל 53">
            <a:extLst>
              <a:ext uri="{FF2B5EF4-FFF2-40B4-BE49-F238E27FC236}">
                <a16:creationId xmlns:a16="http://schemas.microsoft.com/office/drawing/2014/main" id="{090A8641-11B1-48AB-9537-9EAD185213F6}"/>
              </a:ext>
            </a:extLst>
          </p:cNvPr>
          <p:cNvSpPr/>
          <p:nvPr/>
        </p:nvSpPr>
        <p:spPr>
          <a:xfrm>
            <a:off x="581587" y="4964975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סימן כפל 54">
            <a:extLst>
              <a:ext uri="{FF2B5EF4-FFF2-40B4-BE49-F238E27FC236}">
                <a16:creationId xmlns:a16="http://schemas.microsoft.com/office/drawing/2014/main" id="{99B5C818-5209-4A41-9720-1ADA8397D016}"/>
              </a:ext>
            </a:extLst>
          </p:cNvPr>
          <p:cNvSpPr/>
          <p:nvPr/>
        </p:nvSpPr>
        <p:spPr>
          <a:xfrm>
            <a:off x="2721918" y="4234008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6" name="סימן כפל 55">
            <a:extLst>
              <a:ext uri="{FF2B5EF4-FFF2-40B4-BE49-F238E27FC236}">
                <a16:creationId xmlns:a16="http://schemas.microsoft.com/office/drawing/2014/main" id="{26C718C0-5AE3-449E-A9CB-C4AE2A7F38E4}"/>
              </a:ext>
            </a:extLst>
          </p:cNvPr>
          <p:cNvSpPr/>
          <p:nvPr/>
        </p:nvSpPr>
        <p:spPr>
          <a:xfrm>
            <a:off x="2289504" y="4697283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7" name="סימן כפל 56">
            <a:extLst>
              <a:ext uri="{FF2B5EF4-FFF2-40B4-BE49-F238E27FC236}">
                <a16:creationId xmlns:a16="http://schemas.microsoft.com/office/drawing/2014/main" id="{0EBA8D86-BAA9-4407-BACD-FF3B4D772FA3}"/>
              </a:ext>
            </a:extLst>
          </p:cNvPr>
          <p:cNvSpPr/>
          <p:nvPr/>
        </p:nvSpPr>
        <p:spPr>
          <a:xfrm>
            <a:off x="2493869" y="4938445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8" name="סימן כפל 57">
            <a:extLst>
              <a:ext uri="{FF2B5EF4-FFF2-40B4-BE49-F238E27FC236}">
                <a16:creationId xmlns:a16="http://schemas.microsoft.com/office/drawing/2014/main" id="{CE0C2B16-D6A8-43B7-94D4-148261236DE7}"/>
              </a:ext>
            </a:extLst>
          </p:cNvPr>
          <p:cNvSpPr/>
          <p:nvPr/>
        </p:nvSpPr>
        <p:spPr>
          <a:xfrm>
            <a:off x="1970963" y="4115037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סימן כפל 58">
            <a:extLst>
              <a:ext uri="{FF2B5EF4-FFF2-40B4-BE49-F238E27FC236}">
                <a16:creationId xmlns:a16="http://schemas.microsoft.com/office/drawing/2014/main" id="{21E47CE0-DFDE-4974-844D-2C3B92F5B409}"/>
              </a:ext>
            </a:extLst>
          </p:cNvPr>
          <p:cNvSpPr/>
          <p:nvPr/>
        </p:nvSpPr>
        <p:spPr>
          <a:xfrm>
            <a:off x="2828787" y="4794858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0" name="סימן כפל 59">
            <a:extLst>
              <a:ext uri="{FF2B5EF4-FFF2-40B4-BE49-F238E27FC236}">
                <a16:creationId xmlns:a16="http://schemas.microsoft.com/office/drawing/2014/main" id="{CCFAC483-5AEC-4E74-BD7A-B3641E692EBA}"/>
              </a:ext>
            </a:extLst>
          </p:cNvPr>
          <p:cNvSpPr/>
          <p:nvPr/>
        </p:nvSpPr>
        <p:spPr>
          <a:xfrm>
            <a:off x="1563409" y="4046762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2" name="סימן כפל 61">
            <a:extLst>
              <a:ext uri="{FF2B5EF4-FFF2-40B4-BE49-F238E27FC236}">
                <a16:creationId xmlns:a16="http://schemas.microsoft.com/office/drawing/2014/main" id="{1DB78E3A-E06D-4AA6-A8A4-BA61F22BF7A4}"/>
              </a:ext>
            </a:extLst>
          </p:cNvPr>
          <p:cNvSpPr/>
          <p:nvPr/>
        </p:nvSpPr>
        <p:spPr>
          <a:xfrm>
            <a:off x="2373125" y="4388141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9" name="סימן כפל 68">
            <a:extLst>
              <a:ext uri="{FF2B5EF4-FFF2-40B4-BE49-F238E27FC236}">
                <a16:creationId xmlns:a16="http://schemas.microsoft.com/office/drawing/2014/main" id="{3DF4FB46-B69A-421A-8564-42A1DD36A366}"/>
              </a:ext>
            </a:extLst>
          </p:cNvPr>
          <p:cNvSpPr/>
          <p:nvPr/>
        </p:nvSpPr>
        <p:spPr>
          <a:xfrm>
            <a:off x="2507023" y="5190199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0" name="סימן כפל 69">
            <a:extLst>
              <a:ext uri="{FF2B5EF4-FFF2-40B4-BE49-F238E27FC236}">
                <a16:creationId xmlns:a16="http://schemas.microsoft.com/office/drawing/2014/main" id="{F89EBF8B-18F7-456D-83C9-6D95C7E9DA7F}"/>
              </a:ext>
            </a:extLst>
          </p:cNvPr>
          <p:cNvSpPr/>
          <p:nvPr/>
        </p:nvSpPr>
        <p:spPr>
          <a:xfrm>
            <a:off x="439283" y="5800834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1" name="סימן כפל 70">
            <a:extLst>
              <a:ext uri="{FF2B5EF4-FFF2-40B4-BE49-F238E27FC236}">
                <a16:creationId xmlns:a16="http://schemas.microsoft.com/office/drawing/2014/main" id="{38876DD1-BBDC-4280-BC70-54A2F4F1FC93}"/>
              </a:ext>
            </a:extLst>
          </p:cNvPr>
          <p:cNvSpPr/>
          <p:nvPr/>
        </p:nvSpPr>
        <p:spPr>
          <a:xfrm>
            <a:off x="803271" y="5717567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2" name="סימן כפל 71">
            <a:extLst>
              <a:ext uri="{FF2B5EF4-FFF2-40B4-BE49-F238E27FC236}">
                <a16:creationId xmlns:a16="http://schemas.microsoft.com/office/drawing/2014/main" id="{1C362402-4F63-4947-AE05-A513E3A4FA9C}"/>
              </a:ext>
            </a:extLst>
          </p:cNvPr>
          <p:cNvSpPr/>
          <p:nvPr/>
        </p:nvSpPr>
        <p:spPr>
          <a:xfrm>
            <a:off x="488010" y="5496261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3" name="סימן כפל 72">
            <a:extLst>
              <a:ext uri="{FF2B5EF4-FFF2-40B4-BE49-F238E27FC236}">
                <a16:creationId xmlns:a16="http://schemas.microsoft.com/office/drawing/2014/main" id="{1E449502-4683-45FE-B622-A0694AD6A142}"/>
              </a:ext>
            </a:extLst>
          </p:cNvPr>
          <p:cNvSpPr/>
          <p:nvPr/>
        </p:nvSpPr>
        <p:spPr>
          <a:xfrm>
            <a:off x="1216293" y="5237471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4" name="סימן כפל 73">
            <a:extLst>
              <a:ext uri="{FF2B5EF4-FFF2-40B4-BE49-F238E27FC236}">
                <a16:creationId xmlns:a16="http://schemas.microsoft.com/office/drawing/2014/main" id="{FB725EA8-7ABB-45C5-A72C-9EFB4C01CE29}"/>
              </a:ext>
            </a:extLst>
          </p:cNvPr>
          <p:cNvSpPr/>
          <p:nvPr/>
        </p:nvSpPr>
        <p:spPr>
          <a:xfrm>
            <a:off x="885103" y="5371979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סימן כפל 74">
            <a:extLst>
              <a:ext uri="{FF2B5EF4-FFF2-40B4-BE49-F238E27FC236}">
                <a16:creationId xmlns:a16="http://schemas.microsoft.com/office/drawing/2014/main" id="{90E132E3-D3AC-4F5E-A96C-B747811BEE1E}"/>
              </a:ext>
            </a:extLst>
          </p:cNvPr>
          <p:cNvSpPr/>
          <p:nvPr/>
        </p:nvSpPr>
        <p:spPr>
          <a:xfrm>
            <a:off x="1486246" y="5345954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6" name="סימן כפל 75">
            <a:extLst>
              <a:ext uri="{FF2B5EF4-FFF2-40B4-BE49-F238E27FC236}">
                <a16:creationId xmlns:a16="http://schemas.microsoft.com/office/drawing/2014/main" id="{5B9E94C9-05AE-4463-AF7D-B70A7BFC00F7}"/>
              </a:ext>
            </a:extLst>
          </p:cNvPr>
          <p:cNvSpPr/>
          <p:nvPr/>
        </p:nvSpPr>
        <p:spPr>
          <a:xfrm>
            <a:off x="1810554" y="5602783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7" name="סימן כפל 76">
            <a:extLst>
              <a:ext uri="{FF2B5EF4-FFF2-40B4-BE49-F238E27FC236}">
                <a16:creationId xmlns:a16="http://schemas.microsoft.com/office/drawing/2014/main" id="{A96DC428-EED1-49B3-B4C4-7898A91E72F0}"/>
              </a:ext>
            </a:extLst>
          </p:cNvPr>
          <p:cNvSpPr/>
          <p:nvPr/>
        </p:nvSpPr>
        <p:spPr>
          <a:xfrm>
            <a:off x="1552051" y="5649805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8" name="סימן כפל 77">
            <a:extLst>
              <a:ext uri="{FF2B5EF4-FFF2-40B4-BE49-F238E27FC236}">
                <a16:creationId xmlns:a16="http://schemas.microsoft.com/office/drawing/2014/main" id="{5599B340-AD64-490E-AEA5-1642CC060B56}"/>
              </a:ext>
            </a:extLst>
          </p:cNvPr>
          <p:cNvSpPr/>
          <p:nvPr/>
        </p:nvSpPr>
        <p:spPr>
          <a:xfrm>
            <a:off x="1286778" y="5054996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9" name="סימן כפל 78">
            <a:extLst>
              <a:ext uri="{FF2B5EF4-FFF2-40B4-BE49-F238E27FC236}">
                <a16:creationId xmlns:a16="http://schemas.microsoft.com/office/drawing/2014/main" id="{A3F38A51-85A6-41D2-9567-C1950C6EE43F}"/>
              </a:ext>
            </a:extLst>
          </p:cNvPr>
          <p:cNvSpPr/>
          <p:nvPr/>
        </p:nvSpPr>
        <p:spPr>
          <a:xfrm>
            <a:off x="659986" y="5166537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0" name="סימן כפל 79">
            <a:extLst>
              <a:ext uri="{FF2B5EF4-FFF2-40B4-BE49-F238E27FC236}">
                <a16:creationId xmlns:a16="http://schemas.microsoft.com/office/drawing/2014/main" id="{8F347650-894B-420D-A1A7-520C2B4E5484}"/>
              </a:ext>
            </a:extLst>
          </p:cNvPr>
          <p:cNvSpPr/>
          <p:nvPr/>
        </p:nvSpPr>
        <p:spPr>
          <a:xfrm>
            <a:off x="987081" y="5155263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4" name="סימן כפל 83">
            <a:extLst>
              <a:ext uri="{FF2B5EF4-FFF2-40B4-BE49-F238E27FC236}">
                <a16:creationId xmlns:a16="http://schemas.microsoft.com/office/drawing/2014/main" id="{B2E2D231-4913-43C6-A84F-81B83D1832FA}"/>
              </a:ext>
            </a:extLst>
          </p:cNvPr>
          <p:cNvSpPr/>
          <p:nvPr/>
        </p:nvSpPr>
        <p:spPr>
          <a:xfrm>
            <a:off x="3425306" y="5240854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5" name="סימן כפל 84">
            <a:extLst>
              <a:ext uri="{FF2B5EF4-FFF2-40B4-BE49-F238E27FC236}">
                <a16:creationId xmlns:a16="http://schemas.microsoft.com/office/drawing/2014/main" id="{1F003B4D-52CE-479E-A018-5655469548DA}"/>
              </a:ext>
            </a:extLst>
          </p:cNvPr>
          <p:cNvSpPr/>
          <p:nvPr/>
        </p:nvSpPr>
        <p:spPr>
          <a:xfrm>
            <a:off x="3159870" y="5711808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7" name="סימן כפל 86">
            <a:extLst>
              <a:ext uri="{FF2B5EF4-FFF2-40B4-BE49-F238E27FC236}">
                <a16:creationId xmlns:a16="http://schemas.microsoft.com/office/drawing/2014/main" id="{AE1A72DA-5F9E-4DFA-B40A-406648F0D067}"/>
              </a:ext>
            </a:extLst>
          </p:cNvPr>
          <p:cNvSpPr/>
          <p:nvPr/>
        </p:nvSpPr>
        <p:spPr>
          <a:xfrm>
            <a:off x="2981696" y="5170306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8" name="סימן כפל 87">
            <a:extLst>
              <a:ext uri="{FF2B5EF4-FFF2-40B4-BE49-F238E27FC236}">
                <a16:creationId xmlns:a16="http://schemas.microsoft.com/office/drawing/2014/main" id="{4A833A90-9884-431E-A347-98B5A18596E2}"/>
              </a:ext>
            </a:extLst>
          </p:cNvPr>
          <p:cNvSpPr/>
          <p:nvPr/>
        </p:nvSpPr>
        <p:spPr>
          <a:xfrm>
            <a:off x="3363513" y="4949896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9" name="סימן כפל 88">
            <a:extLst>
              <a:ext uri="{FF2B5EF4-FFF2-40B4-BE49-F238E27FC236}">
                <a16:creationId xmlns:a16="http://schemas.microsoft.com/office/drawing/2014/main" id="{BE67888C-AB60-4D1F-A560-DD7A2DD8B03F}"/>
              </a:ext>
            </a:extLst>
          </p:cNvPr>
          <p:cNvSpPr/>
          <p:nvPr/>
        </p:nvSpPr>
        <p:spPr>
          <a:xfrm>
            <a:off x="3684555" y="5175819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1" name="סימן כפל 90">
            <a:extLst>
              <a:ext uri="{FF2B5EF4-FFF2-40B4-BE49-F238E27FC236}">
                <a16:creationId xmlns:a16="http://schemas.microsoft.com/office/drawing/2014/main" id="{DC1FBE06-9F19-4217-8FB0-5DFD1FF22197}"/>
              </a:ext>
            </a:extLst>
          </p:cNvPr>
          <p:cNvSpPr/>
          <p:nvPr/>
        </p:nvSpPr>
        <p:spPr>
          <a:xfrm>
            <a:off x="3803678" y="5982287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סימן כפל 94">
            <a:extLst>
              <a:ext uri="{FF2B5EF4-FFF2-40B4-BE49-F238E27FC236}">
                <a16:creationId xmlns:a16="http://schemas.microsoft.com/office/drawing/2014/main" id="{A501C9F0-8689-4454-922B-A8D32C3ECF0D}"/>
              </a:ext>
            </a:extLst>
          </p:cNvPr>
          <p:cNvSpPr/>
          <p:nvPr/>
        </p:nvSpPr>
        <p:spPr>
          <a:xfrm>
            <a:off x="3449604" y="5535507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6" name="סימן כפל 95">
            <a:extLst>
              <a:ext uri="{FF2B5EF4-FFF2-40B4-BE49-F238E27FC236}">
                <a16:creationId xmlns:a16="http://schemas.microsoft.com/office/drawing/2014/main" id="{728B5A97-4410-4780-9F3D-06FD8B28E5CC}"/>
              </a:ext>
            </a:extLst>
          </p:cNvPr>
          <p:cNvSpPr/>
          <p:nvPr/>
        </p:nvSpPr>
        <p:spPr>
          <a:xfrm>
            <a:off x="3025757" y="5175819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7" name="סימן כפל 96">
            <a:extLst>
              <a:ext uri="{FF2B5EF4-FFF2-40B4-BE49-F238E27FC236}">
                <a16:creationId xmlns:a16="http://schemas.microsoft.com/office/drawing/2014/main" id="{E1D943E0-3004-4099-AD35-D7F1D51338EB}"/>
              </a:ext>
            </a:extLst>
          </p:cNvPr>
          <p:cNvSpPr/>
          <p:nvPr/>
        </p:nvSpPr>
        <p:spPr>
          <a:xfrm>
            <a:off x="2811618" y="5638085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8" name="סימן כפל 97">
            <a:extLst>
              <a:ext uri="{FF2B5EF4-FFF2-40B4-BE49-F238E27FC236}">
                <a16:creationId xmlns:a16="http://schemas.microsoft.com/office/drawing/2014/main" id="{C0657434-BDCB-4760-8489-CCEAD3451ED8}"/>
              </a:ext>
            </a:extLst>
          </p:cNvPr>
          <p:cNvSpPr/>
          <p:nvPr/>
        </p:nvSpPr>
        <p:spPr>
          <a:xfrm>
            <a:off x="2877446" y="4903115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9" name="סימן כפל 98">
            <a:extLst>
              <a:ext uri="{FF2B5EF4-FFF2-40B4-BE49-F238E27FC236}">
                <a16:creationId xmlns:a16="http://schemas.microsoft.com/office/drawing/2014/main" id="{26B14821-0ED1-4778-BE37-4E236E8343BF}"/>
              </a:ext>
            </a:extLst>
          </p:cNvPr>
          <p:cNvSpPr/>
          <p:nvPr/>
        </p:nvSpPr>
        <p:spPr>
          <a:xfrm>
            <a:off x="3471241" y="5788767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0" name="סימן כפל 99">
            <a:extLst>
              <a:ext uri="{FF2B5EF4-FFF2-40B4-BE49-F238E27FC236}">
                <a16:creationId xmlns:a16="http://schemas.microsoft.com/office/drawing/2014/main" id="{6420E96E-D7FD-415F-A74B-86202D02E03D}"/>
              </a:ext>
            </a:extLst>
          </p:cNvPr>
          <p:cNvSpPr/>
          <p:nvPr/>
        </p:nvSpPr>
        <p:spPr>
          <a:xfrm>
            <a:off x="3580423" y="5196126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1" name="סימן כפל 100">
            <a:extLst>
              <a:ext uri="{FF2B5EF4-FFF2-40B4-BE49-F238E27FC236}">
                <a16:creationId xmlns:a16="http://schemas.microsoft.com/office/drawing/2014/main" id="{6F87A52E-7B9F-485C-B1E8-AE26FF63AC4C}"/>
              </a:ext>
            </a:extLst>
          </p:cNvPr>
          <p:cNvSpPr/>
          <p:nvPr/>
        </p:nvSpPr>
        <p:spPr>
          <a:xfrm>
            <a:off x="3244389" y="5130139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2" name="סימן כפל 101">
            <a:extLst>
              <a:ext uri="{FF2B5EF4-FFF2-40B4-BE49-F238E27FC236}">
                <a16:creationId xmlns:a16="http://schemas.microsoft.com/office/drawing/2014/main" id="{75B4514F-03E8-476C-BC88-953012E7E275}"/>
              </a:ext>
            </a:extLst>
          </p:cNvPr>
          <p:cNvSpPr/>
          <p:nvPr/>
        </p:nvSpPr>
        <p:spPr>
          <a:xfrm>
            <a:off x="3639614" y="5464307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3" name="סימן כפל 102">
            <a:extLst>
              <a:ext uri="{FF2B5EF4-FFF2-40B4-BE49-F238E27FC236}">
                <a16:creationId xmlns:a16="http://schemas.microsoft.com/office/drawing/2014/main" id="{CC10DDB2-5C67-411F-AE63-ABF0722913DC}"/>
              </a:ext>
            </a:extLst>
          </p:cNvPr>
          <p:cNvSpPr/>
          <p:nvPr/>
        </p:nvSpPr>
        <p:spPr>
          <a:xfrm>
            <a:off x="2605857" y="4901001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4" name="סימן כפל 103">
            <a:extLst>
              <a:ext uri="{FF2B5EF4-FFF2-40B4-BE49-F238E27FC236}">
                <a16:creationId xmlns:a16="http://schemas.microsoft.com/office/drawing/2014/main" id="{13E3001E-1EF7-4360-9850-1E2329A500AB}"/>
              </a:ext>
            </a:extLst>
          </p:cNvPr>
          <p:cNvSpPr/>
          <p:nvPr/>
        </p:nvSpPr>
        <p:spPr>
          <a:xfrm>
            <a:off x="2438212" y="5189520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5" name="סימן כפל 104">
            <a:extLst>
              <a:ext uri="{FF2B5EF4-FFF2-40B4-BE49-F238E27FC236}">
                <a16:creationId xmlns:a16="http://schemas.microsoft.com/office/drawing/2014/main" id="{B07897B8-132C-4DE4-92D7-009F3D90853F}"/>
              </a:ext>
            </a:extLst>
          </p:cNvPr>
          <p:cNvSpPr/>
          <p:nvPr/>
        </p:nvSpPr>
        <p:spPr>
          <a:xfrm>
            <a:off x="2241776" y="5471962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6" name="סימן כפל 105">
            <a:extLst>
              <a:ext uri="{FF2B5EF4-FFF2-40B4-BE49-F238E27FC236}">
                <a16:creationId xmlns:a16="http://schemas.microsoft.com/office/drawing/2014/main" id="{E9313177-E002-4C24-A42E-6054B511F9E4}"/>
              </a:ext>
            </a:extLst>
          </p:cNvPr>
          <p:cNvSpPr/>
          <p:nvPr/>
        </p:nvSpPr>
        <p:spPr>
          <a:xfrm>
            <a:off x="2592234" y="5488359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7" name="סימן כפל 106">
            <a:extLst>
              <a:ext uri="{FF2B5EF4-FFF2-40B4-BE49-F238E27FC236}">
                <a16:creationId xmlns:a16="http://schemas.microsoft.com/office/drawing/2014/main" id="{14B76261-C114-4C65-8F52-81B9ADAB9998}"/>
              </a:ext>
            </a:extLst>
          </p:cNvPr>
          <p:cNvSpPr/>
          <p:nvPr/>
        </p:nvSpPr>
        <p:spPr>
          <a:xfrm>
            <a:off x="2933584" y="5398338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8" name="סימן כפל 107">
            <a:extLst>
              <a:ext uri="{FF2B5EF4-FFF2-40B4-BE49-F238E27FC236}">
                <a16:creationId xmlns:a16="http://schemas.microsoft.com/office/drawing/2014/main" id="{60A2F78F-6B2C-4464-879C-B8AE1194FA05}"/>
              </a:ext>
            </a:extLst>
          </p:cNvPr>
          <p:cNvSpPr/>
          <p:nvPr/>
        </p:nvSpPr>
        <p:spPr>
          <a:xfrm>
            <a:off x="3182774" y="5620781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9" name="סימן כפל 108">
            <a:extLst>
              <a:ext uri="{FF2B5EF4-FFF2-40B4-BE49-F238E27FC236}">
                <a16:creationId xmlns:a16="http://schemas.microsoft.com/office/drawing/2014/main" id="{CBAD8122-3896-4049-AA02-38EFB50AA035}"/>
              </a:ext>
            </a:extLst>
          </p:cNvPr>
          <p:cNvSpPr/>
          <p:nvPr/>
        </p:nvSpPr>
        <p:spPr>
          <a:xfrm>
            <a:off x="3104733" y="5436166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0" name="סימן כפל 109">
            <a:extLst>
              <a:ext uri="{FF2B5EF4-FFF2-40B4-BE49-F238E27FC236}">
                <a16:creationId xmlns:a16="http://schemas.microsoft.com/office/drawing/2014/main" id="{345F027E-F53B-49ED-9114-6232F411E91F}"/>
              </a:ext>
            </a:extLst>
          </p:cNvPr>
          <p:cNvSpPr/>
          <p:nvPr/>
        </p:nvSpPr>
        <p:spPr>
          <a:xfrm>
            <a:off x="3740930" y="5697309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1" name="סימן כפל 110">
            <a:extLst>
              <a:ext uri="{FF2B5EF4-FFF2-40B4-BE49-F238E27FC236}">
                <a16:creationId xmlns:a16="http://schemas.microsoft.com/office/drawing/2014/main" id="{809B082D-608C-4C1A-9C9A-04297C54B8E9}"/>
              </a:ext>
            </a:extLst>
          </p:cNvPr>
          <p:cNvSpPr/>
          <p:nvPr/>
        </p:nvSpPr>
        <p:spPr>
          <a:xfrm>
            <a:off x="2812773" y="5104102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2" name="סימן כפל 111">
            <a:extLst>
              <a:ext uri="{FF2B5EF4-FFF2-40B4-BE49-F238E27FC236}">
                <a16:creationId xmlns:a16="http://schemas.microsoft.com/office/drawing/2014/main" id="{D4415887-D4CE-4F5B-B748-191EFA9D39AC}"/>
              </a:ext>
            </a:extLst>
          </p:cNvPr>
          <p:cNvSpPr/>
          <p:nvPr/>
        </p:nvSpPr>
        <p:spPr>
          <a:xfrm>
            <a:off x="2733319" y="5286517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3" name="סימן כפל 112">
            <a:extLst>
              <a:ext uri="{FF2B5EF4-FFF2-40B4-BE49-F238E27FC236}">
                <a16:creationId xmlns:a16="http://schemas.microsoft.com/office/drawing/2014/main" id="{B14A7775-34B7-4B11-9433-7422CC410FB2}"/>
              </a:ext>
            </a:extLst>
          </p:cNvPr>
          <p:cNvSpPr/>
          <p:nvPr/>
        </p:nvSpPr>
        <p:spPr>
          <a:xfrm>
            <a:off x="3085735" y="4928410"/>
            <a:ext cx="378372" cy="35260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4" name="Picture 2" descr="How to Draw a Sword for Kids">
            <a:extLst>
              <a:ext uri="{FF2B5EF4-FFF2-40B4-BE49-F238E27FC236}">
                <a16:creationId xmlns:a16="http://schemas.microsoft.com/office/drawing/2014/main" id="{A7FEFEC0-51A1-4C03-BBEE-5C5E4A4225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2429244">
            <a:off x="2484292" y="2782519"/>
            <a:ext cx="3031166" cy="76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" name="סימן כפל 114">
            <a:extLst>
              <a:ext uri="{FF2B5EF4-FFF2-40B4-BE49-F238E27FC236}">
                <a16:creationId xmlns:a16="http://schemas.microsoft.com/office/drawing/2014/main" id="{CE0E91AD-32B6-41F1-9886-107E9C822024}"/>
              </a:ext>
            </a:extLst>
          </p:cNvPr>
          <p:cNvSpPr/>
          <p:nvPr/>
        </p:nvSpPr>
        <p:spPr>
          <a:xfrm>
            <a:off x="3159930" y="5265776"/>
            <a:ext cx="580095" cy="506404"/>
          </a:xfrm>
          <a:prstGeom prst="mathMultiply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484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  <p:bldP spid="15" grpId="0" animBg="1"/>
      <p:bldP spid="16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8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2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4" grpId="0" animBg="1"/>
      <p:bldP spid="85" grpId="0" animBg="1"/>
      <p:bldP spid="87" grpId="0" animBg="1"/>
      <p:bldP spid="88" grpId="0" animBg="1"/>
      <p:bldP spid="89" grpId="0" animBg="1"/>
      <p:bldP spid="91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2">
            <a:extLst>
              <a:ext uri="{FF2B5EF4-FFF2-40B4-BE49-F238E27FC236}">
                <a16:creationId xmlns:a16="http://schemas.microsoft.com/office/drawing/2014/main" id="{5F606EE0-2C5D-4B60-995D-7DE96263E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1793" y="1209032"/>
            <a:ext cx="7093695" cy="3777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וַיִּתְּנוּ לוֹ שִׁבְעִים כֶּסֶף מִבֵּית בַּעַל בְּרִית </a:t>
            </a:r>
            <a:r>
              <a:rPr lang="he-IL" sz="32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וַיִּשְׂכֹּר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בָּהֶם אֲבִימֶלֶךְ אֲנָשִׁים רֵיקִים </a:t>
            </a:r>
            <a:r>
              <a:rPr lang="he-IL" sz="32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וּפֹחֲזִים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וַיֵּלְכוּ אַחֲרָיו: 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וַיָּבֹא בֵית אָבִיו </a:t>
            </a:r>
            <a:r>
              <a:rPr lang="he-IL" sz="32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עָפְרָתָה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וַיַּהֲרֹג</a:t>
            </a:r>
            <a:r>
              <a:rPr lang="he-IL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אֶת אֶחָיו בְּנֵי </a:t>
            </a:r>
            <a:r>
              <a:rPr lang="he-IL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יְרֻבַּעַל</a:t>
            </a:r>
            <a:r>
              <a:rPr lang="he-IL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שִׁבְעִים אִישׁ עַל אֶבֶן 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אֶחָת</a:t>
            </a:r>
            <a:r>
              <a:rPr lang="he-IL" sz="32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וַיִּוָּתֵר יוֹתָם בֶּן </a:t>
            </a:r>
            <a:r>
              <a:rPr lang="he-IL" sz="32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יְרֻבַּעַל</a:t>
            </a:r>
            <a:r>
              <a:rPr lang="he-IL" sz="32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הַקָּטֹן כִּי נֶחְבָּא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  <a:endParaRPr lang="he-IL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סימן כפל 4">
            <a:extLst>
              <a:ext uri="{FF2B5EF4-FFF2-40B4-BE49-F238E27FC236}">
                <a16:creationId xmlns:a16="http://schemas.microsoft.com/office/drawing/2014/main" id="{B5201B8D-7CF6-4FC6-8257-41B1DB8A314F}"/>
              </a:ext>
            </a:extLst>
          </p:cNvPr>
          <p:cNvSpPr/>
          <p:nvPr/>
        </p:nvSpPr>
        <p:spPr>
          <a:xfrm>
            <a:off x="1471971" y="5444452"/>
            <a:ext cx="580095" cy="506404"/>
          </a:xfrm>
          <a:prstGeom prst="mathMultiply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0335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מעמד הר גריזים והר עיבל – ויקיפדיה">
            <a:extLst>
              <a:ext uri="{FF2B5EF4-FFF2-40B4-BE49-F238E27FC236}">
                <a16:creationId xmlns:a16="http://schemas.microsoft.com/office/drawing/2014/main" id="{B1A08E97-48A1-445B-BF1C-C09B81781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0" b="22463"/>
          <a:stretch/>
        </p:blipFill>
        <p:spPr bwMode="auto">
          <a:xfrm>
            <a:off x="0" y="1401417"/>
            <a:ext cx="12205133" cy="54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A04DB9F2-6387-4F51-A4A0-3EE3CDD7B5EE}"/>
              </a:ext>
            </a:extLst>
          </p:cNvPr>
          <p:cNvSpPr txBox="1"/>
          <p:nvPr/>
        </p:nvSpPr>
        <p:spPr>
          <a:xfrm>
            <a:off x="6230178" y="3647661"/>
            <a:ext cx="116287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b="1" dirty="0"/>
              <a:t>שכם</a:t>
            </a:r>
          </a:p>
        </p:txBody>
      </p:sp>
      <p:sp>
        <p:nvSpPr>
          <p:cNvPr id="9" name="כותרת 8">
            <a:extLst>
              <a:ext uri="{FF2B5EF4-FFF2-40B4-BE49-F238E27FC236}">
                <a16:creationId xmlns:a16="http://schemas.microsoft.com/office/drawing/2014/main" id="{7487D838-FAAB-440C-975E-C9F97EE61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749" y="1401417"/>
            <a:ext cx="7181090" cy="1280890"/>
          </a:xfrm>
        </p:spPr>
        <p:txBody>
          <a:bodyPr>
            <a:normAutofit/>
          </a:bodyPr>
          <a:lstStyle/>
          <a:p>
            <a:pPr algn="r"/>
            <a:r>
              <a:rPr lang="he-IL" sz="2800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וַיֵּאָסְפוּ כָּל בַּעֲלֵי שְׁכֶם וְכָל בֵּית מִלּוֹא וַיֵּלְכוּ </a:t>
            </a:r>
            <a:br>
              <a:rPr lang="he-IL" sz="2800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800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וַיַּמְלִיכוּ אֶת אֲבִימֶלֶךְ לְמֶלֶךְ עִם אֵלוֹן מֻצָּב אֲשֶׁר בִּשְׁכֶם. </a:t>
            </a:r>
          </a:p>
        </p:txBody>
      </p:sp>
    </p:spTree>
    <p:extLst>
      <p:ext uri="{BB962C8B-B14F-4D97-AF65-F5344CB8AC3E}">
        <p14:creationId xmlns:p14="http://schemas.microsoft.com/office/powerpoint/2010/main" val="47044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מעמד הר גריזים והר עיבל – ויקיפדיה">
            <a:extLst>
              <a:ext uri="{FF2B5EF4-FFF2-40B4-BE49-F238E27FC236}">
                <a16:creationId xmlns:a16="http://schemas.microsoft.com/office/drawing/2014/main" id="{B1A08E97-48A1-445B-BF1C-C09B81781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0" b="22463"/>
          <a:stretch/>
        </p:blipFill>
        <p:spPr bwMode="auto">
          <a:xfrm>
            <a:off x="0" y="1401417"/>
            <a:ext cx="12205133" cy="54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A04DB9F2-6387-4F51-A4A0-3EE3CDD7B5EE}"/>
              </a:ext>
            </a:extLst>
          </p:cNvPr>
          <p:cNvSpPr txBox="1"/>
          <p:nvPr/>
        </p:nvSpPr>
        <p:spPr>
          <a:xfrm>
            <a:off x="6230178" y="3647661"/>
            <a:ext cx="116287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b="1" dirty="0"/>
              <a:t>שכם</a:t>
            </a:r>
          </a:p>
        </p:txBody>
      </p:sp>
      <p:sp>
        <p:nvSpPr>
          <p:cNvPr id="9" name="כותרת 8">
            <a:extLst>
              <a:ext uri="{FF2B5EF4-FFF2-40B4-BE49-F238E27FC236}">
                <a16:creationId xmlns:a16="http://schemas.microsoft.com/office/drawing/2014/main" id="{7487D838-FAAB-440C-975E-C9F97EE61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749" y="1401417"/>
            <a:ext cx="7181090" cy="1280890"/>
          </a:xfrm>
        </p:spPr>
        <p:txBody>
          <a:bodyPr>
            <a:normAutofit fontScale="90000"/>
          </a:bodyPr>
          <a:lstStyle/>
          <a:p>
            <a:pPr algn="r"/>
            <a:r>
              <a:rPr lang="he-IL" sz="2800" dirty="0" err="1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וַיַּגּ</a:t>
            </a:r>
            <a:r>
              <a:rPr lang="he-IL" sz="2800" b="0" i="0" dirty="0" err="1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ִדו</a:t>
            </a:r>
            <a:r>
              <a:rPr lang="he-IL" sz="2800" b="0" i="0" dirty="0">
                <a:solidFill>
                  <a:srgbClr val="C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ּ לְיוֹתָם </a:t>
            </a:r>
            <a:r>
              <a:rPr lang="he-IL" sz="2800" b="0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וַיֵּלֶךְ וַיַּעֲמֹד בְּרֹאשׁ הַר גְּרִזִים </a:t>
            </a:r>
            <a:r>
              <a:rPr lang="he-IL" sz="2800" b="0" i="0" dirty="0" err="1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וַיִּשָּׂא</a:t>
            </a:r>
            <a:r>
              <a:rPr lang="he-IL" sz="2800" b="0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קוֹלוֹ וַיִּקְרָא וַיֹּאמֶר לָהֶם שִׁמְעוּ אֵלַי בַּעֲלֵי שְׁכֶם וְיִשְׁמַע אֲלֵיכֶם אֱ-לֹהִים: </a:t>
            </a:r>
            <a:endParaRPr lang="he-IL" sz="2800" dirty="0">
              <a:solidFill>
                <a:srgbClr val="002060"/>
              </a:solidFill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7B69F5AE-95CD-4B91-96D1-CD4399DD18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57" r="42741" b="56191"/>
          <a:stretch/>
        </p:blipFill>
        <p:spPr>
          <a:xfrm>
            <a:off x="5108714" y="2995867"/>
            <a:ext cx="308112" cy="708883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26F1D878-2B39-4607-B5AA-A80409817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1616" y="3734027"/>
            <a:ext cx="581439" cy="65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816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6F05916-38A1-4A61-894D-019B371F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1559"/>
            <a:ext cx="8911687" cy="500497"/>
          </a:xfrm>
        </p:spPr>
        <p:txBody>
          <a:bodyPr>
            <a:normAutofit fontScale="90000"/>
          </a:bodyPr>
          <a:lstStyle/>
          <a:p>
            <a:pPr algn="r"/>
            <a:r>
              <a:rPr lang="he-IL" b="1" dirty="0"/>
              <a:t>משל יותם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9EF3E9-BB0A-4276-BBE6-AF6525E7D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331" y="1463563"/>
            <a:ext cx="8032484" cy="5102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2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2200" b="0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הָלוֹךְ הָלְכוּ הָעֵצִים </a:t>
            </a:r>
            <a:r>
              <a:rPr lang="he-IL" sz="28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לִמְשֹׁח</a:t>
            </a:r>
            <a:r>
              <a:rPr lang="he-IL" sz="28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ַ עֲלֵיהֶם מֶלֶךְ 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</a:t>
            </a:r>
            <a:r>
              <a:rPr lang="he-IL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לַזַּיִת מָלְכָה 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עָלֵינוּ: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לָהֶם הַזַּיִת הֶחֳדַלְתִּי אֶת דִּשְׁנִי אֲשֶׁר בִּי יְכַבְּדוּ    אֱ</a:t>
            </a:r>
            <a:r>
              <a:rPr lang="he-IL" sz="2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לֹהִים וַאֲנָשִׁים וְהָלַכְתִּי לָנוּעַ עַל-הָעֵצִים: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הָעֵצִים לַתְּאֵנָה  לְכִי אַתְּ מָלְכִי עָלֵינוּ: </a:t>
            </a:r>
            <a:r>
              <a:rPr lang="he-IL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24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וַתֹּאמֶר לָהֶם הַתְּאֵנָה הֶחֳדַלְתִּי אֶת </a:t>
            </a:r>
            <a:r>
              <a:rPr lang="he-IL" sz="28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מָתְקִי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וְאֶת תְּנוּבָתִי הַטּוֹבָה וְהָלַכְתִּי לָנוּעַ עַל הָעֵצִים: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הָעֵצִים לַגָּפֶן  לְכִי אַתְּ מָלְכִי עָלֵינוּ: </a:t>
            </a:r>
            <a:r>
              <a:rPr lang="he-IL" sz="22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22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וַתֹּאמֶר לָהֶם הַגֶּפֶן הֶחֳדַלְתִּי אֶת </a:t>
            </a:r>
            <a:r>
              <a:rPr lang="he-IL" sz="28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תִּירוֹשִׁי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הַמְשַׂמֵּחַ </a:t>
            </a:r>
            <a:r>
              <a:rPr lang="he-IL" sz="28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וַאֲנָשִׁים וְהָלַכְתִּי לָנוּעַ עַל-הָעֵצִים: </a:t>
            </a:r>
            <a:r>
              <a:rPr lang="he-IL" sz="22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22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כָל הָעֵצִים אֶל הָאָטָד לֵךְ אַתָּה מְלָךְ עָלֵינוּ:  </a:t>
            </a: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הָאָטָד אֶל הָעֵצִים אִם בֶּאֱמֶת אַתֶּם מֹשְׁחִים אֹתִי לְמֶלֶךְ עֲלֵיכֶם בֹּאוּ חֲסוּ בְצִלִּי וְאִם-אַיִן תֵּצֵא אֵשׁ מִן-הָאָטָד וְתֹאכַל אֶת-אַרְזֵי הַלְּבָנוֹן.</a:t>
            </a:r>
            <a:endParaRPr lang="he-IL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939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6F05916-38A1-4A61-894D-019B371F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1" y="403414"/>
            <a:ext cx="8911687" cy="500497"/>
          </a:xfrm>
        </p:spPr>
        <p:txBody>
          <a:bodyPr>
            <a:normAutofit fontScale="90000"/>
          </a:bodyPr>
          <a:lstStyle/>
          <a:p>
            <a:pPr algn="r"/>
            <a:r>
              <a:rPr lang="he-IL" b="1" dirty="0"/>
              <a:t>משל יותם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9EF3E9-BB0A-4276-BBE6-AF6525E7D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813" y="1344294"/>
            <a:ext cx="8032484" cy="5102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'הָלוֹךְ הָלְכוּ הָעֵצִים </a:t>
            </a:r>
            <a:r>
              <a:rPr lang="he-IL" sz="40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לִמְשֹׁח</a:t>
            </a:r>
            <a:r>
              <a:rPr lang="he-IL" sz="40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ַ עֲלֵיהֶם </a:t>
            </a:r>
            <a:r>
              <a:rPr lang="he-IL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מֶלֶךְ </a:t>
            </a:r>
            <a:r>
              <a:rPr lang="he-IL" sz="40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..'</a:t>
            </a:r>
            <a:endParaRPr lang="he-IL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176" name="Picture 8" descr="Seasonal Trees Set, Summer And Autumn Trees Vector Illustrations.. Royalty  Free Cliparts, Vectors, And Stock Illustration. Image 98146500.">
            <a:extLst>
              <a:ext uri="{FF2B5EF4-FFF2-40B4-BE49-F238E27FC236}">
                <a16:creationId xmlns:a16="http://schemas.microsoft.com/office/drawing/2014/main" id="{87468BFA-0028-4C71-9E45-E21A84E0B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879" y="2514600"/>
            <a:ext cx="6032933" cy="405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610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6F05916-38A1-4A61-894D-019B371F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1559"/>
            <a:ext cx="8911687" cy="500497"/>
          </a:xfrm>
        </p:spPr>
        <p:txBody>
          <a:bodyPr>
            <a:normAutofit fontScale="90000"/>
          </a:bodyPr>
          <a:lstStyle/>
          <a:p>
            <a:pPr algn="r"/>
            <a:r>
              <a:rPr lang="he-IL" b="1" dirty="0"/>
              <a:t>משל יותם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9EF3E9-BB0A-4276-BBE6-AF6525E7D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331" y="1463563"/>
            <a:ext cx="8032484" cy="5102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2800" b="0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הָלוֹךְ הָלְכוּ הָעֵצִים </a:t>
            </a:r>
            <a:r>
              <a:rPr lang="he-IL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לִמְשֹׁח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ַ עֲלֵיהֶם מֶלֶךְ וַיֹּאמְרוּ 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לַזַּיִת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מָלְכָה עָלֵינוּ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! </a:t>
            </a: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לָהֶם הַזַּיִת הֶחֳדַלְתִּי אֶת דִּשְׁנִי אֲשֶׁר בִּי יְכַבְּדוּ  אֱ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לֹהִים וַאֲנָשִׁים וְהָלַכְתִּי לָנוּעַ עַל הָעֵצִים?</a:t>
            </a:r>
            <a:endParaRPr lang="he-IL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170" name="Picture 2" descr="הזית בארץ ישראל - חקלאות ומדרש - הושבילים">
            <a:extLst>
              <a:ext uri="{FF2B5EF4-FFF2-40B4-BE49-F238E27FC236}">
                <a16:creationId xmlns:a16="http://schemas.microsoft.com/office/drawing/2014/main" id="{D5B8448C-5BB8-40CE-A39A-C3EF03614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34" y="1463563"/>
            <a:ext cx="3510455" cy="227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22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6F05916-38A1-4A61-894D-019B371F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1559"/>
            <a:ext cx="8911687" cy="500497"/>
          </a:xfrm>
        </p:spPr>
        <p:txBody>
          <a:bodyPr>
            <a:normAutofit fontScale="90000"/>
          </a:bodyPr>
          <a:lstStyle/>
          <a:p>
            <a:pPr algn="r"/>
            <a:r>
              <a:rPr lang="he-IL" b="1" dirty="0"/>
              <a:t>משל יותם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9EF3E9-BB0A-4276-BBE6-AF6525E7D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331" y="1463563"/>
            <a:ext cx="8032484" cy="5102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2800" b="0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הָלוֹךְ הָלְכוּ הָעֵצִים </a:t>
            </a:r>
            <a:r>
              <a:rPr lang="he-IL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לִמְשֹׁח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ַ עֲלֵיהֶם מֶלֶךְ וַיֹּאמְרוּ לַזַּיִת מָלְכָה עָלֵינוּ!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לָהֶם הַזַּיִת 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הֶחֳדַלְתִּי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דִּשְׁנִי אֲשֶׁר בִּי יְכַבְּדוּ אֱ</a:t>
            </a:r>
            <a:r>
              <a:rPr lang="he-IL" sz="28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לֹהִים וַאֲנָשִׁים וְהָלַכְתִּי לָנוּעַ עַל הָעֵצִים?</a:t>
            </a:r>
            <a:endParaRPr lang="he-IL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170" name="Picture 2" descr="הזית בארץ ישראל - חקלאות ומדרש - הושבילים">
            <a:extLst>
              <a:ext uri="{FF2B5EF4-FFF2-40B4-BE49-F238E27FC236}">
                <a16:creationId xmlns:a16="http://schemas.microsoft.com/office/drawing/2014/main" id="{D5B8448C-5BB8-40CE-A39A-C3EF03614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34" y="1463563"/>
            <a:ext cx="3510455" cy="227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moticon Showing Deny Or Refuse Hand Gesture Royalty Free Cliparts ...">
            <a:extLst>
              <a:ext uri="{FF2B5EF4-FFF2-40B4-BE49-F238E27FC236}">
                <a16:creationId xmlns:a16="http://schemas.microsoft.com/office/drawing/2014/main" id="{0CDEFC41-4CC3-4DC6-BDF0-8C94E4657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87" y="4132462"/>
            <a:ext cx="1659347" cy="151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יהדות - עוד בבית המדרש nrg - ...כמו בפסח עם לחם: איך עורכים">
            <a:extLst>
              <a:ext uri="{FF2B5EF4-FFF2-40B4-BE49-F238E27FC236}">
                <a16:creationId xmlns:a16="http://schemas.microsoft.com/office/drawing/2014/main" id="{62A35D4B-63DF-4985-ADB8-77771FB01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164" y="5281936"/>
            <a:ext cx="1329836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שמן זית - וואלה! תגיות">
            <a:extLst>
              <a:ext uri="{FF2B5EF4-FFF2-40B4-BE49-F238E27FC236}">
                <a16:creationId xmlns:a16="http://schemas.microsoft.com/office/drawing/2014/main" id="{D2342F2F-3730-4FCD-93B7-4E4F4D722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387" y="4536704"/>
            <a:ext cx="3360603" cy="18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04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6F05916-38A1-4A61-894D-019B371F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1559"/>
            <a:ext cx="8911687" cy="500497"/>
          </a:xfrm>
        </p:spPr>
        <p:txBody>
          <a:bodyPr>
            <a:normAutofit fontScale="90000"/>
          </a:bodyPr>
          <a:lstStyle/>
          <a:p>
            <a:pPr algn="r"/>
            <a:r>
              <a:rPr lang="he-IL" b="1" dirty="0"/>
              <a:t>משל יותם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9EF3E9-BB0A-4276-BBE6-AF6525E7D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331" y="1463563"/>
            <a:ext cx="8032484" cy="5102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הָעֵצִים לַ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תְּאֵנָה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לְכִי אַתְּ מָלְכִי עָלֵינוּ!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: </a:t>
            </a: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וַתֹּאמֶר לָהֶם הַתְּאֵנָה הֶחֳדַלְתִּי אֶת </a:t>
            </a:r>
            <a:r>
              <a:rPr lang="he-IL" sz="3600" b="0" i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מָתְקִי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וְאֶת תְּנוּבָתִי הַטּוֹבָה וְהָלַכְתִּי לָנוּעַ עַל הָעֵצִים? </a:t>
            </a:r>
          </a:p>
        </p:txBody>
      </p:sp>
      <p:pic>
        <p:nvPicPr>
          <p:cNvPr id="7172" name="Picture 4" descr="עץ תאנה | ניצנים משתלה משלוחים">
            <a:extLst>
              <a:ext uri="{FF2B5EF4-FFF2-40B4-BE49-F238E27FC236}">
                <a16:creationId xmlns:a16="http://schemas.microsoft.com/office/drawing/2014/main" id="{107D5146-1880-4939-891E-8FA5C6323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2" y="1463563"/>
            <a:ext cx="3433907" cy="256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616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6F05916-38A1-4A61-894D-019B371F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1559"/>
            <a:ext cx="8911687" cy="500497"/>
          </a:xfrm>
        </p:spPr>
        <p:txBody>
          <a:bodyPr>
            <a:normAutofit fontScale="90000"/>
          </a:bodyPr>
          <a:lstStyle/>
          <a:p>
            <a:pPr algn="r"/>
            <a:r>
              <a:rPr lang="he-IL" b="1" dirty="0"/>
              <a:t>משל יותם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9EF3E9-BB0A-4276-BBE6-AF6525E7D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331" y="1463563"/>
            <a:ext cx="8032484" cy="5102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הָעֵצִים לַתְּאֵנָה לְכִי אַתְּ מָלְכִי עָלֵינוּ!: </a:t>
            </a: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32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וַתֹּאמֶר לָהֶם הַתְּאֵנָה 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הֶחֳדַלְתִּי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</a:t>
            </a:r>
            <a:r>
              <a:rPr lang="he-IL" sz="36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מָתְקִי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וְאֶת תְּנוּבָתִי הַטּוֹבָה וְהָלַכְתִּי לָנוּעַ עַל הָעֵצִים? </a:t>
            </a:r>
          </a:p>
        </p:txBody>
      </p:sp>
      <p:pic>
        <p:nvPicPr>
          <p:cNvPr id="7172" name="Picture 4" descr="עץ תאנה | ניצנים משתלה משלוחים">
            <a:extLst>
              <a:ext uri="{FF2B5EF4-FFF2-40B4-BE49-F238E27FC236}">
                <a16:creationId xmlns:a16="http://schemas.microsoft.com/office/drawing/2014/main" id="{107D5146-1880-4939-891E-8FA5C6323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2" y="1463563"/>
            <a:ext cx="3433907" cy="256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moticon Showing Deny Or Refuse Hand Gesture Royalty Free Cliparts ...">
            <a:extLst>
              <a:ext uri="{FF2B5EF4-FFF2-40B4-BE49-F238E27FC236}">
                <a16:creationId xmlns:a16="http://schemas.microsoft.com/office/drawing/2014/main" id="{10CCC7CB-C118-464D-9305-470CAF247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057" y="4638904"/>
            <a:ext cx="1659347" cy="151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דבש תאנים | ברק שגיא | בר ליקוט">
            <a:extLst>
              <a:ext uri="{FF2B5EF4-FFF2-40B4-BE49-F238E27FC236}">
                <a16:creationId xmlns:a16="http://schemas.microsoft.com/office/drawing/2014/main" id="{5FF979D6-7C1E-4EFB-8D04-78EF42F65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088" y="4025787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פאי תאנים וקרם פטיסייר - מתכון - קראנצ'ית">
            <a:extLst>
              <a:ext uri="{FF2B5EF4-FFF2-40B4-BE49-F238E27FC236}">
                <a16:creationId xmlns:a16="http://schemas.microsoft.com/office/drawing/2014/main" id="{AF739663-681B-4DCE-95F7-ECF9FAF3E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913" y="4892562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992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6F05916-38A1-4A61-894D-019B371F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1559"/>
            <a:ext cx="8911687" cy="500497"/>
          </a:xfrm>
        </p:spPr>
        <p:txBody>
          <a:bodyPr>
            <a:normAutofit fontScale="90000"/>
          </a:bodyPr>
          <a:lstStyle/>
          <a:p>
            <a:pPr algn="r"/>
            <a:r>
              <a:rPr lang="he-IL" b="1" dirty="0"/>
              <a:t>משל יותם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9EF3E9-BB0A-4276-BBE6-AF6525E7D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331" y="1463563"/>
            <a:ext cx="8032484" cy="5102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וַיֹּאמְרוּ הָעֵצִים לַ</a:t>
            </a:r>
            <a:r>
              <a:rPr lang="he-IL" sz="36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גָּפֶן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לְכִי אַתְּ </a:t>
            </a:r>
            <a:r>
              <a:rPr lang="he-IL" sz="36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מָלְכִי עָלֵינוּ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! </a:t>
            </a:r>
            <a:r>
              <a:rPr lang="he-IL" sz="32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marL="0" indent="0">
              <a:buNone/>
            </a:pPr>
            <a:r>
              <a:rPr lang="he-IL" sz="28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32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וַתֹּאמֶר לָהֶם הַגֶּפֶן הֶחֳדַלְתִּי אֶת </a:t>
            </a:r>
            <a:r>
              <a:rPr lang="he-IL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תִּירוֹשִׁי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הַמְשַׂמֵּחַ </a:t>
            </a:r>
            <a:r>
              <a:rPr lang="he-IL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וַאֲנָשִׁים וְהָלַכְתִּי                     לָנוּעַ עַל הָעֵצִים</a:t>
            </a:r>
            <a:endParaRPr lang="he-IL" sz="3600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174" name="Picture 6" descr="גפן - זני גפן יין">
            <a:extLst>
              <a:ext uri="{FF2B5EF4-FFF2-40B4-BE49-F238E27FC236}">
                <a16:creationId xmlns:a16="http://schemas.microsoft.com/office/drawing/2014/main" id="{6263EF1D-4691-45FF-A299-4D5A001BE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7" y="1541225"/>
            <a:ext cx="3433906" cy="257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109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6F05916-38A1-4A61-894D-019B371F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1559"/>
            <a:ext cx="8911687" cy="500497"/>
          </a:xfrm>
        </p:spPr>
        <p:txBody>
          <a:bodyPr>
            <a:normAutofit fontScale="90000"/>
          </a:bodyPr>
          <a:lstStyle/>
          <a:p>
            <a:pPr algn="r"/>
            <a:r>
              <a:rPr lang="he-IL" b="1" dirty="0"/>
              <a:t>משל יותם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9EF3E9-BB0A-4276-BBE6-AF6525E7D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331" y="1463563"/>
            <a:ext cx="8032484" cy="5102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וַיֹּאמְרוּ הָעֵצִים לַגָּפֶן לְכִי אַתְּ מָלְכִי עָלֵינוּ!  </a:t>
            </a:r>
          </a:p>
          <a:p>
            <a:pPr marL="0" indent="0">
              <a:buNone/>
            </a:pPr>
            <a:r>
              <a:rPr lang="he-IL" sz="28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32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וַתֹּאמֶר לָהֶם הַגֶּפֶן </a:t>
            </a:r>
            <a:r>
              <a:rPr lang="he-IL" sz="36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הֶחֳדַלְתִּי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אֶת </a:t>
            </a:r>
            <a:r>
              <a:rPr lang="he-IL" sz="3600" dirty="0" err="1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תִּירוֹשִׁי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הַמְשַׂמֵּחַ </a:t>
            </a:r>
            <a:r>
              <a:rPr lang="he-IL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וַאֲנָשִׁים וְהָלַכְתִּי                     לָנוּעַ עַל הָעֵצִים?</a:t>
            </a:r>
            <a:endParaRPr lang="he-IL" sz="3600" b="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174" name="Picture 6" descr="גפן - זני גפן יין">
            <a:extLst>
              <a:ext uri="{FF2B5EF4-FFF2-40B4-BE49-F238E27FC236}">
                <a16:creationId xmlns:a16="http://schemas.microsoft.com/office/drawing/2014/main" id="{6263EF1D-4691-45FF-A299-4D5A001BE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7" y="1541225"/>
            <a:ext cx="3433906" cy="257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31CBA42-A0F3-431F-AF42-CB4F77F35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22" y="4112716"/>
            <a:ext cx="1940361" cy="242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B8FC293F-BA2E-4920-99CA-AD7C4C701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268" y="5251463"/>
            <a:ext cx="1685925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מוצרי פרסום וקד&quot;מ - כוסות וספלים - מרלו- כוס יין">
            <a:extLst>
              <a:ext uri="{FF2B5EF4-FFF2-40B4-BE49-F238E27FC236}">
                <a16:creationId xmlns:a16="http://schemas.microsoft.com/office/drawing/2014/main" id="{4F182795-7E6B-406F-93BA-7BE6E38E9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880" y="4761085"/>
            <a:ext cx="1804828" cy="180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moticon Showing Deny Or Refuse Hand Gesture Royalty Free Cliparts ...">
            <a:extLst>
              <a:ext uri="{FF2B5EF4-FFF2-40B4-BE49-F238E27FC236}">
                <a16:creationId xmlns:a16="http://schemas.microsoft.com/office/drawing/2014/main" id="{0BA52B43-432A-4580-A20D-102D455CA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92" y="4561242"/>
            <a:ext cx="1659347" cy="151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88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6F05916-38A1-4A61-894D-019B371F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1559"/>
            <a:ext cx="8911687" cy="500497"/>
          </a:xfrm>
        </p:spPr>
        <p:txBody>
          <a:bodyPr>
            <a:normAutofit fontScale="90000"/>
          </a:bodyPr>
          <a:lstStyle/>
          <a:p>
            <a:pPr algn="r"/>
            <a:r>
              <a:rPr lang="he-IL" b="1" dirty="0"/>
              <a:t>משל יותם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9EF3E9-BB0A-4276-BBE6-AF6525E7D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331" y="1463563"/>
            <a:ext cx="8032484" cy="5102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יד 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וַיֹּאמְרוּ כָל הָעֵצִים אֶל הָ</a:t>
            </a:r>
            <a:r>
              <a:rPr lang="he-IL" sz="36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אָטָד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 לֵךְ אַתָּה מְלָךְ עָלֵינוּ! 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הָאָטָד אֶל הָעֵצִים אִם בֶּאֱמֶת אַתֶּם מֹשְׁחִים אֹתִי לְמֶלֶךְ עֲלֵיכֶם בֹּאוּ חֲסוּ בְצִלִּי וְאִם אַיִן תֵּצֵא אֵשׁ מִן הָאָטָד וְתֹאכַל אֶת אַרְזֵי הַלְּבָנוֹן.</a:t>
            </a:r>
            <a:endParaRPr lang="he-IL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194" name="Picture 2" descr="אטד ערבי Lycium shawii – פורח במדבר (נובמבר 2015) | כלנית">
            <a:extLst>
              <a:ext uri="{FF2B5EF4-FFF2-40B4-BE49-F238E27FC236}">
                <a16:creationId xmlns:a16="http://schemas.microsoft.com/office/drawing/2014/main" id="{06A607D5-9215-4712-9A53-B6826309F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26" y="1566042"/>
            <a:ext cx="3490233" cy="234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761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6F05916-38A1-4A61-894D-019B371F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1559"/>
            <a:ext cx="8911687" cy="500497"/>
          </a:xfrm>
        </p:spPr>
        <p:txBody>
          <a:bodyPr>
            <a:normAutofit fontScale="90000"/>
          </a:bodyPr>
          <a:lstStyle/>
          <a:p>
            <a:pPr algn="r"/>
            <a:r>
              <a:rPr lang="he-IL" b="1" dirty="0"/>
              <a:t>משל יותם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9EF3E9-BB0A-4276-BBE6-AF6525E7D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331" y="1463563"/>
            <a:ext cx="8032484" cy="5102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יד </a:t>
            </a: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וַיֹּאמְרוּ כָל הָעֵצִים אֶל הָאָטָד: לֵךְ אַתָּה מְלָךְ עָלֵינוּ!  </a:t>
            </a: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הָאָטָד אֶל הָעֵצִים:</a:t>
            </a:r>
          </a:p>
          <a:p>
            <a:pPr marL="0" indent="0">
              <a:buNone/>
            </a:pP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אִם בֶּאֱמֶת אַתֶּם מֹשְׁחִים אֹתִי לְמֶלֶךְ עֲלֵיכֶם</a:t>
            </a:r>
          </a:p>
          <a:p>
            <a:pPr marL="0" indent="0">
              <a:buNone/>
            </a:pP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בֹּאוּ! חֲסוּ בְצִלִּי! </a:t>
            </a:r>
          </a:p>
          <a:p>
            <a:pPr marL="0" indent="0">
              <a:buNone/>
            </a:pP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וְאִם אַיִן, תֵּצֵא אֵשׁ מִן הָאָטָד וְתֹאכַל אֶת אַרְזֵי הַלְּבָנוֹן!</a:t>
            </a:r>
            <a:endParaRPr lang="he-IL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194" name="Picture 2" descr="אטד ערבי Lycium shawii – פורח במדבר (נובמבר 2015) | כלנית">
            <a:extLst>
              <a:ext uri="{FF2B5EF4-FFF2-40B4-BE49-F238E27FC236}">
                <a16:creationId xmlns:a16="http://schemas.microsoft.com/office/drawing/2014/main" id="{06A607D5-9215-4712-9A53-B6826309F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26" y="1566042"/>
            <a:ext cx="3490233" cy="234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artoon emoji emoticon smiling smiley face character Stock Photo - Alamy">
            <a:extLst>
              <a:ext uri="{FF2B5EF4-FFF2-40B4-BE49-F238E27FC236}">
                <a16:creationId xmlns:a16="http://schemas.microsoft.com/office/drawing/2014/main" id="{62412DAE-7451-48AA-9542-D3281A450D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29"/>
          <a:stretch/>
        </p:blipFill>
        <p:spPr bwMode="auto">
          <a:xfrm>
            <a:off x="1243212" y="4852540"/>
            <a:ext cx="1613520" cy="15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Crown Stock Illustration - Download Image Now - iStock">
            <a:extLst>
              <a:ext uri="{FF2B5EF4-FFF2-40B4-BE49-F238E27FC236}">
                <a16:creationId xmlns:a16="http://schemas.microsoft.com/office/drawing/2014/main" id="{190FEC42-41E7-4A4E-85CA-4EF4EECF71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4" b="26582"/>
          <a:stretch/>
        </p:blipFill>
        <p:spPr bwMode="auto">
          <a:xfrm rot="20235328">
            <a:off x="967500" y="4352022"/>
            <a:ext cx="1389684" cy="70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561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6F05916-38A1-4A61-894D-019B371F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1559"/>
            <a:ext cx="8911687" cy="500497"/>
          </a:xfrm>
        </p:spPr>
        <p:txBody>
          <a:bodyPr>
            <a:normAutofit fontScale="90000"/>
          </a:bodyPr>
          <a:lstStyle/>
          <a:p>
            <a:pPr algn="r"/>
            <a:r>
              <a:rPr lang="he-IL" b="1" dirty="0"/>
              <a:t>משל יותם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9EF3E9-BB0A-4276-BBE6-AF6525E7D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4331" y="1463563"/>
            <a:ext cx="8032484" cy="51023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e-IL" sz="2800" b="1" dirty="0">
              <a:solidFill>
                <a:srgbClr val="00206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sz="2800" b="1" dirty="0">
              <a:solidFill>
                <a:srgbClr val="00206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8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הָאָטָד אֶל הָעֵצִים:</a:t>
            </a:r>
          </a:p>
          <a:p>
            <a:pPr marL="0" indent="0">
              <a:buNone/>
            </a:pP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אִם בֶּאֱמֶת אַתֶּם מֹשְׁחִים אֹתִי לְמֶלֶךְ עֲלֵיכֶם</a:t>
            </a:r>
          </a:p>
          <a:p>
            <a:pPr marL="0" indent="0">
              <a:buNone/>
            </a:pPr>
            <a:r>
              <a:rPr lang="he-I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בֹּאוּ! חֲסוּ בְצִלִּי! </a:t>
            </a:r>
          </a:p>
          <a:p>
            <a:pPr marL="0" indent="0">
              <a:buNone/>
            </a:pP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וְאִם אַיִן 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תֵּצֵא אֵשׁ מִן הָאָטָד </a:t>
            </a:r>
            <a:r>
              <a:rPr lang="he-IL" sz="3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וְתֹאכַל אֶת אַרְזֵי הַלְּבָנוֹן!</a:t>
            </a:r>
            <a:endParaRPr lang="he-IL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BF23BA09-BED8-41CA-AE8D-88AD80E69D6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61" y="1649896"/>
            <a:ext cx="3912027" cy="220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Pin on emojis">
            <a:extLst>
              <a:ext uri="{FF2B5EF4-FFF2-40B4-BE49-F238E27FC236}">
                <a16:creationId xmlns:a16="http://schemas.microsoft.com/office/drawing/2014/main" id="{15FF83DA-FF07-4D74-939A-43770772A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4899992"/>
            <a:ext cx="1469128" cy="146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Crown Stock Illustration - Download Image Now - iStock">
            <a:extLst>
              <a:ext uri="{FF2B5EF4-FFF2-40B4-BE49-F238E27FC236}">
                <a16:creationId xmlns:a16="http://schemas.microsoft.com/office/drawing/2014/main" id="{190FEC42-41E7-4A4E-85CA-4EF4EECF71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4" b="26582"/>
          <a:stretch/>
        </p:blipFill>
        <p:spPr bwMode="auto">
          <a:xfrm rot="20235328">
            <a:off x="967500" y="4352022"/>
            <a:ext cx="1389684" cy="70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688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6F05916-38A1-4A61-894D-019B371F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71559"/>
            <a:ext cx="8911687" cy="500497"/>
          </a:xfrm>
        </p:spPr>
        <p:txBody>
          <a:bodyPr>
            <a:normAutofit fontScale="90000"/>
          </a:bodyPr>
          <a:lstStyle/>
          <a:p>
            <a:pPr algn="r"/>
            <a:r>
              <a:rPr lang="he-IL" b="1" dirty="0"/>
              <a:t>משל יותם</a:t>
            </a:r>
          </a:p>
        </p:txBody>
      </p:sp>
      <p:pic>
        <p:nvPicPr>
          <p:cNvPr id="9" name="Picture 2" descr="אטד ערבי Lycium shawii – פורח במדבר (נובמבר 2015) | כלנית">
            <a:extLst>
              <a:ext uri="{FF2B5EF4-FFF2-40B4-BE49-F238E27FC236}">
                <a16:creationId xmlns:a16="http://schemas.microsoft.com/office/drawing/2014/main" id="{BFEA49DC-71F4-4E85-A36F-617FA216B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975" y="2866725"/>
            <a:ext cx="2234686" cy="1500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גפן - זני גפן יין">
            <a:extLst>
              <a:ext uri="{FF2B5EF4-FFF2-40B4-BE49-F238E27FC236}">
                <a16:creationId xmlns:a16="http://schemas.microsoft.com/office/drawing/2014/main" id="{EA19AEED-433B-4037-BB85-D45B46522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624" y="2849564"/>
            <a:ext cx="2026376" cy="151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עץ תאנה | ניצנים משתלה משלוחים">
            <a:extLst>
              <a:ext uri="{FF2B5EF4-FFF2-40B4-BE49-F238E27FC236}">
                <a16:creationId xmlns:a16="http://schemas.microsoft.com/office/drawing/2014/main" id="{EDC33B5F-67FA-4128-B81B-67B5588B3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430" y="2849564"/>
            <a:ext cx="2011201" cy="150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הזית בארץ ישראל - חקלאות ומדרש - הושבילים">
            <a:extLst>
              <a:ext uri="{FF2B5EF4-FFF2-40B4-BE49-F238E27FC236}">
                <a16:creationId xmlns:a16="http://schemas.microsoft.com/office/drawing/2014/main" id="{EACE4762-A014-41D4-87D1-29F5E0BD8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061" y="2866725"/>
            <a:ext cx="2286729" cy="148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AB1EE8E0-8D5B-4428-A944-E2EC2ACBE348}"/>
              </a:ext>
            </a:extLst>
          </p:cNvPr>
          <p:cNvSpPr txBox="1"/>
          <p:nvPr/>
        </p:nvSpPr>
        <p:spPr>
          <a:xfrm>
            <a:off x="4977019" y="1677003"/>
            <a:ext cx="6097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e-IL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הָלוֹךְ הָלְכוּ הָעֵצִים </a:t>
            </a:r>
            <a:r>
              <a:rPr lang="he-IL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לִמְשֹׁח</a:t>
            </a:r>
            <a:r>
              <a:rPr lang="he-IL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ַ עֲלֵיהֶם מֶלֶךְ </a:t>
            </a:r>
          </a:p>
        </p:txBody>
      </p:sp>
      <p:pic>
        <p:nvPicPr>
          <p:cNvPr id="17" name="Picture 2" descr="Emoticon Showing Deny Or Refuse Hand Gesture Royalty Free Cliparts ...">
            <a:extLst>
              <a:ext uri="{FF2B5EF4-FFF2-40B4-BE49-F238E27FC236}">
                <a16:creationId xmlns:a16="http://schemas.microsoft.com/office/drawing/2014/main" id="{854193F6-A4AE-4AB8-B890-75D641E96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348" y="4561241"/>
            <a:ext cx="1659347" cy="151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Emoticon Showing Deny Or Refuse Hand Gesture Royalty Free Cliparts ...">
            <a:extLst>
              <a:ext uri="{FF2B5EF4-FFF2-40B4-BE49-F238E27FC236}">
                <a16:creationId xmlns:a16="http://schemas.microsoft.com/office/drawing/2014/main" id="{F8245618-7DF7-481C-80C8-7F3BCF37A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979" y="4561241"/>
            <a:ext cx="1659347" cy="151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Emoticon Showing Deny Or Refuse Hand Gesture Royalty Free Cliparts ...">
            <a:extLst>
              <a:ext uri="{FF2B5EF4-FFF2-40B4-BE49-F238E27FC236}">
                <a16:creationId xmlns:a16="http://schemas.microsoft.com/office/drawing/2014/main" id="{EC1267C6-D9D3-4FBF-8AEE-B602CD55B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2" y="4561242"/>
            <a:ext cx="1659347" cy="151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artoon emoji emoticon smiling smiley face character Stock Photo - Alamy">
            <a:extLst>
              <a:ext uri="{FF2B5EF4-FFF2-40B4-BE49-F238E27FC236}">
                <a16:creationId xmlns:a16="http://schemas.microsoft.com/office/drawing/2014/main" id="{9FF936D4-54EC-4024-AC81-4B0EBE92DF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29"/>
          <a:stretch/>
        </p:blipFill>
        <p:spPr bwMode="auto">
          <a:xfrm>
            <a:off x="1746370" y="4745491"/>
            <a:ext cx="1377829" cy="132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artoon Crown Stock Illustration - Download Image Now - iStock">
            <a:extLst>
              <a:ext uri="{FF2B5EF4-FFF2-40B4-BE49-F238E27FC236}">
                <a16:creationId xmlns:a16="http://schemas.microsoft.com/office/drawing/2014/main" id="{3A1FC32D-BB1E-4621-A685-ADB1B309F7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4" b="26582"/>
          <a:stretch/>
        </p:blipFill>
        <p:spPr bwMode="auto">
          <a:xfrm rot="20235328">
            <a:off x="1480876" y="4455517"/>
            <a:ext cx="1137066" cy="57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82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622" y="1865243"/>
            <a:ext cx="8911687" cy="1280890"/>
          </a:xfrm>
        </p:spPr>
        <p:txBody>
          <a:bodyPr>
            <a:normAutofit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6000" b="1" dirty="0"/>
              <a:t>אבימלך, </a:t>
            </a:r>
            <a:r>
              <a:rPr lang="he-IL" sz="3200" b="1" dirty="0"/>
              <a:t>סוף דבר</a:t>
            </a:r>
            <a:br>
              <a:rPr lang="he-IL" sz="6000" b="1" dirty="0"/>
            </a:br>
            <a:r>
              <a:rPr lang="he-IL" sz="3100" b="1" dirty="0"/>
              <a:t>שופטים פרק ט</a:t>
            </a:r>
            <a:endParaRPr lang="he-IL" sz="6000" b="1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90106D3B-1BA0-4CB2-B45E-F89A0EDA436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485" y="3765168"/>
            <a:ext cx="4068515" cy="2288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n on emojis">
            <a:extLst>
              <a:ext uri="{FF2B5EF4-FFF2-40B4-BE49-F238E27FC236}">
                <a16:creationId xmlns:a16="http://schemas.microsoft.com/office/drawing/2014/main" id="{BA15F956-7F8E-446D-9AE5-D737F77DE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69" y="4298333"/>
            <a:ext cx="1751229" cy="175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artoon Crown Stock Illustration - Download Image Now - iStock">
            <a:extLst>
              <a:ext uri="{FF2B5EF4-FFF2-40B4-BE49-F238E27FC236}">
                <a16:creationId xmlns:a16="http://schemas.microsoft.com/office/drawing/2014/main" id="{28EE962A-C45F-4B37-8C12-25D8FAF6A4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4" b="26582"/>
          <a:stretch/>
        </p:blipFill>
        <p:spPr bwMode="auto">
          <a:xfrm rot="20235328">
            <a:off x="7109707" y="3716376"/>
            <a:ext cx="1656531" cy="84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373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10B1BC-F9CE-4BF5-B600-82EEE97D9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7794"/>
          </a:xfrm>
        </p:spPr>
        <p:txBody>
          <a:bodyPr/>
          <a:lstStyle/>
          <a:p>
            <a:pPr algn="r"/>
            <a:r>
              <a:rPr lang="he-IL" b="1" dirty="0"/>
              <a:t>כעבור שלש שנים....</a:t>
            </a:r>
          </a:p>
        </p:txBody>
      </p:sp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AABD775B-6628-4613-BCD3-0017A1A8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Picture 2" descr="מעמד הר גריזים והר עיבל – ויקיפדיה">
            <a:extLst>
              <a:ext uri="{FF2B5EF4-FFF2-40B4-BE49-F238E27FC236}">
                <a16:creationId xmlns:a16="http://schemas.microsoft.com/office/drawing/2014/main" id="{9A2FF73A-D851-4222-B846-F67AA1F7B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0" b="22463"/>
          <a:stretch/>
        </p:blipFill>
        <p:spPr bwMode="auto">
          <a:xfrm>
            <a:off x="0" y="1401417"/>
            <a:ext cx="12205133" cy="54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Clipart Of A fortified village">
            <a:extLst>
              <a:ext uri="{FF2B5EF4-FFF2-40B4-BE49-F238E27FC236}">
                <a16:creationId xmlns:a16="http://schemas.microsoft.com/office/drawing/2014/main" id="{1FAF5885-A435-40EF-A062-53D01775F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39" y="3035388"/>
            <a:ext cx="2301587" cy="150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EA2FD52-609A-4611-A19A-36DE0AB7A6AA}"/>
              </a:ext>
            </a:extLst>
          </p:cNvPr>
          <p:cNvSpPr txBox="1"/>
          <p:nvPr/>
        </p:nvSpPr>
        <p:spPr>
          <a:xfrm>
            <a:off x="5327374" y="3035388"/>
            <a:ext cx="116619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שכם</a:t>
            </a:r>
          </a:p>
        </p:txBody>
      </p:sp>
      <p:sp>
        <p:nvSpPr>
          <p:cNvPr id="9" name="אליפסה 8">
            <a:extLst>
              <a:ext uri="{FF2B5EF4-FFF2-40B4-BE49-F238E27FC236}">
                <a16:creationId xmlns:a16="http://schemas.microsoft.com/office/drawing/2014/main" id="{E8FA0D66-8F1A-42F5-9B93-C87B7D491F6C}"/>
              </a:ext>
            </a:extLst>
          </p:cNvPr>
          <p:cNvSpPr/>
          <p:nvPr/>
        </p:nvSpPr>
        <p:spPr>
          <a:xfrm>
            <a:off x="6901017" y="2359382"/>
            <a:ext cx="1626757" cy="1045338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b="1" dirty="0">
                <a:solidFill>
                  <a:srgbClr val="002060"/>
                </a:solidFill>
              </a:rPr>
              <a:t>בית בעל ברית</a:t>
            </a:r>
          </a:p>
        </p:txBody>
      </p:sp>
      <p:pic>
        <p:nvPicPr>
          <p:cNvPr id="13314" name="Picture 2" descr="Man in ancient biblical clothes with stick — Stock Vector © Marinka  #141711640">
            <a:extLst>
              <a:ext uri="{FF2B5EF4-FFF2-40B4-BE49-F238E27FC236}">
                <a16:creationId xmlns:a16="http://schemas.microsoft.com/office/drawing/2014/main" id="{3AF72329-9B94-4A00-B61E-8FF8825342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6" t="3089" r="16237" b="8467"/>
          <a:stretch/>
        </p:blipFill>
        <p:spPr bwMode="auto">
          <a:xfrm>
            <a:off x="1888691" y="5208104"/>
            <a:ext cx="438682" cy="77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אליפסה 10">
            <a:extLst>
              <a:ext uri="{FF2B5EF4-FFF2-40B4-BE49-F238E27FC236}">
                <a16:creationId xmlns:a16="http://schemas.microsoft.com/office/drawing/2014/main" id="{DBC78CB9-20DA-4312-983B-B3CC469C1CEB}"/>
              </a:ext>
            </a:extLst>
          </p:cNvPr>
          <p:cNvSpPr/>
          <p:nvPr/>
        </p:nvSpPr>
        <p:spPr>
          <a:xfrm>
            <a:off x="1294653" y="4083253"/>
            <a:ext cx="1626757" cy="1045338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b="1" dirty="0">
                <a:solidFill>
                  <a:srgbClr val="FFFF00"/>
                </a:solidFill>
              </a:rPr>
              <a:t>געל בן עבד</a:t>
            </a: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E405945C-606E-4976-B50C-C91C52620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01761" y="5342581"/>
            <a:ext cx="1286929" cy="128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0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10B1BC-F9CE-4BF5-B600-82EEE97D9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7794"/>
          </a:xfrm>
        </p:spPr>
        <p:txBody>
          <a:bodyPr/>
          <a:lstStyle/>
          <a:p>
            <a:pPr algn="r"/>
            <a:r>
              <a:rPr lang="he-IL" b="1" dirty="0"/>
              <a:t>כעבור שלש שנים....</a:t>
            </a:r>
          </a:p>
        </p:txBody>
      </p:sp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AABD775B-6628-4613-BCD3-0017A1A8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Picture 2" descr="מעמד הר גריזים והר עיבל – ויקיפדיה">
            <a:extLst>
              <a:ext uri="{FF2B5EF4-FFF2-40B4-BE49-F238E27FC236}">
                <a16:creationId xmlns:a16="http://schemas.microsoft.com/office/drawing/2014/main" id="{9A2FF73A-D851-4222-B846-F67AA1F7B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0" b="22463"/>
          <a:stretch/>
        </p:blipFill>
        <p:spPr bwMode="auto">
          <a:xfrm>
            <a:off x="-13133" y="1401417"/>
            <a:ext cx="12205133" cy="54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Clipart Of A fortified village">
            <a:extLst>
              <a:ext uri="{FF2B5EF4-FFF2-40B4-BE49-F238E27FC236}">
                <a16:creationId xmlns:a16="http://schemas.microsoft.com/office/drawing/2014/main" id="{1FAF5885-A435-40EF-A062-53D01775F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39" y="3035388"/>
            <a:ext cx="2301587" cy="150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EA2FD52-609A-4611-A19A-36DE0AB7A6AA}"/>
              </a:ext>
            </a:extLst>
          </p:cNvPr>
          <p:cNvSpPr txBox="1"/>
          <p:nvPr/>
        </p:nvSpPr>
        <p:spPr>
          <a:xfrm>
            <a:off x="5327374" y="3035388"/>
            <a:ext cx="116619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שכם</a:t>
            </a:r>
          </a:p>
        </p:txBody>
      </p:sp>
      <p:sp>
        <p:nvSpPr>
          <p:cNvPr id="9" name="אליפסה 8">
            <a:extLst>
              <a:ext uri="{FF2B5EF4-FFF2-40B4-BE49-F238E27FC236}">
                <a16:creationId xmlns:a16="http://schemas.microsoft.com/office/drawing/2014/main" id="{E8FA0D66-8F1A-42F5-9B93-C87B7D491F6C}"/>
              </a:ext>
            </a:extLst>
          </p:cNvPr>
          <p:cNvSpPr/>
          <p:nvPr/>
        </p:nvSpPr>
        <p:spPr>
          <a:xfrm>
            <a:off x="2126974" y="2674496"/>
            <a:ext cx="2728194" cy="134611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>
                <a:solidFill>
                  <a:srgbClr val="314B7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מִי אֲ</a:t>
            </a:r>
            <a:r>
              <a:rPr lang="he-IL" sz="28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בִימֶלֶךְ וּמִי שְׁכֶם כִּי </a:t>
            </a:r>
            <a:r>
              <a:rPr lang="he-IL" sz="2800" b="1" i="0" dirty="0" err="1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נַעַבְדֶנּו</a:t>
            </a:r>
            <a:r>
              <a:rPr lang="he-IL" sz="2800" b="1" i="0" dirty="0">
                <a:solidFill>
                  <a:srgbClr val="314B77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ּ?</a:t>
            </a:r>
            <a:endParaRPr lang="he-IL" sz="2800" b="1" dirty="0">
              <a:solidFill>
                <a:srgbClr val="002060"/>
              </a:solidFill>
            </a:endParaRPr>
          </a:p>
        </p:txBody>
      </p:sp>
      <p:pic>
        <p:nvPicPr>
          <p:cNvPr id="13314" name="Picture 2" descr="Man in ancient biblical clothes with stick — Stock Vector © Marinka  #141711640">
            <a:extLst>
              <a:ext uri="{FF2B5EF4-FFF2-40B4-BE49-F238E27FC236}">
                <a16:creationId xmlns:a16="http://schemas.microsoft.com/office/drawing/2014/main" id="{3AF72329-9B94-4A00-B61E-8FF8825342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6" t="3089" r="16237" b="8467"/>
          <a:stretch/>
        </p:blipFill>
        <p:spPr bwMode="auto">
          <a:xfrm flipH="1">
            <a:off x="5149480" y="3719834"/>
            <a:ext cx="509629" cy="77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E405945C-606E-4976-B50C-C91C52620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664751" y="4182471"/>
            <a:ext cx="1568416" cy="1566888"/>
          </a:xfrm>
          <a:prstGeom prst="rect">
            <a:avLst/>
          </a:prstGeom>
        </p:spPr>
      </p:pic>
      <p:pic>
        <p:nvPicPr>
          <p:cNvPr id="17410" name="Picture 2" descr="Pin on Drinking meme's">
            <a:extLst>
              <a:ext uri="{FF2B5EF4-FFF2-40B4-BE49-F238E27FC236}">
                <a16:creationId xmlns:a16="http://schemas.microsoft.com/office/drawing/2014/main" id="{101F1426-F209-4CF1-9A31-FC8F97974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821" y="1375553"/>
            <a:ext cx="2261927" cy="183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43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AABD775B-6628-4613-BCD3-0017A1A8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Picture 2" descr="מעמד הר גריזים והר עיבל – ויקיפדיה">
            <a:extLst>
              <a:ext uri="{FF2B5EF4-FFF2-40B4-BE49-F238E27FC236}">
                <a16:creationId xmlns:a16="http://schemas.microsoft.com/office/drawing/2014/main" id="{9A2FF73A-D851-4222-B846-F67AA1F7B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0" b="22463"/>
          <a:stretch/>
        </p:blipFill>
        <p:spPr bwMode="auto">
          <a:xfrm>
            <a:off x="-13133" y="1401417"/>
            <a:ext cx="12205133" cy="54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Clipart Of A fortified village">
            <a:extLst>
              <a:ext uri="{FF2B5EF4-FFF2-40B4-BE49-F238E27FC236}">
                <a16:creationId xmlns:a16="http://schemas.microsoft.com/office/drawing/2014/main" id="{1FAF5885-A435-40EF-A062-53D01775F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39" y="3035388"/>
            <a:ext cx="2301587" cy="150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EA2FD52-609A-4611-A19A-36DE0AB7A6AA}"/>
              </a:ext>
            </a:extLst>
          </p:cNvPr>
          <p:cNvSpPr txBox="1"/>
          <p:nvPr/>
        </p:nvSpPr>
        <p:spPr>
          <a:xfrm>
            <a:off x="5327374" y="3035388"/>
            <a:ext cx="116619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שכם</a:t>
            </a:r>
          </a:p>
        </p:txBody>
      </p:sp>
      <p:sp>
        <p:nvSpPr>
          <p:cNvPr id="4" name="חץ: למעלה 3">
            <a:extLst>
              <a:ext uri="{FF2B5EF4-FFF2-40B4-BE49-F238E27FC236}">
                <a16:creationId xmlns:a16="http://schemas.microsoft.com/office/drawing/2014/main" id="{9A7B1814-A0AC-46E2-8126-E37A59956778}"/>
              </a:ext>
            </a:extLst>
          </p:cNvPr>
          <p:cNvSpPr/>
          <p:nvPr/>
        </p:nvSpPr>
        <p:spPr>
          <a:xfrm rot="17868634">
            <a:off x="4734202" y="3615566"/>
            <a:ext cx="339518" cy="4969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חץ: למעלה 12">
            <a:extLst>
              <a:ext uri="{FF2B5EF4-FFF2-40B4-BE49-F238E27FC236}">
                <a16:creationId xmlns:a16="http://schemas.microsoft.com/office/drawing/2014/main" id="{3202825D-7F2C-44D5-B80E-50CDC2A9D1D8}"/>
              </a:ext>
            </a:extLst>
          </p:cNvPr>
          <p:cNvSpPr/>
          <p:nvPr/>
        </p:nvSpPr>
        <p:spPr>
          <a:xfrm rot="17868634">
            <a:off x="4171248" y="3349486"/>
            <a:ext cx="339518" cy="4969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חץ: למעלה 13">
            <a:extLst>
              <a:ext uri="{FF2B5EF4-FFF2-40B4-BE49-F238E27FC236}">
                <a16:creationId xmlns:a16="http://schemas.microsoft.com/office/drawing/2014/main" id="{7B81E360-C500-45D9-AC22-BC2665016239}"/>
              </a:ext>
            </a:extLst>
          </p:cNvPr>
          <p:cNvSpPr/>
          <p:nvPr/>
        </p:nvSpPr>
        <p:spPr>
          <a:xfrm rot="17062909">
            <a:off x="3590792" y="3125605"/>
            <a:ext cx="339518" cy="4969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חץ: למעלה 14">
            <a:extLst>
              <a:ext uri="{FF2B5EF4-FFF2-40B4-BE49-F238E27FC236}">
                <a16:creationId xmlns:a16="http://schemas.microsoft.com/office/drawing/2014/main" id="{446CDAD0-FD9B-44C5-8DB6-0BE740F41D30}"/>
              </a:ext>
            </a:extLst>
          </p:cNvPr>
          <p:cNvSpPr/>
          <p:nvPr/>
        </p:nvSpPr>
        <p:spPr>
          <a:xfrm rot="16575750">
            <a:off x="3010495" y="3083407"/>
            <a:ext cx="339518" cy="4969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חץ: למעלה 15">
            <a:extLst>
              <a:ext uri="{FF2B5EF4-FFF2-40B4-BE49-F238E27FC236}">
                <a16:creationId xmlns:a16="http://schemas.microsoft.com/office/drawing/2014/main" id="{9E31413E-76FC-4C07-9167-7CA990B1C576}"/>
              </a:ext>
            </a:extLst>
          </p:cNvPr>
          <p:cNvSpPr/>
          <p:nvPr/>
        </p:nvSpPr>
        <p:spPr>
          <a:xfrm rot="16643948">
            <a:off x="1784349" y="2859526"/>
            <a:ext cx="339518" cy="4969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חץ: למעלה 16">
            <a:extLst>
              <a:ext uri="{FF2B5EF4-FFF2-40B4-BE49-F238E27FC236}">
                <a16:creationId xmlns:a16="http://schemas.microsoft.com/office/drawing/2014/main" id="{08BA979E-DCCE-48DB-B253-0EA3CE435E1D}"/>
              </a:ext>
            </a:extLst>
          </p:cNvPr>
          <p:cNvSpPr/>
          <p:nvPr/>
        </p:nvSpPr>
        <p:spPr>
          <a:xfrm rot="16838149">
            <a:off x="2395725" y="2971576"/>
            <a:ext cx="339518" cy="4969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8434" name="Picture 2" descr="Scroll clipart closed, Picture #3141055 scroll clipart closed">
            <a:extLst>
              <a:ext uri="{FF2B5EF4-FFF2-40B4-BE49-F238E27FC236}">
                <a16:creationId xmlns:a16="http://schemas.microsoft.com/office/drawing/2014/main" id="{92709FB2-B49F-45D3-8C2E-810D9CB7C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07" y="2656647"/>
            <a:ext cx="1081294" cy="77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כותרת 10">
            <a:extLst>
              <a:ext uri="{FF2B5EF4-FFF2-40B4-BE49-F238E27FC236}">
                <a16:creationId xmlns:a16="http://schemas.microsoft.com/office/drawing/2014/main" id="{2C15AAA4-9195-4F10-9DBD-B9E628184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70130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AABD775B-6628-4613-BCD3-0017A1A8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Picture 2" descr="מעמד הר גריזים והר עיבל – ויקיפדיה">
            <a:extLst>
              <a:ext uri="{FF2B5EF4-FFF2-40B4-BE49-F238E27FC236}">
                <a16:creationId xmlns:a16="http://schemas.microsoft.com/office/drawing/2014/main" id="{9A2FF73A-D851-4222-B846-F67AA1F7B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0" b="22463"/>
          <a:stretch/>
        </p:blipFill>
        <p:spPr bwMode="auto">
          <a:xfrm>
            <a:off x="-13133" y="1401417"/>
            <a:ext cx="12205133" cy="54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Clipart Of A fortified village">
            <a:extLst>
              <a:ext uri="{FF2B5EF4-FFF2-40B4-BE49-F238E27FC236}">
                <a16:creationId xmlns:a16="http://schemas.microsoft.com/office/drawing/2014/main" id="{1FAF5885-A435-40EF-A062-53D01775F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39" y="3035388"/>
            <a:ext cx="2301587" cy="150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EA2FD52-609A-4611-A19A-36DE0AB7A6AA}"/>
              </a:ext>
            </a:extLst>
          </p:cNvPr>
          <p:cNvSpPr txBox="1"/>
          <p:nvPr/>
        </p:nvSpPr>
        <p:spPr>
          <a:xfrm>
            <a:off x="5327374" y="3035388"/>
            <a:ext cx="116619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שכם</a:t>
            </a:r>
          </a:p>
        </p:txBody>
      </p:sp>
      <p:sp>
        <p:nvSpPr>
          <p:cNvPr id="3" name="מגילה: אופקית 2">
            <a:extLst>
              <a:ext uri="{FF2B5EF4-FFF2-40B4-BE49-F238E27FC236}">
                <a16:creationId xmlns:a16="http://schemas.microsoft.com/office/drawing/2014/main" id="{D70D70C0-81DF-4082-B633-5B09DBA497E4}"/>
              </a:ext>
            </a:extLst>
          </p:cNvPr>
          <p:cNvSpPr/>
          <p:nvPr/>
        </p:nvSpPr>
        <p:spPr>
          <a:xfrm>
            <a:off x="13252" y="1540566"/>
            <a:ext cx="4732487" cy="300161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he-IL" sz="2400" b="0" i="0" dirty="0">
                <a:solidFill>
                  <a:schemeClr val="bg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קוּם לַיְלָה אַתָּה וְהָעָם אֲשֶׁר אִתָּךְ וֶאֱרֹב בַּשָּׂדֶה: וְהָיָה בַבֹּקֶר כִּזְרֹחַ הַשֶּׁמֶשׁ תַּשְׁכִּים וּפָשַׁטְתָּ עַל הָעִיר וְהִנֵּה הוּא וְהָעָם אֲשֶׁר אִתּוֹ יֹצְאִים אֵלֶיךָ וְעָשִׂיתָ לּוֹ כַּאֲשֶׁר תִּמְצָא יָדֶךָ: </a:t>
            </a:r>
            <a:endParaRPr lang="he-IL" sz="2400" dirty="0">
              <a:solidFill>
                <a:schemeClr val="bg1"/>
              </a:solidFill>
            </a:endParaRPr>
          </a:p>
        </p:txBody>
      </p:sp>
      <p:sp>
        <p:nvSpPr>
          <p:cNvPr id="9" name="כותרת 8">
            <a:extLst>
              <a:ext uri="{FF2B5EF4-FFF2-40B4-BE49-F238E27FC236}">
                <a16:creationId xmlns:a16="http://schemas.microsoft.com/office/drawing/2014/main" id="{3AC12FFF-72CC-4AE5-BDA5-DEA57C15F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6807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AABD775B-6628-4613-BCD3-0017A1A8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Picture 2" descr="מעמד הר גריזים והר עיבל – ויקיפדיה">
            <a:extLst>
              <a:ext uri="{FF2B5EF4-FFF2-40B4-BE49-F238E27FC236}">
                <a16:creationId xmlns:a16="http://schemas.microsoft.com/office/drawing/2014/main" id="{9A2FF73A-D851-4222-B846-F67AA1F7B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0" b="22463"/>
          <a:stretch/>
        </p:blipFill>
        <p:spPr bwMode="auto">
          <a:xfrm>
            <a:off x="-13133" y="1425274"/>
            <a:ext cx="12205133" cy="54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Clipart Of A fortified village">
            <a:extLst>
              <a:ext uri="{FF2B5EF4-FFF2-40B4-BE49-F238E27FC236}">
                <a16:creationId xmlns:a16="http://schemas.microsoft.com/office/drawing/2014/main" id="{1FAF5885-A435-40EF-A062-53D01775F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39" y="3035388"/>
            <a:ext cx="2301587" cy="150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EA2FD52-609A-4611-A19A-36DE0AB7A6AA}"/>
              </a:ext>
            </a:extLst>
          </p:cNvPr>
          <p:cNvSpPr txBox="1"/>
          <p:nvPr/>
        </p:nvSpPr>
        <p:spPr>
          <a:xfrm>
            <a:off x="5327374" y="3035388"/>
            <a:ext cx="116619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שכם</a:t>
            </a:r>
          </a:p>
        </p:txBody>
      </p:sp>
      <p:sp>
        <p:nvSpPr>
          <p:cNvPr id="4" name="כותרת 3">
            <a:extLst>
              <a:ext uri="{FF2B5EF4-FFF2-40B4-BE49-F238E27FC236}">
                <a16:creationId xmlns:a16="http://schemas.microsoft.com/office/drawing/2014/main" id="{1A1EB62E-064A-43C8-87AE-DE6C955F1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9" name="חץ: למעלה 28">
            <a:extLst>
              <a:ext uri="{FF2B5EF4-FFF2-40B4-BE49-F238E27FC236}">
                <a16:creationId xmlns:a16="http://schemas.microsoft.com/office/drawing/2014/main" id="{925AD0CB-32D1-4684-A318-0319170B0CF1}"/>
              </a:ext>
            </a:extLst>
          </p:cNvPr>
          <p:cNvSpPr/>
          <p:nvPr/>
        </p:nvSpPr>
        <p:spPr>
          <a:xfrm rot="8608232">
            <a:off x="4333157" y="3131252"/>
            <a:ext cx="613655" cy="116377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חץ: למעלה 29">
            <a:extLst>
              <a:ext uri="{FF2B5EF4-FFF2-40B4-BE49-F238E27FC236}">
                <a16:creationId xmlns:a16="http://schemas.microsoft.com/office/drawing/2014/main" id="{4980C65B-3FB1-4876-9289-EC5648D1ED36}"/>
              </a:ext>
            </a:extLst>
          </p:cNvPr>
          <p:cNvSpPr/>
          <p:nvPr/>
        </p:nvSpPr>
        <p:spPr>
          <a:xfrm rot="14330288">
            <a:off x="8200373" y="2858564"/>
            <a:ext cx="674135" cy="125475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חץ: למעלה 30">
            <a:extLst>
              <a:ext uri="{FF2B5EF4-FFF2-40B4-BE49-F238E27FC236}">
                <a16:creationId xmlns:a16="http://schemas.microsoft.com/office/drawing/2014/main" id="{B306DF50-B491-4754-8A0B-DCFE6308F6D2}"/>
              </a:ext>
            </a:extLst>
          </p:cNvPr>
          <p:cNvSpPr/>
          <p:nvPr/>
        </p:nvSpPr>
        <p:spPr>
          <a:xfrm rot="6625234">
            <a:off x="3169815" y="3881629"/>
            <a:ext cx="579142" cy="13835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חץ: למעלה 31">
            <a:extLst>
              <a:ext uri="{FF2B5EF4-FFF2-40B4-BE49-F238E27FC236}">
                <a16:creationId xmlns:a16="http://schemas.microsoft.com/office/drawing/2014/main" id="{85E85503-A52B-4FFF-A254-1D8FF595E322}"/>
              </a:ext>
            </a:extLst>
          </p:cNvPr>
          <p:cNvSpPr/>
          <p:nvPr/>
        </p:nvSpPr>
        <p:spPr>
          <a:xfrm rot="16595948">
            <a:off x="8143773" y="4332045"/>
            <a:ext cx="737392" cy="13430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3" name="Picture 2" descr="How to Draw a Sword for Kids">
            <a:extLst>
              <a:ext uri="{FF2B5EF4-FFF2-40B4-BE49-F238E27FC236}">
                <a16:creationId xmlns:a16="http://schemas.microsoft.com/office/drawing/2014/main" id="{CF58EFA4-0555-4712-86E8-BB0CD669CE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4265775">
            <a:off x="2109474" y="3940850"/>
            <a:ext cx="1480978" cy="3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ow to Draw a Sword for Kids">
            <a:extLst>
              <a:ext uri="{FF2B5EF4-FFF2-40B4-BE49-F238E27FC236}">
                <a16:creationId xmlns:a16="http://schemas.microsoft.com/office/drawing/2014/main" id="{A08F3239-C8D7-40BD-8713-7793B6BE6C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4265775">
            <a:off x="3402432" y="3006482"/>
            <a:ext cx="1480978" cy="3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ow to Draw a Sword for Kids">
            <a:extLst>
              <a:ext uri="{FF2B5EF4-FFF2-40B4-BE49-F238E27FC236}">
                <a16:creationId xmlns:a16="http://schemas.microsoft.com/office/drawing/2014/main" id="{822EE966-D0C8-41DC-A5EF-3DC7E70C5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4265775">
            <a:off x="8371781" y="2930438"/>
            <a:ext cx="1480978" cy="3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ow to Draw a Sword for Kids">
            <a:extLst>
              <a:ext uri="{FF2B5EF4-FFF2-40B4-BE49-F238E27FC236}">
                <a16:creationId xmlns:a16="http://schemas.microsoft.com/office/drawing/2014/main" id="{35339886-5E55-43A5-A4C9-480DCB3EA5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4265775">
            <a:off x="8312671" y="4433180"/>
            <a:ext cx="1480978" cy="3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Man in ancient biblical clothes with stick — Stock Vector © Marinka  #141711640">
            <a:extLst>
              <a:ext uri="{FF2B5EF4-FFF2-40B4-BE49-F238E27FC236}">
                <a16:creationId xmlns:a16="http://schemas.microsoft.com/office/drawing/2014/main" id="{6F068F81-0955-47DE-A893-A81FA7627A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6" t="3089" r="16237" b="8467"/>
          <a:stretch/>
        </p:blipFill>
        <p:spPr bwMode="auto">
          <a:xfrm flipH="1">
            <a:off x="5149480" y="3719834"/>
            <a:ext cx="509629" cy="77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3905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AABD775B-6628-4613-BCD3-0017A1A8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Picture 2" descr="מעמד הר גריזים והר עיבל – ויקיפדיה">
            <a:extLst>
              <a:ext uri="{FF2B5EF4-FFF2-40B4-BE49-F238E27FC236}">
                <a16:creationId xmlns:a16="http://schemas.microsoft.com/office/drawing/2014/main" id="{9A2FF73A-D851-4222-B846-F67AA1F7B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0" b="22463"/>
          <a:stretch/>
        </p:blipFill>
        <p:spPr bwMode="auto">
          <a:xfrm>
            <a:off x="-13133" y="1425274"/>
            <a:ext cx="12205133" cy="54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Clipart Of A fortified village">
            <a:extLst>
              <a:ext uri="{FF2B5EF4-FFF2-40B4-BE49-F238E27FC236}">
                <a16:creationId xmlns:a16="http://schemas.microsoft.com/office/drawing/2014/main" id="{1FAF5885-A435-40EF-A062-53D01775F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39" y="3035388"/>
            <a:ext cx="2301587" cy="150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EA2FD52-609A-4611-A19A-36DE0AB7A6AA}"/>
              </a:ext>
            </a:extLst>
          </p:cNvPr>
          <p:cNvSpPr txBox="1"/>
          <p:nvPr/>
        </p:nvSpPr>
        <p:spPr>
          <a:xfrm>
            <a:off x="5327374" y="3035388"/>
            <a:ext cx="116619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שכם</a:t>
            </a:r>
          </a:p>
        </p:txBody>
      </p:sp>
      <p:sp>
        <p:nvSpPr>
          <p:cNvPr id="4" name="כותרת 3">
            <a:extLst>
              <a:ext uri="{FF2B5EF4-FFF2-40B4-BE49-F238E27FC236}">
                <a16:creationId xmlns:a16="http://schemas.microsoft.com/office/drawing/2014/main" id="{1A1EB62E-064A-43C8-87AE-DE6C955F1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29" name="חץ: למעלה 28">
            <a:extLst>
              <a:ext uri="{FF2B5EF4-FFF2-40B4-BE49-F238E27FC236}">
                <a16:creationId xmlns:a16="http://schemas.microsoft.com/office/drawing/2014/main" id="{925AD0CB-32D1-4684-A318-0319170B0CF1}"/>
              </a:ext>
            </a:extLst>
          </p:cNvPr>
          <p:cNvSpPr/>
          <p:nvPr/>
        </p:nvSpPr>
        <p:spPr>
          <a:xfrm rot="8608232">
            <a:off x="4333157" y="3131252"/>
            <a:ext cx="613655" cy="116377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חץ: למעלה 29">
            <a:extLst>
              <a:ext uri="{FF2B5EF4-FFF2-40B4-BE49-F238E27FC236}">
                <a16:creationId xmlns:a16="http://schemas.microsoft.com/office/drawing/2014/main" id="{4980C65B-3FB1-4876-9289-EC5648D1ED36}"/>
              </a:ext>
            </a:extLst>
          </p:cNvPr>
          <p:cNvSpPr/>
          <p:nvPr/>
        </p:nvSpPr>
        <p:spPr>
          <a:xfrm rot="14330288">
            <a:off x="8200373" y="2858564"/>
            <a:ext cx="674135" cy="125475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חץ: למעלה 30">
            <a:extLst>
              <a:ext uri="{FF2B5EF4-FFF2-40B4-BE49-F238E27FC236}">
                <a16:creationId xmlns:a16="http://schemas.microsoft.com/office/drawing/2014/main" id="{B306DF50-B491-4754-8A0B-DCFE6308F6D2}"/>
              </a:ext>
            </a:extLst>
          </p:cNvPr>
          <p:cNvSpPr/>
          <p:nvPr/>
        </p:nvSpPr>
        <p:spPr>
          <a:xfrm rot="6625234">
            <a:off x="3169815" y="3881629"/>
            <a:ext cx="579142" cy="138359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חץ: למעלה 31">
            <a:extLst>
              <a:ext uri="{FF2B5EF4-FFF2-40B4-BE49-F238E27FC236}">
                <a16:creationId xmlns:a16="http://schemas.microsoft.com/office/drawing/2014/main" id="{85E85503-A52B-4FFF-A254-1D8FF595E322}"/>
              </a:ext>
            </a:extLst>
          </p:cNvPr>
          <p:cNvSpPr/>
          <p:nvPr/>
        </p:nvSpPr>
        <p:spPr>
          <a:xfrm rot="16595948">
            <a:off x="8143773" y="4332045"/>
            <a:ext cx="737392" cy="13430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3" name="Picture 2" descr="How to Draw a Sword for Kids">
            <a:extLst>
              <a:ext uri="{FF2B5EF4-FFF2-40B4-BE49-F238E27FC236}">
                <a16:creationId xmlns:a16="http://schemas.microsoft.com/office/drawing/2014/main" id="{CF58EFA4-0555-4712-86E8-BB0CD669CE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4265775">
            <a:off x="2109474" y="3940850"/>
            <a:ext cx="1480978" cy="3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ow to Draw a Sword for Kids">
            <a:extLst>
              <a:ext uri="{FF2B5EF4-FFF2-40B4-BE49-F238E27FC236}">
                <a16:creationId xmlns:a16="http://schemas.microsoft.com/office/drawing/2014/main" id="{A08F3239-C8D7-40BD-8713-7793B6BE6C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4265775">
            <a:off x="3402432" y="3006482"/>
            <a:ext cx="1480978" cy="3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ow to Draw a Sword for Kids">
            <a:extLst>
              <a:ext uri="{FF2B5EF4-FFF2-40B4-BE49-F238E27FC236}">
                <a16:creationId xmlns:a16="http://schemas.microsoft.com/office/drawing/2014/main" id="{822EE966-D0C8-41DC-A5EF-3DC7E70C5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4265775">
            <a:off x="8371781" y="2930438"/>
            <a:ext cx="1480978" cy="3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ow to Draw a Sword for Kids">
            <a:extLst>
              <a:ext uri="{FF2B5EF4-FFF2-40B4-BE49-F238E27FC236}">
                <a16:creationId xmlns:a16="http://schemas.microsoft.com/office/drawing/2014/main" id="{35339886-5E55-43A5-A4C9-480DCB3EA5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4265775">
            <a:off x="8312671" y="4433180"/>
            <a:ext cx="1480978" cy="3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Man in ancient biblical clothes with stick — Stock Vector © Marinka  #141711640">
            <a:extLst>
              <a:ext uri="{FF2B5EF4-FFF2-40B4-BE49-F238E27FC236}">
                <a16:creationId xmlns:a16="http://schemas.microsoft.com/office/drawing/2014/main" id="{6F068F81-0955-47DE-A893-A81FA7627A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6" t="3089" r="16237" b="8467"/>
          <a:stretch/>
        </p:blipFill>
        <p:spPr bwMode="auto">
          <a:xfrm flipH="1">
            <a:off x="1561454" y="1518654"/>
            <a:ext cx="509629" cy="77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חץ: מעוקל למעלה 1">
            <a:extLst>
              <a:ext uri="{FF2B5EF4-FFF2-40B4-BE49-F238E27FC236}">
                <a16:creationId xmlns:a16="http://schemas.microsoft.com/office/drawing/2014/main" id="{0C1E1047-C89F-468E-AC1C-3D1D1ADE0A33}"/>
              </a:ext>
            </a:extLst>
          </p:cNvPr>
          <p:cNvSpPr/>
          <p:nvPr/>
        </p:nvSpPr>
        <p:spPr>
          <a:xfrm rot="12617797">
            <a:off x="2028816" y="980448"/>
            <a:ext cx="4958281" cy="1900583"/>
          </a:xfrm>
          <a:prstGeom prst="curvedUpArrow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5221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מעמד הר גריזים והר עיבל – ויקיפדיה">
            <a:extLst>
              <a:ext uri="{FF2B5EF4-FFF2-40B4-BE49-F238E27FC236}">
                <a16:creationId xmlns:a16="http://schemas.microsoft.com/office/drawing/2014/main" id="{CBC12124-EC81-490D-B22B-4C94E9652F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0" b="22463"/>
          <a:stretch/>
        </p:blipFill>
        <p:spPr bwMode="auto">
          <a:xfrm>
            <a:off x="-13133" y="1425274"/>
            <a:ext cx="12205133" cy="54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ree Clipart Of A fortified village">
            <a:extLst>
              <a:ext uri="{FF2B5EF4-FFF2-40B4-BE49-F238E27FC236}">
                <a16:creationId xmlns:a16="http://schemas.microsoft.com/office/drawing/2014/main" id="{C0F4BB50-56A1-403C-9383-AD8912C70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39" y="3035388"/>
            <a:ext cx="2301587" cy="150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3544974A-B6A2-4F0C-8E71-529ACE7781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695832" y="5482996"/>
            <a:ext cx="899940" cy="89906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D74A705-98C2-44B4-92F0-EB0ADE71F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469576" y="5454666"/>
            <a:ext cx="899940" cy="899063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EBFFD38F-B5E0-44CA-8BD9-8CE73FB1D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693611" y="5229684"/>
            <a:ext cx="899940" cy="899063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971C8766-E345-4A29-AC92-5D6948C47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972049" y="4885295"/>
            <a:ext cx="899940" cy="899063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35F69895-7EE6-4877-9BEB-E20108A32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915880" y="5280326"/>
            <a:ext cx="899940" cy="899063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52E8D109-74E2-4D1E-B42D-49F9FD708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332816" y="5968310"/>
            <a:ext cx="899940" cy="899063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7D542FF9-D797-4856-AFA5-67B1E60EB5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37200" y="5432726"/>
            <a:ext cx="899940" cy="899063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DF38C8FA-D30E-49A6-8001-DD4EB4FCB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307706" y="5899463"/>
            <a:ext cx="899940" cy="899063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8DDC641B-9C3A-4EF4-958C-CCACD09B0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57191" y="5682194"/>
            <a:ext cx="899940" cy="899063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ACD9F060-25AA-40AA-BB9A-676BA82B9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42872" y="5996204"/>
            <a:ext cx="899940" cy="899063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7C7BE8E1-0B1F-4C87-949D-EFB37012E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14582" y="5899463"/>
            <a:ext cx="899940" cy="899063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A5A3FB8A-7229-499E-ACA6-00A174469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457251" y="5070249"/>
            <a:ext cx="899940" cy="899063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74740338-D7D7-49E7-A041-DBCB24EC1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780187" y="5070250"/>
            <a:ext cx="899940" cy="899063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7423EA6F-5A44-46BB-90F6-A8FD83CB0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506736" y="5837181"/>
            <a:ext cx="899940" cy="899063"/>
          </a:xfrm>
          <a:prstGeom prst="rect">
            <a:avLst/>
          </a:prstGeom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263D2CDF-02EA-466F-B1CF-35ABE97D0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420770" y="5285471"/>
            <a:ext cx="899940" cy="899063"/>
          </a:xfrm>
          <a:prstGeom prst="rect">
            <a:avLst/>
          </a:prstGeom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DE75A515-B864-4091-9B88-6B122DA5A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651257" y="5033461"/>
            <a:ext cx="899940" cy="899063"/>
          </a:xfrm>
          <a:prstGeom prst="rect">
            <a:avLst/>
          </a:prstGeom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F6995778-4DC3-4179-B07A-4575DBD5A0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15910" y="4927030"/>
            <a:ext cx="899940" cy="899063"/>
          </a:xfrm>
          <a:prstGeom prst="rect">
            <a:avLst/>
          </a:prstGeom>
        </p:spPr>
      </p:pic>
      <p:sp>
        <p:nvSpPr>
          <p:cNvPr id="24" name="מציין מיקום תוכן 2">
            <a:extLst>
              <a:ext uri="{FF2B5EF4-FFF2-40B4-BE49-F238E27FC236}">
                <a16:creationId xmlns:a16="http://schemas.microsoft.com/office/drawing/2014/main" id="{6F3651B3-7A63-4F58-A7E4-D312EC998AEE}"/>
              </a:ext>
            </a:extLst>
          </p:cNvPr>
          <p:cNvSpPr txBox="1">
            <a:spLocks/>
          </p:cNvSpPr>
          <p:nvPr/>
        </p:nvSpPr>
        <p:spPr>
          <a:xfrm>
            <a:off x="3034425" y="600839"/>
            <a:ext cx="8572569" cy="37776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מב</a:t>
            </a:r>
            <a:r>
              <a:rPr lang="he-IL" sz="36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וַיְהִי מִמָּחֳרָת וַיֵּצֵא הָעָם הַשָּׂדֶה</a:t>
            </a:r>
            <a:endParaRPr lang="he-IL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14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89C5E8-21D9-4834-BC81-4A6357A6F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357" y="990599"/>
            <a:ext cx="7906646" cy="50623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מג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וַיִּקַּח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הָעָם וַיֶּחֱצֵם לִשְׁלֹשָׁה רָאשִׁים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וַיֶּאֱרֹב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בַּשָּׂדֶה וַיַּרְא וְהִנֵּה הָעָם יֹצֵא מִן הָעִיר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עֲלֵיהֶם וַיַּכֵּם: 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מד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וַאֲבִימֶלֶךְ וְהָרָאשִׁים אֲשֶׁר עִמּוֹ פָּשְׁטוּ וַיַּעַמְדוּ פֶּתַח שַׁעַר הָעִיר וּשְׁנֵי הָרָאשִׁים פָּשְׁטוּ עַל כָּל אֲשֶׁר בַּשָּׂדֶה וַיַּכּוּם: 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מה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וַאֲבִימֶלֶךְ נִלְחָם בָּעִיר כֹּל הַיּוֹם הַהוּא וַיִּלְכֹּד אֶת הָעִיר וְאֶת הָעָם אֲשֶׁר בָּהּ הָרָג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וַיִּתֹּץ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הָעִיר וַיִּזְרָעֶהָ מֶלַח.</a:t>
            </a:r>
            <a:endParaRPr lang="he-IL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5828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AABD775B-6628-4613-BCD3-0017A1A8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Picture 2" descr="מעמד הר גריזים והר עיבל – ויקיפדיה">
            <a:extLst>
              <a:ext uri="{FF2B5EF4-FFF2-40B4-BE49-F238E27FC236}">
                <a16:creationId xmlns:a16="http://schemas.microsoft.com/office/drawing/2014/main" id="{9A2FF73A-D851-4222-B846-F67AA1F7B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0" b="22463"/>
          <a:stretch/>
        </p:blipFill>
        <p:spPr bwMode="auto">
          <a:xfrm>
            <a:off x="-13133" y="1425274"/>
            <a:ext cx="12205133" cy="54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Clipart Of A fortified village">
            <a:extLst>
              <a:ext uri="{FF2B5EF4-FFF2-40B4-BE49-F238E27FC236}">
                <a16:creationId xmlns:a16="http://schemas.microsoft.com/office/drawing/2014/main" id="{1FAF5885-A435-40EF-A062-53D01775F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39" y="3035388"/>
            <a:ext cx="2301587" cy="150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EA2FD52-609A-4611-A19A-36DE0AB7A6AA}"/>
              </a:ext>
            </a:extLst>
          </p:cNvPr>
          <p:cNvSpPr txBox="1"/>
          <p:nvPr/>
        </p:nvSpPr>
        <p:spPr>
          <a:xfrm>
            <a:off x="5327374" y="3035388"/>
            <a:ext cx="116619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שכם</a:t>
            </a: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E405945C-606E-4976-B50C-C91C52620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695832" y="5482996"/>
            <a:ext cx="899940" cy="899063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F2E963B2-3586-4195-98D2-A08DDA2BD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886063" y="5294810"/>
            <a:ext cx="899940" cy="899063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8E11BBFE-EC4E-4AB2-BE5E-106CC4CC3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302999" y="5982794"/>
            <a:ext cx="899940" cy="899063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86C9B3B6-564E-47A4-9722-06EC6AFAA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07383" y="5447210"/>
            <a:ext cx="899940" cy="899063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52DCF274-0D8D-4675-8F97-309AA1979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277889" y="5913947"/>
            <a:ext cx="899940" cy="899063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7332187B-31B3-4C4A-942B-B82D8A30A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27374" y="5696678"/>
            <a:ext cx="899940" cy="899063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23382E02-5E21-4416-A52C-46CAE61CC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13055" y="6010688"/>
            <a:ext cx="899940" cy="899063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02818587-E395-471E-A452-083F05C82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84765" y="5913947"/>
            <a:ext cx="899940" cy="899063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E983410F-7FDE-4E52-9017-3DCBD4C7F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427434" y="5084733"/>
            <a:ext cx="899940" cy="899063"/>
          </a:xfrm>
          <a:prstGeom prst="rect">
            <a:avLst/>
          </a:prstGeom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10A0A332-5F3C-47F2-894F-DE2CC75C3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750370" y="5084734"/>
            <a:ext cx="899940" cy="899063"/>
          </a:xfrm>
          <a:prstGeom prst="rect">
            <a:avLst/>
          </a:prstGeom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28D7F964-D8B1-4ECA-B977-A924F05AC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476919" y="5851665"/>
            <a:ext cx="899940" cy="899063"/>
          </a:xfrm>
          <a:prstGeom prst="rect">
            <a:avLst/>
          </a:prstGeom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E0846533-E9CB-40E9-B922-6DAAEDBD1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390953" y="5299955"/>
            <a:ext cx="899940" cy="899063"/>
          </a:xfrm>
          <a:prstGeom prst="rect">
            <a:avLst/>
          </a:prstGeom>
        </p:spPr>
      </p:pic>
      <p:pic>
        <p:nvPicPr>
          <p:cNvPr id="23" name="תמונה 22">
            <a:extLst>
              <a:ext uri="{FF2B5EF4-FFF2-40B4-BE49-F238E27FC236}">
                <a16:creationId xmlns:a16="http://schemas.microsoft.com/office/drawing/2014/main" id="{74AD7FE1-EC38-4604-ACF5-7B0EE48550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621440" y="5047945"/>
            <a:ext cx="899940" cy="899063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4898091D-9938-43C2-99CC-8D7053EF9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469576" y="5454666"/>
            <a:ext cx="899940" cy="899063"/>
          </a:xfrm>
          <a:prstGeom prst="rect">
            <a:avLst/>
          </a:prstGeom>
        </p:spPr>
      </p:pic>
      <p:pic>
        <p:nvPicPr>
          <p:cNvPr id="25" name="תמונה 24">
            <a:extLst>
              <a:ext uri="{FF2B5EF4-FFF2-40B4-BE49-F238E27FC236}">
                <a16:creationId xmlns:a16="http://schemas.microsoft.com/office/drawing/2014/main" id="{DF298624-54C7-4406-B052-D92A28A9F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693611" y="5229684"/>
            <a:ext cx="899940" cy="899063"/>
          </a:xfrm>
          <a:prstGeom prst="rect">
            <a:avLst/>
          </a:prstGeom>
        </p:spPr>
      </p:pic>
      <p:pic>
        <p:nvPicPr>
          <p:cNvPr id="26" name="תמונה 25">
            <a:extLst>
              <a:ext uri="{FF2B5EF4-FFF2-40B4-BE49-F238E27FC236}">
                <a16:creationId xmlns:a16="http://schemas.microsoft.com/office/drawing/2014/main" id="{675CF3D2-4A35-4E43-9568-92150EC3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486093" y="4941514"/>
            <a:ext cx="899940" cy="899063"/>
          </a:xfrm>
          <a:prstGeom prst="rect">
            <a:avLst/>
          </a:prstGeom>
        </p:spPr>
      </p:pic>
      <p:pic>
        <p:nvPicPr>
          <p:cNvPr id="27" name="תמונה 26">
            <a:extLst>
              <a:ext uri="{FF2B5EF4-FFF2-40B4-BE49-F238E27FC236}">
                <a16:creationId xmlns:a16="http://schemas.microsoft.com/office/drawing/2014/main" id="{8B531E26-76E5-43F9-9F6A-6A0A4A89D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972049" y="4885295"/>
            <a:ext cx="899940" cy="899063"/>
          </a:xfrm>
          <a:prstGeom prst="rect">
            <a:avLst/>
          </a:prstGeom>
        </p:spPr>
      </p:pic>
      <p:sp>
        <p:nvSpPr>
          <p:cNvPr id="4" name="כותרת 3">
            <a:extLst>
              <a:ext uri="{FF2B5EF4-FFF2-40B4-BE49-F238E27FC236}">
                <a16:creationId xmlns:a16="http://schemas.microsoft.com/office/drawing/2014/main" id="{1A1EB62E-064A-43C8-87AE-DE6C955F1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3" name="Picture 2" descr="How to Draw a Sword for Kids">
            <a:extLst>
              <a:ext uri="{FF2B5EF4-FFF2-40B4-BE49-F238E27FC236}">
                <a16:creationId xmlns:a16="http://schemas.microsoft.com/office/drawing/2014/main" id="{CF58EFA4-0555-4712-86E8-BB0CD669CE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8051805">
            <a:off x="5753076" y="4060440"/>
            <a:ext cx="1480978" cy="3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ow to Draw a Sword for Kids">
            <a:extLst>
              <a:ext uri="{FF2B5EF4-FFF2-40B4-BE49-F238E27FC236}">
                <a16:creationId xmlns:a16="http://schemas.microsoft.com/office/drawing/2014/main" id="{822EE966-D0C8-41DC-A5EF-3DC7E70C5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3367093">
            <a:off x="5617088" y="4033417"/>
            <a:ext cx="1480978" cy="3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ow to Draw a Sword for Kids">
            <a:extLst>
              <a:ext uri="{FF2B5EF4-FFF2-40B4-BE49-F238E27FC236}">
                <a16:creationId xmlns:a16="http://schemas.microsoft.com/office/drawing/2014/main" id="{35339886-5E55-43A5-A4C9-480DCB3EA5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4265775">
            <a:off x="9665108" y="5784544"/>
            <a:ext cx="1480978" cy="3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פיצוץ: 8 נקודות 9">
            <a:extLst>
              <a:ext uri="{FF2B5EF4-FFF2-40B4-BE49-F238E27FC236}">
                <a16:creationId xmlns:a16="http://schemas.microsoft.com/office/drawing/2014/main" id="{814B8AB1-CE25-498A-9D3C-58B9708D5AA8}"/>
              </a:ext>
            </a:extLst>
          </p:cNvPr>
          <p:cNvSpPr/>
          <p:nvPr/>
        </p:nvSpPr>
        <p:spPr>
          <a:xfrm>
            <a:off x="2007263" y="5342254"/>
            <a:ext cx="1741425" cy="1351119"/>
          </a:xfrm>
          <a:prstGeom prst="irregularSeal1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פיצוץ: 8 נקודות 37">
            <a:extLst>
              <a:ext uri="{FF2B5EF4-FFF2-40B4-BE49-F238E27FC236}">
                <a16:creationId xmlns:a16="http://schemas.microsoft.com/office/drawing/2014/main" id="{8CD8B73E-5FFA-4AB9-958F-9AE82CD38F52}"/>
              </a:ext>
            </a:extLst>
          </p:cNvPr>
          <p:cNvSpPr/>
          <p:nvPr/>
        </p:nvSpPr>
        <p:spPr>
          <a:xfrm>
            <a:off x="8281768" y="5148540"/>
            <a:ext cx="1741425" cy="1351119"/>
          </a:xfrm>
          <a:prstGeom prst="irregularSeal1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פיצוץ: 8 נקודות 38">
            <a:extLst>
              <a:ext uri="{FF2B5EF4-FFF2-40B4-BE49-F238E27FC236}">
                <a16:creationId xmlns:a16="http://schemas.microsoft.com/office/drawing/2014/main" id="{FB41CB29-482C-45BB-BFD0-60817F18C18E}"/>
              </a:ext>
            </a:extLst>
          </p:cNvPr>
          <p:cNvSpPr/>
          <p:nvPr/>
        </p:nvSpPr>
        <p:spPr>
          <a:xfrm>
            <a:off x="232980" y="5383540"/>
            <a:ext cx="1741425" cy="1351119"/>
          </a:xfrm>
          <a:prstGeom prst="irregularSeal1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פיצוץ: 8 נקודות 39">
            <a:extLst>
              <a:ext uri="{FF2B5EF4-FFF2-40B4-BE49-F238E27FC236}">
                <a16:creationId xmlns:a16="http://schemas.microsoft.com/office/drawing/2014/main" id="{7A48F9F4-8768-4AD6-BEAE-324B5953F614}"/>
              </a:ext>
            </a:extLst>
          </p:cNvPr>
          <p:cNvSpPr/>
          <p:nvPr/>
        </p:nvSpPr>
        <p:spPr>
          <a:xfrm>
            <a:off x="4001476" y="5182777"/>
            <a:ext cx="1741425" cy="1351119"/>
          </a:xfrm>
          <a:prstGeom prst="irregularSeal1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פיצוץ: 8 נקודות 40">
            <a:extLst>
              <a:ext uri="{FF2B5EF4-FFF2-40B4-BE49-F238E27FC236}">
                <a16:creationId xmlns:a16="http://schemas.microsoft.com/office/drawing/2014/main" id="{7763ABA1-5CFE-4217-993D-04A6E7D84FAC}"/>
              </a:ext>
            </a:extLst>
          </p:cNvPr>
          <p:cNvSpPr/>
          <p:nvPr/>
        </p:nvSpPr>
        <p:spPr>
          <a:xfrm>
            <a:off x="6399372" y="4959434"/>
            <a:ext cx="1741425" cy="1351119"/>
          </a:xfrm>
          <a:prstGeom prst="irregularSeal1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2" name="פיצוץ: 8 נקודות 41">
            <a:extLst>
              <a:ext uri="{FF2B5EF4-FFF2-40B4-BE49-F238E27FC236}">
                <a16:creationId xmlns:a16="http://schemas.microsoft.com/office/drawing/2014/main" id="{98C89E73-CC90-4326-904A-D448C7905C68}"/>
              </a:ext>
            </a:extLst>
          </p:cNvPr>
          <p:cNvSpPr/>
          <p:nvPr/>
        </p:nvSpPr>
        <p:spPr>
          <a:xfrm>
            <a:off x="9975928" y="4647484"/>
            <a:ext cx="1741425" cy="1351119"/>
          </a:xfrm>
          <a:prstGeom prst="irregularSeal1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חץ: למעלה 30">
            <a:extLst>
              <a:ext uri="{FF2B5EF4-FFF2-40B4-BE49-F238E27FC236}">
                <a16:creationId xmlns:a16="http://schemas.microsoft.com/office/drawing/2014/main" id="{B306DF50-B491-4754-8A0B-DCFE6308F6D2}"/>
              </a:ext>
            </a:extLst>
          </p:cNvPr>
          <p:cNvSpPr/>
          <p:nvPr/>
        </p:nvSpPr>
        <p:spPr>
          <a:xfrm rot="10625502">
            <a:off x="6124015" y="4490763"/>
            <a:ext cx="598298" cy="8095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3" name="Picture 2" descr="How to Draw a Sword for Kids">
            <a:extLst>
              <a:ext uri="{FF2B5EF4-FFF2-40B4-BE49-F238E27FC236}">
                <a16:creationId xmlns:a16="http://schemas.microsoft.com/office/drawing/2014/main" id="{88157494-E5E7-4CD3-8AA7-21CF23F4D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50" b="37751"/>
          <a:stretch/>
        </p:blipFill>
        <p:spPr bwMode="auto">
          <a:xfrm rot="4265775">
            <a:off x="1200057" y="5810395"/>
            <a:ext cx="1480978" cy="3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חץ: מעוקל ימינה 1">
            <a:extLst>
              <a:ext uri="{FF2B5EF4-FFF2-40B4-BE49-F238E27FC236}">
                <a16:creationId xmlns:a16="http://schemas.microsoft.com/office/drawing/2014/main" id="{BAF57853-AA04-4632-932D-5DEF50AAC2A6}"/>
              </a:ext>
            </a:extLst>
          </p:cNvPr>
          <p:cNvSpPr/>
          <p:nvPr/>
        </p:nvSpPr>
        <p:spPr>
          <a:xfrm rot="3795361">
            <a:off x="2126658" y="2203687"/>
            <a:ext cx="1932598" cy="381117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44" name="חץ: מעוקל ימינה 43">
            <a:extLst>
              <a:ext uri="{FF2B5EF4-FFF2-40B4-BE49-F238E27FC236}">
                <a16:creationId xmlns:a16="http://schemas.microsoft.com/office/drawing/2014/main" id="{32BB73E0-58B9-4AA8-BA5E-E5FA74B39C76}"/>
              </a:ext>
            </a:extLst>
          </p:cNvPr>
          <p:cNvSpPr/>
          <p:nvPr/>
        </p:nvSpPr>
        <p:spPr>
          <a:xfrm rot="6481405" flipV="1">
            <a:off x="8612548" y="1768235"/>
            <a:ext cx="2243482" cy="441458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3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89C5E8-21D9-4834-BC81-4A6357A6F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357" y="990599"/>
            <a:ext cx="7906646" cy="50623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מג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וַיִּקַּח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הָעָם וַיֶּחֱצֵם לִשְׁלֹשָׁה רָאשִׁים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וַיֶּאֱרֹב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בַּשָּׂדֶה וַיַּרְא וְהִנֵּה הָעָם יֹצֵא מִן הָעִיר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עֲלֵיהֶם וַיַּכֵּם: 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מד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וַאֲבִימֶלֶךְ וְהָרָאשִׁים אֲשֶׁר עִמּוֹ פָּשְׁטוּ וַיַּעַמְדוּ פֶּתַח שַׁעַר הָעִיר וּשְׁנֵי הָרָאשִׁים פָּשְׁטוּ עַל כָּל אֲשֶׁר בַּשָּׂדֶה וַיַּכּוּם: 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מה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וַאֲבִימֶלֶךְ נִלְחָם בָּעִיר כֹּל הַיּוֹם 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הַהוּא וַיִּלְכֹּד אֶת הָעִיר וְאֶת הָעָם אֲשֶׁר בָּהּ הָרָג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וַיִּתֹּץ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הָעִיר וַיִּזְרָעֶהָ מֶלַח.</a:t>
            </a:r>
            <a:endParaRPr lang="he-IL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2931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89C5E8-21D9-4834-BC81-4A6357A6F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357" y="990599"/>
            <a:ext cx="7906646" cy="50623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206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מג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וַיִּקַּח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הָעָם וַיֶּחֱצֵם לִשְׁלֹשָׁה רָאשִׁים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וַיֶּאֱרֹב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בַּשָּׂדֶה וַיַּרְא וְהִנֵּה הָעָם יֹצֵא מִן הָעִיר </a:t>
            </a:r>
            <a:r>
              <a:rPr lang="he-IL" sz="3600" b="0" i="0" dirty="0" err="1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וַיָּקָם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עֲלֵיהֶם וַיַּכֵּם: 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מד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וַאֲבִימֶלֶךְ וְהָרָאשִׁים אֲשֶׁר עִמּוֹ פָּשְׁטוּ וַיַּעַמְדוּ פֶּתַח שַׁעַר הָעִיר וּשְׁנֵי הָרָאשִׁים פָּשְׁטוּ עַל כָּל אֲשֶׁר בַּשָּׂדֶה וַיַּכּוּם: 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מה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600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וַאֲבִימֶלֶךְ נִלְחָם בָּעִיר כֹּל הַיּוֹם הַהוּא וַיִּלְכֹּד אֶת הָעִיר וְאֶת הָעָם אֲשֶׁר בָּהּ הָרָג </a:t>
            </a:r>
            <a:r>
              <a:rPr lang="he-IL" sz="3600" b="0" i="0" dirty="0" err="1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וַיִּתֹּץ</a:t>
            </a:r>
            <a:r>
              <a:rPr lang="he-IL" sz="3600" b="0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 הָעִיר וַיִּזְרָעֶהָ מֶלַח</a:t>
            </a:r>
            <a:r>
              <a:rPr lang="he-IL" sz="3600" b="0" i="0" dirty="0">
                <a:solidFill>
                  <a:schemeClr val="tx1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lang="he-IL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7336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AABD775B-6628-4613-BCD3-0017A1A8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Picture 2" descr="מעמד הר גריזים והר עיבל – ויקיפדיה">
            <a:extLst>
              <a:ext uri="{FF2B5EF4-FFF2-40B4-BE49-F238E27FC236}">
                <a16:creationId xmlns:a16="http://schemas.microsoft.com/office/drawing/2014/main" id="{9A2FF73A-D851-4222-B846-F67AA1F7B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0" b="22463"/>
          <a:stretch/>
        </p:blipFill>
        <p:spPr bwMode="auto">
          <a:xfrm>
            <a:off x="-13133" y="1425274"/>
            <a:ext cx="12205133" cy="545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ee Clipart Of A fortified village">
            <a:extLst>
              <a:ext uri="{FF2B5EF4-FFF2-40B4-BE49-F238E27FC236}">
                <a16:creationId xmlns:a16="http://schemas.microsoft.com/office/drawing/2014/main" id="{1FAF5885-A435-40EF-A062-53D01775F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939" y="3035388"/>
            <a:ext cx="2301587" cy="150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EA2FD52-609A-4611-A19A-36DE0AB7A6AA}"/>
              </a:ext>
            </a:extLst>
          </p:cNvPr>
          <p:cNvSpPr txBox="1"/>
          <p:nvPr/>
        </p:nvSpPr>
        <p:spPr>
          <a:xfrm>
            <a:off x="5327374" y="3035388"/>
            <a:ext cx="116619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שכם</a:t>
            </a:r>
          </a:p>
        </p:txBody>
      </p:sp>
      <p:sp>
        <p:nvSpPr>
          <p:cNvPr id="3" name="פיצוץ: 8 נקודות 2">
            <a:extLst>
              <a:ext uri="{FF2B5EF4-FFF2-40B4-BE49-F238E27FC236}">
                <a16:creationId xmlns:a16="http://schemas.microsoft.com/office/drawing/2014/main" id="{A1AFA894-25E9-4D9D-9D28-80F72B450AA0}"/>
              </a:ext>
            </a:extLst>
          </p:cNvPr>
          <p:cNvSpPr/>
          <p:nvPr/>
        </p:nvSpPr>
        <p:spPr>
          <a:xfrm>
            <a:off x="6493565" y="3597965"/>
            <a:ext cx="443948" cy="6079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פיצוץ: 8 נקודות 17">
            <a:extLst>
              <a:ext uri="{FF2B5EF4-FFF2-40B4-BE49-F238E27FC236}">
                <a16:creationId xmlns:a16="http://schemas.microsoft.com/office/drawing/2014/main" id="{5804CF72-764E-47E1-B143-E52ADABEB12B}"/>
              </a:ext>
            </a:extLst>
          </p:cNvPr>
          <p:cNvSpPr/>
          <p:nvPr/>
        </p:nvSpPr>
        <p:spPr>
          <a:xfrm>
            <a:off x="5867459" y="3934264"/>
            <a:ext cx="443948" cy="6079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פיצוץ: 8 נקודות 18">
            <a:extLst>
              <a:ext uri="{FF2B5EF4-FFF2-40B4-BE49-F238E27FC236}">
                <a16:creationId xmlns:a16="http://schemas.microsoft.com/office/drawing/2014/main" id="{213968EF-97E1-449C-8F63-1FCC60B09859}"/>
              </a:ext>
            </a:extLst>
          </p:cNvPr>
          <p:cNvSpPr/>
          <p:nvPr/>
        </p:nvSpPr>
        <p:spPr>
          <a:xfrm>
            <a:off x="5404304" y="3453281"/>
            <a:ext cx="443948" cy="6079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פיצוץ: 8 נקודות 19">
            <a:extLst>
              <a:ext uri="{FF2B5EF4-FFF2-40B4-BE49-F238E27FC236}">
                <a16:creationId xmlns:a16="http://schemas.microsoft.com/office/drawing/2014/main" id="{84268CD6-4A24-4486-98EB-832F0DA9DB04}"/>
              </a:ext>
            </a:extLst>
          </p:cNvPr>
          <p:cNvSpPr/>
          <p:nvPr/>
        </p:nvSpPr>
        <p:spPr>
          <a:xfrm>
            <a:off x="5969972" y="3376041"/>
            <a:ext cx="443948" cy="6079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פיצוץ: 8 נקודות 20">
            <a:extLst>
              <a:ext uri="{FF2B5EF4-FFF2-40B4-BE49-F238E27FC236}">
                <a16:creationId xmlns:a16="http://schemas.microsoft.com/office/drawing/2014/main" id="{2204A40E-3E52-418C-B2C5-0ACA4FBEE7B3}"/>
              </a:ext>
            </a:extLst>
          </p:cNvPr>
          <p:cNvSpPr/>
          <p:nvPr/>
        </p:nvSpPr>
        <p:spPr>
          <a:xfrm>
            <a:off x="6795352" y="3934264"/>
            <a:ext cx="377628" cy="6079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פיצוץ: 8 נקודות 21">
            <a:extLst>
              <a:ext uri="{FF2B5EF4-FFF2-40B4-BE49-F238E27FC236}">
                <a16:creationId xmlns:a16="http://schemas.microsoft.com/office/drawing/2014/main" id="{C3150AB2-619F-4E46-8D63-842BDDD022F0}"/>
              </a:ext>
            </a:extLst>
          </p:cNvPr>
          <p:cNvSpPr/>
          <p:nvPr/>
        </p:nvSpPr>
        <p:spPr>
          <a:xfrm>
            <a:off x="6389325" y="3120745"/>
            <a:ext cx="443948" cy="6079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9460" name="Picture 4" descr="מלח לימון / Lemon Salt | חוות התבלינים">
            <a:extLst>
              <a:ext uri="{FF2B5EF4-FFF2-40B4-BE49-F238E27FC236}">
                <a16:creationId xmlns:a16="http://schemas.microsoft.com/office/drawing/2014/main" id="{2143F15F-5DAF-43A2-8BFA-F7DE8B9102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5" t="16743" r="9557" b="12551"/>
          <a:stretch/>
        </p:blipFill>
        <p:spPr bwMode="auto">
          <a:xfrm>
            <a:off x="5046417" y="5058153"/>
            <a:ext cx="1669773" cy="93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מלח לימון / Lemon Salt | חוות התבלינים">
            <a:extLst>
              <a:ext uri="{FF2B5EF4-FFF2-40B4-BE49-F238E27FC236}">
                <a16:creationId xmlns:a16="http://schemas.microsoft.com/office/drawing/2014/main" id="{3ECFCDAA-4356-4C00-ADD7-D4AF06B2F9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5" t="16743" r="9557" b="12551"/>
          <a:stretch/>
        </p:blipFill>
        <p:spPr bwMode="auto">
          <a:xfrm>
            <a:off x="6285692" y="3855539"/>
            <a:ext cx="1669773" cy="93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מלח לימון / Lemon Salt | חוות התבלינים">
            <a:extLst>
              <a:ext uri="{FF2B5EF4-FFF2-40B4-BE49-F238E27FC236}">
                <a16:creationId xmlns:a16="http://schemas.microsoft.com/office/drawing/2014/main" id="{5E19D576-0B6D-4AD4-B3DD-11E517C958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5" t="16743" r="9557" b="12551"/>
          <a:stretch/>
        </p:blipFill>
        <p:spPr bwMode="auto">
          <a:xfrm>
            <a:off x="3375957" y="4475110"/>
            <a:ext cx="1669773" cy="93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מלח לימון / Lemon Salt | חוות התבלינים">
            <a:extLst>
              <a:ext uri="{FF2B5EF4-FFF2-40B4-BE49-F238E27FC236}">
                <a16:creationId xmlns:a16="http://schemas.microsoft.com/office/drawing/2014/main" id="{4093CADB-E31F-4ADA-AB70-48FC279298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5" t="16743" r="9557" b="12551"/>
          <a:stretch/>
        </p:blipFill>
        <p:spPr bwMode="auto">
          <a:xfrm>
            <a:off x="4195959" y="3176972"/>
            <a:ext cx="1669773" cy="93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מלח לימון / Lemon Salt | חוות התבלינים">
            <a:extLst>
              <a:ext uri="{FF2B5EF4-FFF2-40B4-BE49-F238E27FC236}">
                <a16:creationId xmlns:a16="http://schemas.microsoft.com/office/drawing/2014/main" id="{547E0E9A-7368-48C3-8A5D-46DF0E20A2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5" t="16743" r="9557" b="12551"/>
          <a:stretch/>
        </p:blipFill>
        <p:spPr bwMode="auto">
          <a:xfrm>
            <a:off x="7217510" y="3513150"/>
            <a:ext cx="1669773" cy="93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מלח לימון / Lemon Salt | חוות התבלינים">
            <a:extLst>
              <a:ext uri="{FF2B5EF4-FFF2-40B4-BE49-F238E27FC236}">
                <a16:creationId xmlns:a16="http://schemas.microsoft.com/office/drawing/2014/main" id="{1D23CD55-D700-4393-AEB2-FDCA4663B8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5" t="16743" r="9557" b="12551"/>
          <a:stretch/>
        </p:blipFill>
        <p:spPr bwMode="auto">
          <a:xfrm>
            <a:off x="5470375" y="3472332"/>
            <a:ext cx="1669773" cy="93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מלח לימון / Lemon Salt | חוות התבלינים">
            <a:extLst>
              <a:ext uri="{FF2B5EF4-FFF2-40B4-BE49-F238E27FC236}">
                <a16:creationId xmlns:a16="http://schemas.microsoft.com/office/drawing/2014/main" id="{98BBE0C6-D345-4C11-8365-473C81A1A1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5" t="16743" r="9557" b="12551"/>
          <a:stretch/>
        </p:blipFill>
        <p:spPr bwMode="auto">
          <a:xfrm>
            <a:off x="4247215" y="4048032"/>
            <a:ext cx="1669773" cy="93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מלח לימון / Lemon Salt | חוות התבלינים">
            <a:extLst>
              <a:ext uri="{FF2B5EF4-FFF2-40B4-BE49-F238E27FC236}">
                <a16:creationId xmlns:a16="http://schemas.microsoft.com/office/drawing/2014/main" id="{7C47D6D9-330C-4E42-A5D5-10C2C3398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5" t="16743" r="9557" b="12551"/>
          <a:stretch/>
        </p:blipFill>
        <p:spPr bwMode="auto">
          <a:xfrm>
            <a:off x="6212025" y="4826499"/>
            <a:ext cx="1669773" cy="93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מלח לימון / Lemon Salt | חוות התבלינים">
            <a:extLst>
              <a:ext uri="{FF2B5EF4-FFF2-40B4-BE49-F238E27FC236}">
                <a16:creationId xmlns:a16="http://schemas.microsoft.com/office/drawing/2014/main" id="{FED06276-A7F9-4B25-8A3B-17E5A14202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5" t="16743" r="9557" b="12551"/>
          <a:stretch/>
        </p:blipFill>
        <p:spPr bwMode="auto">
          <a:xfrm>
            <a:off x="4812689" y="4179016"/>
            <a:ext cx="1669773" cy="93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מלח לימון / Lemon Salt | חוות התבלינים">
            <a:extLst>
              <a:ext uri="{FF2B5EF4-FFF2-40B4-BE49-F238E27FC236}">
                <a16:creationId xmlns:a16="http://schemas.microsoft.com/office/drawing/2014/main" id="{B37E34E0-D4FF-4B5B-B70C-E4204FB049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5" t="16743" r="9557" b="12551"/>
          <a:stretch/>
        </p:blipFill>
        <p:spPr bwMode="auto">
          <a:xfrm>
            <a:off x="7446185" y="4449630"/>
            <a:ext cx="1669773" cy="93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6" name="Picture 10" descr="Red Hot Fire GIFs - Get the best GIF on GIPHY">
            <a:extLst>
              <a:ext uri="{FF2B5EF4-FFF2-40B4-BE49-F238E27FC236}">
                <a16:creationId xmlns:a16="http://schemas.microsoft.com/office/drawing/2014/main" id="{E829E269-B824-4419-BB8F-DD51178D82C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874" y="2168033"/>
            <a:ext cx="1745816" cy="174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58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רחיים – ויקיפדיה">
            <a:extLst>
              <a:ext uri="{FF2B5EF4-FFF2-40B4-BE49-F238E27FC236}">
                <a16:creationId xmlns:a16="http://schemas.microsoft.com/office/drawing/2014/main" id="{2EEA560B-C2E6-4889-BAF2-0986C05AE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647" y="1818859"/>
            <a:ext cx="2855982" cy="190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1C0CF718-C375-4445-89E4-ED6B352B032F}"/>
              </a:ext>
            </a:extLst>
          </p:cNvPr>
          <p:cNvSpPr txBox="1"/>
          <p:nvPr/>
        </p:nvSpPr>
        <p:spPr>
          <a:xfrm>
            <a:off x="5337312" y="1724296"/>
            <a:ext cx="60976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נב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 וַיָּבֹא אֲבִימֶלֶךְ עַד הַמִּגְדָּל וַיִּלָּחֶם בּוֹ </a:t>
            </a:r>
            <a:r>
              <a:rPr lang="he-IL" sz="2800" dirty="0" err="1">
                <a:latin typeface="David" panose="020E0502060401010101" pitchFamily="34" charset="-79"/>
                <a:cs typeface="David" panose="020E0502060401010101" pitchFamily="34" charset="-79"/>
              </a:rPr>
              <a:t>וַיִּגַּש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ׁ עַד פֶּתַח הַמִּגְדָּל לְשָׂרְפוֹ בָאֵשׁ:  </a:t>
            </a: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נג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 וַתַּשְׁלֵךְ </a:t>
            </a:r>
            <a:r>
              <a:rPr lang="he-IL" sz="2800" dirty="0" err="1">
                <a:latin typeface="David" panose="020E0502060401010101" pitchFamily="34" charset="-79"/>
                <a:cs typeface="David" panose="020E0502060401010101" pitchFamily="34" charset="-79"/>
              </a:rPr>
              <a:t>אִשָּׁה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אַחַת פֶּלַח רֶכֶב עַל-רֹאשׁ אֲבִימֶלֶךְ וַתָּרִץ אֶת-גֻּלְגָּלְתּוֹ: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14313043-6595-4607-9EAB-0C53C360B44F}"/>
              </a:ext>
            </a:extLst>
          </p:cNvPr>
          <p:cNvSpPr txBox="1"/>
          <p:nvPr/>
        </p:nvSpPr>
        <p:spPr>
          <a:xfrm>
            <a:off x="9720469" y="467138"/>
            <a:ext cx="191825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3600" b="1" dirty="0" err="1"/>
              <a:t>תבץ</a:t>
            </a:r>
            <a:endParaRPr lang="he-IL" sz="3600" b="1" dirty="0"/>
          </a:p>
        </p:txBody>
      </p:sp>
    </p:spTree>
    <p:extLst>
      <p:ext uri="{BB962C8B-B14F-4D97-AF65-F5344CB8AC3E}">
        <p14:creationId xmlns:p14="http://schemas.microsoft.com/office/powerpoint/2010/main" val="338364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לוקיישן לצילומים: מגדל בתל יבנה - לוקייט">
            <a:extLst>
              <a:ext uri="{FF2B5EF4-FFF2-40B4-BE49-F238E27FC236}">
                <a16:creationId xmlns:a16="http://schemas.microsoft.com/office/drawing/2014/main" id="{6C4C8D7A-A64D-47B0-A73B-16CEBF086F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6" r="19792"/>
          <a:stretch/>
        </p:blipFill>
        <p:spPr bwMode="auto">
          <a:xfrm>
            <a:off x="1379054" y="1673173"/>
            <a:ext cx="3279914" cy="289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in on emojis">
            <a:extLst>
              <a:ext uri="{FF2B5EF4-FFF2-40B4-BE49-F238E27FC236}">
                <a16:creationId xmlns:a16="http://schemas.microsoft.com/office/drawing/2014/main" id="{E7B1FEA0-B62E-4BDB-B5CA-00D5E15AE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308" y="3610844"/>
            <a:ext cx="1041898" cy="104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artoon Crown Stock Illustration - Download Image Now - iStock">
            <a:extLst>
              <a:ext uri="{FF2B5EF4-FFF2-40B4-BE49-F238E27FC236}">
                <a16:creationId xmlns:a16="http://schemas.microsoft.com/office/drawing/2014/main" id="{81D751E4-29B1-4880-813F-7DE11154E7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4" b="26582"/>
          <a:stretch/>
        </p:blipFill>
        <p:spPr bwMode="auto">
          <a:xfrm rot="20235328">
            <a:off x="5101496" y="3117062"/>
            <a:ext cx="1262166" cy="64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Stone wheel object as an early invention of the prehistoric era and Stock  Photo - Alamy">
            <a:extLst>
              <a:ext uri="{FF2B5EF4-FFF2-40B4-BE49-F238E27FC236}">
                <a16:creationId xmlns:a16="http://schemas.microsoft.com/office/drawing/2014/main" id="{966604A0-2F4A-437B-B2ED-2B8F613AE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5" t="11738" r="13943" b="20145"/>
          <a:stretch/>
        </p:blipFill>
        <p:spPr bwMode="auto">
          <a:xfrm>
            <a:off x="5295765" y="2940284"/>
            <a:ext cx="1600470" cy="163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1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in on emojis">
            <a:extLst>
              <a:ext uri="{FF2B5EF4-FFF2-40B4-BE49-F238E27FC236}">
                <a16:creationId xmlns:a16="http://schemas.microsoft.com/office/drawing/2014/main" id="{E7B1FEA0-B62E-4BDB-B5CA-00D5E15AE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308" y="3610844"/>
            <a:ext cx="1041898" cy="104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artoon Crown Stock Illustration - Download Image Now - iStock">
            <a:extLst>
              <a:ext uri="{FF2B5EF4-FFF2-40B4-BE49-F238E27FC236}">
                <a16:creationId xmlns:a16="http://schemas.microsoft.com/office/drawing/2014/main" id="{81D751E4-29B1-4880-813F-7DE11154E7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4" b="26582"/>
          <a:stretch/>
        </p:blipFill>
        <p:spPr bwMode="auto">
          <a:xfrm rot="20235328">
            <a:off x="5101496" y="3117062"/>
            <a:ext cx="1262166" cy="64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Stone wheel object as an early invention of the prehistoric era and Stock  Photo - Alamy">
            <a:extLst>
              <a:ext uri="{FF2B5EF4-FFF2-40B4-BE49-F238E27FC236}">
                <a16:creationId xmlns:a16="http://schemas.microsoft.com/office/drawing/2014/main" id="{966604A0-2F4A-437B-B2ED-2B8F613AE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5" t="11738" r="13943" b="20145"/>
          <a:stretch/>
        </p:blipFill>
        <p:spPr bwMode="auto">
          <a:xfrm>
            <a:off x="5295765" y="2940284"/>
            <a:ext cx="1600470" cy="163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ציין מיקום תוכן 2">
            <a:extLst>
              <a:ext uri="{FF2B5EF4-FFF2-40B4-BE49-F238E27FC236}">
                <a16:creationId xmlns:a16="http://schemas.microsoft.com/office/drawing/2014/main" id="{3CADFC0F-6C64-4F81-8700-06D52A82745B}"/>
              </a:ext>
            </a:extLst>
          </p:cNvPr>
          <p:cNvSpPr txBox="1">
            <a:spLocks/>
          </p:cNvSpPr>
          <p:nvPr/>
        </p:nvSpPr>
        <p:spPr>
          <a:xfrm>
            <a:off x="5625760" y="339987"/>
            <a:ext cx="6216995" cy="1719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נו</a:t>
            </a:r>
            <a:r>
              <a:rPr lang="he-IL" sz="2000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dirty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וַיָּשֶׁב </a:t>
            </a:r>
            <a:r>
              <a:rPr lang="he-IL" sz="2800" dirty="0" err="1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2800" dirty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אֵת רָעַת אֲבִימֶלֶךְ אֲשֶׁר עָשָׂה לְאָבִיו לַהֲרֹג אֶת-שִׁבְעִים אֶחָיו</a:t>
            </a:r>
            <a:r>
              <a:rPr lang="he-IL" sz="28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  </a:t>
            </a: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נז</a:t>
            </a:r>
            <a:r>
              <a:rPr lang="he-IL" sz="28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וְאֵת כָּל רָעַת אַנְשֵׁי שְׁכֶם הֵשִׁיב </a:t>
            </a:r>
            <a:r>
              <a:rPr lang="he-IL" sz="2800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28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בְּרֹאשָׁם </a:t>
            </a:r>
            <a:r>
              <a:rPr lang="he-IL" sz="2800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וַתָּבֹא</a:t>
            </a:r>
            <a:r>
              <a:rPr lang="he-IL" sz="28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אֲלֵיהֶם קִלְלַת יוֹתָם בֶּן </a:t>
            </a:r>
            <a:r>
              <a:rPr lang="he-IL" sz="2800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יְרֻבָּעַל</a:t>
            </a:r>
            <a:r>
              <a:rPr lang="he-IL" sz="28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  </a:t>
            </a:r>
            <a:endParaRPr lang="he-IL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3781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Pin on emojis">
            <a:extLst>
              <a:ext uri="{FF2B5EF4-FFF2-40B4-BE49-F238E27FC236}">
                <a16:creationId xmlns:a16="http://schemas.microsoft.com/office/drawing/2014/main" id="{E7B1FEA0-B62E-4BDB-B5CA-00D5E15AE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308" y="3610844"/>
            <a:ext cx="1041898" cy="104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artoon Crown Stock Illustration - Download Image Now - iStock">
            <a:extLst>
              <a:ext uri="{FF2B5EF4-FFF2-40B4-BE49-F238E27FC236}">
                <a16:creationId xmlns:a16="http://schemas.microsoft.com/office/drawing/2014/main" id="{81D751E4-29B1-4880-813F-7DE11154E7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4" b="26582"/>
          <a:stretch/>
        </p:blipFill>
        <p:spPr bwMode="auto">
          <a:xfrm rot="20235328">
            <a:off x="5101496" y="3117062"/>
            <a:ext cx="1262166" cy="64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Stone wheel object as an early invention of the prehistoric era and Stock  Photo - Alamy">
            <a:extLst>
              <a:ext uri="{FF2B5EF4-FFF2-40B4-BE49-F238E27FC236}">
                <a16:creationId xmlns:a16="http://schemas.microsoft.com/office/drawing/2014/main" id="{966604A0-2F4A-437B-B2ED-2B8F613AE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5" t="11738" r="13943" b="20145"/>
          <a:stretch/>
        </p:blipFill>
        <p:spPr bwMode="auto">
          <a:xfrm>
            <a:off x="5295765" y="2940284"/>
            <a:ext cx="1600470" cy="163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ציין מיקום תוכן 2">
            <a:extLst>
              <a:ext uri="{FF2B5EF4-FFF2-40B4-BE49-F238E27FC236}">
                <a16:creationId xmlns:a16="http://schemas.microsoft.com/office/drawing/2014/main" id="{3CADFC0F-6C64-4F81-8700-06D52A82745B}"/>
              </a:ext>
            </a:extLst>
          </p:cNvPr>
          <p:cNvSpPr txBox="1">
            <a:spLocks/>
          </p:cNvSpPr>
          <p:nvPr/>
        </p:nvSpPr>
        <p:spPr>
          <a:xfrm>
            <a:off x="5625760" y="339987"/>
            <a:ext cx="6216995" cy="17194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he-IL" sz="2000" b="1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נו</a:t>
            </a:r>
            <a:r>
              <a:rPr lang="he-IL" sz="2000" dirty="0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וַיָּשֶׁב </a:t>
            </a:r>
            <a:r>
              <a:rPr lang="he-IL" sz="2800" dirty="0" err="1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28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אֵת רָעַת אֲבִימֶלֶךְ אֲשֶׁר עָשָׂה לְאָבִיו לַהֲרֹג אֶת-שִׁבְעִים אֶחָיו:  </a:t>
            </a:r>
            <a:r>
              <a:rPr lang="he-IL" sz="2000" b="1" dirty="0" err="1">
                <a:solidFill>
                  <a:srgbClr val="00206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נז</a:t>
            </a:r>
            <a:r>
              <a:rPr lang="he-IL" sz="2800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dirty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וְאֵת כָּל רָעַת אַנְשֵׁי שְׁכֶם הֵשִׁיב </a:t>
            </a:r>
            <a:r>
              <a:rPr lang="he-IL" sz="2800" dirty="0" err="1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2800" dirty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בְּרֹאשָׁם </a:t>
            </a:r>
            <a:r>
              <a:rPr lang="he-IL" sz="2800" dirty="0" err="1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וַתָּבֹא</a:t>
            </a:r>
            <a:r>
              <a:rPr lang="he-IL" sz="2800" dirty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אֲלֵיהֶם קִלְלַת יוֹתָם בֶּן </a:t>
            </a:r>
            <a:r>
              <a:rPr lang="he-IL" sz="2800" dirty="0" err="1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יְרֻבָּעַל</a:t>
            </a:r>
            <a:r>
              <a:rPr lang="he-IL" sz="2800" dirty="0"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  </a:t>
            </a:r>
            <a:endParaRPr lang="he-IL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872450"/>
      </p:ext>
    </p:extLst>
  </p:cSld>
  <p:clrMapOvr>
    <a:masterClrMapping/>
  </p:clrMapOvr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9369</TotalTime>
  <Words>1118</Words>
  <Application>Microsoft Office PowerPoint</Application>
  <PresentationFormat>מסך רחב</PresentationFormat>
  <Paragraphs>106</Paragraphs>
  <Slides>42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42</vt:i4>
      </vt:variant>
    </vt:vector>
  </HeadingPairs>
  <TitlesOfParts>
    <vt:vector size="47" baseType="lpstr">
      <vt:lpstr>Arial</vt:lpstr>
      <vt:lpstr>Century Gothic</vt:lpstr>
      <vt:lpstr>David</vt:lpstr>
      <vt:lpstr>Wingdings 3</vt:lpstr>
      <vt:lpstr>עשן מתפתל</vt:lpstr>
      <vt:lpstr>אבימלך, משל יותם שופטים פרק ט</vt:lpstr>
      <vt:lpstr>א  ב  ג  ד   ה    ו   ז   ח   ט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וַיֵּאָסְפוּ כָּל בַּעֲלֵי שְׁכֶם וְכָל בֵּית מִלּוֹא וַיֵּלְכוּ  וַיַּמְלִיכוּ אֶת אֲבִימֶלֶךְ לְמֶלֶךְ עִם אֵלוֹן מֻצָּב אֲשֶׁר בִּשְׁכֶם. </vt:lpstr>
      <vt:lpstr>וַיַּגִּדוּ לְיוֹתָם וַיֵּלֶךְ וַיַּעֲמֹד בְּרֹאשׁ הַר גְּרִזִים וַיִּשָּׂא קוֹלוֹ וַיִּקְרָא וַיֹּאמֶר לָהֶם שִׁמְעוּ אֵלַי בַּעֲלֵי שְׁכֶם וְיִשְׁמַע אֲלֵיכֶם אֱ-לֹהִים: </vt:lpstr>
      <vt:lpstr>משל יותם</vt:lpstr>
      <vt:lpstr>משל יותם</vt:lpstr>
      <vt:lpstr>משל יותם</vt:lpstr>
      <vt:lpstr>משל יותם</vt:lpstr>
      <vt:lpstr>משל יותם</vt:lpstr>
      <vt:lpstr>משל יותם</vt:lpstr>
      <vt:lpstr>משל יותם</vt:lpstr>
      <vt:lpstr>משל יותם</vt:lpstr>
      <vt:lpstr>משל יותם</vt:lpstr>
      <vt:lpstr>משל יותם</vt:lpstr>
      <vt:lpstr>משל יותם</vt:lpstr>
      <vt:lpstr>משל יותם</vt:lpstr>
      <vt:lpstr>אבימלך, סוף דבר שופטים פרק ט</vt:lpstr>
      <vt:lpstr>כעבור שלש שנים....</vt:lpstr>
      <vt:lpstr>כעבור שלש שנים....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yaur l</cp:lastModifiedBy>
  <cp:revision>113</cp:revision>
  <dcterms:created xsi:type="dcterms:W3CDTF">2020-03-16T09:59:26Z</dcterms:created>
  <dcterms:modified xsi:type="dcterms:W3CDTF">2021-01-16T20:00:29Z</dcterms:modified>
</cp:coreProperties>
</file>