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5" r:id="rId2"/>
  </p:sldMasterIdLst>
  <p:sldIdLst>
    <p:sldId id="260" r:id="rId3"/>
    <p:sldId id="265" r:id="rId4"/>
    <p:sldId id="288" r:id="rId5"/>
    <p:sldId id="293" r:id="rId6"/>
    <p:sldId id="294" r:id="rId7"/>
    <p:sldId id="292" r:id="rId8"/>
    <p:sldId id="323" r:id="rId9"/>
    <p:sldId id="296" r:id="rId10"/>
    <p:sldId id="297" r:id="rId11"/>
    <p:sldId id="298" r:id="rId12"/>
    <p:sldId id="299" r:id="rId13"/>
    <p:sldId id="300" r:id="rId14"/>
    <p:sldId id="302" r:id="rId15"/>
    <p:sldId id="304" r:id="rId16"/>
    <p:sldId id="303" r:id="rId17"/>
    <p:sldId id="305" r:id="rId18"/>
    <p:sldId id="306" r:id="rId19"/>
    <p:sldId id="307" r:id="rId20"/>
    <p:sldId id="308" r:id="rId21"/>
    <p:sldId id="310" r:id="rId22"/>
    <p:sldId id="313" r:id="rId23"/>
    <p:sldId id="315" r:id="rId24"/>
    <p:sldId id="316" r:id="rId25"/>
    <p:sldId id="314" r:id="rId26"/>
    <p:sldId id="312" r:id="rId27"/>
    <p:sldId id="317" r:id="rId28"/>
    <p:sldId id="318" r:id="rId29"/>
    <p:sldId id="319" r:id="rId30"/>
    <p:sldId id="311" r:id="rId31"/>
    <p:sldId id="320" r:id="rId32"/>
    <p:sldId id="322" r:id="rId33"/>
    <p:sldId id="321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1" d="100"/>
          <a:sy n="61" d="100"/>
        </p:scale>
        <p:origin x="5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9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433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877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8157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0314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684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3449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8047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4483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123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3607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9599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91272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4603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3191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950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32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2F2A10-A7D9-46A7-B766-12602D56A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1765852"/>
            <a:ext cx="8911687" cy="1280890"/>
          </a:xfrm>
        </p:spPr>
        <p:txBody>
          <a:bodyPr>
            <a:normAutofit/>
          </a:bodyPr>
          <a:lstStyle/>
          <a:p>
            <a:pPr algn="ctr">
              <a:lnSpc>
                <a:spcPts val="4800"/>
              </a:lnSpc>
              <a:spcBef>
                <a:spcPts val="600"/>
              </a:spcBef>
            </a:pPr>
            <a:r>
              <a:rPr lang="he-IL" sz="4400" b="1" dirty="0"/>
              <a:t>מלחמת מדין, המרדף</a:t>
            </a:r>
            <a:br>
              <a:rPr lang="he-IL" sz="6000" b="1" dirty="0"/>
            </a:br>
            <a:r>
              <a:rPr lang="he-IL" sz="2800" b="1" dirty="0"/>
              <a:t>שופטים פרק ח</a:t>
            </a:r>
            <a:endParaRPr lang="he-IL" sz="6000" b="1" dirty="0"/>
          </a:p>
        </p:txBody>
      </p:sp>
      <p:pic>
        <p:nvPicPr>
          <p:cNvPr id="3" name="Picture 2" descr="פְּנִיאֵל – עלמפה">
            <a:extLst>
              <a:ext uri="{FF2B5EF4-FFF2-40B4-BE49-F238E27FC236}">
                <a16:creationId xmlns:a16="http://schemas.microsoft.com/office/drawing/2014/main" id="{0CCAFCD5-9EDE-4F8A-834C-28B474849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844" y="3712127"/>
            <a:ext cx="3001618" cy="224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בין הזמנים: הצצה אל מאחורי הקלעים של יקבי ברקן - ביזנעס">
            <a:extLst>
              <a:ext uri="{FF2B5EF4-FFF2-40B4-BE49-F238E27FC236}">
                <a16:creationId xmlns:a16="http://schemas.microsoft.com/office/drawing/2014/main" id="{E065FE93-98D9-44C5-B1AB-18C12929E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538" y="3712127"/>
            <a:ext cx="3333957" cy="221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68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יפתח וסביבתו – אתר תנ&quot;ך ממלכתי">
            <a:extLst>
              <a:ext uri="{FF2B5EF4-FFF2-40B4-BE49-F238E27FC236}">
                <a16:creationId xmlns:a16="http://schemas.microsoft.com/office/drawing/2014/main" id="{7251CC06-93C1-444D-A660-3B6E5B1E92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475" y="143136"/>
            <a:ext cx="4310201" cy="657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חץ: מעוקל למטה 3">
            <a:extLst>
              <a:ext uri="{FF2B5EF4-FFF2-40B4-BE49-F238E27FC236}">
                <a16:creationId xmlns:a16="http://schemas.microsoft.com/office/drawing/2014/main" id="{11F5709A-DC25-4746-B940-B3455BD8D48E}"/>
              </a:ext>
            </a:extLst>
          </p:cNvPr>
          <p:cNvSpPr/>
          <p:nvPr/>
        </p:nvSpPr>
        <p:spPr>
          <a:xfrm flipV="1">
            <a:off x="4149434" y="2202253"/>
            <a:ext cx="956994" cy="51112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7" name="חץ: מעוקל למטה 6">
            <a:extLst>
              <a:ext uri="{FF2B5EF4-FFF2-40B4-BE49-F238E27FC236}">
                <a16:creationId xmlns:a16="http://schemas.microsoft.com/office/drawing/2014/main" id="{1DA45ACA-0DB8-47DC-9984-760C2B406FB7}"/>
              </a:ext>
            </a:extLst>
          </p:cNvPr>
          <p:cNvSpPr/>
          <p:nvPr/>
        </p:nvSpPr>
        <p:spPr>
          <a:xfrm rot="2711204">
            <a:off x="4214851" y="1411855"/>
            <a:ext cx="1122378" cy="38484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9" name="חץ: מעוקל למטה 8">
            <a:extLst>
              <a:ext uri="{FF2B5EF4-FFF2-40B4-BE49-F238E27FC236}">
                <a16:creationId xmlns:a16="http://schemas.microsoft.com/office/drawing/2014/main" id="{19E63699-0E6A-49A9-B35F-FE9E1CEFC502}"/>
              </a:ext>
            </a:extLst>
          </p:cNvPr>
          <p:cNvSpPr/>
          <p:nvPr/>
        </p:nvSpPr>
        <p:spPr>
          <a:xfrm rot="2317740">
            <a:off x="4139557" y="1908946"/>
            <a:ext cx="1333735" cy="435803"/>
          </a:xfrm>
          <a:prstGeom prst="curved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7017026" y="502412"/>
            <a:ext cx="468133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3900"/>
              </a:lnSpc>
            </a:pPr>
            <a:r>
              <a:rPr lang="he-IL" sz="1200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1800" dirty="0" err="1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כג</a:t>
            </a:r>
            <a:r>
              <a:rPr lang="he-IL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וַיִּצָּעֵק אִישׁ יִשְׂרָאֵל מִנַּפְתָּלִי וּמִן אָשֵׁר וּמִן כָּל מְנַשֶּׁה וַיִּרְדְּפוּ אַחֲרֵי מִדְיָן: </a:t>
            </a:r>
            <a:r>
              <a:rPr lang="he-IL" sz="1800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כד</a:t>
            </a:r>
            <a:r>
              <a:rPr lang="he-IL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וּמַלְאָכִים שָׁלַח גִּדְעוֹן בְּכָל הַר אֶפְרַיִם </a:t>
            </a:r>
            <a:r>
              <a:rPr lang="he-IL" sz="28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לֵאמֹר</a:t>
            </a:r>
            <a:r>
              <a:rPr lang="he-IL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רְדוּ לִקְרַאת מִדְיָן וְלִכְדוּ לָהֶם אֶת הַמַּיִם עַד בֵּית בָּרָה וְאֶת הַיַּרְדֵּן</a:t>
            </a:r>
          </a:p>
        </p:txBody>
      </p:sp>
    </p:spTree>
    <p:extLst>
      <p:ext uri="{BB962C8B-B14F-4D97-AF65-F5344CB8AC3E}">
        <p14:creationId xmlns:p14="http://schemas.microsoft.com/office/powerpoint/2010/main" val="607620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3F7F8D82-148F-4116-994D-4161444D41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75" t="13806" r="33152" b="5506"/>
          <a:stretch/>
        </p:blipFill>
        <p:spPr>
          <a:xfrm>
            <a:off x="6321289" y="0"/>
            <a:ext cx="5287616" cy="6862097"/>
          </a:xfrm>
          <a:prstGeom prst="rect">
            <a:avLst/>
          </a:prstGeom>
        </p:spPr>
      </p:pic>
      <p:sp>
        <p:nvSpPr>
          <p:cNvPr id="8" name="חץ: למעלה 7">
            <a:extLst>
              <a:ext uri="{FF2B5EF4-FFF2-40B4-BE49-F238E27FC236}">
                <a16:creationId xmlns:a16="http://schemas.microsoft.com/office/drawing/2014/main" id="{1A7C03D4-98CA-4F25-82AC-B27CD488E47B}"/>
              </a:ext>
            </a:extLst>
          </p:cNvPr>
          <p:cNvSpPr/>
          <p:nvPr/>
        </p:nvSpPr>
        <p:spPr>
          <a:xfrm rot="5400000">
            <a:off x="9352722" y="1023587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9" name="חץ: למעלה 8">
            <a:extLst>
              <a:ext uri="{FF2B5EF4-FFF2-40B4-BE49-F238E27FC236}">
                <a16:creationId xmlns:a16="http://schemas.microsoft.com/office/drawing/2014/main" id="{823A13DE-DBD6-4788-8425-C0EC4FF999D0}"/>
              </a:ext>
            </a:extLst>
          </p:cNvPr>
          <p:cNvSpPr/>
          <p:nvPr/>
        </p:nvSpPr>
        <p:spPr>
          <a:xfrm rot="6624720">
            <a:off x="9634913" y="1040755"/>
            <a:ext cx="106848" cy="22635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0" name="חץ: למעלה 9">
            <a:extLst>
              <a:ext uri="{FF2B5EF4-FFF2-40B4-BE49-F238E27FC236}">
                <a16:creationId xmlns:a16="http://schemas.microsoft.com/office/drawing/2014/main" id="{B9C3A207-D4A2-4CA2-87B6-3A7FE4AA83CE}"/>
              </a:ext>
            </a:extLst>
          </p:cNvPr>
          <p:cNvSpPr/>
          <p:nvPr/>
        </p:nvSpPr>
        <p:spPr>
          <a:xfrm rot="7821062">
            <a:off x="9855405" y="1186587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1" name="חץ: למעלה 10">
            <a:extLst>
              <a:ext uri="{FF2B5EF4-FFF2-40B4-BE49-F238E27FC236}">
                <a16:creationId xmlns:a16="http://schemas.microsoft.com/office/drawing/2014/main" id="{66A0AA29-7400-4FB0-9481-FED390BEAFD1}"/>
              </a:ext>
            </a:extLst>
          </p:cNvPr>
          <p:cNvSpPr/>
          <p:nvPr/>
        </p:nvSpPr>
        <p:spPr>
          <a:xfrm rot="8183487">
            <a:off x="10067066" y="1373885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8" name="חץ: למעלה 17">
            <a:extLst>
              <a:ext uri="{FF2B5EF4-FFF2-40B4-BE49-F238E27FC236}">
                <a16:creationId xmlns:a16="http://schemas.microsoft.com/office/drawing/2014/main" id="{DBE2C4E6-73EA-4A40-AF4B-AD9651741649}"/>
              </a:ext>
            </a:extLst>
          </p:cNvPr>
          <p:cNvSpPr/>
          <p:nvPr/>
        </p:nvSpPr>
        <p:spPr>
          <a:xfrm rot="21138107" flipV="1">
            <a:off x="10193184" y="1645971"/>
            <a:ext cx="162166" cy="116507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2" name="כותרת 1">
            <a:extLst>
              <a:ext uri="{FF2B5EF4-FFF2-40B4-BE49-F238E27FC236}">
                <a16:creationId xmlns:a16="http://schemas.microsoft.com/office/drawing/2014/main" id="{23EB94C4-1BBC-469F-9ACD-D8DDABA57C84}"/>
              </a:ext>
            </a:extLst>
          </p:cNvPr>
          <p:cNvSpPr txBox="1">
            <a:spLocks/>
          </p:cNvSpPr>
          <p:nvPr/>
        </p:nvSpPr>
        <p:spPr>
          <a:xfrm>
            <a:off x="1196590" y="472594"/>
            <a:ext cx="468133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3900"/>
              </a:lnSpc>
            </a:pPr>
            <a:r>
              <a:rPr lang="he-IL" sz="1200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1800" dirty="0" err="1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כג</a:t>
            </a:r>
            <a:r>
              <a:rPr lang="he-IL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וַיִּצָּעֵק אִישׁ יִשְׂרָאֵל מִנַּפְתָּלִי וּמִן אָשֵׁר וּמִן כָּל מְנַשֶּׁה וַיִּרְדְּפוּ אַחֲרֵי מִדְיָן: </a:t>
            </a:r>
            <a:r>
              <a:rPr lang="he-IL" sz="1800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כד</a:t>
            </a:r>
            <a:r>
              <a:rPr lang="he-IL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28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וּמַלְאָכִים שָׁלַח גִּדְעוֹן בְּכָל הַר אֶפְרַיִם </a:t>
            </a:r>
            <a:r>
              <a:rPr lang="he-IL" sz="2800" dirty="0" err="1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לֵאמֹר</a:t>
            </a:r>
            <a:r>
              <a:rPr lang="he-IL" sz="28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רְדוּ לִקְרַאת מִדְיָן וְלִכְדוּ לָהֶם אֶת הַמַּיִם עַד בֵּית בָּרָה וְאֶת הַיַּרְדֵּן </a:t>
            </a:r>
            <a:r>
              <a:rPr lang="he-IL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וַיִּצָּעֵק כָּל אִישׁ אֶפְרַיִם  וַיִּלְכְּדוּ אֶת הַמַּיִם עַד בֵּית בָּרָה וְאֶת הַיַּרְדֵּן: </a:t>
            </a:r>
            <a:r>
              <a:rPr lang="he-IL" sz="1800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כה</a:t>
            </a:r>
            <a:r>
              <a:rPr lang="he-IL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וַיִּלְכְּדוּ שְׁנֵי שָׂרֵי מִדְיָן אֶת עֹרֵב וְאֶת זְאֵב וַיַּהַרְגוּ אֶת עוֹרֵב בְּצוּר עוֹרֵב וְאֶת זְאֵב הָרְגוּ בְיֶקֶב זְאֵב, וַיִּרְדְּפוּ אֶל מִדְיָן וְרֹאשׁ עֹרֵב וּזְאֵב הֵבִיאוּ אֶל-גִּדְעוֹן מֵעֵבֶר לַיַּרְדֵּן.</a:t>
            </a:r>
          </a:p>
        </p:txBody>
      </p:sp>
    </p:spTree>
    <p:extLst>
      <p:ext uri="{BB962C8B-B14F-4D97-AF65-F5344CB8AC3E}">
        <p14:creationId xmlns:p14="http://schemas.microsoft.com/office/powerpoint/2010/main" val="927431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3F7F8D82-148F-4116-994D-4161444D41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75" t="13806" r="33152" b="5506"/>
          <a:stretch/>
        </p:blipFill>
        <p:spPr>
          <a:xfrm>
            <a:off x="6321289" y="0"/>
            <a:ext cx="5287616" cy="6862097"/>
          </a:xfrm>
          <a:prstGeom prst="rect">
            <a:avLst/>
          </a:prstGeom>
        </p:spPr>
      </p:pic>
      <p:sp>
        <p:nvSpPr>
          <p:cNvPr id="5" name="אליפסה 4">
            <a:extLst>
              <a:ext uri="{FF2B5EF4-FFF2-40B4-BE49-F238E27FC236}">
                <a16:creationId xmlns:a16="http://schemas.microsoft.com/office/drawing/2014/main" id="{79ADA9C7-1962-4832-8CD0-F1F233F3B01D}"/>
              </a:ext>
            </a:extLst>
          </p:cNvPr>
          <p:cNvSpPr/>
          <p:nvPr/>
        </p:nvSpPr>
        <p:spPr>
          <a:xfrm>
            <a:off x="8511209" y="1830457"/>
            <a:ext cx="1222513" cy="5466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6" name="אליפסה 5">
            <a:extLst>
              <a:ext uri="{FF2B5EF4-FFF2-40B4-BE49-F238E27FC236}">
                <a16:creationId xmlns:a16="http://schemas.microsoft.com/office/drawing/2014/main" id="{276677EC-07EF-46F0-9FE2-FB5FE1B04B83}"/>
              </a:ext>
            </a:extLst>
          </p:cNvPr>
          <p:cNvSpPr/>
          <p:nvPr/>
        </p:nvSpPr>
        <p:spPr>
          <a:xfrm>
            <a:off x="8365440" y="2892366"/>
            <a:ext cx="1222513" cy="5466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8" name="חץ: למעלה 7">
            <a:extLst>
              <a:ext uri="{FF2B5EF4-FFF2-40B4-BE49-F238E27FC236}">
                <a16:creationId xmlns:a16="http://schemas.microsoft.com/office/drawing/2014/main" id="{1A7C03D4-98CA-4F25-82AC-B27CD488E47B}"/>
              </a:ext>
            </a:extLst>
          </p:cNvPr>
          <p:cNvSpPr/>
          <p:nvPr/>
        </p:nvSpPr>
        <p:spPr>
          <a:xfrm rot="5400000">
            <a:off x="9352722" y="1023587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9" name="חץ: למעלה 8">
            <a:extLst>
              <a:ext uri="{FF2B5EF4-FFF2-40B4-BE49-F238E27FC236}">
                <a16:creationId xmlns:a16="http://schemas.microsoft.com/office/drawing/2014/main" id="{823A13DE-DBD6-4788-8425-C0EC4FF999D0}"/>
              </a:ext>
            </a:extLst>
          </p:cNvPr>
          <p:cNvSpPr/>
          <p:nvPr/>
        </p:nvSpPr>
        <p:spPr>
          <a:xfrm rot="6624720">
            <a:off x="9634913" y="1040755"/>
            <a:ext cx="106848" cy="22635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0" name="חץ: למעלה 9">
            <a:extLst>
              <a:ext uri="{FF2B5EF4-FFF2-40B4-BE49-F238E27FC236}">
                <a16:creationId xmlns:a16="http://schemas.microsoft.com/office/drawing/2014/main" id="{B9C3A207-D4A2-4CA2-87B6-3A7FE4AA83CE}"/>
              </a:ext>
            </a:extLst>
          </p:cNvPr>
          <p:cNvSpPr/>
          <p:nvPr/>
        </p:nvSpPr>
        <p:spPr>
          <a:xfrm rot="7821062">
            <a:off x="9855405" y="1186587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1" name="חץ: למעלה 10">
            <a:extLst>
              <a:ext uri="{FF2B5EF4-FFF2-40B4-BE49-F238E27FC236}">
                <a16:creationId xmlns:a16="http://schemas.microsoft.com/office/drawing/2014/main" id="{66A0AA29-7400-4FB0-9481-FED390BEAFD1}"/>
              </a:ext>
            </a:extLst>
          </p:cNvPr>
          <p:cNvSpPr/>
          <p:nvPr/>
        </p:nvSpPr>
        <p:spPr>
          <a:xfrm rot="8183487">
            <a:off x="10067066" y="1373885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2" name="חץ: ימינה 11">
            <a:extLst>
              <a:ext uri="{FF2B5EF4-FFF2-40B4-BE49-F238E27FC236}">
                <a16:creationId xmlns:a16="http://schemas.microsoft.com/office/drawing/2014/main" id="{2886A390-D9B5-4A6C-BBCD-E73265C4A9A5}"/>
              </a:ext>
            </a:extLst>
          </p:cNvPr>
          <p:cNvSpPr/>
          <p:nvPr/>
        </p:nvSpPr>
        <p:spPr>
          <a:xfrm rot="18685136">
            <a:off x="9392715" y="2783074"/>
            <a:ext cx="204274" cy="161658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3" name="חץ: ימינה 12">
            <a:extLst>
              <a:ext uri="{FF2B5EF4-FFF2-40B4-BE49-F238E27FC236}">
                <a16:creationId xmlns:a16="http://schemas.microsoft.com/office/drawing/2014/main" id="{41B3F756-5F46-4C4E-8A98-1942091C9B2B}"/>
              </a:ext>
            </a:extLst>
          </p:cNvPr>
          <p:cNvSpPr/>
          <p:nvPr/>
        </p:nvSpPr>
        <p:spPr>
          <a:xfrm rot="18795496">
            <a:off x="9563000" y="2574177"/>
            <a:ext cx="254410" cy="15977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4" name="חץ: ימינה 13">
            <a:extLst>
              <a:ext uri="{FF2B5EF4-FFF2-40B4-BE49-F238E27FC236}">
                <a16:creationId xmlns:a16="http://schemas.microsoft.com/office/drawing/2014/main" id="{FA9C01B5-3CF3-4A93-978B-B0D41674A75D}"/>
              </a:ext>
            </a:extLst>
          </p:cNvPr>
          <p:cNvSpPr/>
          <p:nvPr/>
        </p:nvSpPr>
        <p:spPr>
          <a:xfrm rot="17140656">
            <a:off x="9893963" y="1676002"/>
            <a:ext cx="288778" cy="183764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5" name="חץ: ימינה 14">
            <a:extLst>
              <a:ext uri="{FF2B5EF4-FFF2-40B4-BE49-F238E27FC236}">
                <a16:creationId xmlns:a16="http://schemas.microsoft.com/office/drawing/2014/main" id="{9B3CACCA-90D5-460E-9B09-78CCB5D3FEAF}"/>
              </a:ext>
            </a:extLst>
          </p:cNvPr>
          <p:cNvSpPr/>
          <p:nvPr/>
        </p:nvSpPr>
        <p:spPr>
          <a:xfrm rot="17054065">
            <a:off x="9813742" y="2011949"/>
            <a:ext cx="288771" cy="16474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6" name="חץ: ימינה 15">
            <a:extLst>
              <a:ext uri="{FF2B5EF4-FFF2-40B4-BE49-F238E27FC236}">
                <a16:creationId xmlns:a16="http://schemas.microsoft.com/office/drawing/2014/main" id="{4D03E320-62C6-4CF8-93D4-9B62C9C445A3}"/>
              </a:ext>
            </a:extLst>
          </p:cNvPr>
          <p:cNvSpPr/>
          <p:nvPr/>
        </p:nvSpPr>
        <p:spPr>
          <a:xfrm rot="18092274">
            <a:off x="9756777" y="2333515"/>
            <a:ext cx="211256" cy="162355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cxnSp>
        <p:nvCxnSpPr>
          <p:cNvPr id="17" name="מחבר ישר 16">
            <a:extLst>
              <a:ext uri="{FF2B5EF4-FFF2-40B4-BE49-F238E27FC236}">
                <a16:creationId xmlns:a16="http://schemas.microsoft.com/office/drawing/2014/main" id="{BE87BD64-A4A0-4765-8DD1-1EC73D7ABE5D}"/>
              </a:ext>
            </a:extLst>
          </p:cNvPr>
          <p:cNvCxnSpPr>
            <a:cxnSpLocks/>
          </p:cNvCxnSpPr>
          <p:nvPr/>
        </p:nvCxnSpPr>
        <p:spPr>
          <a:xfrm flipH="1">
            <a:off x="9923530" y="1268872"/>
            <a:ext cx="302010" cy="45736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כותרת 1">
            <a:extLst>
              <a:ext uri="{FF2B5EF4-FFF2-40B4-BE49-F238E27FC236}">
                <a16:creationId xmlns:a16="http://schemas.microsoft.com/office/drawing/2014/main" id="{69B3B1EB-361D-4BE2-9904-D1014DC50D75}"/>
              </a:ext>
            </a:extLst>
          </p:cNvPr>
          <p:cNvSpPr txBox="1">
            <a:spLocks/>
          </p:cNvSpPr>
          <p:nvPr/>
        </p:nvSpPr>
        <p:spPr>
          <a:xfrm>
            <a:off x="1196590" y="472594"/>
            <a:ext cx="468133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3900"/>
              </a:lnSpc>
            </a:pPr>
            <a:r>
              <a:rPr lang="he-IL" sz="1200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1800" dirty="0" err="1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כג</a:t>
            </a:r>
            <a:r>
              <a:rPr lang="he-IL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וַיִּצָּעֵק אִישׁ יִשְׂרָאֵל מִנַּפְתָּלִי וּמִן אָשֵׁר וּמִן כָּל מְנַשֶּׁה וַיִּרְדְּפוּ אַחֲרֵי מִדְיָן: </a:t>
            </a:r>
            <a:r>
              <a:rPr lang="he-IL" sz="1800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כד</a:t>
            </a:r>
            <a:r>
              <a:rPr lang="he-IL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וּמַלְאָכִים שָׁלַח גִּדְעוֹן בְּכָל הַר אֶפְרַיִם </a:t>
            </a:r>
            <a:r>
              <a:rPr lang="he-IL" sz="28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לֵאמֹר</a:t>
            </a:r>
            <a:r>
              <a:rPr lang="he-IL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רְדוּ לִקְרַאת מִדְיָן וְלִכְדוּ לָהֶם אֶת הַמַּיִם עַד בֵּית בָּרָה וְאֶת הַיַּרְדֵּן </a:t>
            </a:r>
            <a:r>
              <a:rPr lang="he-IL" sz="28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וַיִּצָּעֵק כָּל אִישׁ אֶפְרַיִם  וַיִּלְכְּדוּ אֶת הַמַּיִם </a:t>
            </a:r>
            <a:r>
              <a:rPr lang="he-IL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עַד בֵּית בָּרָה וְאֶת הַיַּרְדֵּן: </a:t>
            </a:r>
            <a:r>
              <a:rPr lang="he-IL" sz="1800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כה</a:t>
            </a:r>
            <a:r>
              <a:rPr lang="he-IL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וַיִּלְכְּדוּ שְׁנֵי שָׂרֵי מִדְיָן אֶת עֹרֵב וְאֶת זְאֵב וַיַּהַרְגוּ אֶת עוֹרֵב בְּצוּר עוֹרֵב וְאֶת זְאֵב הָרְגוּ בְיֶקֶב זְאֵב, וַיִּרְדְּפוּ אֶל מִדְיָן וְרֹאשׁ עֹרֵב וּזְאֵב הֵבִיאוּ אֶל-גִּדְעוֹן מֵעֵבֶר לַיַּרְדֵּן.</a:t>
            </a:r>
          </a:p>
        </p:txBody>
      </p:sp>
    </p:spTree>
    <p:extLst>
      <p:ext uri="{BB962C8B-B14F-4D97-AF65-F5344CB8AC3E}">
        <p14:creationId xmlns:p14="http://schemas.microsoft.com/office/powerpoint/2010/main" val="396545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3F7F8D82-148F-4116-994D-4161444D41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75" t="13806" r="33152" b="5506"/>
          <a:stretch/>
        </p:blipFill>
        <p:spPr>
          <a:xfrm>
            <a:off x="6321289" y="0"/>
            <a:ext cx="5287616" cy="6862097"/>
          </a:xfrm>
          <a:prstGeom prst="rect">
            <a:avLst/>
          </a:prstGeom>
        </p:spPr>
      </p:pic>
      <p:sp>
        <p:nvSpPr>
          <p:cNvPr id="5" name="אליפסה 4">
            <a:extLst>
              <a:ext uri="{FF2B5EF4-FFF2-40B4-BE49-F238E27FC236}">
                <a16:creationId xmlns:a16="http://schemas.microsoft.com/office/drawing/2014/main" id="{79ADA9C7-1962-4832-8CD0-F1F233F3B01D}"/>
              </a:ext>
            </a:extLst>
          </p:cNvPr>
          <p:cNvSpPr/>
          <p:nvPr/>
        </p:nvSpPr>
        <p:spPr>
          <a:xfrm>
            <a:off x="8511209" y="1830457"/>
            <a:ext cx="1222513" cy="5466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6" name="אליפסה 5">
            <a:extLst>
              <a:ext uri="{FF2B5EF4-FFF2-40B4-BE49-F238E27FC236}">
                <a16:creationId xmlns:a16="http://schemas.microsoft.com/office/drawing/2014/main" id="{276677EC-07EF-46F0-9FE2-FB5FE1B04B83}"/>
              </a:ext>
            </a:extLst>
          </p:cNvPr>
          <p:cNvSpPr/>
          <p:nvPr/>
        </p:nvSpPr>
        <p:spPr>
          <a:xfrm>
            <a:off x="8365440" y="2892366"/>
            <a:ext cx="1222513" cy="5466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8" name="חץ: למעלה 7">
            <a:extLst>
              <a:ext uri="{FF2B5EF4-FFF2-40B4-BE49-F238E27FC236}">
                <a16:creationId xmlns:a16="http://schemas.microsoft.com/office/drawing/2014/main" id="{1A7C03D4-98CA-4F25-82AC-B27CD488E47B}"/>
              </a:ext>
            </a:extLst>
          </p:cNvPr>
          <p:cNvSpPr/>
          <p:nvPr/>
        </p:nvSpPr>
        <p:spPr>
          <a:xfrm rot="5400000">
            <a:off x="9352722" y="1023587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9" name="חץ: למעלה 8">
            <a:extLst>
              <a:ext uri="{FF2B5EF4-FFF2-40B4-BE49-F238E27FC236}">
                <a16:creationId xmlns:a16="http://schemas.microsoft.com/office/drawing/2014/main" id="{823A13DE-DBD6-4788-8425-C0EC4FF999D0}"/>
              </a:ext>
            </a:extLst>
          </p:cNvPr>
          <p:cNvSpPr/>
          <p:nvPr/>
        </p:nvSpPr>
        <p:spPr>
          <a:xfrm rot="6624720">
            <a:off x="9634913" y="1040755"/>
            <a:ext cx="106848" cy="22635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0" name="חץ: למעלה 9">
            <a:extLst>
              <a:ext uri="{FF2B5EF4-FFF2-40B4-BE49-F238E27FC236}">
                <a16:creationId xmlns:a16="http://schemas.microsoft.com/office/drawing/2014/main" id="{B9C3A207-D4A2-4CA2-87B6-3A7FE4AA83CE}"/>
              </a:ext>
            </a:extLst>
          </p:cNvPr>
          <p:cNvSpPr/>
          <p:nvPr/>
        </p:nvSpPr>
        <p:spPr>
          <a:xfrm rot="7821062">
            <a:off x="9855405" y="1186587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1" name="חץ: למעלה 10">
            <a:extLst>
              <a:ext uri="{FF2B5EF4-FFF2-40B4-BE49-F238E27FC236}">
                <a16:creationId xmlns:a16="http://schemas.microsoft.com/office/drawing/2014/main" id="{66A0AA29-7400-4FB0-9481-FED390BEAFD1}"/>
              </a:ext>
            </a:extLst>
          </p:cNvPr>
          <p:cNvSpPr/>
          <p:nvPr/>
        </p:nvSpPr>
        <p:spPr>
          <a:xfrm rot="8183487">
            <a:off x="10067066" y="1373885"/>
            <a:ext cx="119270" cy="1789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2" name="חץ: ימינה 11">
            <a:extLst>
              <a:ext uri="{FF2B5EF4-FFF2-40B4-BE49-F238E27FC236}">
                <a16:creationId xmlns:a16="http://schemas.microsoft.com/office/drawing/2014/main" id="{2886A390-D9B5-4A6C-BBCD-E73265C4A9A5}"/>
              </a:ext>
            </a:extLst>
          </p:cNvPr>
          <p:cNvSpPr/>
          <p:nvPr/>
        </p:nvSpPr>
        <p:spPr>
          <a:xfrm rot="18685136">
            <a:off x="9392715" y="2783074"/>
            <a:ext cx="204274" cy="161658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3" name="חץ: ימינה 12">
            <a:extLst>
              <a:ext uri="{FF2B5EF4-FFF2-40B4-BE49-F238E27FC236}">
                <a16:creationId xmlns:a16="http://schemas.microsoft.com/office/drawing/2014/main" id="{41B3F756-5F46-4C4E-8A98-1942091C9B2B}"/>
              </a:ext>
            </a:extLst>
          </p:cNvPr>
          <p:cNvSpPr/>
          <p:nvPr/>
        </p:nvSpPr>
        <p:spPr>
          <a:xfrm rot="18795496">
            <a:off x="9563000" y="2574177"/>
            <a:ext cx="254410" cy="15977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4" name="חץ: ימינה 13">
            <a:extLst>
              <a:ext uri="{FF2B5EF4-FFF2-40B4-BE49-F238E27FC236}">
                <a16:creationId xmlns:a16="http://schemas.microsoft.com/office/drawing/2014/main" id="{FA9C01B5-3CF3-4A93-978B-B0D41674A75D}"/>
              </a:ext>
            </a:extLst>
          </p:cNvPr>
          <p:cNvSpPr/>
          <p:nvPr/>
        </p:nvSpPr>
        <p:spPr>
          <a:xfrm rot="17140656">
            <a:off x="9893963" y="1676002"/>
            <a:ext cx="288778" cy="183764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5" name="חץ: ימינה 14">
            <a:extLst>
              <a:ext uri="{FF2B5EF4-FFF2-40B4-BE49-F238E27FC236}">
                <a16:creationId xmlns:a16="http://schemas.microsoft.com/office/drawing/2014/main" id="{9B3CACCA-90D5-460E-9B09-78CCB5D3FEAF}"/>
              </a:ext>
            </a:extLst>
          </p:cNvPr>
          <p:cNvSpPr/>
          <p:nvPr/>
        </p:nvSpPr>
        <p:spPr>
          <a:xfrm rot="17054065">
            <a:off x="9813742" y="2011949"/>
            <a:ext cx="288771" cy="164743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6" name="חץ: ימינה 15">
            <a:extLst>
              <a:ext uri="{FF2B5EF4-FFF2-40B4-BE49-F238E27FC236}">
                <a16:creationId xmlns:a16="http://schemas.microsoft.com/office/drawing/2014/main" id="{4D03E320-62C6-4CF8-93D4-9B62C9C445A3}"/>
              </a:ext>
            </a:extLst>
          </p:cNvPr>
          <p:cNvSpPr/>
          <p:nvPr/>
        </p:nvSpPr>
        <p:spPr>
          <a:xfrm rot="18092274">
            <a:off x="9756777" y="2333515"/>
            <a:ext cx="211256" cy="162355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cxnSp>
        <p:nvCxnSpPr>
          <p:cNvPr id="17" name="מחבר ישר 16">
            <a:extLst>
              <a:ext uri="{FF2B5EF4-FFF2-40B4-BE49-F238E27FC236}">
                <a16:creationId xmlns:a16="http://schemas.microsoft.com/office/drawing/2014/main" id="{BE87BD64-A4A0-4765-8DD1-1EC73D7ABE5D}"/>
              </a:ext>
            </a:extLst>
          </p:cNvPr>
          <p:cNvCxnSpPr>
            <a:cxnSpLocks/>
          </p:cNvCxnSpPr>
          <p:nvPr/>
        </p:nvCxnSpPr>
        <p:spPr>
          <a:xfrm flipH="1">
            <a:off x="9923530" y="1268872"/>
            <a:ext cx="302010" cy="45736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כותרת 1">
            <a:extLst>
              <a:ext uri="{FF2B5EF4-FFF2-40B4-BE49-F238E27FC236}">
                <a16:creationId xmlns:a16="http://schemas.microsoft.com/office/drawing/2014/main" id="{CD208E66-0471-408C-8039-1E20A46F104D}"/>
              </a:ext>
            </a:extLst>
          </p:cNvPr>
          <p:cNvSpPr txBox="1">
            <a:spLocks/>
          </p:cNvSpPr>
          <p:nvPr/>
        </p:nvSpPr>
        <p:spPr>
          <a:xfrm>
            <a:off x="954157" y="472594"/>
            <a:ext cx="4923763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3900"/>
              </a:lnSpc>
            </a:pPr>
            <a:r>
              <a:rPr lang="he-IL" sz="1200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וַיִּצָּעֵק כָּל אִישׁ אֶפְרַיִם וַיִּלְכְּדוּ אֶת הַמַּיִם עַד בֵּית בָּרָה וְאֶת הַיַּרְדֵּן:</a:t>
            </a:r>
          </a:p>
          <a:p>
            <a:pPr algn="r">
              <a:lnSpc>
                <a:spcPts val="3900"/>
              </a:lnSpc>
            </a:pPr>
            <a:r>
              <a:rPr lang="he-IL" sz="1800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כה</a:t>
            </a:r>
            <a:r>
              <a:rPr lang="he-IL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28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וַיִּלְכְּדוּ שְׁנֵי שָׂרֵי מִדְיָן אֶת עֹרֵב וְאֶת זְאֵב </a:t>
            </a:r>
            <a:r>
              <a:rPr lang="he-IL" sz="28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וַיַּהַרְגוּ אֶת עוֹרֵב בְּצוּר עוֹרֵב וְאֶת זְאֵב הָרְגוּ בְיֶקֶב זְאֵב וַיִּרְדְּפוּ אֶל מִדְיָן וְרֹאשׁ עֹרֵב וּזְאֵב הֵבִיאוּ אֶל גִּדְעוֹן מֵעֵבֶר לַיַּרְדֵּן.</a:t>
            </a:r>
          </a:p>
        </p:txBody>
      </p:sp>
      <p:pic>
        <p:nvPicPr>
          <p:cNvPr id="21" name="Picture 6" descr="Amazon.com: Iconsgr Ancient Greek Bronze Museum Replica of Spartan ...">
            <a:extLst>
              <a:ext uri="{FF2B5EF4-FFF2-40B4-BE49-F238E27FC236}">
                <a16:creationId xmlns:a16="http://schemas.microsoft.com/office/drawing/2014/main" id="{D0945B7F-B9AB-47DC-A666-59D52B069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4584" y="1053404"/>
            <a:ext cx="359746" cy="457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Amazon.com: Iconsgr Ancient Greek Bronze Museum Replica of Spartan ...">
            <a:extLst>
              <a:ext uri="{FF2B5EF4-FFF2-40B4-BE49-F238E27FC236}">
                <a16:creationId xmlns:a16="http://schemas.microsoft.com/office/drawing/2014/main" id="{19EC31F4-129B-48DB-A903-90747AD8C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081" y="1040188"/>
            <a:ext cx="359746" cy="457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מעיינות ברמת כורזים ובקעת כינרות">
            <a:extLst>
              <a:ext uri="{FF2B5EF4-FFF2-40B4-BE49-F238E27FC236}">
                <a16:creationId xmlns:a16="http://schemas.microsoft.com/office/drawing/2014/main" id="{BDEAF90F-498D-4E1E-9387-EF3A8D275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858" y="4207352"/>
            <a:ext cx="3968804" cy="2641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אליפסה 17">
            <a:extLst>
              <a:ext uri="{FF2B5EF4-FFF2-40B4-BE49-F238E27FC236}">
                <a16:creationId xmlns:a16="http://schemas.microsoft.com/office/drawing/2014/main" id="{104AA7A7-9C56-4724-B6DE-C156B26CDD51}"/>
              </a:ext>
            </a:extLst>
          </p:cNvPr>
          <p:cNvSpPr/>
          <p:nvPr/>
        </p:nvSpPr>
        <p:spPr>
          <a:xfrm rot="1260081">
            <a:off x="3190065" y="5485839"/>
            <a:ext cx="451945" cy="840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285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6">
            <a:extLst>
              <a:ext uri="{FF2B5EF4-FFF2-40B4-BE49-F238E27FC236}">
                <a16:creationId xmlns:a16="http://schemas.microsoft.com/office/drawing/2014/main" id="{4CD8A8D3-F8E5-4EC1-96B5-D5BA4241D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697" y="573156"/>
            <a:ext cx="7220846" cy="5608983"/>
          </a:xfrm>
        </p:spPr>
        <p:txBody>
          <a:bodyPr>
            <a:normAutofit/>
          </a:bodyPr>
          <a:lstStyle/>
          <a:p>
            <a:pPr marL="0" indent="0">
              <a:lnSpc>
                <a:spcPts val="5000"/>
              </a:lnSpc>
              <a:buNone/>
            </a:pPr>
            <a:r>
              <a:rPr lang="he-IL" sz="2400" b="1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i="0" dirty="0">
                <a:solidFill>
                  <a:srgbClr val="C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 אֵלָיו </a:t>
            </a:r>
            <a:r>
              <a:rPr lang="he-IL" sz="3600" b="0" i="0" dirty="0">
                <a:solidFill>
                  <a:srgbClr val="C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אִישׁ אֶפְרַיִם 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מָה הַדָּבָר הַזֶּה עָשִׂיתָ לָּנוּ? לְבִלְתִּי קְרֹאות לָנוּ כִּי הָלַכְתָּ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לְהִלָּחֵם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בְּמִדְיָן?!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וַיְרִיבוּן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אִתּוֹ בְּחָזְקָה: </a:t>
            </a:r>
          </a:p>
          <a:p>
            <a:pPr marL="0" indent="0">
              <a:lnSpc>
                <a:spcPts val="5000"/>
              </a:lnSpc>
              <a:spcBef>
                <a:spcPts val="1200"/>
              </a:spcBef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וַיֹּאמֶר אֲלֵיהֶם מֶה 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עָשִׂיתִי עַתָּה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כָּכֶם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? הֲלֹא טוֹב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עֹלְלוֹת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אֶפְרַיִם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מִבְצִיר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אֲבִיעֶזֶר! </a:t>
            </a:r>
          </a:p>
          <a:p>
            <a:pPr marL="0" indent="0">
              <a:lnSpc>
                <a:spcPts val="5000"/>
              </a:lnSpc>
              <a:spcBef>
                <a:spcPts val="1200"/>
              </a:spcBef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בְּיֶדְכֶם נָתַן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שָׂרֵי מִדְיָן אֶת עֹרֵב וְאֶת זְאֵב! וּמַה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יָּכֹלְתִּי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עֲשׂוֹת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כָּכֶם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?</a:t>
            </a:r>
          </a:p>
          <a:p>
            <a:pPr marL="0" indent="0">
              <a:lnSpc>
                <a:spcPts val="5000"/>
              </a:lnSpc>
              <a:spcBef>
                <a:spcPts val="1200"/>
              </a:spcBef>
              <a:buNone/>
            </a:pP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אָז רָפְתָה רוּחָם מֵעָלָיו בְּדַבְּרוֹ הַדָּבָר הַזֶּה:</a:t>
            </a:r>
            <a:endParaRPr lang="he-IL" sz="3600" dirty="0">
              <a:solidFill>
                <a:schemeClr val="tx1"/>
              </a:solidFill>
            </a:endParaRPr>
          </a:p>
        </p:txBody>
      </p:sp>
      <p:pic>
        <p:nvPicPr>
          <p:cNvPr id="9218" name="Picture 2" descr="Pin on Emócie">
            <a:extLst>
              <a:ext uri="{FF2B5EF4-FFF2-40B4-BE49-F238E27FC236}">
                <a16:creationId xmlns:a16="http://schemas.microsoft.com/office/drawing/2014/main" id="{391E852C-7294-47CB-BB39-3BD5B2076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007" y="1170671"/>
            <a:ext cx="977462" cy="102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Pin on Emócie">
            <a:extLst>
              <a:ext uri="{FF2B5EF4-FFF2-40B4-BE49-F238E27FC236}">
                <a16:creationId xmlns:a16="http://schemas.microsoft.com/office/drawing/2014/main" id="{039D28A4-6E79-4D11-94E4-56C4BF754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754" y="1170670"/>
            <a:ext cx="977462" cy="102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707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6">
            <a:extLst>
              <a:ext uri="{FF2B5EF4-FFF2-40B4-BE49-F238E27FC236}">
                <a16:creationId xmlns:a16="http://schemas.microsoft.com/office/drawing/2014/main" id="{4CD8A8D3-F8E5-4EC1-96B5-D5BA4241D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697" y="573156"/>
            <a:ext cx="7220846" cy="5608983"/>
          </a:xfrm>
        </p:spPr>
        <p:txBody>
          <a:bodyPr>
            <a:normAutofit/>
          </a:bodyPr>
          <a:lstStyle/>
          <a:p>
            <a:pPr marL="0" indent="0">
              <a:lnSpc>
                <a:spcPts val="5000"/>
              </a:lnSpc>
              <a:buNone/>
            </a:pPr>
            <a:r>
              <a:rPr lang="he-IL" sz="2400" b="1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i="0" dirty="0">
                <a:solidFill>
                  <a:srgbClr val="C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 אֵלָיו </a:t>
            </a:r>
            <a:r>
              <a:rPr lang="he-IL" sz="3600" b="0" i="0" dirty="0">
                <a:solidFill>
                  <a:srgbClr val="C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אִישׁ אֶפְרַיִם 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מָה הַדָּבָר הַזֶּה עָשִׂיתָ לָּנוּ? לְבִלְתִּי קְרֹאות לָנוּ כִּי הָלַכְתָּ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לְהִלָּחֵם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בְּמִדְיָן?!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וַיְרִיבוּן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אִתּוֹ בְּחָזְקָה: </a:t>
            </a:r>
          </a:p>
          <a:p>
            <a:pPr marL="0" indent="0">
              <a:lnSpc>
                <a:spcPts val="5000"/>
              </a:lnSpc>
              <a:spcBef>
                <a:spcPts val="1200"/>
              </a:spcBef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וַיֹּאמֶר אֲלֵיהֶם מֶה 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עָשִׂיתִי עַתָּה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כָּכֶם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? הֲלֹא טוֹב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עֹלְלוֹת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אֶפְרַיִם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מִבְצִיר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אֲבִיעֶזֶר! </a:t>
            </a:r>
          </a:p>
          <a:p>
            <a:pPr marL="0" indent="0">
              <a:lnSpc>
                <a:spcPts val="5000"/>
              </a:lnSpc>
              <a:spcBef>
                <a:spcPts val="1200"/>
              </a:spcBef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בְּיֶדְכֶם נָתַן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שָׂרֵי מִדְיָן אֶת עֹרֵב וְאֶת זְאֵב! וּמַה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יָּכֹלְתִּי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עֲשׂוֹת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כָּכֶם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?</a:t>
            </a:r>
          </a:p>
          <a:p>
            <a:pPr marL="0" indent="0">
              <a:lnSpc>
                <a:spcPts val="5000"/>
              </a:lnSpc>
              <a:spcBef>
                <a:spcPts val="1200"/>
              </a:spcBef>
              <a:buNone/>
            </a:pP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אָז רָפְתָה רוּחָם מֵעָלָיו בְּדַבְּרוֹ הַדָּבָר הַזֶּה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endParaRPr lang="he-IL" sz="3600" dirty="0">
              <a:solidFill>
                <a:schemeClr val="tx1"/>
              </a:solidFill>
            </a:endParaRPr>
          </a:p>
        </p:txBody>
      </p:sp>
      <p:pic>
        <p:nvPicPr>
          <p:cNvPr id="9218" name="Picture 2" descr="Pin on Emócie">
            <a:extLst>
              <a:ext uri="{FF2B5EF4-FFF2-40B4-BE49-F238E27FC236}">
                <a16:creationId xmlns:a16="http://schemas.microsoft.com/office/drawing/2014/main" id="{391E852C-7294-47CB-BB39-3BD5B2076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007" y="1170671"/>
            <a:ext cx="977462" cy="102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Pin on Emócie">
            <a:extLst>
              <a:ext uri="{FF2B5EF4-FFF2-40B4-BE49-F238E27FC236}">
                <a16:creationId xmlns:a16="http://schemas.microsoft.com/office/drawing/2014/main" id="{039D28A4-6E79-4D11-94E4-56C4BF754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754" y="1170670"/>
            <a:ext cx="977462" cy="102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Emoji Request - SelfSatisfiedEmoji">
            <a:extLst>
              <a:ext uri="{FF2B5EF4-FFF2-40B4-BE49-F238E27FC236}">
                <a16:creationId xmlns:a16="http://schemas.microsoft.com/office/drawing/2014/main" id="{5BD97F30-0758-483D-8878-D2D22DA0C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449" y="5529244"/>
            <a:ext cx="921020" cy="92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Satisfied Emoticon | Symbols &amp; Emoticons">
            <a:extLst>
              <a:ext uri="{FF2B5EF4-FFF2-40B4-BE49-F238E27FC236}">
                <a16:creationId xmlns:a16="http://schemas.microsoft.com/office/drawing/2014/main" id="{965F1923-36EE-420C-A635-56D00A8B90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8" r="24434" b="10399"/>
          <a:stretch/>
        </p:blipFill>
        <p:spPr bwMode="auto">
          <a:xfrm>
            <a:off x="2477884" y="5546210"/>
            <a:ext cx="977462" cy="90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445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6">
            <a:extLst>
              <a:ext uri="{FF2B5EF4-FFF2-40B4-BE49-F238E27FC236}">
                <a16:creationId xmlns:a16="http://schemas.microsoft.com/office/drawing/2014/main" id="{4CD8A8D3-F8E5-4EC1-96B5-D5BA4241D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697" y="573156"/>
            <a:ext cx="7220846" cy="5608983"/>
          </a:xfrm>
        </p:spPr>
        <p:txBody>
          <a:bodyPr>
            <a:normAutofit/>
          </a:bodyPr>
          <a:lstStyle/>
          <a:p>
            <a:pPr marL="0" indent="0">
              <a:lnSpc>
                <a:spcPts val="5000"/>
              </a:lnSpc>
              <a:buNone/>
            </a:pPr>
            <a:r>
              <a:rPr lang="he-IL" sz="2400" b="1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וַיֹּאמְרוּ אֵלָיו אִישׁ 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אֶפְרַיִם מָה הַדָּבָר הַזֶּה עָשִׂיתָ לָּנוּ? לְבִלְתִּי קְרֹאות לָנוּ כִּי הָלַכְתָּ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לְהִלָּחֵם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בְּמִדְיָן?! </a:t>
            </a:r>
            <a:r>
              <a:rPr lang="he-IL" sz="3600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וַיְרִיבוּן</a:t>
            </a: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אִתּוֹ בְּחָזְקָה: </a:t>
            </a:r>
          </a:p>
          <a:p>
            <a:pPr marL="0" indent="0">
              <a:lnSpc>
                <a:spcPts val="5000"/>
              </a:lnSpc>
              <a:spcBef>
                <a:spcPts val="1200"/>
              </a:spcBef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וַיֹּאמֶר אֲלֵיהֶם מֶה 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עָשִׂיתִי עַתָּה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כָּכֶם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? </a:t>
            </a:r>
            <a:r>
              <a:rPr lang="he-IL" sz="3600" b="0" i="0" dirty="0">
                <a:solidFill>
                  <a:srgbClr val="C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הֲלֹא טוֹב </a:t>
            </a:r>
            <a:r>
              <a:rPr lang="he-IL" sz="3600" b="0" i="0" dirty="0" err="1">
                <a:solidFill>
                  <a:srgbClr val="C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עֹלְלוֹת</a:t>
            </a:r>
            <a:r>
              <a:rPr lang="he-IL" sz="3600" b="0" i="0" dirty="0">
                <a:solidFill>
                  <a:srgbClr val="C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אֶפְרַיִם </a:t>
            </a:r>
            <a:r>
              <a:rPr lang="he-IL" sz="3600" b="0" i="0" dirty="0" err="1">
                <a:solidFill>
                  <a:srgbClr val="C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מִבְצִיר</a:t>
            </a:r>
            <a:r>
              <a:rPr lang="he-IL" sz="3600" b="0" i="0" dirty="0">
                <a:solidFill>
                  <a:srgbClr val="C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אֲבִיעֶזֶר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! </a:t>
            </a:r>
          </a:p>
          <a:p>
            <a:pPr marL="0" indent="0">
              <a:lnSpc>
                <a:spcPts val="5000"/>
              </a:lnSpc>
              <a:spcBef>
                <a:spcPts val="1200"/>
              </a:spcBef>
              <a:buNone/>
            </a:pPr>
            <a:r>
              <a:rPr lang="he-IL" sz="2800" b="1" dirty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בְּיֶדְכֶם נָתַן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שָׂרֵי מִדְיָן אֶת עֹרֵב וְאֶת זְאֵב! וּמַה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יָּכֹלְתִּי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עֲשׂוֹת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כָּכֶם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?</a:t>
            </a:r>
          </a:p>
          <a:p>
            <a:pPr marL="0" indent="0">
              <a:lnSpc>
                <a:spcPts val="5000"/>
              </a:lnSpc>
              <a:spcBef>
                <a:spcPts val="1200"/>
              </a:spcBef>
              <a:buNone/>
            </a:pP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אָז רָפְתָה רוּחָם מֵעָלָיו בְּדַבְּרוֹ הַדָּבָר הַזֶּה:</a:t>
            </a:r>
            <a:endParaRPr lang="he-IL" sz="3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בין הזמנים: הצצה אל מאחורי הקלעים של יקבי ברקן - ביזנעס">
            <a:extLst>
              <a:ext uri="{FF2B5EF4-FFF2-40B4-BE49-F238E27FC236}">
                <a16:creationId xmlns:a16="http://schemas.microsoft.com/office/drawing/2014/main" id="{92AB1BAA-D404-4510-A711-F3E400A0E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08" y="1631677"/>
            <a:ext cx="3761340" cy="250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המחקר החקלאי ותרומתו- חלק ב' הגפן | מכון התורה והארץ-'למעשה' אקטואליה הלכתית">
            <a:extLst>
              <a:ext uri="{FF2B5EF4-FFF2-40B4-BE49-F238E27FC236}">
                <a16:creationId xmlns:a16="http://schemas.microsoft.com/office/drawing/2014/main" id="{0354A74B-F50D-463F-A9A8-01D035BA0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994" y="4453041"/>
            <a:ext cx="1699797" cy="1128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לבן 2">
            <a:extLst>
              <a:ext uri="{FF2B5EF4-FFF2-40B4-BE49-F238E27FC236}">
                <a16:creationId xmlns:a16="http://schemas.microsoft.com/office/drawing/2014/main" id="{C6375E67-EEDA-45BD-8B83-E0692D19EE62}"/>
              </a:ext>
            </a:extLst>
          </p:cNvPr>
          <p:cNvSpPr/>
          <p:nvPr/>
        </p:nvSpPr>
        <p:spPr>
          <a:xfrm>
            <a:off x="721208" y="1631677"/>
            <a:ext cx="3761340" cy="2503001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0919AFEC-1C08-46A5-8359-0A0004616EFC}"/>
              </a:ext>
            </a:extLst>
          </p:cNvPr>
          <p:cNvSpPr/>
          <p:nvPr/>
        </p:nvSpPr>
        <p:spPr>
          <a:xfrm>
            <a:off x="1599993" y="4453041"/>
            <a:ext cx="1699797" cy="112861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470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6">
            <a:extLst>
              <a:ext uri="{FF2B5EF4-FFF2-40B4-BE49-F238E27FC236}">
                <a16:creationId xmlns:a16="http://schemas.microsoft.com/office/drawing/2014/main" id="{4CD8A8D3-F8E5-4EC1-96B5-D5BA4241D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697" y="573156"/>
            <a:ext cx="7220846" cy="5608983"/>
          </a:xfrm>
        </p:spPr>
        <p:txBody>
          <a:bodyPr>
            <a:normAutofit/>
          </a:bodyPr>
          <a:lstStyle/>
          <a:p>
            <a:pPr marL="0" indent="0">
              <a:lnSpc>
                <a:spcPts val="5000"/>
              </a:lnSpc>
              <a:buNone/>
            </a:pP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הֲלֹא טוֹב </a:t>
            </a:r>
            <a:r>
              <a:rPr lang="he-IL" sz="3600" b="0" i="0" dirty="0" err="1">
                <a:solidFill>
                  <a:srgbClr val="C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עֹלְלוֹת</a:t>
            </a:r>
            <a:r>
              <a:rPr lang="he-IL" sz="3600" b="0" i="0" dirty="0">
                <a:solidFill>
                  <a:srgbClr val="C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אֶפְרַיִם </a:t>
            </a:r>
          </a:p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he-IL" sz="3600" dirty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          </a:t>
            </a:r>
            <a:r>
              <a:rPr lang="he-IL" sz="3600" b="0" i="0" dirty="0" err="1">
                <a:solidFill>
                  <a:srgbClr val="C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מִבְצִיר</a:t>
            </a:r>
            <a:r>
              <a:rPr lang="he-IL" sz="3600" b="0" i="0" dirty="0">
                <a:solidFill>
                  <a:srgbClr val="C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אֲבִיעֶזֶר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! </a:t>
            </a:r>
          </a:p>
          <a:p>
            <a:pPr marL="0" indent="0">
              <a:lnSpc>
                <a:spcPts val="5000"/>
              </a:lnSpc>
              <a:spcBef>
                <a:spcPts val="1200"/>
              </a:spcBef>
              <a:buNone/>
            </a:pPr>
            <a:r>
              <a:rPr lang="he-IL" sz="2800" b="1" dirty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בְּיֶדְכֶם נָתַן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אֶת שָׂרֵי מִדְיָן אֶת עֹרֵב וְאֶת זְאֵב! </a:t>
            </a:r>
          </a:p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וּמַה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יָּכֹלְתִּי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עֲשׂוֹת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כָּכֶם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?</a:t>
            </a:r>
          </a:p>
          <a:p>
            <a:pPr marL="0" indent="0">
              <a:lnSpc>
                <a:spcPts val="5000"/>
              </a:lnSpc>
              <a:spcBef>
                <a:spcPts val="1200"/>
              </a:spcBef>
              <a:buNone/>
            </a:pP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אָז רָפְתָה רוּחָם מֵעָלָיו בְּדַבְּרוֹ הַדָּבָר הַזֶּה:</a:t>
            </a:r>
            <a:endParaRPr lang="he-IL" sz="3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בין הזמנים: הצצה אל מאחורי הקלעים של יקבי ברקן - ביזנעס">
            <a:extLst>
              <a:ext uri="{FF2B5EF4-FFF2-40B4-BE49-F238E27FC236}">
                <a16:creationId xmlns:a16="http://schemas.microsoft.com/office/drawing/2014/main" id="{92AB1BAA-D404-4510-A711-F3E400A0E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08" y="1631677"/>
            <a:ext cx="3761340" cy="250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המחקר החקלאי ותרומתו- חלק ב' הגפן | מכון התורה והארץ-'למעשה' אקטואליה הלכתית">
            <a:extLst>
              <a:ext uri="{FF2B5EF4-FFF2-40B4-BE49-F238E27FC236}">
                <a16:creationId xmlns:a16="http://schemas.microsoft.com/office/drawing/2014/main" id="{0354A74B-F50D-463F-A9A8-01D035BA0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994" y="4453041"/>
            <a:ext cx="1699797" cy="1128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000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6">
            <a:extLst>
              <a:ext uri="{FF2B5EF4-FFF2-40B4-BE49-F238E27FC236}">
                <a16:creationId xmlns:a16="http://schemas.microsoft.com/office/drawing/2014/main" id="{4CD8A8D3-F8E5-4EC1-96B5-D5BA4241D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697" y="573156"/>
            <a:ext cx="7220846" cy="5608983"/>
          </a:xfrm>
        </p:spPr>
        <p:txBody>
          <a:bodyPr>
            <a:normAutofit/>
          </a:bodyPr>
          <a:lstStyle/>
          <a:p>
            <a:pPr marL="0" indent="0">
              <a:lnSpc>
                <a:spcPts val="5000"/>
              </a:lnSpc>
              <a:buNone/>
            </a:pP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הֲלֹא טוֹב </a:t>
            </a:r>
            <a:r>
              <a:rPr lang="he-IL" sz="3600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עֹלְלוֹת</a:t>
            </a: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אֶפְרַיִם </a:t>
            </a:r>
          </a:p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          </a:t>
            </a:r>
            <a:r>
              <a:rPr lang="he-IL" sz="3600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מִבְצִיר</a:t>
            </a: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אֲבִיעֶזֶר! </a:t>
            </a:r>
          </a:p>
          <a:p>
            <a:pPr marL="0" indent="0">
              <a:lnSpc>
                <a:spcPts val="5000"/>
              </a:lnSpc>
              <a:spcBef>
                <a:spcPts val="1200"/>
              </a:spcBef>
              <a:buNone/>
            </a:pPr>
            <a:r>
              <a:rPr lang="he-IL" sz="2800" b="1" dirty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בְּיֶדְכֶם נָתַן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אֶת שָׂרֵי מִדְיָן אֶת עֹרֵב וְאֶת זְאֵב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! </a:t>
            </a:r>
          </a:p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וּמַה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יָּכֹלְתִּי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עֲשׂוֹת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כָּכֶם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?</a:t>
            </a:r>
          </a:p>
          <a:p>
            <a:pPr marL="0" indent="0">
              <a:lnSpc>
                <a:spcPts val="5000"/>
              </a:lnSpc>
              <a:spcBef>
                <a:spcPts val="1200"/>
              </a:spcBef>
              <a:buNone/>
            </a:pP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אָז רָפְתָה רוּחָם מֵעָלָיו בְּדַבְּרוֹ הַדָּבָר הַזֶּה:</a:t>
            </a:r>
            <a:endParaRPr lang="he-IL" sz="3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בין הזמנים: הצצה אל מאחורי הקלעים של יקבי ברקן - ביזנעס">
            <a:extLst>
              <a:ext uri="{FF2B5EF4-FFF2-40B4-BE49-F238E27FC236}">
                <a16:creationId xmlns:a16="http://schemas.microsoft.com/office/drawing/2014/main" id="{92AB1BAA-D404-4510-A711-F3E400A0E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08" y="1631677"/>
            <a:ext cx="3761340" cy="250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המחקר החקלאי ותרומתו- חלק ב' הגפן | מכון התורה והארץ-'למעשה' אקטואליה הלכתית">
            <a:extLst>
              <a:ext uri="{FF2B5EF4-FFF2-40B4-BE49-F238E27FC236}">
                <a16:creationId xmlns:a16="http://schemas.microsoft.com/office/drawing/2014/main" id="{0354A74B-F50D-463F-A9A8-01D035BA0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994" y="4453041"/>
            <a:ext cx="1699797" cy="1128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986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6">
            <a:extLst>
              <a:ext uri="{FF2B5EF4-FFF2-40B4-BE49-F238E27FC236}">
                <a16:creationId xmlns:a16="http://schemas.microsoft.com/office/drawing/2014/main" id="{4CD8A8D3-F8E5-4EC1-96B5-D5BA4241D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697" y="573156"/>
            <a:ext cx="7220846" cy="5608983"/>
          </a:xfrm>
        </p:spPr>
        <p:txBody>
          <a:bodyPr>
            <a:normAutofit/>
          </a:bodyPr>
          <a:lstStyle/>
          <a:p>
            <a:pPr marL="0" indent="0">
              <a:lnSpc>
                <a:spcPts val="5000"/>
              </a:lnSpc>
              <a:buNone/>
            </a:pP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הֲלֹא טוֹב </a:t>
            </a:r>
            <a:r>
              <a:rPr lang="he-IL" sz="3600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עֹלְלוֹת</a:t>
            </a: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אֶפְרַיִם </a:t>
            </a:r>
          </a:p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          </a:t>
            </a:r>
            <a:r>
              <a:rPr lang="he-IL" sz="3600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מִבְצִיר</a:t>
            </a: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אֲבִיעֶזֶר! </a:t>
            </a:r>
          </a:p>
          <a:p>
            <a:pPr marL="0" indent="0">
              <a:lnSpc>
                <a:spcPts val="5000"/>
              </a:lnSpc>
              <a:spcBef>
                <a:spcPts val="1200"/>
              </a:spcBef>
              <a:buNone/>
            </a:pPr>
            <a:r>
              <a:rPr lang="he-IL" sz="2800" b="1" dirty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בְּיֶדְכֶם נָתַן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אֶת שָׂרֵי מִדְיָן אֶת עֹרֵב וְאֶת זְאֵב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! </a:t>
            </a:r>
          </a:p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וּמַה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יָּכֹלְתִּי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עֲשׂוֹת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כָּכֶם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?</a:t>
            </a:r>
          </a:p>
          <a:p>
            <a:pPr marL="0" indent="0">
              <a:lnSpc>
                <a:spcPts val="5000"/>
              </a:lnSpc>
              <a:spcBef>
                <a:spcPts val="1200"/>
              </a:spcBef>
              <a:buNone/>
            </a:pP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אָז רָפְתָה רוּחָם מֵעָלָיו בְּדַבְּרוֹ הַדָּבָר הַזֶּה:</a:t>
            </a:r>
            <a:endParaRPr lang="he-IL" sz="3600" dirty="0">
              <a:solidFill>
                <a:schemeClr val="tx1"/>
              </a:solidFill>
            </a:endParaRPr>
          </a:p>
        </p:txBody>
      </p:sp>
      <p:pic>
        <p:nvPicPr>
          <p:cNvPr id="5" name="Picture 6" descr="Amazon.com: Iconsgr Ancient Greek Bronze Museum Replica of Spartan ...">
            <a:extLst>
              <a:ext uri="{FF2B5EF4-FFF2-40B4-BE49-F238E27FC236}">
                <a16:creationId xmlns:a16="http://schemas.microsoft.com/office/drawing/2014/main" id="{01A87A5F-C4E5-4EC5-8239-A0B432D55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646" y="4512416"/>
            <a:ext cx="787478" cy="100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Amazon.com: Iconsgr Ancient Greek Bronze Museum Replica of Spartan ...">
            <a:extLst>
              <a:ext uri="{FF2B5EF4-FFF2-40B4-BE49-F238E27FC236}">
                <a16:creationId xmlns:a16="http://schemas.microsoft.com/office/drawing/2014/main" id="{2CB737FA-39EE-4022-BB8D-EC653C5A1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290" y="4551706"/>
            <a:ext cx="787478" cy="100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51DB0EFD-1312-4713-969E-9AC56969E92F}"/>
              </a:ext>
            </a:extLst>
          </p:cNvPr>
          <p:cNvSpPr txBox="1"/>
          <p:nvPr/>
        </p:nvSpPr>
        <p:spPr>
          <a:xfrm>
            <a:off x="1875902" y="4112306"/>
            <a:ext cx="137388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000" b="1" dirty="0"/>
              <a:t>עורֵב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02933ECE-FDF7-493E-AEF7-BE5FB0199262}"/>
              </a:ext>
            </a:extLst>
          </p:cNvPr>
          <p:cNvSpPr txBox="1"/>
          <p:nvPr/>
        </p:nvSpPr>
        <p:spPr>
          <a:xfrm>
            <a:off x="630984" y="4151596"/>
            <a:ext cx="137388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000" b="1" dirty="0"/>
              <a:t>זאֵב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9B0BD762-2ABA-4F27-90BB-51022841567E}"/>
              </a:ext>
            </a:extLst>
          </p:cNvPr>
          <p:cNvSpPr txBox="1"/>
          <p:nvPr/>
        </p:nvSpPr>
        <p:spPr>
          <a:xfrm>
            <a:off x="973829" y="1656486"/>
            <a:ext cx="2464905" cy="190821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pPr algn="r"/>
            <a:endParaRPr lang="he-IL" b="1" dirty="0"/>
          </a:p>
          <a:p>
            <a:pPr algn="ctr"/>
            <a:r>
              <a:rPr lang="he-IL" sz="3200" b="1" dirty="0"/>
              <a:t>לוחמים פשוטים</a:t>
            </a:r>
          </a:p>
          <a:p>
            <a:pPr algn="r"/>
            <a:endParaRPr lang="he-IL" b="1" dirty="0"/>
          </a:p>
          <a:p>
            <a:pPr algn="r"/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293113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ציין מיקום תוכן 6">
            <a:extLst>
              <a:ext uri="{FF2B5EF4-FFF2-40B4-BE49-F238E27FC236}">
                <a16:creationId xmlns:a16="http://schemas.microsoft.com/office/drawing/2014/main" id="{4CD8A8D3-F8E5-4EC1-96B5-D5BA4241D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697" y="573156"/>
            <a:ext cx="7220846" cy="5608983"/>
          </a:xfrm>
        </p:spPr>
        <p:txBody>
          <a:bodyPr>
            <a:normAutofit/>
          </a:bodyPr>
          <a:lstStyle/>
          <a:p>
            <a:pPr marL="0" indent="0">
              <a:lnSpc>
                <a:spcPts val="5000"/>
              </a:lnSpc>
              <a:buNone/>
            </a:pP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הֲלֹא טוֹב </a:t>
            </a:r>
            <a:r>
              <a:rPr lang="he-IL" sz="3600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עֹלְלוֹת</a:t>
            </a: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אֶפְרַיִם </a:t>
            </a:r>
          </a:p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          </a:t>
            </a:r>
            <a:r>
              <a:rPr lang="he-IL" sz="3600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מִבְצִיר</a:t>
            </a: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אֲבִיעֶזֶר! </a:t>
            </a:r>
          </a:p>
          <a:p>
            <a:pPr marL="0" indent="0">
              <a:lnSpc>
                <a:spcPts val="5000"/>
              </a:lnSpc>
              <a:spcBef>
                <a:spcPts val="1200"/>
              </a:spcBef>
              <a:buNone/>
            </a:pPr>
            <a:r>
              <a:rPr lang="he-IL" sz="2800" b="1" dirty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בְּיֶדְכֶם נָתַן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אֶת שָׂרֵי מִדְיָן אֶת עֹרֵב וְאֶת זְאֵב! </a:t>
            </a:r>
          </a:p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וּמַה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יָּכֹלְתִּי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עֲשׂוֹת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כָּכֶם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?</a:t>
            </a:r>
          </a:p>
          <a:p>
            <a:pPr marL="0" indent="0">
              <a:lnSpc>
                <a:spcPts val="5000"/>
              </a:lnSpc>
              <a:spcBef>
                <a:spcPts val="1200"/>
              </a:spcBef>
              <a:buNone/>
            </a:pP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אָז רָפְתָה רוּחָם מֵעָלָיו בְּדַבְּרוֹ הַדָּבָר הַזֶּה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endParaRPr lang="he-IL" sz="3600" dirty="0">
              <a:solidFill>
                <a:schemeClr val="tx1"/>
              </a:solidFill>
            </a:endParaRPr>
          </a:p>
        </p:txBody>
      </p:sp>
      <p:pic>
        <p:nvPicPr>
          <p:cNvPr id="9" name="Picture 2" descr="Emoji Request - SelfSatisfiedEmoji">
            <a:extLst>
              <a:ext uri="{FF2B5EF4-FFF2-40B4-BE49-F238E27FC236}">
                <a16:creationId xmlns:a16="http://schemas.microsoft.com/office/drawing/2014/main" id="{939D3D3C-303A-4C51-9A7E-2251CD4AE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690" y="4236472"/>
            <a:ext cx="921020" cy="92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atisfied Emoticon | Symbols &amp; Emoticons">
            <a:extLst>
              <a:ext uri="{FF2B5EF4-FFF2-40B4-BE49-F238E27FC236}">
                <a16:creationId xmlns:a16="http://schemas.microsoft.com/office/drawing/2014/main" id="{B887BD15-4BA0-417B-8643-09B895BE39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8" r="24434" b="10399"/>
          <a:stretch/>
        </p:blipFill>
        <p:spPr bwMode="auto">
          <a:xfrm>
            <a:off x="2215125" y="4253438"/>
            <a:ext cx="977462" cy="90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219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יפתח וסביבתו – אתר תנ&quot;ך ממלכתי">
            <a:extLst>
              <a:ext uri="{FF2B5EF4-FFF2-40B4-BE49-F238E27FC236}">
                <a16:creationId xmlns:a16="http://schemas.microsoft.com/office/drawing/2014/main" id="{7251CC06-93C1-444D-A660-3B6E5B1E92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475" y="143136"/>
            <a:ext cx="4310201" cy="657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7275445" y="378658"/>
            <a:ext cx="4601817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3500"/>
              </a:lnSpc>
            </a:pPr>
            <a:r>
              <a:rPr lang="he-IL" sz="1600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ד</a:t>
            </a:r>
            <a:r>
              <a:rPr lang="he-IL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וַיָּבֹא גִדְעוֹן הַיַּרְדֵּנָה עֹבֵר הוּא וּשְׁלֹשׁ מֵאוֹת הָאִישׁ אֲשֶׁר אִתּוֹ </a:t>
            </a:r>
            <a:r>
              <a:rPr lang="he-IL" sz="2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עֲיֵפִים</a:t>
            </a:r>
            <a:r>
              <a:rPr lang="he-IL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וְרֹדְפִים: </a:t>
            </a:r>
          </a:p>
          <a:p>
            <a:pPr algn="r">
              <a:lnSpc>
                <a:spcPts val="3500"/>
              </a:lnSpc>
            </a:pPr>
            <a:r>
              <a:rPr lang="he-IL" sz="1600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ה</a:t>
            </a:r>
            <a:r>
              <a:rPr lang="he-IL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וַיֹּאמֶר לְאַנְשֵׁי סֻכּוֹת תְּנוּ נָא כִּכְּרוֹת לֶחֶם לָעָם אֲשֶׁר בְּרַגְלָי כִּי </a:t>
            </a:r>
            <a:r>
              <a:rPr lang="he-IL" sz="2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עֲיֵפִים</a:t>
            </a:r>
            <a:r>
              <a:rPr lang="he-IL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הֵם וְאָנֹכִי רֹדֵף אַחֲרֵי זֶבַח </a:t>
            </a:r>
            <a:r>
              <a:rPr lang="he-IL" sz="2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וְצַלְמֻנָּע</a:t>
            </a:r>
            <a:r>
              <a:rPr lang="he-IL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מַלְכֵי מִדְיָן:</a:t>
            </a:r>
          </a:p>
        </p:txBody>
      </p:sp>
      <p:sp>
        <p:nvSpPr>
          <p:cNvPr id="11" name="חץ: למעלה 10">
            <a:extLst>
              <a:ext uri="{FF2B5EF4-FFF2-40B4-BE49-F238E27FC236}">
                <a16:creationId xmlns:a16="http://schemas.microsoft.com/office/drawing/2014/main" id="{6D3C05EB-EC42-44DB-88B3-B94BD8FEFBB3}"/>
              </a:ext>
            </a:extLst>
          </p:cNvPr>
          <p:cNvSpPr/>
          <p:nvPr/>
        </p:nvSpPr>
        <p:spPr>
          <a:xfrm rot="6624720">
            <a:off x="4495826" y="1791609"/>
            <a:ext cx="145322" cy="210320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2" name="חץ: למעלה 11">
            <a:extLst>
              <a:ext uri="{FF2B5EF4-FFF2-40B4-BE49-F238E27FC236}">
                <a16:creationId xmlns:a16="http://schemas.microsoft.com/office/drawing/2014/main" id="{BBE06494-E917-4DEE-9777-5BF45DB228E4}"/>
              </a:ext>
            </a:extLst>
          </p:cNvPr>
          <p:cNvSpPr/>
          <p:nvPr/>
        </p:nvSpPr>
        <p:spPr>
          <a:xfrm rot="8514318">
            <a:off x="4746458" y="2025759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3" name="חץ: למעלה 12">
            <a:extLst>
              <a:ext uri="{FF2B5EF4-FFF2-40B4-BE49-F238E27FC236}">
                <a16:creationId xmlns:a16="http://schemas.microsoft.com/office/drawing/2014/main" id="{BCCCBFBD-F826-4617-9D16-95B9BCE4C3EE}"/>
              </a:ext>
            </a:extLst>
          </p:cNvPr>
          <p:cNvSpPr/>
          <p:nvPr/>
        </p:nvSpPr>
        <p:spPr>
          <a:xfrm rot="9882325">
            <a:off x="4868228" y="2276615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2" name="אליפסה 1">
            <a:extLst>
              <a:ext uri="{FF2B5EF4-FFF2-40B4-BE49-F238E27FC236}">
                <a16:creationId xmlns:a16="http://schemas.microsoft.com/office/drawing/2014/main" id="{169D0132-B280-4F60-B909-846C2FC22047}"/>
              </a:ext>
            </a:extLst>
          </p:cNvPr>
          <p:cNvSpPr/>
          <p:nvPr/>
        </p:nvSpPr>
        <p:spPr>
          <a:xfrm>
            <a:off x="4973398" y="2315675"/>
            <a:ext cx="168965" cy="175218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DADCFC3A-6B73-4E75-A2CE-78B5F2AF2A11}"/>
              </a:ext>
            </a:extLst>
          </p:cNvPr>
          <p:cNvSpPr txBox="1"/>
          <p:nvPr/>
        </p:nvSpPr>
        <p:spPr>
          <a:xfrm>
            <a:off x="5046933" y="2095507"/>
            <a:ext cx="71561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/>
              <a:t>סכּוֹת</a:t>
            </a:r>
          </a:p>
        </p:txBody>
      </p:sp>
      <p:pic>
        <p:nvPicPr>
          <p:cNvPr id="19" name="Picture 2" descr="פְּנִיאֵל – עלמפה">
            <a:extLst>
              <a:ext uri="{FF2B5EF4-FFF2-40B4-BE49-F238E27FC236}">
                <a16:creationId xmlns:a16="http://schemas.microsoft.com/office/drawing/2014/main" id="{019BDDAA-7AA2-4E30-AF8F-896D9D70D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896" y="3104878"/>
            <a:ext cx="4512366" cy="337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863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יפתח וסביבתו – אתר תנ&quot;ך ממלכתי">
            <a:extLst>
              <a:ext uri="{FF2B5EF4-FFF2-40B4-BE49-F238E27FC236}">
                <a16:creationId xmlns:a16="http://schemas.microsoft.com/office/drawing/2014/main" id="{7251CC06-93C1-444D-A660-3B6E5B1E92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475" y="143136"/>
            <a:ext cx="4310201" cy="657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7275445" y="378658"/>
            <a:ext cx="4601817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3500"/>
              </a:lnSpc>
            </a:pPr>
            <a:r>
              <a:rPr lang="he-IL" sz="1600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ד</a:t>
            </a:r>
            <a:r>
              <a:rPr lang="he-IL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וַיָּבֹא גִדְעוֹן הַיַּרְדֵּנָה עֹבֵר הוּא וּשְׁלֹשׁ מֵאוֹת הָאִישׁ אֲשֶׁר אִתּוֹ </a:t>
            </a:r>
            <a:r>
              <a:rPr lang="he-IL" sz="2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עֲיֵפִים</a:t>
            </a:r>
            <a:r>
              <a:rPr lang="he-IL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וְרֹדְפִים: </a:t>
            </a:r>
          </a:p>
          <a:p>
            <a:pPr algn="r">
              <a:lnSpc>
                <a:spcPts val="3500"/>
              </a:lnSpc>
            </a:pPr>
            <a:r>
              <a:rPr lang="he-IL" sz="1600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ה</a:t>
            </a:r>
            <a:r>
              <a:rPr lang="he-IL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וַיֹּאמֶר לְאַנְשֵׁי סֻכּוֹת </a:t>
            </a:r>
            <a:r>
              <a:rPr lang="he-IL" sz="24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תְּנוּ נָא כִּכְּרוֹת לֶחֶם לָעָם אֲשֶׁר בְּרַגְלָי כִּי </a:t>
            </a:r>
            <a:r>
              <a:rPr lang="he-IL" sz="2400" dirty="0" err="1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עֲיֵפִים</a:t>
            </a:r>
            <a:r>
              <a:rPr lang="he-IL" sz="24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הֵם</a:t>
            </a:r>
            <a:r>
              <a:rPr lang="he-IL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וְאָנֹכִי רֹדֵף אַחֲרֵי זֶבַח </a:t>
            </a:r>
            <a:r>
              <a:rPr lang="he-IL" sz="2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וְצַלְמֻנָּע</a:t>
            </a:r>
            <a:r>
              <a:rPr lang="he-IL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מַלְכֵי מִדְיָן:</a:t>
            </a:r>
          </a:p>
        </p:txBody>
      </p:sp>
      <p:sp>
        <p:nvSpPr>
          <p:cNvPr id="11" name="חץ: למעלה 10">
            <a:extLst>
              <a:ext uri="{FF2B5EF4-FFF2-40B4-BE49-F238E27FC236}">
                <a16:creationId xmlns:a16="http://schemas.microsoft.com/office/drawing/2014/main" id="{6D3C05EB-EC42-44DB-88B3-B94BD8FEFBB3}"/>
              </a:ext>
            </a:extLst>
          </p:cNvPr>
          <p:cNvSpPr/>
          <p:nvPr/>
        </p:nvSpPr>
        <p:spPr>
          <a:xfrm rot="6624720">
            <a:off x="4495826" y="1791609"/>
            <a:ext cx="145322" cy="210320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2" name="חץ: למעלה 11">
            <a:extLst>
              <a:ext uri="{FF2B5EF4-FFF2-40B4-BE49-F238E27FC236}">
                <a16:creationId xmlns:a16="http://schemas.microsoft.com/office/drawing/2014/main" id="{BBE06494-E917-4DEE-9777-5BF45DB228E4}"/>
              </a:ext>
            </a:extLst>
          </p:cNvPr>
          <p:cNvSpPr/>
          <p:nvPr/>
        </p:nvSpPr>
        <p:spPr>
          <a:xfrm rot="8514318">
            <a:off x="4746458" y="2025759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3" name="חץ: למעלה 12">
            <a:extLst>
              <a:ext uri="{FF2B5EF4-FFF2-40B4-BE49-F238E27FC236}">
                <a16:creationId xmlns:a16="http://schemas.microsoft.com/office/drawing/2014/main" id="{BCCCBFBD-F826-4617-9D16-95B9BCE4C3EE}"/>
              </a:ext>
            </a:extLst>
          </p:cNvPr>
          <p:cNvSpPr/>
          <p:nvPr/>
        </p:nvSpPr>
        <p:spPr>
          <a:xfrm rot="9882325">
            <a:off x="4868228" y="2276615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2" name="אליפסה 1">
            <a:extLst>
              <a:ext uri="{FF2B5EF4-FFF2-40B4-BE49-F238E27FC236}">
                <a16:creationId xmlns:a16="http://schemas.microsoft.com/office/drawing/2014/main" id="{169D0132-B280-4F60-B909-846C2FC22047}"/>
              </a:ext>
            </a:extLst>
          </p:cNvPr>
          <p:cNvSpPr/>
          <p:nvPr/>
        </p:nvSpPr>
        <p:spPr>
          <a:xfrm>
            <a:off x="4973398" y="2315675"/>
            <a:ext cx="168965" cy="175218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DADCFC3A-6B73-4E75-A2CE-78B5F2AF2A11}"/>
              </a:ext>
            </a:extLst>
          </p:cNvPr>
          <p:cNvSpPr txBox="1"/>
          <p:nvPr/>
        </p:nvSpPr>
        <p:spPr>
          <a:xfrm>
            <a:off x="5046933" y="2095507"/>
            <a:ext cx="71561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/>
              <a:t>סכּוֹת</a:t>
            </a:r>
          </a:p>
        </p:txBody>
      </p:sp>
      <p:pic>
        <p:nvPicPr>
          <p:cNvPr id="14" name="Picture 16" descr="לחם כוסמין - Piece of Cake קונדיטוריה - הזמנות ומשלוחים אונליין">
            <a:extLst>
              <a:ext uri="{FF2B5EF4-FFF2-40B4-BE49-F238E27FC236}">
                <a16:creationId xmlns:a16="http://schemas.microsoft.com/office/drawing/2014/main" id="{75190440-3642-4BCB-B43A-69BEF43F9A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4" t="19594" r="10881" b="21038"/>
          <a:stretch/>
        </p:blipFill>
        <p:spPr bwMode="auto">
          <a:xfrm>
            <a:off x="9939130" y="3617843"/>
            <a:ext cx="1292087" cy="101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לחם כוסמין - Piece of Cake קונדיטוריה - הזמנות ומשלוחים אונליין">
            <a:extLst>
              <a:ext uri="{FF2B5EF4-FFF2-40B4-BE49-F238E27FC236}">
                <a16:creationId xmlns:a16="http://schemas.microsoft.com/office/drawing/2014/main" id="{84709E31-82BB-4328-A715-AF0726D9A5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4" t="19594" r="10881" b="21038"/>
          <a:stretch/>
        </p:blipFill>
        <p:spPr bwMode="auto">
          <a:xfrm>
            <a:off x="8647043" y="4008782"/>
            <a:ext cx="1292087" cy="101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לחם של חיטה שלם. דירה, חיטה, מסעדה, menu., הפרד, דוגמה, יסוד, רקע., וקטור,  עצב, דפוסית, לבן, שלם, bread. | CanStock">
            <a:extLst>
              <a:ext uri="{FF2B5EF4-FFF2-40B4-BE49-F238E27FC236}">
                <a16:creationId xmlns:a16="http://schemas.microsoft.com/office/drawing/2014/main" id="{F65DF64D-7120-458D-98E2-62B75EC074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326" b="58800"/>
          <a:stretch/>
        </p:blipFill>
        <p:spPr bwMode="auto">
          <a:xfrm rot="17501813">
            <a:off x="7538450" y="5222840"/>
            <a:ext cx="1254041" cy="105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לחם של חיטה שלם. דירה, חיטה, מסעדה, menu., הפרד, דוגמה, יסוד, רקע., וקטור,  עצב, דפוסית, לבן, שלם, bread. | CanStock">
            <a:extLst>
              <a:ext uri="{FF2B5EF4-FFF2-40B4-BE49-F238E27FC236}">
                <a16:creationId xmlns:a16="http://schemas.microsoft.com/office/drawing/2014/main" id="{1F040BBB-8CED-49B6-883B-2502FAE501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326" b="58800"/>
          <a:stretch/>
        </p:blipFill>
        <p:spPr bwMode="auto">
          <a:xfrm rot="17501813">
            <a:off x="8738685" y="5239643"/>
            <a:ext cx="1254041" cy="105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לחם של חיטה שלם. דירה, חיטה, מסעדה, menu., הפרד, דוגמה, יסוד, רקע., וקטור,  עצב, דפוסית, לבן, שלם, bread. | CanStock">
            <a:extLst>
              <a:ext uri="{FF2B5EF4-FFF2-40B4-BE49-F238E27FC236}">
                <a16:creationId xmlns:a16="http://schemas.microsoft.com/office/drawing/2014/main" id="{2CBD94C0-91A7-4CEE-8232-566E5395F0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326" b="58800"/>
          <a:stretch/>
        </p:blipFill>
        <p:spPr bwMode="auto">
          <a:xfrm rot="17501813">
            <a:off x="9958154" y="4889761"/>
            <a:ext cx="1254041" cy="105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19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יפתח וסביבתו – אתר תנ&quot;ך ממלכתי">
            <a:extLst>
              <a:ext uri="{FF2B5EF4-FFF2-40B4-BE49-F238E27FC236}">
                <a16:creationId xmlns:a16="http://schemas.microsoft.com/office/drawing/2014/main" id="{7251CC06-93C1-444D-A660-3B6E5B1E92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475" y="143136"/>
            <a:ext cx="4310201" cy="657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7931426" y="607188"/>
            <a:ext cx="3945836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3500"/>
              </a:lnSpc>
            </a:pPr>
            <a:r>
              <a:rPr lang="he-IL" sz="1600" dirty="0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ח</a:t>
            </a:r>
            <a:r>
              <a:rPr lang="he-IL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1200" b="0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וַיַּעַל מִשָּׁם </a:t>
            </a:r>
            <a:r>
              <a:rPr lang="he-IL" sz="2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פְּנוּאֵל</a:t>
            </a:r>
            <a:r>
              <a:rPr lang="he-IL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וַיְדַבֵּר אֲלֵיהֶם כָּזֹאת וַיַּעֲנוּ אוֹתוֹ אַנְשֵׁי </a:t>
            </a:r>
            <a:r>
              <a:rPr lang="he-IL" sz="24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פְנוּאֵל</a:t>
            </a:r>
            <a:r>
              <a:rPr lang="he-IL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כַּאֲשֶׁר עָנוּ אַנְשֵׁי סֻכּוֹת.</a:t>
            </a:r>
          </a:p>
        </p:txBody>
      </p:sp>
      <p:sp>
        <p:nvSpPr>
          <p:cNvPr id="11" name="חץ: למעלה 10">
            <a:extLst>
              <a:ext uri="{FF2B5EF4-FFF2-40B4-BE49-F238E27FC236}">
                <a16:creationId xmlns:a16="http://schemas.microsoft.com/office/drawing/2014/main" id="{6D3C05EB-EC42-44DB-88B3-B94BD8FEFBB3}"/>
              </a:ext>
            </a:extLst>
          </p:cNvPr>
          <p:cNvSpPr/>
          <p:nvPr/>
        </p:nvSpPr>
        <p:spPr>
          <a:xfrm rot="6624720">
            <a:off x="4495826" y="1791609"/>
            <a:ext cx="145322" cy="210320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2" name="חץ: למעלה 11">
            <a:extLst>
              <a:ext uri="{FF2B5EF4-FFF2-40B4-BE49-F238E27FC236}">
                <a16:creationId xmlns:a16="http://schemas.microsoft.com/office/drawing/2014/main" id="{BBE06494-E917-4DEE-9777-5BF45DB228E4}"/>
              </a:ext>
            </a:extLst>
          </p:cNvPr>
          <p:cNvSpPr/>
          <p:nvPr/>
        </p:nvSpPr>
        <p:spPr>
          <a:xfrm rot="8514318">
            <a:off x="4746458" y="2025759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3" name="חץ: למעלה 12">
            <a:extLst>
              <a:ext uri="{FF2B5EF4-FFF2-40B4-BE49-F238E27FC236}">
                <a16:creationId xmlns:a16="http://schemas.microsoft.com/office/drawing/2014/main" id="{BCCCBFBD-F826-4617-9D16-95B9BCE4C3EE}"/>
              </a:ext>
            </a:extLst>
          </p:cNvPr>
          <p:cNvSpPr/>
          <p:nvPr/>
        </p:nvSpPr>
        <p:spPr>
          <a:xfrm rot="9882325">
            <a:off x="4868228" y="2276615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4" name="חץ: למעלה 13">
            <a:extLst>
              <a:ext uri="{FF2B5EF4-FFF2-40B4-BE49-F238E27FC236}">
                <a16:creationId xmlns:a16="http://schemas.microsoft.com/office/drawing/2014/main" id="{BCBC57AA-F34F-4EF5-8134-9C26217F77E5}"/>
              </a:ext>
            </a:extLst>
          </p:cNvPr>
          <p:cNvSpPr/>
          <p:nvPr/>
        </p:nvSpPr>
        <p:spPr>
          <a:xfrm rot="9882325">
            <a:off x="4946386" y="2574694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2" name="אליפסה 1">
            <a:extLst>
              <a:ext uri="{FF2B5EF4-FFF2-40B4-BE49-F238E27FC236}">
                <a16:creationId xmlns:a16="http://schemas.microsoft.com/office/drawing/2014/main" id="{169D0132-B280-4F60-B909-846C2FC22047}"/>
              </a:ext>
            </a:extLst>
          </p:cNvPr>
          <p:cNvSpPr/>
          <p:nvPr/>
        </p:nvSpPr>
        <p:spPr>
          <a:xfrm>
            <a:off x="4973398" y="2315675"/>
            <a:ext cx="168965" cy="175218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אליפסה 16">
            <a:extLst>
              <a:ext uri="{FF2B5EF4-FFF2-40B4-BE49-F238E27FC236}">
                <a16:creationId xmlns:a16="http://schemas.microsoft.com/office/drawing/2014/main" id="{B7DDA2DF-92A2-48B4-BE07-AB75FF073B43}"/>
              </a:ext>
            </a:extLst>
          </p:cNvPr>
          <p:cNvSpPr/>
          <p:nvPr/>
        </p:nvSpPr>
        <p:spPr>
          <a:xfrm>
            <a:off x="5056225" y="2627099"/>
            <a:ext cx="168965" cy="175218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DADCFC3A-6B73-4E75-A2CE-78B5F2AF2A11}"/>
              </a:ext>
            </a:extLst>
          </p:cNvPr>
          <p:cNvSpPr txBox="1"/>
          <p:nvPr/>
        </p:nvSpPr>
        <p:spPr>
          <a:xfrm>
            <a:off x="5046933" y="2095507"/>
            <a:ext cx="71561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/>
              <a:t>סכּוֹת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BC77CD9B-A2A9-40EF-ACC5-36F56762C7C9}"/>
              </a:ext>
            </a:extLst>
          </p:cNvPr>
          <p:cNvSpPr txBox="1"/>
          <p:nvPr/>
        </p:nvSpPr>
        <p:spPr>
          <a:xfrm>
            <a:off x="5119634" y="2467721"/>
            <a:ext cx="71561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 err="1"/>
              <a:t>פְּנִיאֵל</a:t>
            </a:r>
            <a:endParaRPr lang="he-IL" sz="1400" b="1" dirty="0"/>
          </a:p>
        </p:txBody>
      </p:sp>
      <p:pic>
        <p:nvPicPr>
          <p:cNvPr id="19" name="Picture 2" descr="פְּנִיאֵל – עלמפה">
            <a:extLst>
              <a:ext uri="{FF2B5EF4-FFF2-40B4-BE49-F238E27FC236}">
                <a16:creationId xmlns:a16="http://schemas.microsoft.com/office/drawing/2014/main" id="{019BDDAA-7AA2-4E30-AF8F-896D9D70D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896" y="3104878"/>
            <a:ext cx="4512366" cy="337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833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יפתח וסביבתו – אתר תנ&quot;ך ממלכתי">
            <a:extLst>
              <a:ext uri="{FF2B5EF4-FFF2-40B4-BE49-F238E27FC236}">
                <a16:creationId xmlns:a16="http://schemas.microsoft.com/office/drawing/2014/main" id="{7251CC06-93C1-444D-A660-3B6E5B1E92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475" y="143136"/>
            <a:ext cx="4310201" cy="657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7663069" y="711964"/>
            <a:ext cx="3945836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4300"/>
              </a:lnSpc>
            </a:pPr>
            <a:r>
              <a:rPr lang="he-IL" sz="2000" dirty="0" err="1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יב</a:t>
            </a: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1600" b="0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וַיָּנֻסוּ זֶבַח </a:t>
            </a:r>
            <a:r>
              <a:rPr lang="he-IL" sz="3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וְצַלְמֻנָּע</a:t>
            </a: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וַיִּרְדֹּף</a:t>
            </a: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אַחֲרֵיהֶם וַיִּלְכֹּד אֶת </a:t>
            </a:r>
            <a:r>
              <a:rPr lang="he-IL" sz="32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שְׁנֵי מַלְכֵי מִדְיָן אֶת זֶבַח וְאֶת </a:t>
            </a:r>
            <a:r>
              <a:rPr lang="he-IL" sz="3200" dirty="0" err="1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צַלְמֻנָּע</a:t>
            </a:r>
            <a:r>
              <a:rPr lang="he-IL" sz="3200" dirty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וְכָל הַמַּחֲנֶה  הֶחֱרִיד</a:t>
            </a:r>
          </a:p>
        </p:txBody>
      </p:sp>
      <p:sp>
        <p:nvSpPr>
          <p:cNvPr id="11" name="חץ: למעלה 10">
            <a:extLst>
              <a:ext uri="{FF2B5EF4-FFF2-40B4-BE49-F238E27FC236}">
                <a16:creationId xmlns:a16="http://schemas.microsoft.com/office/drawing/2014/main" id="{6D3C05EB-EC42-44DB-88B3-B94BD8FEFBB3}"/>
              </a:ext>
            </a:extLst>
          </p:cNvPr>
          <p:cNvSpPr/>
          <p:nvPr/>
        </p:nvSpPr>
        <p:spPr>
          <a:xfrm rot="6624720">
            <a:off x="4495826" y="1791609"/>
            <a:ext cx="145322" cy="210320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2" name="חץ: למעלה 11">
            <a:extLst>
              <a:ext uri="{FF2B5EF4-FFF2-40B4-BE49-F238E27FC236}">
                <a16:creationId xmlns:a16="http://schemas.microsoft.com/office/drawing/2014/main" id="{BBE06494-E917-4DEE-9777-5BF45DB228E4}"/>
              </a:ext>
            </a:extLst>
          </p:cNvPr>
          <p:cNvSpPr/>
          <p:nvPr/>
        </p:nvSpPr>
        <p:spPr>
          <a:xfrm rot="8514318">
            <a:off x="4746458" y="2025759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3" name="חץ: למעלה 12">
            <a:extLst>
              <a:ext uri="{FF2B5EF4-FFF2-40B4-BE49-F238E27FC236}">
                <a16:creationId xmlns:a16="http://schemas.microsoft.com/office/drawing/2014/main" id="{BCCCBFBD-F826-4617-9D16-95B9BCE4C3EE}"/>
              </a:ext>
            </a:extLst>
          </p:cNvPr>
          <p:cNvSpPr/>
          <p:nvPr/>
        </p:nvSpPr>
        <p:spPr>
          <a:xfrm rot="9882325">
            <a:off x="4868228" y="2276615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4" name="חץ: למעלה 13">
            <a:extLst>
              <a:ext uri="{FF2B5EF4-FFF2-40B4-BE49-F238E27FC236}">
                <a16:creationId xmlns:a16="http://schemas.microsoft.com/office/drawing/2014/main" id="{BCBC57AA-F34F-4EF5-8134-9C26217F77E5}"/>
              </a:ext>
            </a:extLst>
          </p:cNvPr>
          <p:cNvSpPr/>
          <p:nvPr/>
        </p:nvSpPr>
        <p:spPr>
          <a:xfrm rot="9882325">
            <a:off x="4946386" y="2574694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2" name="אליפסה 1">
            <a:extLst>
              <a:ext uri="{FF2B5EF4-FFF2-40B4-BE49-F238E27FC236}">
                <a16:creationId xmlns:a16="http://schemas.microsoft.com/office/drawing/2014/main" id="{169D0132-B280-4F60-B909-846C2FC22047}"/>
              </a:ext>
            </a:extLst>
          </p:cNvPr>
          <p:cNvSpPr/>
          <p:nvPr/>
        </p:nvSpPr>
        <p:spPr>
          <a:xfrm>
            <a:off x="4973398" y="2315675"/>
            <a:ext cx="168965" cy="175218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אליפסה 16">
            <a:extLst>
              <a:ext uri="{FF2B5EF4-FFF2-40B4-BE49-F238E27FC236}">
                <a16:creationId xmlns:a16="http://schemas.microsoft.com/office/drawing/2014/main" id="{B7DDA2DF-92A2-48B4-BE07-AB75FF073B43}"/>
              </a:ext>
            </a:extLst>
          </p:cNvPr>
          <p:cNvSpPr/>
          <p:nvPr/>
        </p:nvSpPr>
        <p:spPr>
          <a:xfrm>
            <a:off x="5056225" y="2627099"/>
            <a:ext cx="168965" cy="175218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DADCFC3A-6B73-4E75-A2CE-78B5F2AF2A11}"/>
              </a:ext>
            </a:extLst>
          </p:cNvPr>
          <p:cNvSpPr txBox="1"/>
          <p:nvPr/>
        </p:nvSpPr>
        <p:spPr>
          <a:xfrm>
            <a:off x="5046933" y="2095507"/>
            <a:ext cx="71561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/>
              <a:t>סכּוֹת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BC77CD9B-A2A9-40EF-ACC5-36F56762C7C9}"/>
              </a:ext>
            </a:extLst>
          </p:cNvPr>
          <p:cNvSpPr txBox="1"/>
          <p:nvPr/>
        </p:nvSpPr>
        <p:spPr>
          <a:xfrm>
            <a:off x="5119634" y="2467721"/>
            <a:ext cx="71561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 err="1"/>
              <a:t>פְּנִיאֵל</a:t>
            </a:r>
            <a:endParaRPr lang="he-IL" sz="1400" b="1" dirty="0"/>
          </a:p>
        </p:txBody>
      </p:sp>
      <p:sp>
        <p:nvSpPr>
          <p:cNvPr id="15" name="חץ: למעלה 14">
            <a:extLst>
              <a:ext uri="{FF2B5EF4-FFF2-40B4-BE49-F238E27FC236}">
                <a16:creationId xmlns:a16="http://schemas.microsoft.com/office/drawing/2014/main" id="{491171EB-CAB7-4DA1-9294-9292CAE16084}"/>
              </a:ext>
            </a:extLst>
          </p:cNvPr>
          <p:cNvSpPr/>
          <p:nvPr/>
        </p:nvSpPr>
        <p:spPr>
          <a:xfrm rot="9882325">
            <a:off x="5039859" y="2888213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6" name="חץ: למעלה 15">
            <a:extLst>
              <a:ext uri="{FF2B5EF4-FFF2-40B4-BE49-F238E27FC236}">
                <a16:creationId xmlns:a16="http://schemas.microsoft.com/office/drawing/2014/main" id="{FF49F2B7-5E45-441A-9EDB-36384A26F768}"/>
              </a:ext>
            </a:extLst>
          </p:cNvPr>
          <p:cNvSpPr/>
          <p:nvPr/>
        </p:nvSpPr>
        <p:spPr>
          <a:xfrm rot="10592482">
            <a:off x="5087970" y="3227912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20" name="חץ: למעלה 19">
            <a:extLst>
              <a:ext uri="{FF2B5EF4-FFF2-40B4-BE49-F238E27FC236}">
                <a16:creationId xmlns:a16="http://schemas.microsoft.com/office/drawing/2014/main" id="{559D5186-A3EF-48A9-BDFC-7B6A7B40F661}"/>
              </a:ext>
            </a:extLst>
          </p:cNvPr>
          <p:cNvSpPr/>
          <p:nvPr/>
        </p:nvSpPr>
        <p:spPr>
          <a:xfrm rot="9882325">
            <a:off x="5146279" y="3600997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21" name="חץ: למעלה 20">
            <a:extLst>
              <a:ext uri="{FF2B5EF4-FFF2-40B4-BE49-F238E27FC236}">
                <a16:creationId xmlns:a16="http://schemas.microsoft.com/office/drawing/2014/main" id="{946FE2E3-66DA-4612-BB5C-40199F59BA10}"/>
              </a:ext>
            </a:extLst>
          </p:cNvPr>
          <p:cNvSpPr/>
          <p:nvPr/>
        </p:nvSpPr>
        <p:spPr>
          <a:xfrm rot="10552658">
            <a:off x="5213223" y="4377256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22" name="חץ: למעלה 21">
            <a:extLst>
              <a:ext uri="{FF2B5EF4-FFF2-40B4-BE49-F238E27FC236}">
                <a16:creationId xmlns:a16="http://schemas.microsoft.com/office/drawing/2014/main" id="{EE1D8BFF-FD7D-414F-A133-5197EEE9246B}"/>
              </a:ext>
            </a:extLst>
          </p:cNvPr>
          <p:cNvSpPr/>
          <p:nvPr/>
        </p:nvSpPr>
        <p:spPr>
          <a:xfrm rot="10800000">
            <a:off x="5198627" y="3994812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23" name="חץ: למעלה 22">
            <a:extLst>
              <a:ext uri="{FF2B5EF4-FFF2-40B4-BE49-F238E27FC236}">
                <a16:creationId xmlns:a16="http://schemas.microsoft.com/office/drawing/2014/main" id="{1C0D69DF-87A7-4D06-BC59-DE6CB783CDCD}"/>
              </a:ext>
            </a:extLst>
          </p:cNvPr>
          <p:cNvSpPr/>
          <p:nvPr/>
        </p:nvSpPr>
        <p:spPr>
          <a:xfrm rot="10552658">
            <a:off x="5238867" y="4727956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24" name="חץ: למעלה 23">
            <a:extLst>
              <a:ext uri="{FF2B5EF4-FFF2-40B4-BE49-F238E27FC236}">
                <a16:creationId xmlns:a16="http://schemas.microsoft.com/office/drawing/2014/main" id="{999BD3D9-930E-4E7E-8863-E4F47E270E34}"/>
              </a:ext>
            </a:extLst>
          </p:cNvPr>
          <p:cNvSpPr/>
          <p:nvPr/>
        </p:nvSpPr>
        <p:spPr>
          <a:xfrm rot="10552658">
            <a:off x="5260633" y="5096827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25" name="חץ: למעלה 24">
            <a:extLst>
              <a:ext uri="{FF2B5EF4-FFF2-40B4-BE49-F238E27FC236}">
                <a16:creationId xmlns:a16="http://schemas.microsoft.com/office/drawing/2014/main" id="{AF64FB4E-3C07-4F80-B64D-B6EA800F539A}"/>
              </a:ext>
            </a:extLst>
          </p:cNvPr>
          <p:cNvSpPr/>
          <p:nvPr/>
        </p:nvSpPr>
        <p:spPr>
          <a:xfrm rot="10552658">
            <a:off x="5277537" y="5486794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pic>
        <p:nvPicPr>
          <p:cNvPr id="26" name="Picture 2" descr="תוצאת תמונה עבור כתר איור">
            <a:extLst>
              <a:ext uri="{FF2B5EF4-FFF2-40B4-BE49-F238E27FC236}">
                <a16:creationId xmlns:a16="http://schemas.microsoft.com/office/drawing/2014/main" id="{C68D35E3-F172-4AD0-922A-BC5C2827F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1092">
            <a:off x="9928915" y="4094126"/>
            <a:ext cx="991592" cy="68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תוצאת תמונה עבור כתר איור">
            <a:extLst>
              <a:ext uri="{FF2B5EF4-FFF2-40B4-BE49-F238E27FC236}">
                <a16:creationId xmlns:a16="http://schemas.microsoft.com/office/drawing/2014/main" id="{AC0D876A-F0D8-4A9E-8D78-867446AD3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1092">
            <a:off x="8582329" y="4358222"/>
            <a:ext cx="971722" cy="67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פיצוץ : 14 נקודות 27">
            <a:extLst>
              <a:ext uri="{FF2B5EF4-FFF2-40B4-BE49-F238E27FC236}">
                <a16:creationId xmlns:a16="http://schemas.microsoft.com/office/drawing/2014/main" id="{ECFC398F-7873-48DD-A4DC-A5CBA513289D}"/>
              </a:ext>
            </a:extLst>
          </p:cNvPr>
          <p:cNvSpPr/>
          <p:nvPr/>
        </p:nvSpPr>
        <p:spPr>
          <a:xfrm rot="2307511">
            <a:off x="4851105" y="5618885"/>
            <a:ext cx="777950" cy="934428"/>
          </a:xfrm>
          <a:prstGeom prst="irregularSeal2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60287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יפתח וסביבתו – אתר תנ&quot;ך ממלכתי">
            <a:extLst>
              <a:ext uri="{FF2B5EF4-FFF2-40B4-BE49-F238E27FC236}">
                <a16:creationId xmlns:a16="http://schemas.microsoft.com/office/drawing/2014/main" id="{7251CC06-93C1-444D-A660-3B6E5B1E92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475" y="143136"/>
            <a:ext cx="4310201" cy="657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7667005" y="711964"/>
            <a:ext cx="3945836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4300"/>
              </a:lnSpc>
            </a:pPr>
            <a:r>
              <a:rPr lang="he-IL" sz="2000" dirty="0" err="1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טז</a:t>
            </a: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</a:t>
            </a:r>
            <a:r>
              <a:rPr lang="he-IL" sz="1600" b="0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וַיָּנֻסוּ </a:t>
            </a:r>
            <a:r>
              <a:rPr lang="he-IL" sz="3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וַיִּקַּח</a:t>
            </a: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אֶת זִקְנֵי הָעִיר, וְאֶת קוֹצֵי הַמִּדְבָּר וְאֶת הַבַּרְקֳנִים וַיֹּדַע בָּהֶם אֵת אַנְשֵׁי סֻכּוֹת: </a:t>
            </a:r>
            <a:r>
              <a:rPr lang="he-IL" sz="2000" dirty="0" err="1">
                <a:solidFill>
                  <a:srgbClr val="0070C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יז</a:t>
            </a: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 וְאֶת מִגְדַּל </a:t>
            </a:r>
            <a:r>
              <a:rPr lang="he-IL" sz="3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פְּנוּאֵל</a:t>
            </a: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נָתָץ </a:t>
            </a:r>
            <a:r>
              <a:rPr lang="he-IL" sz="3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וַיַּהֲרֹג</a:t>
            </a:r>
            <a:r>
              <a:rPr lang="he-IL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 אֶת אַנְשֵׁי הָעִיר:  </a:t>
            </a:r>
          </a:p>
        </p:txBody>
      </p:sp>
      <p:sp>
        <p:nvSpPr>
          <p:cNvPr id="12" name="חץ: למעלה 11">
            <a:extLst>
              <a:ext uri="{FF2B5EF4-FFF2-40B4-BE49-F238E27FC236}">
                <a16:creationId xmlns:a16="http://schemas.microsoft.com/office/drawing/2014/main" id="{BBE06494-E917-4DEE-9777-5BF45DB228E4}"/>
              </a:ext>
            </a:extLst>
          </p:cNvPr>
          <p:cNvSpPr/>
          <p:nvPr/>
        </p:nvSpPr>
        <p:spPr>
          <a:xfrm rot="19132132">
            <a:off x="4746458" y="2025759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3" name="חץ: למעלה 12">
            <a:extLst>
              <a:ext uri="{FF2B5EF4-FFF2-40B4-BE49-F238E27FC236}">
                <a16:creationId xmlns:a16="http://schemas.microsoft.com/office/drawing/2014/main" id="{BCCCBFBD-F826-4617-9D16-95B9BCE4C3EE}"/>
              </a:ext>
            </a:extLst>
          </p:cNvPr>
          <p:cNvSpPr/>
          <p:nvPr/>
        </p:nvSpPr>
        <p:spPr>
          <a:xfrm rot="19740325">
            <a:off x="4868228" y="2276615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4" name="חץ: למעלה 13">
            <a:extLst>
              <a:ext uri="{FF2B5EF4-FFF2-40B4-BE49-F238E27FC236}">
                <a16:creationId xmlns:a16="http://schemas.microsoft.com/office/drawing/2014/main" id="{BCBC57AA-F34F-4EF5-8134-9C26217F77E5}"/>
              </a:ext>
            </a:extLst>
          </p:cNvPr>
          <p:cNvSpPr/>
          <p:nvPr/>
        </p:nvSpPr>
        <p:spPr>
          <a:xfrm rot="20699101">
            <a:off x="4946386" y="2574694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2" name="אליפסה 1">
            <a:extLst>
              <a:ext uri="{FF2B5EF4-FFF2-40B4-BE49-F238E27FC236}">
                <a16:creationId xmlns:a16="http://schemas.microsoft.com/office/drawing/2014/main" id="{169D0132-B280-4F60-B909-846C2FC22047}"/>
              </a:ext>
            </a:extLst>
          </p:cNvPr>
          <p:cNvSpPr/>
          <p:nvPr/>
        </p:nvSpPr>
        <p:spPr>
          <a:xfrm>
            <a:off x="4973398" y="2315675"/>
            <a:ext cx="168965" cy="175218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אליפסה 16">
            <a:extLst>
              <a:ext uri="{FF2B5EF4-FFF2-40B4-BE49-F238E27FC236}">
                <a16:creationId xmlns:a16="http://schemas.microsoft.com/office/drawing/2014/main" id="{B7DDA2DF-92A2-48B4-BE07-AB75FF073B43}"/>
              </a:ext>
            </a:extLst>
          </p:cNvPr>
          <p:cNvSpPr/>
          <p:nvPr/>
        </p:nvSpPr>
        <p:spPr>
          <a:xfrm>
            <a:off x="5056225" y="2627099"/>
            <a:ext cx="168965" cy="175218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DADCFC3A-6B73-4E75-A2CE-78B5F2AF2A11}"/>
              </a:ext>
            </a:extLst>
          </p:cNvPr>
          <p:cNvSpPr txBox="1"/>
          <p:nvPr/>
        </p:nvSpPr>
        <p:spPr>
          <a:xfrm>
            <a:off x="5046933" y="2095507"/>
            <a:ext cx="71561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/>
              <a:t>סכּוֹת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BC77CD9B-A2A9-40EF-ACC5-36F56762C7C9}"/>
              </a:ext>
            </a:extLst>
          </p:cNvPr>
          <p:cNvSpPr txBox="1"/>
          <p:nvPr/>
        </p:nvSpPr>
        <p:spPr>
          <a:xfrm>
            <a:off x="5119634" y="2467721"/>
            <a:ext cx="71561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b="1" dirty="0" err="1"/>
              <a:t>פְּנִיאֵל</a:t>
            </a:r>
            <a:endParaRPr lang="he-IL" sz="1400" b="1" dirty="0"/>
          </a:p>
        </p:txBody>
      </p:sp>
      <p:sp>
        <p:nvSpPr>
          <p:cNvPr id="15" name="חץ: למעלה 14">
            <a:extLst>
              <a:ext uri="{FF2B5EF4-FFF2-40B4-BE49-F238E27FC236}">
                <a16:creationId xmlns:a16="http://schemas.microsoft.com/office/drawing/2014/main" id="{491171EB-CAB7-4DA1-9294-9292CAE16084}"/>
              </a:ext>
            </a:extLst>
          </p:cNvPr>
          <p:cNvSpPr/>
          <p:nvPr/>
        </p:nvSpPr>
        <p:spPr>
          <a:xfrm rot="20887597">
            <a:off x="5039859" y="2888213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16" name="חץ: למעלה 15">
            <a:extLst>
              <a:ext uri="{FF2B5EF4-FFF2-40B4-BE49-F238E27FC236}">
                <a16:creationId xmlns:a16="http://schemas.microsoft.com/office/drawing/2014/main" id="{FF49F2B7-5E45-441A-9EDB-36384A26F768}"/>
              </a:ext>
            </a:extLst>
          </p:cNvPr>
          <p:cNvSpPr/>
          <p:nvPr/>
        </p:nvSpPr>
        <p:spPr>
          <a:xfrm rot="21313108">
            <a:off x="5087970" y="3227912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20" name="חץ: למעלה 19">
            <a:extLst>
              <a:ext uri="{FF2B5EF4-FFF2-40B4-BE49-F238E27FC236}">
                <a16:creationId xmlns:a16="http://schemas.microsoft.com/office/drawing/2014/main" id="{559D5186-A3EF-48A9-BDFC-7B6A7B40F661}"/>
              </a:ext>
            </a:extLst>
          </p:cNvPr>
          <p:cNvSpPr/>
          <p:nvPr/>
        </p:nvSpPr>
        <p:spPr>
          <a:xfrm rot="21425024">
            <a:off x="5146279" y="3600997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22" name="חץ: למעלה 21">
            <a:extLst>
              <a:ext uri="{FF2B5EF4-FFF2-40B4-BE49-F238E27FC236}">
                <a16:creationId xmlns:a16="http://schemas.microsoft.com/office/drawing/2014/main" id="{EE1D8BFF-FD7D-414F-A133-5197EEE9246B}"/>
              </a:ext>
            </a:extLst>
          </p:cNvPr>
          <p:cNvSpPr/>
          <p:nvPr/>
        </p:nvSpPr>
        <p:spPr>
          <a:xfrm rot="21289524">
            <a:off x="5198627" y="3994812"/>
            <a:ext cx="157820" cy="229775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pic>
        <p:nvPicPr>
          <p:cNvPr id="29" name="Picture 4" descr="לוקיישן לצילומים: מגדל בתל יבנה - לוקייט">
            <a:extLst>
              <a:ext uri="{FF2B5EF4-FFF2-40B4-BE49-F238E27FC236}">
                <a16:creationId xmlns:a16="http://schemas.microsoft.com/office/drawing/2014/main" id="{78B7BF32-826A-4C52-89C7-6DC2F51D18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6" r="19792"/>
          <a:stretch/>
        </p:blipFill>
        <p:spPr bwMode="auto">
          <a:xfrm>
            <a:off x="8849247" y="4505870"/>
            <a:ext cx="2200582" cy="19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פיצוץ : 14 נקודות 29">
            <a:extLst>
              <a:ext uri="{FF2B5EF4-FFF2-40B4-BE49-F238E27FC236}">
                <a16:creationId xmlns:a16="http://schemas.microsoft.com/office/drawing/2014/main" id="{ACF8E8D7-4EA4-4309-AF55-4EBBFAE4CD80}"/>
              </a:ext>
            </a:extLst>
          </p:cNvPr>
          <p:cNvSpPr/>
          <p:nvPr/>
        </p:nvSpPr>
        <p:spPr>
          <a:xfrm rot="2307511">
            <a:off x="4938224" y="1965023"/>
            <a:ext cx="877225" cy="612630"/>
          </a:xfrm>
          <a:prstGeom prst="irregularSeal2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  <p:sp>
        <p:nvSpPr>
          <p:cNvPr id="31" name="פיצוץ : 14 נקודות 30">
            <a:extLst>
              <a:ext uri="{FF2B5EF4-FFF2-40B4-BE49-F238E27FC236}">
                <a16:creationId xmlns:a16="http://schemas.microsoft.com/office/drawing/2014/main" id="{F7C2EC3D-8EC8-45A3-B9C5-A425B0538E51}"/>
              </a:ext>
            </a:extLst>
          </p:cNvPr>
          <p:cNvSpPr/>
          <p:nvPr/>
        </p:nvSpPr>
        <p:spPr>
          <a:xfrm rot="4812991">
            <a:off x="9357517" y="5107693"/>
            <a:ext cx="1184041" cy="777711"/>
          </a:xfrm>
          <a:prstGeom prst="irregularSeal2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04672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2F2A10-A7D9-46A7-B766-12602D56A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068" y="2021986"/>
            <a:ext cx="8911687" cy="1280890"/>
          </a:xfrm>
        </p:spPr>
        <p:txBody>
          <a:bodyPr>
            <a:normAutofit/>
          </a:bodyPr>
          <a:lstStyle/>
          <a:p>
            <a:pPr algn="ctr">
              <a:lnSpc>
                <a:spcPts val="4800"/>
              </a:lnSpc>
              <a:spcBef>
                <a:spcPts val="600"/>
              </a:spcBef>
            </a:pPr>
            <a:r>
              <a:rPr lang="he-IL" sz="5400" b="1" dirty="0"/>
              <a:t>האפוד</a:t>
            </a:r>
            <a:br>
              <a:rPr lang="he-IL" sz="7200" b="1" dirty="0"/>
            </a:br>
            <a:r>
              <a:rPr lang="he-IL" b="1" dirty="0"/>
              <a:t>שופטים פרק ח</a:t>
            </a:r>
            <a:endParaRPr lang="he-IL" sz="7200" b="1" dirty="0"/>
          </a:p>
        </p:txBody>
      </p:sp>
      <p:pic>
        <p:nvPicPr>
          <p:cNvPr id="5" name="Picture 2" descr="סהרונים – אתר תנ&quot;ך ממלכתי">
            <a:extLst>
              <a:ext uri="{FF2B5EF4-FFF2-40B4-BE49-F238E27FC236}">
                <a16:creationId xmlns:a16="http://schemas.microsoft.com/office/drawing/2014/main" id="{CAC23230-221C-4F02-9DB9-7F2255F63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767" y="4004210"/>
            <a:ext cx="1652260" cy="165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סהרונים – אתר תנ&quot;ך ממלכתי">
            <a:extLst>
              <a:ext uri="{FF2B5EF4-FFF2-40B4-BE49-F238E27FC236}">
                <a16:creationId xmlns:a16="http://schemas.microsoft.com/office/drawing/2014/main" id="{71DAC9DB-5310-4CE7-A1BB-CAACD022C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652" y="3716666"/>
            <a:ext cx="1652260" cy="165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944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47CB45A-B57A-4EE1-9CB6-602D5149A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7516" y="1455615"/>
            <a:ext cx="7973135" cy="3777622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he-IL" sz="40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40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40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גִּדְעוֹן </a:t>
            </a:r>
            <a:r>
              <a:rPr lang="he-IL" sz="40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וַיַּהֲרֹג</a:t>
            </a:r>
            <a:r>
              <a:rPr lang="he-IL" sz="40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זֶבַח וְאֶת </a:t>
            </a:r>
            <a:r>
              <a:rPr lang="he-IL" sz="40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צַלְמֻנָּע</a:t>
            </a:r>
            <a:r>
              <a:rPr lang="he-IL" sz="40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וַיִּקַּח</a:t>
            </a:r>
            <a:r>
              <a:rPr lang="he-IL" sz="40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</a:t>
            </a:r>
            <a:r>
              <a:rPr lang="he-IL" sz="40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הַשַּׂהֲרֹנִים</a:t>
            </a:r>
            <a:r>
              <a:rPr lang="he-IL" sz="40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אֲשֶׁר </a:t>
            </a:r>
            <a:r>
              <a:rPr lang="he-IL" sz="40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בְּצַוְּארֵי</a:t>
            </a:r>
            <a:r>
              <a:rPr lang="he-IL" sz="40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גְמַלֵּיהֶם:</a:t>
            </a:r>
            <a:endParaRPr lang="he-IL" sz="4000" dirty="0">
              <a:solidFill>
                <a:schemeClr val="tx1"/>
              </a:solidFill>
            </a:endParaRPr>
          </a:p>
        </p:txBody>
      </p:sp>
      <p:pic>
        <p:nvPicPr>
          <p:cNvPr id="3074" name="Picture 2" descr="סהרונים – אתר תנ&quot;ך ממלכתי">
            <a:extLst>
              <a:ext uri="{FF2B5EF4-FFF2-40B4-BE49-F238E27FC236}">
                <a16:creationId xmlns:a16="http://schemas.microsoft.com/office/drawing/2014/main" id="{AD1A0481-11E1-4D51-80AA-220FD764F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1" y="3665551"/>
            <a:ext cx="1652260" cy="165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סהרונים – אתר תנ&quot;ך ממלכתי">
            <a:extLst>
              <a:ext uri="{FF2B5EF4-FFF2-40B4-BE49-F238E27FC236}">
                <a16:creationId xmlns:a16="http://schemas.microsoft.com/office/drawing/2014/main" id="{7D3485CF-B4A8-40F2-800B-A47493E58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949" y="3609235"/>
            <a:ext cx="1652260" cy="165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מרכז הודו: פושקאר וחגיגות מלה - GoTravel">
            <a:extLst>
              <a:ext uri="{FF2B5EF4-FFF2-40B4-BE49-F238E27FC236}">
                <a16:creationId xmlns:a16="http://schemas.microsoft.com/office/drawing/2014/main" id="{156827C4-AD3D-45ED-B243-55AAD6085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552" y="3513574"/>
            <a:ext cx="3886256" cy="291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69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452438" indent="-452438" algn="r">
              <a:lnSpc>
                <a:spcPts val="5000"/>
              </a:lnSpc>
            </a:pPr>
            <a:r>
              <a:rPr lang="he-IL" sz="2800" b="1" i="0" dirty="0" err="1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אִישׁ יִשְׂרָאֵל אֶל גִּדְעוֹן             </a:t>
            </a:r>
            <a:r>
              <a:rPr lang="he-IL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מְש</a:t>
            </a:r>
            <a:r>
              <a:rPr lang="he-IL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ָׁל בָּנוּ!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גַּם אַתָּה גַּם בִּנְךָ גַּם בֶּן בְּנֶךָ!                    כִּי הוֹשַׁעְתָּנוּ מִיַּד מִדְיָן! </a:t>
            </a:r>
          </a:p>
          <a:p>
            <a:pPr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algn="r">
              <a:lnSpc>
                <a:spcPts val="5000"/>
              </a:lnSpc>
            </a:pPr>
            <a:r>
              <a:rPr lang="he-IL" sz="28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גִּדְעוֹן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לֹא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אֲנִי בָּכֶם וְלֹא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בְּנִי בָּכֶם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ה'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בָּכֶם:  </a:t>
            </a:r>
          </a:p>
        </p:txBody>
      </p:sp>
    </p:spTree>
    <p:extLst>
      <p:ext uri="{BB962C8B-B14F-4D97-AF65-F5344CB8AC3E}">
        <p14:creationId xmlns:p14="http://schemas.microsoft.com/office/powerpoint/2010/main" val="2285257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452438" indent="-452438" algn="r">
              <a:lnSpc>
                <a:spcPts val="5000"/>
              </a:lnSpc>
            </a:pPr>
            <a:r>
              <a:rPr lang="he-IL" sz="2800" b="1" i="0" dirty="0" err="1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וַיֹּאמְרוּ אִישׁ יִשְׂרָאֵל אֶל גִּדְעוֹן             מְשָׁל בָּנוּ!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גַּם אַתָּה גַּם בִּנְךָ גַּם בֶּן בְּנֶךָ!                    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כִּי הוֹשַׁעְתָּנוּ מִיַּד מִדְיָן! </a:t>
            </a:r>
          </a:p>
          <a:p>
            <a:pPr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algn="r">
              <a:lnSpc>
                <a:spcPts val="5000"/>
              </a:lnSpc>
            </a:pPr>
            <a:r>
              <a:rPr lang="he-IL" sz="28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גִּדְעוֹן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לֹא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אֲנִי בָּכֶם וְלֹא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בְּנִי בָּכֶם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ה'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בָּכֶם:  </a:t>
            </a:r>
          </a:p>
        </p:txBody>
      </p:sp>
      <p:sp>
        <p:nvSpPr>
          <p:cNvPr id="2" name="מלבן: פינות מעוגלות 1">
            <a:extLst>
              <a:ext uri="{FF2B5EF4-FFF2-40B4-BE49-F238E27FC236}">
                <a16:creationId xmlns:a16="http://schemas.microsoft.com/office/drawing/2014/main" id="{F0DAE4CA-D339-4A3C-937E-EF4300C107C3}"/>
              </a:ext>
            </a:extLst>
          </p:cNvPr>
          <p:cNvSpPr/>
          <p:nvPr/>
        </p:nvSpPr>
        <p:spPr>
          <a:xfrm>
            <a:off x="2554014" y="1324303"/>
            <a:ext cx="1471448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>
                <a:solidFill>
                  <a:schemeClr val="tx1"/>
                </a:solidFill>
              </a:rPr>
              <a:t>מושל</a:t>
            </a: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55065B1B-5E42-4D7E-B7DA-2FC59ABAA892}"/>
              </a:ext>
            </a:extLst>
          </p:cNvPr>
          <p:cNvSpPr/>
          <p:nvPr/>
        </p:nvSpPr>
        <p:spPr>
          <a:xfrm>
            <a:off x="2554014" y="2758965"/>
            <a:ext cx="1471448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>
                <a:solidFill>
                  <a:schemeClr val="tx1"/>
                </a:solidFill>
              </a:rPr>
              <a:t>מושל</a:t>
            </a:r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1621B5BC-FB14-498E-B3CF-C71648ED2EBA}"/>
              </a:ext>
            </a:extLst>
          </p:cNvPr>
          <p:cNvSpPr/>
          <p:nvPr/>
        </p:nvSpPr>
        <p:spPr>
          <a:xfrm>
            <a:off x="2554014" y="4204139"/>
            <a:ext cx="1471448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>
                <a:solidFill>
                  <a:schemeClr val="tx1"/>
                </a:solidFill>
              </a:rPr>
              <a:t>מושל</a:t>
            </a:r>
          </a:p>
        </p:txBody>
      </p:sp>
      <p:sp>
        <p:nvSpPr>
          <p:cNvPr id="3" name="חץ: למטה 2">
            <a:extLst>
              <a:ext uri="{FF2B5EF4-FFF2-40B4-BE49-F238E27FC236}">
                <a16:creationId xmlns:a16="http://schemas.microsoft.com/office/drawing/2014/main" id="{6A73F6EB-F568-423C-B484-37470171307E}"/>
              </a:ext>
            </a:extLst>
          </p:cNvPr>
          <p:cNvSpPr/>
          <p:nvPr/>
        </p:nvSpPr>
        <p:spPr>
          <a:xfrm>
            <a:off x="3121572" y="2351412"/>
            <a:ext cx="283780" cy="302449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חץ: למטה 6">
            <a:extLst>
              <a:ext uri="{FF2B5EF4-FFF2-40B4-BE49-F238E27FC236}">
                <a16:creationId xmlns:a16="http://schemas.microsoft.com/office/drawing/2014/main" id="{CF80E736-72EA-482F-84EE-7E5CCBBA2133}"/>
              </a:ext>
            </a:extLst>
          </p:cNvPr>
          <p:cNvSpPr/>
          <p:nvPr/>
        </p:nvSpPr>
        <p:spPr>
          <a:xfrm>
            <a:off x="3121572" y="3813802"/>
            <a:ext cx="283780" cy="302449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Picture 2" descr="תוצאת תמונה עבור כתר איור">
            <a:extLst>
              <a:ext uri="{FF2B5EF4-FFF2-40B4-BE49-F238E27FC236}">
                <a16:creationId xmlns:a16="http://schemas.microsoft.com/office/drawing/2014/main" id="{DF229822-8772-482D-9E0F-A4F243D02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1092">
            <a:off x="3207444" y="898520"/>
            <a:ext cx="971722" cy="67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543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452438" indent="-452438" algn="r">
              <a:lnSpc>
                <a:spcPts val="5000"/>
              </a:lnSpc>
            </a:pPr>
            <a:r>
              <a:rPr lang="he-IL" sz="2800" b="1" i="0" dirty="0" err="1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וַיֹּאמְרוּ אִישׁ יִשְׂרָאֵל אֶל גִּדְעוֹן             מְשָׁל בָּנוּ!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גַּם אַתָּה גַּם בִּנְךָ גַּם בֶּן בְּנֶךָ!                    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כִּי הוֹשַׁעְתָּנוּ מִיַּד מִדְיָן! </a:t>
            </a:r>
          </a:p>
          <a:p>
            <a:pPr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algn="r">
              <a:lnSpc>
                <a:spcPts val="5000"/>
              </a:lnSpc>
            </a:pPr>
            <a:r>
              <a:rPr lang="he-IL" sz="28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גִּדְעוֹן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לֹא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אֲנִי בָּכֶם וְלֹא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בְּנִי בָּכֶם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ה'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בָּכֶם:  </a:t>
            </a:r>
          </a:p>
        </p:txBody>
      </p:sp>
      <p:sp>
        <p:nvSpPr>
          <p:cNvPr id="2" name="מלבן: פינות מעוגלות 1">
            <a:extLst>
              <a:ext uri="{FF2B5EF4-FFF2-40B4-BE49-F238E27FC236}">
                <a16:creationId xmlns:a16="http://schemas.microsoft.com/office/drawing/2014/main" id="{F0DAE4CA-D339-4A3C-937E-EF4300C107C3}"/>
              </a:ext>
            </a:extLst>
          </p:cNvPr>
          <p:cNvSpPr/>
          <p:nvPr/>
        </p:nvSpPr>
        <p:spPr>
          <a:xfrm>
            <a:off x="2554014" y="1324303"/>
            <a:ext cx="1471448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>
                <a:solidFill>
                  <a:schemeClr val="tx1"/>
                </a:solidFill>
              </a:rPr>
              <a:t>מושל</a:t>
            </a: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55065B1B-5E42-4D7E-B7DA-2FC59ABAA892}"/>
              </a:ext>
            </a:extLst>
          </p:cNvPr>
          <p:cNvSpPr/>
          <p:nvPr/>
        </p:nvSpPr>
        <p:spPr>
          <a:xfrm>
            <a:off x="2554014" y="2758965"/>
            <a:ext cx="1471448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>
                <a:solidFill>
                  <a:schemeClr val="tx1"/>
                </a:solidFill>
              </a:rPr>
              <a:t>מושל</a:t>
            </a:r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1621B5BC-FB14-498E-B3CF-C71648ED2EBA}"/>
              </a:ext>
            </a:extLst>
          </p:cNvPr>
          <p:cNvSpPr/>
          <p:nvPr/>
        </p:nvSpPr>
        <p:spPr>
          <a:xfrm>
            <a:off x="2554014" y="4204139"/>
            <a:ext cx="1471448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>
                <a:solidFill>
                  <a:schemeClr val="tx1"/>
                </a:solidFill>
              </a:rPr>
              <a:t>מושל</a:t>
            </a:r>
          </a:p>
        </p:txBody>
      </p:sp>
      <p:sp>
        <p:nvSpPr>
          <p:cNvPr id="3" name="חץ: למטה 2">
            <a:extLst>
              <a:ext uri="{FF2B5EF4-FFF2-40B4-BE49-F238E27FC236}">
                <a16:creationId xmlns:a16="http://schemas.microsoft.com/office/drawing/2014/main" id="{6A73F6EB-F568-423C-B484-37470171307E}"/>
              </a:ext>
            </a:extLst>
          </p:cNvPr>
          <p:cNvSpPr/>
          <p:nvPr/>
        </p:nvSpPr>
        <p:spPr>
          <a:xfrm>
            <a:off x="3121572" y="2351412"/>
            <a:ext cx="283780" cy="302449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חץ: למטה 6">
            <a:extLst>
              <a:ext uri="{FF2B5EF4-FFF2-40B4-BE49-F238E27FC236}">
                <a16:creationId xmlns:a16="http://schemas.microsoft.com/office/drawing/2014/main" id="{CF80E736-72EA-482F-84EE-7E5CCBBA2133}"/>
              </a:ext>
            </a:extLst>
          </p:cNvPr>
          <p:cNvSpPr/>
          <p:nvPr/>
        </p:nvSpPr>
        <p:spPr>
          <a:xfrm>
            <a:off x="3121572" y="3813802"/>
            <a:ext cx="283780" cy="302449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Picture 2" descr="תוצאת תמונה עבור כתר איור">
            <a:extLst>
              <a:ext uri="{FF2B5EF4-FFF2-40B4-BE49-F238E27FC236}">
                <a16:creationId xmlns:a16="http://schemas.microsoft.com/office/drawing/2014/main" id="{DF229822-8772-482D-9E0F-A4F243D02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1092">
            <a:off x="3207444" y="2496323"/>
            <a:ext cx="971722" cy="67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8407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452438" indent="-452438" algn="r">
              <a:lnSpc>
                <a:spcPts val="5000"/>
              </a:lnSpc>
            </a:pPr>
            <a:r>
              <a:rPr lang="he-IL" sz="2800" b="1" i="0" dirty="0" err="1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וַיֹּאמְרוּ אִישׁ יִשְׂרָאֵל אֶל גִּדְעוֹן             מְשָׁל בָּנוּ!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גַּם אַתָּה גַּם בִּנְךָ גַּם בֶּן בְּנֶךָ!                    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כִּי הוֹשַׁעְתָּנוּ מִיַּד מִדְיָן! </a:t>
            </a:r>
          </a:p>
          <a:p>
            <a:pPr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algn="r">
              <a:lnSpc>
                <a:spcPts val="5000"/>
              </a:lnSpc>
            </a:pPr>
            <a:r>
              <a:rPr lang="he-IL" sz="28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גִּדְעוֹן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לֹא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אֲנִי בָּכֶם וְלֹא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בְּנִי בָּכֶם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ה'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בָּכֶם:  </a:t>
            </a:r>
          </a:p>
        </p:txBody>
      </p:sp>
      <p:sp>
        <p:nvSpPr>
          <p:cNvPr id="2" name="מלבן: פינות מעוגלות 1">
            <a:extLst>
              <a:ext uri="{FF2B5EF4-FFF2-40B4-BE49-F238E27FC236}">
                <a16:creationId xmlns:a16="http://schemas.microsoft.com/office/drawing/2014/main" id="{F0DAE4CA-D339-4A3C-937E-EF4300C107C3}"/>
              </a:ext>
            </a:extLst>
          </p:cNvPr>
          <p:cNvSpPr/>
          <p:nvPr/>
        </p:nvSpPr>
        <p:spPr>
          <a:xfrm>
            <a:off x="2554014" y="1324303"/>
            <a:ext cx="1471448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>
                <a:solidFill>
                  <a:schemeClr val="tx1"/>
                </a:solidFill>
              </a:rPr>
              <a:t>מושל</a:t>
            </a: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55065B1B-5E42-4D7E-B7DA-2FC59ABAA892}"/>
              </a:ext>
            </a:extLst>
          </p:cNvPr>
          <p:cNvSpPr/>
          <p:nvPr/>
        </p:nvSpPr>
        <p:spPr>
          <a:xfrm>
            <a:off x="2554014" y="2758965"/>
            <a:ext cx="1471448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>
                <a:solidFill>
                  <a:schemeClr val="tx1"/>
                </a:solidFill>
              </a:rPr>
              <a:t>מושל</a:t>
            </a:r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1621B5BC-FB14-498E-B3CF-C71648ED2EBA}"/>
              </a:ext>
            </a:extLst>
          </p:cNvPr>
          <p:cNvSpPr/>
          <p:nvPr/>
        </p:nvSpPr>
        <p:spPr>
          <a:xfrm>
            <a:off x="2554014" y="4204139"/>
            <a:ext cx="1471448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>
                <a:solidFill>
                  <a:schemeClr val="tx1"/>
                </a:solidFill>
              </a:rPr>
              <a:t>מושל</a:t>
            </a:r>
          </a:p>
        </p:txBody>
      </p:sp>
      <p:sp>
        <p:nvSpPr>
          <p:cNvPr id="3" name="חץ: למטה 2">
            <a:extLst>
              <a:ext uri="{FF2B5EF4-FFF2-40B4-BE49-F238E27FC236}">
                <a16:creationId xmlns:a16="http://schemas.microsoft.com/office/drawing/2014/main" id="{6A73F6EB-F568-423C-B484-37470171307E}"/>
              </a:ext>
            </a:extLst>
          </p:cNvPr>
          <p:cNvSpPr/>
          <p:nvPr/>
        </p:nvSpPr>
        <p:spPr>
          <a:xfrm>
            <a:off x="3121572" y="2351412"/>
            <a:ext cx="283780" cy="302449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חץ: למטה 6">
            <a:extLst>
              <a:ext uri="{FF2B5EF4-FFF2-40B4-BE49-F238E27FC236}">
                <a16:creationId xmlns:a16="http://schemas.microsoft.com/office/drawing/2014/main" id="{CF80E736-72EA-482F-84EE-7E5CCBBA2133}"/>
              </a:ext>
            </a:extLst>
          </p:cNvPr>
          <p:cNvSpPr/>
          <p:nvPr/>
        </p:nvSpPr>
        <p:spPr>
          <a:xfrm>
            <a:off x="3121572" y="3813802"/>
            <a:ext cx="283780" cy="302449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Picture 2" descr="תוצאת תמונה עבור כתר איור">
            <a:extLst>
              <a:ext uri="{FF2B5EF4-FFF2-40B4-BE49-F238E27FC236}">
                <a16:creationId xmlns:a16="http://schemas.microsoft.com/office/drawing/2014/main" id="{DF229822-8772-482D-9E0F-A4F243D02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1092">
            <a:off x="3349334" y="3840638"/>
            <a:ext cx="971722" cy="67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3333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452438" indent="-452438" algn="r">
              <a:lnSpc>
                <a:spcPts val="5000"/>
              </a:lnSpc>
            </a:pPr>
            <a:r>
              <a:rPr lang="he-IL" sz="2800" b="1" i="0" dirty="0" err="1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וַיֹּאמְרוּ אִישׁ יִשְׂרָאֵל אֶל גִּדְעוֹן             מְשָׁל בָּנוּ! </a:t>
            </a:r>
          </a:p>
          <a:p>
            <a:pPr marL="452438" algn="r">
              <a:lnSpc>
                <a:spcPts val="5000"/>
              </a:lnSpc>
            </a:pP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גַּם אַתָּה גַּם בִּנְךָ גַּם בֶּן בְּנֶךָ!                    </a:t>
            </a:r>
            <a:r>
              <a:rPr lang="he-IL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כִּי הוֹשַׁעְתָּנוּ מִיַּד מִדְיָן! </a:t>
            </a:r>
          </a:p>
          <a:p>
            <a:pPr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algn="r">
              <a:lnSpc>
                <a:spcPts val="5000"/>
              </a:lnSpc>
            </a:pPr>
            <a:r>
              <a:rPr lang="he-IL" sz="28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גִּדְעוֹן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לֹא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אֲנִי בָּכֶם וְלֹא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בְּנִי בָּכֶם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ה'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בָּכֶם:  </a:t>
            </a:r>
          </a:p>
        </p:txBody>
      </p:sp>
    </p:spTree>
    <p:extLst>
      <p:ext uri="{BB962C8B-B14F-4D97-AF65-F5344CB8AC3E}">
        <p14:creationId xmlns:p14="http://schemas.microsoft.com/office/powerpoint/2010/main" val="5841644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452438" indent="-452438" algn="r">
              <a:lnSpc>
                <a:spcPts val="5000"/>
              </a:lnSpc>
            </a:pPr>
            <a:r>
              <a:rPr lang="he-IL" sz="2800" b="1" i="0" dirty="0" err="1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אִישׁ יִשְׂרָאֵל אֶל גִּדְעוֹן             מְשָׁל בָּנוּ!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גַּם אַתָּה גַּם בִּנְךָ גַּם בֶּן בְּנֶךָ!                    כִּי הוֹשַׁעְתָּנוּ מִיַּד מִדְיָן! </a:t>
            </a:r>
          </a:p>
          <a:p>
            <a:pPr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algn="r">
              <a:lnSpc>
                <a:spcPts val="5000"/>
              </a:lnSpc>
            </a:pPr>
            <a:r>
              <a:rPr lang="he-IL" sz="28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וַיֹּאמֶר </a:t>
            </a:r>
            <a:r>
              <a:rPr lang="he-IL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גִּדְעוֹן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לֹא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אֲנִי בָּכֶם וְלֹא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בְּנִי בָּכֶם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ה'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בָּכֶם:  </a:t>
            </a:r>
          </a:p>
        </p:txBody>
      </p:sp>
    </p:spTree>
    <p:extLst>
      <p:ext uri="{BB962C8B-B14F-4D97-AF65-F5344CB8AC3E}">
        <p14:creationId xmlns:p14="http://schemas.microsoft.com/office/powerpoint/2010/main" val="1074170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452438" indent="-452438" algn="r">
              <a:lnSpc>
                <a:spcPts val="5000"/>
              </a:lnSpc>
            </a:pPr>
            <a:r>
              <a:rPr lang="he-IL" sz="2800" b="1" i="0" dirty="0" err="1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אִישׁ יִשְׂרָאֵל אֶל גִּדְעוֹן             מְשָׁל בָּנוּ!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גַּם אַתָּה גַּם בִּנְךָ גַּם בֶּן בְּנֶךָ!                    כִּי הוֹשַׁעְתָּנוּ מִיַּד מִדְיָן! </a:t>
            </a:r>
          </a:p>
          <a:p>
            <a:pPr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algn="r">
              <a:lnSpc>
                <a:spcPts val="5000"/>
              </a:lnSpc>
            </a:pPr>
            <a:r>
              <a:rPr lang="he-IL" sz="28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וַיֹּאמֶר </a:t>
            </a:r>
            <a:r>
              <a:rPr lang="he-IL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גִּדְעוֹן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לֹא </a:t>
            </a:r>
            <a:r>
              <a:rPr lang="he-IL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אֶמְשֹׁל</a:t>
            </a:r>
            <a:r>
              <a:rPr lang="he-IL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אֲנִי בָּכֶם! 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וְלֹא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בְּנִי בָּכֶם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ה'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בָּכֶם:  </a:t>
            </a:r>
          </a:p>
        </p:txBody>
      </p:sp>
    </p:spTree>
    <p:extLst>
      <p:ext uri="{BB962C8B-B14F-4D97-AF65-F5344CB8AC3E}">
        <p14:creationId xmlns:p14="http://schemas.microsoft.com/office/powerpoint/2010/main" val="6122924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452438" indent="-452438" algn="r">
              <a:lnSpc>
                <a:spcPts val="5000"/>
              </a:lnSpc>
            </a:pPr>
            <a:r>
              <a:rPr lang="he-IL" sz="2800" b="1" i="0" dirty="0" err="1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אִישׁ יִשְׂרָאֵל אֶל גִּדְעוֹן             מְשָׁל בָּנוּ!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גַּם אַתָּה גַּם בִּנְךָ גַּם בֶּן בְּנֶךָ!                    כִּי הוֹשַׁעְתָּנוּ מִיַּד מִדְיָן! </a:t>
            </a:r>
          </a:p>
          <a:p>
            <a:pPr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algn="r">
              <a:lnSpc>
                <a:spcPts val="5000"/>
              </a:lnSpc>
            </a:pPr>
            <a:r>
              <a:rPr lang="he-IL" sz="28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וַיֹּאמֶר </a:t>
            </a:r>
            <a:r>
              <a:rPr lang="he-IL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גִּדְעוֹן </a:t>
            </a:r>
          </a:p>
          <a:p>
            <a:pPr marL="452438" algn="r">
              <a:lnSpc>
                <a:spcPts val="5000"/>
              </a:lnSpc>
            </a:pP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לֹא </a:t>
            </a:r>
            <a:r>
              <a:rPr lang="he-IL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אֶמְשֹׁל</a:t>
            </a: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אֲנִי בָּכֶם! </a:t>
            </a:r>
            <a:r>
              <a:rPr lang="he-IL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וְלֹא </a:t>
            </a:r>
            <a:r>
              <a:rPr lang="he-IL" dirty="0" err="1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בְּנִי בָּכֶם!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ה' </a:t>
            </a:r>
            <a:r>
              <a:rPr lang="he-IL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בָּכֶם:  </a:t>
            </a:r>
          </a:p>
        </p:txBody>
      </p:sp>
    </p:spTree>
    <p:extLst>
      <p:ext uri="{BB962C8B-B14F-4D97-AF65-F5344CB8AC3E}">
        <p14:creationId xmlns:p14="http://schemas.microsoft.com/office/powerpoint/2010/main" val="2354140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4487918" y="1061831"/>
            <a:ext cx="7189648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452438" indent="-452438" algn="r">
              <a:lnSpc>
                <a:spcPts val="5000"/>
              </a:lnSpc>
            </a:pPr>
            <a:r>
              <a:rPr lang="he-IL" sz="2800" b="1" i="0" dirty="0" err="1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אִישׁ יִשְׂרָאֵל אֶל גִּדְעוֹן             מְשָׁל בָּנוּ!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גַּם אַתָּה גַּם בִּנְךָ גַּם בֶּן בְּנֶךָ!                    כִּי הוֹשַׁעְתָּנוּ מִיַּד מִדְיָן! </a:t>
            </a:r>
          </a:p>
          <a:p>
            <a:pPr algn="r">
              <a:lnSpc>
                <a:spcPts val="5000"/>
              </a:lnSpc>
            </a:pP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algn="r">
              <a:lnSpc>
                <a:spcPts val="5000"/>
              </a:lnSpc>
            </a:pPr>
            <a:r>
              <a:rPr lang="he-IL" sz="28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וַיֹּאמֶר </a:t>
            </a:r>
            <a:r>
              <a:rPr lang="he-IL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גִּדְעוֹן </a:t>
            </a:r>
          </a:p>
          <a:p>
            <a:pPr marL="452438" algn="r">
              <a:lnSpc>
                <a:spcPts val="5000"/>
              </a:lnSpc>
            </a:pP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לֹא </a:t>
            </a:r>
            <a:r>
              <a:rPr lang="he-IL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אֶמְשֹׁל</a:t>
            </a: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אֲנִי בָּכֶם וְלֹא </a:t>
            </a:r>
            <a:r>
              <a:rPr lang="he-IL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בְּנִי בָּכֶם </a:t>
            </a:r>
          </a:p>
          <a:p>
            <a:pPr marL="452438" algn="r">
              <a:lnSpc>
                <a:spcPts val="5000"/>
              </a:lnSpc>
            </a:pPr>
            <a:r>
              <a:rPr lang="he-IL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ה' </a:t>
            </a:r>
            <a:r>
              <a:rPr lang="he-IL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יִמְשֹׁל</a:t>
            </a:r>
            <a:r>
              <a:rPr lang="he-IL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בָּכֶם!  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6FD7071-08C6-4B2F-A74D-7601DD551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082" y="4703379"/>
            <a:ext cx="3006222" cy="16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029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4487917" y="686085"/>
            <a:ext cx="7368324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4300"/>
              </a:lnSpc>
            </a:pP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כד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sz="28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גִּדְעוֹן </a:t>
            </a:r>
            <a:r>
              <a:rPr lang="he-IL" sz="28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אֶשְׁאֲלָה מִכֶּם שְׁאֵלָה 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וּתְנוּ לִי אִישׁ נֶזֶם שְׁלָלוֹ כִּי נִזְמֵי זָהָב לָהֶם כִּי יִשְׁמְעֵאלִים הֵם:  </a:t>
            </a:r>
          </a:p>
          <a:p>
            <a:pPr algn="r">
              <a:lnSpc>
                <a:spcPts val="4300"/>
              </a:lnSpc>
            </a:pP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כה 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 נָתוֹן נִתֵּן וַיִּפְרְשׂוּ אֶת הַשִּׂמְלָה וַיַּשְׁלִיכוּ שָׁמָּה אִישׁ נֶזֶם שְׁלָלוֹ:  </a:t>
            </a: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כו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וַיְהִי מִשְׁקַל נִזְמֵי הַזָּהָב אֲשֶׁר שָׁאָל אֶלֶף וּשְׁבַע מֵאוֹת, זָהָב לְבַד מִן </a:t>
            </a:r>
            <a:r>
              <a:rPr lang="he-IL" sz="28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הַשַּׂהֲרֹנִים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וְהַנְּטִיפוֹת וּבִגְדֵי הָאַרְגָּמָן שֶׁעַל מַלְכֵי מִדְיָן וּלְבַד מִן הָעֲנָקוֹת אֲשֶׁר </a:t>
            </a:r>
            <a:r>
              <a:rPr lang="he-IL" sz="28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בְּצַוְּארֵי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גְמַלֵּיהֶם: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algn="r">
              <a:lnSpc>
                <a:spcPts val="4300"/>
              </a:lnSpc>
            </a:pP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כז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וַיַּעַשׂ אוֹתוֹ גִדְעוֹן לְאֵפוֹד וַיַּצֵּג אוֹתוֹ בְעִירוֹ בְּעָפְרָה וַיִּזְנוּ כָל יִשְׂרָאֵל אַחֲרָיו שָׁם וַיְהִי לְגִדְעוֹן וּלְבֵיתוֹ לְמוֹקֵשׁ:  </a:t>
            </a:r>
          </a:p>
          <a:p>
            <a:pPr algn="r">
              <a:lnSpc>
                <a:spcPts val="4300"/>
              </a:lnSpc>
            </a:pP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כח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וַיִּכָּנַע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מִדְיָן לִפְנֵי בְּנֵי יִשְׂרָאֵל וְלֹא יָסְפוּ לָשֵׂאת רֹאשָׁם </a:t>
            </a:r>
            <a:r>
              <a:rPr lang="he-IL" sz="28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וַתִּשְׁקֹט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הָאָרֶץ אַרְבָּעִים שָׁנָה בִּימֵי גִדְעוֹן: </a:t>
            </a:r>
            <a:endParaRPr lang="he-IL" sz="48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6146" name="Picture 2" descr="ערבוב מתכות: טיפים לשילוב תכשיטים מכסף וזהב - FrostNYC">
            <a:extLst>
              <a:ext uri="{FF2B5EF4-FFF2-40B4-BE49-F238E27FC236}">
                <a16:creationId xmlns:a16="http://schemas.microsoft.com/office/drawing/2014/main" id="{094E104D-2EC3-4C37-8D3F-5FA7E47D0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887" y="4618162"/>
            <a:ext cx="2539398" cy="168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תכשיטים בתקופת המקרא">
            <a:extLst>
              <a:ext uri="{FF2B5EF4-FFF2-40B4-BE49-F238E27FC236}">
                <a16:creationId xmlns:a16="http://schemas.microsoft.com/office/drawing/2014/main" id="{FC8C0B1F-F913-49C4-81DE-B641BD166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153" y="2957077"/>
            <a:ext cx="1219132" cy="129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תכשיטים בתקופת המקרא">
            <a:extLst>
              <a:ext uri="{FF2B5EF4-FFF2-40B4-BE49-F238E27FC236}">
                <a16:creationId xmlns:a16="http://schemas.microsoft.com/office/drawing/2014/main" id="{FEDBA9B0-A607-4C00-9B57-39C59D1E2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906" y="1975665"/>
            <a:ext cx="1364046" cy="1870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תכשיטים במקרא - Wikiwand">
            <a:extLst>
              <a:ext uri="{FF2B5EF4-FFF2-40B4-BE49-F238E27FC236}">
                <a16:creationId xmlns:a16="http://schemas.microsoft.com/office/drawing/2014/main" id="{2CF721C9-4E2F-46E1-A737-4ABF6AAB6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586" y="1261208"/>
            <a:ext cx="1647697" cy="142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99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4487917" y="686085"/>
            <a:ext cx="7368324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4300"/>
              </a:lnSpc>
            </a:pP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כד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sz="28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גִּדְעוֹן אֶשְׁאֲלָה מִכֶּם שְׁאֵלָה וּתְנוּ לִי אִישׁ נֶזֶם שְׁלָלוֹ כִּי נִזְמֵי זָהָב לָהֶם כִּי יִשְׁמְעֵאלִים הֵם:  </a:t>
            </a:r>
          </a:p>
          <a:p>
            <a:pPr algn="r">
              <a:lnSpc>
                <a:spcPts val="4300"/>
              </a:lnSpc>
            </a:pP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כה 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 נָתוֹן נִתֵּן וַיִּפְרְשׂוּ אֶת הַשִּׂמְלָה וַיַּשְׁלִיכוּ שָׁמָּה אִישׁ נֶזֶם שְׁלָלוֹ:  </a:t>
            </a: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כו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וַיְהִי מִשְׁקַל נִזְמֵי הַזָּהָב אֲשֶׁר שָׁאָל אֶלֶף וּשְׁבַע מֵאוֹת, זָהָב לְבַד מִן </a:t>
            </a:r>
            <a:r>
              <a:rPr lang="he-IL" sz="28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הַשַּׂהֲרֹנִים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וְהַנְּטִיפוֹת וּבִגְדֵי הָאַרְגָּמָן שֶׁעַל מַלְכֵי מִדְיָן וּלְבַד מִן הָעֲנָקוֹת אֲשֶׁר </a:t>
            </a:r>
            <a:r>
              <a:rPr lang="he-IL" sz="28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בְּצַוְּארֵי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גְמַלֵּיהֶם: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algn="r">
              <a:lnSpc>
                <a:spcPts val="4300"/>
              </a:lnSpc>
            </a:pP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כז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וַיַּעַשׂ אוֹתוֹ גִדְעוֹן לְאֵפוֹד 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וַיַּצֵּג אוֹתוֹ בְעִירוֹ בְּעָפְרָה וַיִּזְנוּ כָל יִשְׂרָאֵל אַחֲרָיו שָׁם וַיְהִי לְגִדְעוֹן וּלְבֵיתוֹ לְמוֹקֵשׁ:  </a:t>
            </a:r>
          </a:p>
          <a:p>
            <a:pPr algn="r">
              <a:lnSpc>
                <a:spcPts val="4300"/>
              </a:lnSpc>
            </a:pP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כח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וַיִּכָּנַע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מִדְיָן לִפְנֵי בְּנֵי יִשְׂרָאֵל וְלֹא יָסְפוּ לָשֵׂאת רֹאשָׁם </a:t>
            </a:r>
            <a:r>
              <a:rPr lang="he-IL" sz="28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וַתִּשְׁקֹט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הָאָרֶץ אַרְבָּעִים שָׁנָה בִּימֵי גִדְעוֹן: </a:t>
            </a:r>
            <a:endParaRPr lang="he-IL" sz="48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6146" name="Picture 2" descr="ערבוב מתכות: טיפים לשילוב תכשיטים מכסף וזהב - FrostNYC">
            <a:extLst>
              <a:ext uri="{FF2B5EF4-FFF2-40B4-BE49-F238E27FC236}">
                <a16:creationId xmlns:a16="http://schemas.microsoft.com/office/drawing/2014/main" id="{094E104D-2EC3-4C37-8D3F-5FA7E47D0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887" y="4618162"/>
            <a:ext cx="2539398" cy="168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תכשיטים בתקופת המקרא">
            <a:extLst>
              <a:ext uri="{FF2B5EF4-FFF2-40B4-BE49-F238E27FC236}">
                <a16:creationId xmlns:a16="http://schemas.microsoft.com/office/drawing/2014/main" id="{FC8C0B1F-F913-49C4-81DE-B641BD166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868" y="4428526"/>
            <a:ext cx="1219132" cy="129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תכשיטים בתקופת המקרא">
            <a:extLst>
              <a:ext uri="{FF2B5EF4-FFF2-40B4-BE49-F238E27FC236}">
                <a16:creationId xmlns:a16="http://schemas.microsoft.com/office/drawing/2014/main" id="{FEDBA9B0-A607-4C00-9B57-39C59D1E2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540" y="4428526"/>
            <a:ext cx="1364046" cy="1870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תכשיטים במקרא - Wikiwand">
            <a:extLst>
              <a:ext uri="{FF2B5EF4-FFF2-40B4-BE49-F238E27FC236}">
                <a16:creationId xmlns:a16="http://schemas.microsoft.com/office/drawing/2014/main" id="{2CF721C9-4E2F-46E1-A737-4ABF6AAB6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620" y="5010300"/>
            <a:ext cx="1647697" cy="142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פורטל הדף היומי: המעיל של הכהן הגדול (זבחים פח ע&quot;ב)">
            <a:extLst>
              <a:ext uri="{FF2B5EF4-FFF2-40B4-BE49-F238E27FC236}">
                <a16:creationId xmlns:a16="http://schemas.microsoft.com/office/drawing/2014/main" id="{F5283AFB-3373-4D3B-B0FC-DFA16ED80C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8" r="32602" b="25317"/>
          <a:stretch/>
        </p:blipFill>
        <p:spPr bwMode="auto">
          <a:xfrm>
            <a:off x="498035" y="3681022"/>
            <a:ext cx="1578747" cy="265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1960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4487917" y="686085"/>
            <a:ext cx="7368324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4300"/>
              </a:lnSpc>
            </a:pP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כד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sz="28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גִּדְעוֹן אֶשְׁאֲלָה מִכֶּם שְׁאֵלָה וּתְנוּ לִי אִישׁ נֶזֶם שְׁלָלוֹ כִּי נִזְמֵי זָהָב לָהֶם כִּי יִשְׁמְעֵאלִים הֵם:  </a:t>
            </a:r>
          </a:p>
          <a:p>
            <a:pPr algn="r">
              <a:lnSpc>
                <a:spcPts val="4300"/>
              </a:lnSpc>
            </a:pP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כה 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 נָתוֹן נִתֵּן וַיִּפְרְשׂוּ אֶת הַשִּׂמְלָה וַיַּשְׁלִיכוּ שָׁמָּה אִישׁ נֶזֶם שְׁלָלוֹ:  </a:t>
            </a: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כו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וַיְהִי מִשְׁקַל נִזְמֵי הַזָּהָב אֲשֶׁר שָׁאָל אֶלֶף וּשְׁבַע מֵאוֹת, זָהָב לְבַד מִן </a:t>
            </a:r>
            <a:r>
              <a:rPr lang="he-IL" sz="28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הַשַּׂהֲרֹנִים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וְהַנְּטִיפוֹת וּבִגְדֵי הָאַרְגָּמָן שֶׁעַל מַלְכֵי מִדְיָן וּלְבַד מִן הָעֲנָקוֹת אֲשֶׁר </a:t>
            </a:r>
            <a:r>
              <a:rPr lang="he-IL" sz="28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בְּצַוְּארֵי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גְמַלֵּיהֶם: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algn="r">
              <a:lnSpc>
                <a:spcPts val="4300"/>
              </a:lnSpc>
            </a:pP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כז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וַיַּעַשׂ אוֹתוֹ גִדְעוֹן לְאֵפוֹד 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וַיַּצֵּג אוֹתוֹ בְעִירוֹ בְּעָפְרָה וַיִּזְנוּ כָל יִשְׂרָאֵל אַחֲרָיו שָׁם </a:t>
            </a:r>
            <a:r>
              <a:rPr lang="he-IL" sz="28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וַיְהִי לְגִדְעוֹן וּלְבֵיתוֹ לְמוֹקֵשׁ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:  </a:t>
            </a:r>
          </a:p>
          <a:p>
            <a:pPr algn="r">
              <a:lnSpc>
                <a:spcPts val="4300"/>
              </a:lnSpc>
            </a:pP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כח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וַיִּכָּנַע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מִדְיָן לִפְנֵי בְּנֵי יִשְׂרָאֵל וְלֹא יָסְפוּ לָשֵׂאת רֹאשָׁם </a:t>
            </a:r>
            <a:r>
              <a:rPr lang="he-IL" sz="28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וַתִּשְׁקֹט</a:t>
            </a:r>
            <a:r>
              <a:rPr lang="he-IL" sz="28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הָאָרֶץ אַרְבָּעִים שָׁנָה בִּימֵי גִדְעוֹן: </a:t>
            </a:r>
            <a:endParaRPr lang="he-IL" sz="48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8194" name="Picture 2" descr="מצדה, ישראל, הריסות, מבצר. מצדה, ישראל, עתיק, judaean, עזוב, הריסות, מבצר.  | CanStock">
            <a:extLst>
              <a:ext uri="{FF2B5EF4-FFF2-40B4-BE49-F238E27FC236}">
                <a16:creationId xmlns:a16="http://schemas.microsoft.com/office/drawing/2014/main" id="{CD767DEA-51B9-4B1D-BFE4-42E737EBE6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49"/>
          <a:stretch/>
        </p:blipFill>
        <p:spPr bwMode="auto">
          <a:xfrm>
            <a:off x="582010" y="4028525"/>
            <a:ext cx="3569576" cy="236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טומאת עבודה זרה">
            <a:extLst>
              <a:ext uri="{FF2B5EF4-FFF2-40B4-BE49-F238E27FC236}">
                <a16:creationId xmlns:a16="http://schemas.microsoft.com/office/drawing/2014/main" id="{7AA28678-55C2-44E7-A760-225C553A8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10" y="5002924"/>
            <a:ext cx="814427" cy="138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97108FC4-A0EB-46E1-8D44-EE044F64E077}"/>
              </a:ext>
            </a:extLst>
          </p:cNvPr>
          <p:cNvSpPr/>
          <p:nvPr/>
        </p:nvSpPr>
        <p:spPr>
          <a:xfrm>
            <a:off x="956441" y="3622345"/>
            <a:ext cx="1797269" cy="81235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>
                <a:solidFill>
                  <a:schemeClr val="tx1"/>
                </a:solidFill>
              </a:rPr>
              <a:t>עבודה זרה</a:t>
            </a:r>
          </a:p>
        </p:txBody>
      </p:sp>
    </p:spTree>
    <p:extLst>
      <p:ext uri="{BB962C8B-B14F-4D97-AF65-F5344CB8AC3E}">
        <p14:creationId xmlns:p14="http://schemas.microsoft.com/office/powerpoint/2010/main" val="370629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1">
            <a:extLst>
              <a:ext uri="{FF2B5EF4-FFF2-40B4-BE49-F238E27FC236}">
                <a16:creationId xmlns:a16="http://schemas.microsoft.com/office/drawing/2014/main" id="{8BD1DCAB-EA43-463B-8583-2C6B60541457}"/>
              </a:ext>
            </a:extLst>
          </p:cNvPr>
          <p:cNvSpPr txBox="1">
            <a:spLocks/>
          </p:cNvSpPr>
          <p:nvPr/>
        </p:nvSpPr>
        <p:spPr>
          <a:xfrm>
            <a:off x="5370785" y="1011906"/>
            <a:ext cx="5760241" cy="128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5600"/>
              </a:lnSpc>
            </a:pPr>
            <a:r>
              <a:rPr lang="he-IL" sz="24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כח</a:t>
            </a:r>
            <a:r>
              <a:rPr lang="he-IL" sz="40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40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וַיִּכָּנַע</a:t>
            </a:r>
            <a:r>
              <a:rPr lang="he-IL" sz="40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מִדְיָן לִפְנֵי בְּנֵי יִשְׂרָאֵל וְלֹא יָסְפוּ לָשֵׂאת רֹאשָׁם </a:t>
            </a:r>
            <a:r>
              <a:rPr lang="he-IL" sz="40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וַתִּשְׁקֹט</a:t>
            </a:r>
            <a:r>
              <a:rPr lang="he-IL" sz="40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הָאָרֶץ אַרְבָּעִים שָׁנָה </a:t>
            </a:r>
            <a:r>
              <a:rPr lang="he-IL" sz="40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בִּימֵי גִדְעוֹן: </a:t>
            </a:r>
            <a:endParaRPr lang="he-IL" sz="66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D482B83D-79DE-403A-B21D-EED6BFD95E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22" t="30308" r="1038" b="24026"/>
          <a:stretch/>
        </p:blipFill>
        <p:spPr>
          <a:xfrm>
            <a:off x="550141" y="3981927"/>
            <a:ext cx="6975265" cy="254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05121"/>
      </p:ext>
    </p:extLst>
  </p:cSld>
  <p:clrMapOvr>
    <a:masterClrMapping/>
  </p:clrMapOvr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1_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7095</TotalTime>
  <Words>1430</Words>
  <Application>Microsoft Office PowerPoint</Application>
  <PresentationFormat>מסך רחב</PresentationFormat>
  <Paragraphs>140</Paragraphs>
  <Slides>32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32</vt:i4>
      </vt:variant>
    </vt:vector>
  </HeadingPairs>
  <TitlesOfParts>
    <vt:vector size="39" baseType="lpstr">
      <vt:lpstr>Arial</vt:lpstr>
      <vt:lpstr>Century Gothic</vt:lpstr>
      <vt:lpstr>David</vt:lpstr>
      <vt:lpstr>Narkisim</vt:lpstr>
      <vt:lpstr>Wingdings 3</vt:lpstr>
      <vt:lpstr>עשן מתפתל</vt:lpstr>
      <vt:lpstr>1_עשן מתפתל</vt:lpstr>
      <vt:lpstr>מלחמת מדין, המרדף שופטים פרק ח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האפוד שופטים פרק ח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ו כִּי יִקָּרֵא קַן צִפּוֹר לְפָנֶיךָ בַּדֶּרֶךְ בְּכָל עֵץ אוֹ עַל הָאָרֶץ אֶפְרֹחִים אוֹ בֵיצִים וְהָאֵם רֹבֶצֶת עַל הָאֶפְרֹחִים אוֹ עַל הַבֵּיצִים לֹא תִקַּח הָאֵם עַל הַבָּנִים.  ז שַׁלֵּחַ תְּשַׁלַּח אֶת הָאֵם וְאֶת הַבָּנִים תִּקַּח לָךְ לְמַעַן יִיטַב לָךְ וְהַאֲרַכְתָּ יָמִים.</dc:title>
  <dc:creator>yaur l</dc:creator>
  <cp:lastModifiedBy>yaur l</cp:lastModifiedBy>
  <cp:revision>87</cp:revision>
  <dcterms:created xsi:type="dcterms:W3CDTF">2020-03-16T09:59:26Z</dcterms:created>
  <dcterms:modified xsi:type="dcterms:W3CDTF">2021-01-10T18:19:27Z</dcterms:modified>
</cp:coreProperties>
</file>