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y="6858000" cx="12192000"/>
  <p:notesSz cx="6858000" cy="9144000"/>
  <p:embeddedFontLst>
    <p:embeddedFont>
      <p:font typeface="Century Gothic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7" roundtripDataSignature="AMtx7mgaKGVlJQdRz1q3Bg1iSqwNqmYF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CenturyGothic-regular.fntdata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font" Target="fonts/CenturyGothic-italic.fntdata"/><Relationship Id="rId10" Type="http://schemas.openxmlformats.org/officeDocument/2006/relationships/slide" Target="slides/slide6.xml"/><Relationship Id="rId54" Type="http://schemas.openxmlformats.org/officeDocument/2006/relationships/font" Target="fonts/CenturyGothic-bold.fntdata"/><Relationship Id="rId13" Type="http://schemas.openxmlformats.org/officeDocument/2006/relationships/slide" Target="slides/slide9.xml"/><Relationship Id="rId57" Type="http://customschemas.google.com/relationships/presentationmetadata" Target="metadata"/><Relationship Id="rId12" Type="http://schemas.openxmlformats.org/officeDocument/2006/relationships/slide" Target="slides/slide8.xml"/><Relationship Id="rId56" Type="http://schemas.openxmlformats.org/officeDocument/2006/relationships/font" Target="fonts/CenturyGothic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showMasterSp="0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5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7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7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5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7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57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8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8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5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8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8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showMasterSp="0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9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9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59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5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0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0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60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60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60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6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showMasterSp="0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3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63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63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6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6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6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4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64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64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6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 showMasterSp="0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5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65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6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6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6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 showMasterSp="0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6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66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66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6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6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66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6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9" name="Google Shape;119;p6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66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 showMasterSp="0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7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67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6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6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6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 showMasterSp="0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8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68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68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6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6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68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8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36" name="Google Shape;136;p68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68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 showMasterSp="0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9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69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69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6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6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69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9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showMasterSp="0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0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70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7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7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7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7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1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71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7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7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7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53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53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53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53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53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53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53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53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53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53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53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53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53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53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53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53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53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53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53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53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53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53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53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53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53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53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53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53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5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5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5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2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9.jpg"/><Relationship Id="rId6" Type="http://schemas.openxmlformats.org/officeDocument/2006/relationships/image" Target="../media/image8.png"/><Relationship Id="rId7" Type="http://schemas.openxmlformats.org/officeDocument/2006/relationships/image" Target="../media/image14.png"/><Relationship Id="rId8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35.gif"/><Relationship Id="rId5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jpg"/><Relationship Id="rId4" Type="http://schemas.openxmlformats.org/officeDocument/2006/relationships/image" Target="../media/image36.jpg"/><Relationship Id="rId5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Relationship Id="rId5" Type="http://schemas.openxmlformats.org/officeDocument/2006/relationships/image" Target="../media/image1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2.jpg"/><Relationship Id="rId4" Type="http://schemas.openxmlformats.org/officeDocument/2006/relationships/image" Target="../media/image3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jpg"/><Relationship Id="rId4" Type="http://schemas.openxmlformats.org/officeDocument/2006/relationships/image" Target="../media/image35.gif"/><Relationship Id="rId5" Type="http://schemas.openxmlformats.org/officeDocument/2006/relationships/image" Target="../media/image1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15.jpg"/><Relationship Id="rId5" Type="http://schemas.openxmlformats.org/officeDocument/2006/relationships/image" Target="../media/image4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8.jpg"/></Relationships>
</file>

<file path=ppt/slides/_rels/slide37.xml.rels><?xml version="1.0" encoding="UTF-8" standalone="yes"?><Relationships xmlns="http://schemas.openxmlformats.org/package/2006/relationships"><Relationship Id="rId11" Type="http://schemas.openxmlformats.org/officeDocument/2006/relationships/image" Target="../media/image56.jpg"/><Relationship Id="rId10" Type="http://schemas.openxmlformats.org/officeDocument/2006/relationships/image" Target="../media/image32.jpg"/><Relationship Id="rId13" Type="http://schemas.openxmlformats.org/officeDocument/2006/relationships/image" Target="../media/image59.jpg"/><Relationship Id="rId1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1.jpg"/><Relationship Id="rId4" Type="http://schemas.openxmlformats.org/officeDocument/2006/relationships/image" Target="../media/image40.jpg"/><Relationship Id="rId9" Type="http://schemas.openxmlformats.org/officeDocument/2006/relationships/image" Target="../media/image37.jpg"/><Relationship Id="rId15" Type="http://schemas.openxmlformats.org/officeDocument/2006/relationships/image" Target="../media/image70.jpg"/><Relationship Id="rId14" Type="http://schemas.openxmlformats.org/officeDocument/2006/relationships/image" Target="../media/image69.jpg"/><Relationship Id="rId5" Type="http://schemas.openxmlformats.org/officeDocument/2006/relationships/image" Target="../media/image38.jpg"/><Relationship Id="rId6" Type="http://schemas.openxmlformats.org/officeDocument/2006/relationships/image" Target="../media/image33.jpg"/><Relationship Id="rId7" Type="http://schemas.openxmlformats.org/officeDocument/2006/relationships/image" Target="../media/image42.jpg"/><Relationship Id="rId8" Type="http://schemas.openxmlformats.org/officeDocument/2006/relationships/image" Target="../media/image63.jpg"/></Relationships>
</file>

<file path=ppt/slides/_rels/slide3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jpg"/><Relationship Id="rId10" Type="http://schemas.openxmlformats.org/officeDocument/2006/relationships/image" Target="../media/image37.jpg"/><Relationship Id="rId13" Type="http://schemas.openxmlformats.org/officeDocument/2006/relationships/image" Target="../media/image39.jpg"/><Relationship Id="rId1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7.jpg"/><Relationship Id="rId4" Type="http://schemas.openxmlformats.org/officeDocument/2006/relationships/image" Target="../media/image51.jpg"/><Relationship Id="rId9" Type="http://schemas.openxmlformats.org/officeDocument/2006/relationships/image" Target="../media/image63.jpg"/><Relationship Id="rId15" Type="http://schemas.openxmlformats.org/officeDocument/2006/relationships/image" Target="../media/image69.jpg"/><Relationship Id="rId14" Type="http://schemas.openxmlformats.org/officeDocument/2006/relationships/image" Target="../media/image59.jpg"/><Relationship Id="rId5" Type="http://schemas.openxmlformats.org/officeDocument/2006/relationships/image" Target="../media/image40.jpg"/><Relationship Id="rId6" Type="http://schemas.openxmlformats.org/officeDocument/2006/relationships/image" Target="../media/image38.jpg"/><Relationship Id="rId7" Type="http://schemas.openxmlformats.org/officeDocument/2006/relationships/image" Target="../media/image33.jpg"/><Relationship Id="rId8" Type="http://schemas.openxmlformats.org/officeDocument/2006/relationships/image" Target="../media/image42.jp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jpg"/><Relationship Id="rId10" Type="http://schemas.openxmlformats.org/officeDocument/2006/relationships/image" Target="../media/image37.jpg"/><Relationship Id="rId13" Type="http://schemas.openxmlformats.org/officeDocument/2006/relationships/image" Target="../media/image39.jpg"/><Relationship Id="rId1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jpg"/><Relationship Id="rId4" Type="http://schemas.openxmlformats.org/officeDocument/2006/relationships/image" Target="../media/image51.jpg"/><Relationship Id="rId9" Type="http://schemas.openxmlformats.org/officeDocument/2006/relationships/image" Target="../media/image63.jpg"/><Relationship Id="rId15" Type="http://schemas.openxmlformats.org/officeDocument/2006/relationships/image" Target="../media/image69.jpg"/><Relationship Id="rId14" Type="http://schemas.openxmlformats.org/officeDocument/2006/relationships/image" Target="../media/image59.jpg"/><Relationship Id="rId5" Type="http://schemas.openxmlformats.org/officeDocument/2006/relationships/image" Target="../media/image40.jpg"/><Relationship Id="rId6" Type="http://schemas.openxmlformats.org/officeDocument/2006/relationships/image" Target="../media/image38.jpg"/><Relationship Id="rId7" Type="http://schemas.openxmlformats.org/officeDocument/2006/relationships/image" Target="../media/image33.jpg"/><Relationship Id="rId8" Type="http://schemas.openxmlformats.org/officeDocument/2006/relationships/image" Target="../media/image42.jpg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56.jpg"/><Relationship Id="rId10" Type="http://schemas.openxmlformats.org/officeDocument/2006/relationships/image" Target="../media/image32.jpg"/><Relationship Id="rId13" Type="http://schemas.openxmlformats.org/officeDocument/2006/relationships/image" Target="../media/image59.jpg"/><Relationship Id="rId1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1.jpg"/><Relationship Id="rId4" Type="http://schemas.openxmlformats.org/officeDocument/2006/relationships/image" Target="../media/image40.jpg"/><Relationship Id="rId9" Type="http://schemas.openxmlformats.org/officeDocument/2006/relationships/image" Target="../media/image37.jpg"/><Relationship Id="rId14" Type="http://schemas.openxmlformats.org/officeDocument/2006/relationships/image" Target="../media/image69.jpg"/><Relationship Id="rId5" Type="http://schemas.openxmlformats.org/officeDocument/2006/relationships/image" Target="../media/image38.jpg"/><Relationship Id="rId6" Type="http://schemas.openxmlformats.org/officeDocument/2006/relationships/image" Target="../media/image33.jpg"/><Relationship Id="rId7" Type="http://schemas.openxmlformats.org/officeDocument/2006/relationships/image" Target="../media/image42.jpg"/><Relationship Id="rId8" Type="http://schemas.openxmlformats.org/officeDocument/2006/relationships/image" Target="../media/image63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9.png"/><Relationship Id="rId4" Type="http://schemas.openxmlformats.org/officeDocument/2006/relationships/image" Target="../media/image15.jpg"/><Relationship Id="rId5" Type="http://schemas.openxmlformats.org/officeDocument/2006/relationships/image" Target="../media/image2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1.jpg"/><Relationship Id="rId4" Type="http://schemas.openxmlformats.org/officeDocument/2006/relationships/image" Target="../media/image31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1.jpg"/><Relationship Id="rId4" Type="http://schemas.openxmlformats.org/officeDocument/2006/relationships/image" Target="../media/image31.jpg"/><Relationship Id="rId5" Type="http://schemas.openxmlformats.org/officeDocument/2006/relationships/image" Target="../media/image52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1.jpg"/><Relationship Id="rId4" Type="http://schemas.openxmlformats.org/officeDocument/2006/relationships/image" Target="../media/image31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1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/>
          <p:nvPr>
            <p:ph idx="1" type="body"/>
          </p:nvPr>
        </p:nvSpPr>
        <p:spPr>
          <a:xfrm>
            <a:off x="2534669" y="1551434"/>
            <a:ext cx="7573617" cy="2524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b="1" lang="iw-IL" sz="5400">
                <a:solidFill>
                  <a:srgbClr val="002060"/>
                </a:solidFill>
              </a:rPr>
              <a:t>שופטים פרק ו</a:t>
            </a:r>
            <a:endParaRPr/>
          </a:p>
          <a:p>
            <a:pPr indent="0" lvl="0" marL="0" rtl="1" algn="ctr">
              <a:spcBef>
                <a:spcPts val="1000"/>
              </a:spcBef>
              <a:spcAft>
                <a:spcPts val="0"/>
              </a:spcAft>
              <a:buSzPts val="4800"/>
              <a:buNone/>
            </a:pPr>
            <a:r>
              <a:rPr b="1" lang="iw-IL" sz="4800">
                <a:solidFill>
                  <a:srgbClr val="002060"/>
                </a:solidFill>
              </a:rPr>
              <a:t>'ה' עִמְּךָ גִּבּוֹר הֶחָיִל'!</a:t>
            </a:r>
            <a:endParaRPr/>
          </a:p>
        </p:txBody>
      </p:sp>
      <p:pic>
        <p:nvPicPr>
          <p:cNvPr descr="Bible Adam And Eve Creation Myth God Judaism, PNG, 760x748px ..." id="165" name="Google Shape;16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1420" y="4681330"/>
            <a:ext cx="1413231" cy="12869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קרבן העומר | בלוג התנ&quot;ך" id="166" name="Google Shape;16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2928" y="3990874"/>
            <a:ext cx="3655306" cy="2046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למה ספירלה? אם גם אתם תהיתם למה קוראים... - ספירלה - יעוץ ואימון ..." id="171" name="Google Shape;171;p5"/>
          <p:cNvPicPr preferRelativeResize="0"/>
          <p:nvPr/>
        </p:nvPicPr>
        <p:blipFill rotWithShape="1">
          <a:blip r:embed="rId3">
            <a:alphaModFix/>
          </a:blip>
          <a:srcRect b="0" l="0" r="0" t="40175"/>
          <a:stretch/>
        </p:blipFill>
        <p:spPr>
          <a:xfrm rot="10800000">
            <a:off x="3339196" y="3129598"/>
            <a:ext cx="4122294" cy="224572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5"/>
          <p:cNvSpPr/>
          <p:nvPr/>
        </p:nvSpPr>
        <p:spPr>
          <a:xfrm>
            <a:off x="5785655" y="3240435"/>
            <a:ext cx="184935" cy="184935"/>
          </a:xfrm>
          <a:prstGeom prst="ellipse">
            <a:avLst/>
          </a:prstGeom>
          <a:solidFill>
            <a:srgbClr val="0070C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4727673" y="3085959"/>
            <a:ext cx="3069529" cy="5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עתניאל בן קנז</a:t>
            </a:r>
            <a:endParaRPr/>
          </a:p>
        </p:txBody>
      </p:sp>
      <p:sp>
        <p:nvSpPr>
          <p:cNvPr id="174" name="Google Shape;174;p5"/>
          <p:cNvSpPr/>
          <p:nvPr/>
        </p:nvSpPr>
        <p:spPr>
          <a:xfrm>
            <a:off x="4358964" y="5075169"/>
            <a:ext cx="184935" cy="184935"/>
          </a:xfrm>
          <a:prstGeom prst="ellipse">
            <a:avLst/>
          </a:prstGeom>
          <a:solidFill>
            <a:srgbClr val="0070C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6549818" y="4345180"/>
            <a:ext cx="184935" cy="184935"/>
          </a:xfrm>
          <a:prstGeom prst="ellipse">
            <a:avLst/>
          </a:prstGeom>
          <a:solidFill>
            <a:srgbClr val="0070C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4587765" y="3861415"/>
            <a:ext cx="184935" cy="184935"/>
          </a:xfrm>
          <a:prstGeom prst="ellipse">
            <a:avLst/>
          </a:prstGeom>
          <a:solidFill>
            <a:srgbClr val="0070C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1474370" y="3735220"/>
            <a:ext cx="3069529" cy="5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אהוד בן גרא</a:t>
            </a:r>
            <a:endParaRPr/>
          </a:p>
        </p:txBody>
      </p:sp>
      <p:sp>
        <p:nvSpPr>
          <p:cNvPr id="178" name="Google Shape;178;p5"/>
          <p:cNvSpPr txBox="1"/>
          <p:nvPr/>
        </p:nvSpPr>
        <p:spPr>
          <a:xfrm>
            <a:off x="1289435" y="4989508"/>
            <a:ext cx="3069529" cy="5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גדעון </a:t>
            </a:r>
            <a:endParaRPr/>
          </a:p>
        </p:txBody>
      </p:sp>
      <p:sp>
        <p:nvSpPr>
          <p:cNvPr id="179" name="Google Shape;179;p5"/>
          <p:cNvSpPr txBox="1"/>
          <p:nvPr/>
        </p:nvSpPr>
        <p:spPr>
          <a:xfrm>
            <a:off x="5177085" y="4253835"/>
            <a:ext cx="3069529" cy="5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דבורה וברק</a:t>
            </a:r>
            <a:endParaRPr/>
          </a:p>
        </p:txBody>
      </p:sp>
      <p:grpSp>
        <p:nvGrpSpPr>
          <p:cNvPr id="180" name="Google Shape;180;p5"/>
          <p:cNvGrpSpPr/>
          <p:nvPr/>
        </p:nvGrpSpPr>
        <p:grpSpPr>
          <a:xfrm>
            <a:off x="8452909" y="269293"/>
            <a:ext cx="3118951" cy="3024773"/>
            <a:chOff x="14587" y="-39"/>
            <a:chExt cx="3118951" cy="3024773"/>
          </a:xfrm>
        </p:grpSpPr>
        <p:sp>
          <p:nvSpPr>
            <p:cNvPr id="181" name="Google Shape;181;p5"/>
            <p:cNvSpPr/>
            <p:nvPr/>
          </p:nvSpPr>
          <p:spPr>
            <a:xfrm>
              <a:off x="1932239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5"/>
            <p:cNvSpPr txBox="1"/>
            <p:nvPr/>
          </p:nvSpPr>
          <p:spPr>
            <a:xfrm>
              <a:off x="1932239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b="0" i="0" lang="iw-IL" sz="2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חטא</a:t>
              </a: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108078" y="31596"/>
                  </a:moveTo>
                  <a:lnTo>
                    <a:pt x="108078" y="31596"/>
                  </a:lnTo>
                  <a:cubicBezTo>
                    <a:pt x="112357" y="38840"/>
                    <a:pt x="114945" y="46957"/>
                    <a:pt x="115647" y="55341"/>
                  </a:cubicBezTo>
                  <a:lnTo>
                    <a:pt x="119791" y="55377"/>
                  </a:lnTo>
                  <a:lnTo>
                    <a:pt x="112721" y="60456"/>
                  </a:lnTo>
                  <a:lnTo>
                    <a:pt x="105238" y="55251"/>
                  </a:lnTo>
                  <a:lnTo>
                    <a:pt x="109381" y="55287"/>
                  </a:lnTo>
                  <a:lnTo>
                    <a:pt x="109381" y="55287"/>
                  </a:lnTo>
                  <a:cubicBezTo>
                    <a:pt x="108689" y="48040"/>
                    <a:pt x="106411" y="41035"/>
                    <a:pt x="102708" y="34768"/>
                  </a:cubicBezTo>
                  <a:close/>
                </a:path>
              </a:pathLst>
            </a:custGeom>
            <a:solidFill>
              <a:srgbClr val="DD7C16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2384936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5"/>
            <p:cNvSpPr txBox="1"/>
            <p:nvPr/>
          </p:nvSpPr>
          <p:spPr>
            <a:xfrm>
              <a:off x="2384936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b="0" i="0" lang="iw-IL" sz="2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שעבוד</a:t>
              </a: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104275" y="94029"/>
                  </a:moveTo>
                  <a:cubicBezTo>
                    <a:pt x="98364" y="101720"/>
                    <a:pt x="90550" y="107739"/>
                    <a:pt x="81605" y="111493"/>
                  </a:cubicBezTo>
                  <a:lnTo>
                    <a:pt x="82850" y="115446"/>
                  </a:lnTo>
                  <a:lnTo>
                    <a:pt x="75836" y="110289"/>
                  </a:lnTo>
                  <a:lnTo>
                    <a:pt x="78478" y="101564"/>
                  </a:lnTo>
                  <a:lnTo>
                    <a:pt x="79722" y="105516"/>
                  </a:lnTo>
                  <a:cubicBezTo>
                    <a:pt x="87450" y="102167"/>
                    <a:pt x="94198" y="96906"/>
                    <a:pt x="99331" y="90228"/>
                  </a:cubicBezTo>
                  <a:close/>
                </a:path>
              </a:pathLst>
            </a:custGeom>
            <a:solidFill>
              <a:srgbClr val="9F834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1199761" y="2276132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5"/>
            <p:cNvSpPr txBox="1"/>
            <p:nvPr/>
          </p:nvSpPr>
          <p:spPr>
            <a:xfrm>
              <a:off x="1199761" y="2276132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b="0" i="0" lang="iw-IL" sz="2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צעקה</a:t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3227" y="113263"/>
                  </a:moveTo>
                  <a:cubicBezTo>
                    <a:pt x="33974" y="110349"/>
                    <a:pt x="25640" y="105075"/>
                    <a:pt x="19045" y="97960"/>
                  </a:cubicBezTo>
                  <a:lnTo>
                    <a:pt x="15759" y="100486"/>
                  </a:lnTo>
                  <a:lnTo>
                    <a:pt x="18197" y="92128"/>
                  </a:lnTo>
                  <a:lnTo>
                    <a:pt x="27298" y="91617"/>
                  </a:lnTo>
                  <a:lnTo>
                    <a:pt x="24014" y="94141"/>
                  </a:lnTo>
                  <a:lnTo>
                    <a:pt x="24014" y="94141"/>
                  </a:lnTo>
                  <a:cubicBezTo>
                    <a:pt x="29810" y="100251"/>
                    <a:pt x="37067" y="104785"/>
                    <a:pt x="45101" y="107315"/>
                  </a:cubicBezTo>
                  <a:close/>
                </a:path>
              </a:pathLst>
            </a:custGeom>
            <a:solidFill>
              <a:srgbClr val="708553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14587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 txBox="1"/>
            <p:nvPr/>
          </p:nvSpPr>
          <p:spPr>
            <a:xfrm>
              <a:off x="14587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b="0" i="0" lang="iw-IL" sz="2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שופט</a:t>
              </a:r>
              <a:endParaRPr/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161" y="60483"/>
                  </a:moveTo>
                  <a:lnTo>
                    <a:pt x="4161" y="60483"/>
                  </a:lnTo>
                  <a:cubicBezTo>
                    <a:pt x="4088" y="52070"/>
                    <a:pt x="5917" y="43749"/>
                    <a:pt x="9512" y="36143"/>
                  </a:cubicBezTo>
                  <a:lnTo>
                    <a:pt x="5943" y="34034"/>
                  </a:lnTo>
                  <a:lnTo>
                    <a:pt x="14607" y="33182"/>
                  </a:lnTo>
                  <a:lnTo>
                    <a:pt x="18473" y="41437"/>
                  </a:lnTo>
                  <a:lnTo>
                    <a:pt x="14907" y="39330"/>
                  </a:lnTo>
                  <a:cubicBezTo>
                    <a:pt x="11874" y="45947"/>
                    <a:pt x="10334" y="53150"/>
                    <a:pt x="10397" y="60429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467283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5"/>
            <p:cNvSpPr txBox="1"/>
            <p:nvPr/>
          </p:nvSpPr>
          <p:spPr>
            <a:xfrm>
              <a:off x="467283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entury Gothic"/>
                <a:buNone/>
              </a:pPr>
              <a:r>
                <a:rPr b="0" i="0" lang="iw-IL" sz="2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ישועה</a:t>
              </a: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3950" y="6515"/>
                  </a:moveTo>
                  <a:lnTo>
                    <a:pt x="43950" y="6515"/>
                  </a:lnTo>
                  <a:cubicBezTo>
                    <a:pt x="52746" y="3875"/>
                    <a:pt x="62057" y="3446"/>
                    <a:pt x="71058" y="5264"/>
                  </a:cubicBezTo>
                  <a:lnTo>
                    <a:pt x="72250" y="1295"/>
                  </a:lnTo>
                  <a:lnTo>
                    <a:pt x="75154" y="9502"/>
                  </a:lnTo>
                  <a:lnTo>
                    <a:pt x="68066" y="15234"/>
                  </a:lnTo>
                  <a:lnTo>
                    <a:pt x="69257" y="11266"/>
                  </a:lnTo>
                  <a:lnTo>
                    <a:pt x="69257" y="11266"/>
                  </a:lnTo>
                  <a:cubicBezTo>
                    <a:pt x="61434" y="9780"/>
                    <a:pt x="53369" y="10200"/>
                    <a:pt x="45742" y="12488"/>
                  </a:cubicBezTo>
                  <a:close/>
                </a:path>
              </a:pathLst>
            </a:custGeom>
            <a:solidFill>
              <a:srgbClr val="6AAA8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6"/>
          <p:cNvPicPr preferRelativeResize="0"/>
          <p:nvPr/>
        </p:nvPicPr>
        <p:blipFill rotWithShape="1">
          <a:blip r:embed="rId3">
            <a:alphaModFix/>
          </a:blip>
          <a:srcRect b="10110" l="0" r="4127" t="0"/>
          <a:stretch/>
        </p:blipFill>
        <p:spPr>
          <a:xfrm rot="5739244">
            <a:off x="7994029" y="3671020"/>
            <a:ext cx="2232023" cy="1567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/>
          <p:cNvPicPr preferRelativeResize="0"/>
          <p:nvPr/>
        </p:nvPicPr>
        <p:blipFill rotWithShape="1">
          <a:blip r:embed="rId4">
            <a:alphaModFix/>
          </a:blip>
          <a:srcRect b="35947" l="0" r="0" t="28757"/>
          <a:stretch/>
        </p:blipFill>
        <p:spPr>
          <a:xfrm rot="-8075870">
            <a:off x="8643681" y="4215408"/>
            <a:ext cx="2826264" cy="806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למה ספירלה? אם גם אתם תהיתם למה קוראים... - ספירלה - יעוץ ואימון ..." id="202" name="Google Shape;202;p6"/>
          <p:cNvPicPr preferRelativeResize="0"/>
          <p:nvPr/>
        </p:nvPicPr>
        <p:blipFill rotWithShape="1">
          <a:blip r:embed="rId5">
            <a:alphaModFix/>
          </a:blip>
          <a:srcRect b="0" l="0" r="0" t="40175"/>
          <a:stretch/>
        </p:blipFill>
        <p:spPr>
          <a:xfrm rot="10800000">
            <a:off x="3339196" y="3129598"/>
            <a:ext cx="4122294" cy="224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/>
          <p:cNvSpPr/>
          <p:nvPr/>
        </p:nvSpPr>
        <p:spPr>
          <a:xfrm>
            <a:off x="4358964" y="5075169"/>
            <a:ext cx="184935" cy="184935"/>
          </a:xfrm>
          <a:prstGeom prst="ellipse">
            <a:avLst/>
          </a:prstGeom>
          <a:solidFill>
            <a:srgbClr val="0070C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1289435" y="4989508"/>
            <a:ext cx="3069529" cy="55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גדעון </a:t>
            </a:r>
            <a:endParaRPr/>
          </a:p>
        </p:txBody>
      </p:sp>
      <p:grpSp>
        <p:nvGrpSpPr>
          <p:cNvPr id="205" name="Google Shape;205;p6"/>
          <p:cNvGrpSpPr/>
          <p:nvPr/>
        </p:nvGrpSpPr>
        <p:grpSpPr>
          <a:xfrm>
            <a:off x="8373624" y="269293"/>
            <a:ext cx="3277522" cy="3024773"/>
            <a:chOff x="-64698" y="-39"/>
            <a:chExt cx="3277522" cy="3024773"/>
          </a:xfrm>
        </p:grpSpPr>
        <p:sp>
          <p:nvSpPr>
            <p:cNvPr id="206" name="Google Shape;206;p6"/>
            <p:cNvSpPr/>
            <p:nvPr/>
          </p:nvSpPr>
          <p:spPr>
            <a:xfrm>
              <a:off x="1852953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6"/>
            <p:cNvSpPr txBox="1"/>
            <p:nvPr/>
          </p:nvSpPr>
          <p:spPr>
            <a:xfrm>
              <a:off x="1852953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b="0" i="0" lang="iw-IL" sz="2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חטא</a:t>
              </a: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90468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108078" y="31596"/>
                  </a:moveTo>
                  <a:lnTo>
                    <a:pt x="108078" y="31596"/>
                  </a:lnTo>
                  <a:cubicBezTo>
                    <a:pt x="112357" y="38840"/>
                    <a:pt x="114945" y="46957"/>
                    <a:pt x="115647" y="55341"/>
                  </a:cubicBezTo>
                  <a:lnTo>
                    <a:pt x="119791" y="55377"/>
                  </a:lnTo>
                  <a:lnTo>
                    <a:pt x="112721" y="60456"/>
                  </a:lnTo>
                  <a:lnTo>
                    <a:pt x="105238" y="55251"/>
                  </a:lnTo>
                  <a:lnTo>
                    <a:pt x="109381" y="55287"/>
                  </a:lnTo>
                  <a:lnTo>
                    <a:pt x="109381" y="55287"/>
                  </a:lnTo>
                  <a:cubicBezTo>
                    <a:pt x="108689" y="48040"/>
                    <a:pt x="106411" y="41035"/>
                    <a:pt x="102708" y="34768"/>
                  </a:cubicBezTo>
                  <a:close/>
                </a:path>
              </a:pathLst>
            </a:custGeom>
            <a:solidFill>
              <a:srgbClr val="DD7C16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2147077" y="1415053"/>
              <a:ext cx="1065747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6"/>
            <p:cNvSpPr txBox="1"/>
            <p:nvPr/>
          </p:nvSpPr>
          <p:spPr>
            <a:xfrm>
              <a:off x="2147077" y="1415053"/>
              <a:ext cx="1065747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entury Gothic"/>
                <a:buNone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שעבוד</a:t>
              </a: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90468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104275" y="94029"/>
                  </a:moveTo>
                  <a:cubicBezTo>
                    <a:pt x="98364" y="101720"/>
                    <a:pt x="90550" y="107739"/>
                    <a:pt x="81605" y="111493"/>
                  </a:cubicBezTo>
                  <a:lnTo>
                    <a:pt x="82850" y="115446"/>
                  </a:lnTo>
                  <a:lnTo>
                    <a:pt x="75836" y="110289"/>
                  </a:lnTo>
                  <a:lnTo>
                    <a:pt x="78478" y="101564"/>
                  </a:lnTo>
                  <a:lnTo>
                    <a:pt x="79722" y="105516"/>
                  </a:lnTo>
                  <a:cubicBezTo>
                    <a:pt x="87450" y="102167"/>
                    <a:pt x="94198" y="96906"/>
                    <a:pt x="99331" y="90228"/>
                  </a:cubicBezTo>
                  <a:close/>
                </a:path>
              </a:pathLst>
            </a:custGeom>
            <a:solidFill>
              <a:srgbClr val="9F834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1120475" y="2276132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>
              <a:off x="1120475" y="2276132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b="0" i="0" lang="iw-IL" sz="2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צעקה</a:t>
              </a: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90468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3227" y="113263"/>
                  </a:moveTo>
                  <a:cubicBezTo>
                    <a:pt x="33974" y="110349"/>
                    <a:pt x="25640" y="105075"/>
                    <a:pt x="19045" y="97960"/>
                  </a:cubicBezTo>
                  <a:lnTo>
                    <a:pt x="15759" y="100486"/>
                  </a:lnTo>
                  <a:lnTo>
                    <a:pt x="18197" y="92128"/>
                  </a:lnTo>
                  <a:lnTo>
                    <a:pt x="27298" y="91617"/>
                  </a:lnTo>
                  <a:lnTo>
                    <a:pt x="24014" y="94141"/>
                  </a:lnTo>
                  <a:lnTo>
                    <a:pt x="24014" y="94141"/>
                  </a:lnTo>
                  <a:cubicBezTo>
                    <a:pt x="29810" y="100251"/>
                    <a:pt x="37067" y="104785"/>
                    <a:pt x="45101" y="107315"/>
                  </a:cubicBezTo>
                  <a:close/>
                </a:path>
              </a:pathLst>
            </a:custGeom>
            <a:solidFill>
              <a:srgbClr val="708553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-64698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6"/>
            <p:cNvSpPr txBox="1"/>
            <p:nvPr/>
          </p:nvSpPr>
          <p:spPr>
            <a:xfrm>
              <a:off x="-64698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b="0" i="0" lang="iw-IL" sz="2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שופט</a:t>
              </a:r>
              <a:endParaRPr/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90468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161" y="60483"/>
                  </a:moveTo>
                  <a:lnTo>
                    <a:pt x="4161" y="60483"/>
                  </a:lnTo>
                  <a:cubicBezTo>
                    <a:pt x="4088" y="52070"/>
                    <a:pt x="5917" y="43749"/>
                    <a:pt x="9512" y="36143"/>
                  </a:cubicBezTo>
                  <a:lnTo>
                    <a:pt x="5943" y="34034"/>
                  </a:lnTo>
                  <a:lnTo>
                    <a:pt x="14607" y="33182"/>
                  </a:lnTo>
                  <a:lnTo>
                    <a:pt x="18473" y="41437"/>
                  </a:lnTo>
                  <a:lnTo>
                    <a:pt x="14907" y="39330"/>
                  </a:lnTo>
                  <a:cubicBezTo>
                    <a:pt x="11874" y="45947"/>
                    <a:pt x="10334" y="53150"/>
                    <a:pt x="10397" y="60429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387997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6"/>
            <p:cNvSpPr txBox="1"/>
            <p:nvPr/>
          </p:nvSpPr>
          <p:spPr>
            <a:xfrm>
              <a:off x="387997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b="0" i="0" lang="iw-IL" sz="2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ישועה</a:t>
              </a: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90468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3950" y="6515"/>
                  </a:moveTo>
                  <a:lnTo>
                    <a:pt x="43950" y="6515"/>
                  </a:lnTo>
                  <a:cubicBezTo>
                    <a:pt x="52746" y="3875"/>
                    <a:pt x="62057" y="3446"/>
                    <a:pt x="71058" y="5264"/>
                  </a:cubicBezTo>
                  <a:lnTo>
                    <a:pt x="72250" y="1295"/>
                  </a:lnTo>
                  <a:lnTo>
                    <a:pt x="75154" y="9502"/>
                  </a:lnTo>
                  <a:lnTo>
                    <a:pt x="68066" y="15234"/>
                  </a:lnTo>
                  <a:lnTo>
                    <a:pt x="69257" y="11266"/>
                  </a:lnTo>
                  <a:lnTo>
                    <a:pt x="69257" y="11266"/>
                  </a:lnTo>
                  <a:cubicBezTo>
                    <a:pt x="61434" y="9780"/>
                    <a:pt x="53369" y="10200"/>
                    <a:pt x="45742" y="12488"/>
                  </a:cubicBezTo>
                  <a:close/>
                </a:path>
              </a:pathLst>
            </a:custGeom>
            <a:solidFill>
              <a:srgbClr val="6AAA8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6"/>
          <p:cNvSpPr/>
          <p:nvPr/>
        </p:nvSpPr>
        <p:spPr>
          <a:xfrm>
            <a:off x="10416209" y="1689653"/>
            <a:ext cx="1411356" cy="688842"/>
          </a:xfrm>
          <a:prstGeom prst="ellipse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8079801" y="3510424"/>
            <a:ext cx="2144652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3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sz="13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 txBox="1"/>
          <p:nvPr>
            <p:ph idx="1" type="body"/>
          </p:nvPr>
        </p:nvSpPr>
        <p:spPr>
          <a:xfrm>
            <a:off x="2937081" y="1007165"/>
            <a:ext cx="8915400" cy="4843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וַיַּעֲשׂוּ בְנֵי יִשְׂרָאֵל הָרַע בְּעֵינֵי ה' 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וַיִּתְּנֵם ה' בְּיַד מִדְיָן שֶׁבַע שָׁנִים: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וַתָּעָז יַד מִדְיָן עַל יִשְׂרָאֵל מִפְּנֵי מִדְיָן עָשׂוּ לָהֶם בְּנֵי יִשְׂרָאֵל, אֶת הַמִּנְהָרוֹת אֲשֶׁר בֶּהָרִים וְאֶת הַמְּעָרוֹת וְאֶת הַמְּצָדוֹת: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וְהָיָה אִם זָרַע יִשְׂרָאֵל וְעָלָה מִדְיָן וַעֲמָלֵק וּבְנֵי קֶדֶם, וְעָלוּ עָלָיו: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כִּי הֵם וּמִקְנֵיהֶם יַעֲלוּ וְאָהֳלֵיהֶם וּבָאוּ כְדֵי אַרְבֶּה לָרֹב וְלָהֶם וְלִגְמַלֵּיהֶם אֵין מִסְפָּר וַיָּבֹאוּ בָאָרֶץ לְשַׁחֲתָהּ: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וַיִּדַּל יִשְׂרָאֵל מְאֹד מִפְּנֵי מִדְיָן  וַיִּזְעֲקוּ בְנֵי יִשְׂרָאֵל אֶל ה':</a:t>
            </a:r>
            <a:endParaRPr sz="3200">
              <a:solidFill>
                <a:srgbClr val="1A1E0D"/>
              </a:solidFill>
            </a:endParaRPr>
          </a:p>
        </p:txBody>
      </p:sp>
      <p:grpSp>
        <p:nvGrpSpPr>
          <p:cNvPr id="228" name="Google Shape;228;p7"/>
          <p:cNvGrpSpPr/>
          <p:nvPr/>
        </p:nvGrpSpPr>
        <p:grpSpPr>
          <a:xfrm>
            <a:off x="746129" y="1723218"/>
            <a:ext cx="1944099" cy="1885464"/>
            <a:chOff x="695" y="132957"/>
            <a:chExt cx="1944099" cy="1885464"/>
          </a:xfrm>
        </p:grpSpPr>
        <p:sp>
          <p:nvSpPr>
            <p:cNvPr id="229" name="Google Shape;229;p7"/>
            <p:cNvSpPr/>
            <p:nvPr/>
          </p:nvSpPr>
          <p:spPr>
            <a:xfrm>
              <a:off x="1196160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 txBox="1"/>
            <p:nvPr/>
          </p:nvSpPr>
          <p:spPr>
            <a:xfrm>
              <a:off x="1196160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חטא</a:t>
              </a: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108074" y="31586"/>
                  </a:moveTo>
                  <a:lnTo>
                    <a:pt x="108074" y="31586"/>
                  </a:lnTo>
                  <a:cubicBezTo>
                    <a:pt x="112359" y="38835"/>
                    <a:pt x="114949" y="46960"/>
                    <a:pt x="115650" y="55352"/>
                  </a:cubicBezTo>
                  <a:lnTo>
                    <a:pt x="119792" y="55389"/>
                  </a:lnTo>
                  <a:lnTo>
                    <a:pt x="112725" y="60465"/>
                  </a:lnTo>
                  <a:lnTo>
                    <a:pt x="105246" y="55261"/>
                  </a:lnTo>
                  <a:lnTo>
                    <a:pt x="109386" y="55297"/>
                  </a:lnTo>
                  <a:lnTo>
                    <a:pt x="109386" y="55297"/>
                  </a:lnTo>
                  <a:cubicBezTo>
                    <a:pt x="108696" y="48043"/>
                    <a:pt x="106415" y="41031"/>
                    <a:pt x="102708" y="34758"/>
                  </a:cubicBezTo>
                  <a:close/>
                </a:path>
              </a:pathLst>
            </a:custGeom>
            <a:solidFill>
              <a:srgbClr val="DD7C16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1478371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7"/>
            <p:cNvSpPr txBox="1"/>
            <p:nvPr/>
          </p:nvSpPr>
          <p:spPr>
            <a:xfrm>
              <a:off x="1478371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שעבוד</a:t>
              </a: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104284" y="94021"/>
                  </a:moveTo>
                  <a:lnTo>
                    <a:pt x="104284" y="94021"/>
                  </a:lnTo>
                  <a:cubicBezTo>
                    <a:pt x="98369" y="101721"/>
                    <a:pt x="90549" y="107745"/>
                    <a:pt x="81594" y="111500"/>
                  </a:cubicBezTo>
                  <a:lnTo>
                    <a:pt x="82838" y="115451"/>
                  </a:lnTo>
                  <a:lnTo>
                    <a:pt x="75828" y="110295"/>
                  </a:lnTo>
                  <a:lnTo>
                    <a:pt x="78471" y="101575"/>
                  </a:lnTo>
                  <a:lnTo>
                    <a:pt x="79714" y="105525"/>
                  </a:lnTo>
                  <a:cubicBezTo>
                    <a:pt x="87450" y="102175"/>
                    <a:pt x="94205" y="96908"/>
                    <a:pt x="99341" y="90223"/>
                  </a:cubicBezTo>
                  <a:close/>
                </a:path>
              </a:pathLst>
            </a:custGeom>
            <a:solidFill>
              <a:srgbClr val="9F834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739533" y="1551998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739533" y="1551998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צעקה</a:t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43236" y="113268"/>
                  </a:moveTo>
                  <a:lnTo>
                    <a:pt x="43236" y="113268"/>
                  </a:lnTo>
                  <a:cubicBezTo>
                    <a:pt x="33974" y="110353"/>
                    <a:pt x="25632" y="105074"/>
                    <a:pt x="19034" y="97951"/>
                  </a:cubicBezTo>
                  <a:lnTo>
                    <a:pt x="15749" y="100475"/>
                  </a:lnTo>
                  <a:lnTo>
                    <a:pt x="18187" y="92122"/>
                  </a:lnTo>
                  <a:lnTo>
                    <a:pt x="27284" y="91613"/>
                  </a:lnTo>
                  <a:lnTo>
                    <a:pt x="24001" y="94135"/>
                  </a:lnTo>
                  <a:lnTo>
                    <a:pt x="24001" y="94135"/>
                  </a:lnTo>
                  <a:cubicBezTo>
                    <a:pt x="29802" y="100253"/>
                    <a:pt x="37066" y="104791"/>
                    <a:pt x="45107" y="107322"/>
                  </a:cubicBezTo>
                  <a:close/>
                </a:path>
              </a:pathLst>
            </a:custGeom>
            <a:solidFill>
              <a:srgbClr val="708553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695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 txBox="1"/>
            <p:nvPr/>
          </p:nvSpPr>
          <p:spPr>
            <a:xfrm>
              <a:off x="695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שופט</a:t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4158" y="60492"/>
                  </a:moveTo>
                  <a:cubicBezTo>
                    <a:pt x="4084" y="52071"/>
                    <a:pt x="5915" y="43743"/>
                    <a:pt x="9515" y="36129"/>
                  </a:cubicBezTo>
                  <a:lnTo>
                    <a:pt x="5949" y="34022"/>
                  </a:lnTo>
                  <a:lnTo>
                    <a:pt x="14609" y="33172"/>
                  </a:lnTo>
                  <a:lnTo>
                    <a:pt x="18472" y="41423"/>
                  </a:lnTo>
                  <a:lnTo>
                    <a:pt x="14908" y="39317"/>
                  </a:lnTo>
                  <a:lnTo>
                    <a:pt x="14908" y="39317"/>
                  </a:lnTo>
                  <a:cubicBezTo>
                    <a:pt x="11870" y="45940"/>
                    <a:pt x="10328" y="53151"/>
                    <a:pt x="10392" y="60438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282906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282906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ישועה</a:t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43940" y="6515"/>
                  </a:moveTo>
                  <a:lnTo>
                    <a:pt x="43940" y="6515"/>
                  </a:lnTo>
                  <a:cubicBezTo>
                    <a:pt x="52743" y="3872"/>
                    <a:pt x="62062" y="3442"/>
                    <a:pt x="71071" y="5265"/>
                  </a:cubicBezTo>
                  <a:lnTo>
                    <a:pt x="72262" y="1297"/>
                  </a:lnTo>
                  <a:lnTo>
                    <a:pt x="75164" y="9501"/>
                  </a:lnTo>
                  <a:lnTo>
                    <a:pt x="68079" y="15229"/>
                  </a:lnTo>
                  <a:lnTo>
                    <a:pt x="69269" y="11264"/>
                  </a:lnTo>
                  <a:lnTo>
                    <a:pt x="69269" y="11264"/>
                  </a:lnTo>
                  <a:cubicBezTo>
                    <a:pt x="61440" y="9775"/>
                    <a:pt x="53366" y="10194"/>
                    <a:pt x="45733" y="12486"/>
                  </a:cubicBezTo>
                  <a:close/>
                </a:path>
              </a:pathLst>
            </a:custGeom>
            <a:solidFill>
              <a:srgbClr val="6AAA8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"/>
          <p:cNvSpPr txBox="1"/>
          <p:nvPr>
            <p:ph idx="1" type="body"/>
          </p:nvPr>
        </p:nvSpPr>
        <p:spPr>
          <a:xfrm>
            <a:off x="2897325" y="1007165"/>
            <a:ext cx="8915400" cy="4843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וַיַּעֲשׂוּ בְנֵי יִשְׂרָאֵל הָרַע בְּעֵינֵי ה' 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וַיִּתְּנֵם ה' בְּיַד מִדְיָן שֶׁבַע שָׁנִים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וַתָּעָז יַד מִדְיָן עַל יִשְׂרָאֵל מִפְּנֵי מִדְיָן עָשׂוּ לָהֶם בְּנֵי יִשְׂרָאֵל, אֶת הַמִּנְהָרוֹת אֲשֶׁר בֶּהָרִים וְאֶת הַמְּעָרוֹת וְאֶת הַמְּצָדוֹת: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וְהָיָה אִם זָרַע יִשְׂרָאֵל וְעָלָה מִדְיָן וַעֲמָלֵק וּבְנֵי קֶדֶם, וְעָלוּ עָלָיו: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כִּי הֵם וּמִקְנֵיהֶם יַעֲלוּ וְאָהֳלֵיהֶם וּבָאוּ כְדֵי אַרְבֶּה לָרֹב וְלָהֶם וְלִגְמַלֵּיהֶם אֵין מִסְפָּר וַיָּבֹאוּ בָאָרֶץ לְשַׁחֲתָהּ: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וַיִּדַּל יִשְׂרָאֵל מְאֹד מִפְּנֵי מִדְיָן  וַיִּזְעֲקוּ בְנֵי יִשְׂרָאֵל אֶל ה':</a:t>
            </a:r>
            <a:endParaRPr sz="3200">
              <a:solidFill>
                <a:srgbClr val="1A1E0D"/>
              </a:solidFill>
            </a:endParaRPr>
          </a:p>
        </p:txBody>
      </p:sp>
      <p:grpSp>
        <p:nvGrpSpPr>
          <p:cNvPr id="249" name="Google Shape;249;p8"/>
          <p:cNvGrpSpPr/>
          <p:nvPr/>
        </p:nvGrpSpPr>
        <p:grpSpPr>
          <a:xfrm>
            <a:off x="746129" y="1723218"/>
            <a:ext cx="1944099" cy="1885464"/>
            <a:chOff x="695" y="132957"/>
            <a:chExt cx="1944099" cy="1885464"/>
          </a:xfrm>
        </p:grpSpPr>
        <p:sp>
          <p:nvSpPr>
            <p:cNvPr id="250" name="Google Shape;250;p8"/>
            <p:cNvSpPr/>
            <p:nvPr/>
          </p:nvSpPr>
          <p:spPr>
            <a:xfrm>
              <a:off x="1196160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8"/>
            <p:cNvSpPr txBox="1"/>
            <p:nvPr/>
          </p:nvSpPr>
          <p:spPr>
            <a:xfrm>
              <a:off x="1196160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חטא</a:t>
              </a: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108074" y="31586"/>
                  </a:moveTo>
                  <a:lnTo>
                    <a:pt x="108074" y="31586"/>
                  </a:lnTo>
                  <a:cubicBezTo>
                    <a:pt x="112359" y="38835"/>
                    <a:pt x="114949" y="46960"/>
                    <a:pt x="115650" y="55352"/>
                  </a:cubicBezTo>
                  <a:lnTo>
                    <a:pt x="119792" y="55389"/>
                  </a:lnTo>
                  <a:lnTo>
                    <a:pt x="112725" y="60465"/>
                  </a:lnTo>
                  <a:lnTo>
                    <a:pt x="105246" y="55261"/>
                  </a:lnTo>
                  <a:lnTo>
                    <a:pt x="109386" y="55297"/>
                  </a:lnTo>
                  <a:lnTo>
                    <a:pt x="109386" y="55297"/>
                  </a:lnTo>
                  <a:cubicBezTo>
                    <a:pt x="108696" y="48043"/>
                    <a:pt x="106415" y="41031"/>
                    <a:pt x="102708" y="34758"/>
                  </a:cubicBezTo>
                  <a:close/>
                </a:path>
              </a:pathLst>
            </a:custGeom>
            <a:solidFill>
              <a:srgbClr val="DD7C16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478371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8"/>
            <p:cNvSpPr txBox="1"/>
            <p:nvPr/>
          </p:nvSpPr>
          <p:spPr>
            <a:xfrm>
              <a:off x="1478371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שעבוד</a:t>
              </a: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104284" y="94021"/>
                  </a:moveTo>
                  <a:lnTo>
                    <a:pt x="104284" y="94021"/>
                  </a:lnTo>
                  <a:cubicBezTo>
                    <a:pt x="98369" y="101721"/>
                    <a:pt x="90549" y="107745"/>
                    <a:pt x="81594" y="111500"/>
                  </a:cubicBezTo>
                  <a:lnTo>
                    <a:pt x="82838" y="115451"/>
                  </a:lnTo>
                  <a:lnTo>
                    <a:pt x="75828" y="110295"/>
                  </a:lnTo>
                  <a:lnTo>
                    <a:pt x="78471" y="101575"/>
                  </a:lnTo>
                  <a:lnTo>
                    <a:pt x="79714" y="105525"/>
                  </a:lnTo>
                  <a:cubicBezTo>
                    <a:pt x="87450" y="102175"/>
                    <a:pt x="94205" y="96908"/>
                    <a:pt x="99341" y="90223"/>
                  </a:cubicBezTo>
                  <a:close/>
                </a:path>
              </a:pathLst>
            </a:custGeom>
            <a:solidFill>
              <a:srgbClr val="9F834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739533" y="1551998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8"/>
            <p:cNvSpPr txBox="1"/>
            <p:nvPr/>
          </p:nvSpPr>
          <p:spPr>
            <a:xfrm>
              <a:off x="739533" y="1551998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צעקה</a:t>
              </a: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43236" y="113268"/>
                  </a:moveTo>
                  <a:lnTo>
                    <a:pt x="43236" y="113268"/>
                  </a:lnTo>
                  <a:cubicBezTo>
                    <a:pt x="33974" y="110353"/>
                    <a:pt x="25632" y="105074"/>
                    <a:pt x="19034" y="97951"/>
                  </a:cubicBezTo>
                  <a:lnTo>
                    <a:pt x="15749" y="100475"/>
                  </a:lnTo>
                  <a:lnTo>
                    <a:pt x="18187" y="92122"/>
                  </a:lnTo>
                  <a:lnTo>
                    <a:pt x="27284" y="91613"/>
                  </a:lnTo>
                  <a:lnTo>
                    <a:pt x="24001" y="94135"/>
                  </a:lnTo>
                  <a:lnTo>
                    <a:pt x="24001" y="94135"/>
                  </a:lnTo>
                  <a:cubicBezTo>
                    <a:pt x="29802" y="100253"/>
                    <a:pt x="37066" y="104791"/>
                    <a:pt x="45107" y="107322"/>
                  </a:cubicBezTo>
                  <a:close/>
                </a:path>
              </a:pathLst>
            </a:custGeom>
            <a:solidFill>
              <a:srgbClr val="708553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695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8"/>
            <p:cNvSpPr txBox="1"/>
            <p:nvPr/>
          </p:nvSpPr>
          <p:spPr>
            <a:xfrm>
              <a:off x="695" y="1015201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שופט</a:t>
              </a: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4158" y="60492"/>
                  </a:moveTo>
                  <a:cubicBezTo>
                    <a:pt x="4084" y="52071"/>
                    <a:pt x="5915" y="43743"/>
                    <a:pt x="9515" y="36129"/>
                  </a:cubicBezTo>
                  <a:lnTo>
                    <a:pt x="5949" y="34022"/>
                  </a:lnTo>
                  <a:lnTo>
                    <a:pt x="14609" y="33172"/>
                  </a:lnTo>
                  <a:lnTo>
                    <a:pt x="18472" y="41423"/>
                  </a:lnTo>
                  <a:lnTo>
                    <a:pt x="14908" y="39317"/>
                  </a:lnTo>
                  <a:lnTo>
                    <a:pt x="14908" y="39317"/>
                  </a:lnTo>
                  <a:cubicBezTo>
                    <a:pt x="11870" y="45940"/>
                    <a:pt x="10328" y="53151"/>
                    <a:pt x="10392" y="60438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82906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8"/>
            <p:cNvSpPr txBox="1"/>
            <p:nvPr/>
          </p:nvSpPr>
          <p:spPr>
            <a:xfrm>
              <a:off x="282906" y="146644"/>
              <a:ext cx="466423" cy="466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entury Gothic"/>
                <a:buNone/>
              </a:pPr>
              <a:r>
                <a:rPr lang="iw-IL" sz="13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ישועה</a:t>
              </a: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97352" y="132957"/>
              <a:ext cx="1750785" cy="1750785"/>
            </a:xfrm>
            <a:custGeom>
              <a:rect b="b" l="l" r="r" t="t"/>
              <a:pathLst>
                <a:path extrusionOk="0" h="120000" w="120000">
                  <a:moveTo>
                    <a:pt x="43940" y="6515"/>
                  </a:moveTo>
                  <a:lnTo>
                    <a:pt x="43940" y="6515"/>
                  </a:lnTo>
                  <a:cubicBezTo>
                    <a:pt x="52743" y="3872"/>
                    <a:pt x="62062" y="3442"/>
                    <a:pt x="71071" y="5265"/>
                  </a:cubicBezTo>
                  <a:lnTo>
                    <a:pt x="72262" y="1297"/>
                  </a:lnTo>
                  <a:lnTo>
                    <a:pt x="75164" y="9501"/>
                  </a:lnTo>
                  <a:lnTo>
                    <a:pt x="68079" y="15229"/>
                  </a:lnTo>
                  <a:lnTo>
                    <a:pt x="69269" y="11264"/>
                  </a:lnTo>
                  <a:lnTo>
                    <a:pt x="69269" y="11264"/>
                  </a:lnTo>
                  <a:cubicBezTo>
                    <a:pt x="61440" y="9775"/>
                    <a:pt x="53366" y="10194"/>
                    <a:pt x="45733" y="12486"/>
                  </a:cubicBezTo>
                  <a:close/>
                </a:path>
              </a:pathLst>
            </a:custGeom>
            <a:solidFill>
              <a:srgbClr val="6AAA8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"/>
          <p:cNvSpPr txBox="1"/>
          <p:nvPr>
            <p:ph idx="1" type="body"/>
          </p:nvPr>
        </p:nvSpPr>
        <p:spPr>
          <a:xfrm>
            <a:off x="2917203" y="1007165"/>
            <a:ext cx="8915400" cy="4843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וַיַּעֲשׂוּ בְנֵי יִשְׂרָאֵל הָרַע בְּעֵינֵי ה' וַיִּתְּנֵם ה' בְּיַד מִדְיָן שֶׁבַע שָׁנִים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וַתָּעָז יַד מִדְיָן עַל יִשְׂרָאֵל מִפְּנֵי מִדְיָן עָשׂוּ לָהֶם בְּנֵי יִשְׂרָאֵל, אֶת ה</a:t>
            </a:r>
            <a:r>
              <a:rPr b="0" i="0" lang="iw-IL" sz="3200">
                <a:solidFill>
                  <a:schemeClr val="accent1"/>
                </a:solidFill>
                <a:latin typeface="David"/>
                <a:ea typeface="David"/>
                <a:cs typeface="David"/>
                <a:sym typeface="David"/>
              </a:rPr>
              <a:t>ַ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מִּנְהָרוֹת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 אֲשֶׁר בֶּהָרִים וְאֶת 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200">
                <a:solidFill>
                  <a:schemeClr val="accent1"/>
                </a:solidFill>
                <a:latin typeface="David"/>
                <a:ea typeface="David"/>
                <a:cs typeface="David"/>
                <a:sym typeface="David"/>
              </a:rPr>
              <a:t>ַ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מְּעָרוֹת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 וְאֶת הַ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ָמְּצדוֹת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וְהָיָה אִם זָרַע יִשְׂרָאֵל וְעָלָה מִדְיָן וַעֲמָלֵק וּבְנֵי קֶדֶם, וְעָלוּ עָלָיו: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כִּי הֵם וּמִקְנֵיהֶם יַעֲלוּ וְאָהֳלֵיהֶם וּבָאוּ כְדֵי אַרְבֶּה לָרֹב וְלָהֶם וְלִגְמַלֵּיהֶם אֵין מִסְפָּר וַיָּבֹאוּ בָאָרֶץ לְשַׁחֲתָהּ: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וַיִּדַּל יִשְׂרָאֵל מְאֹד מִפְּנֵי מִדְיָן  וַיִּזְעֲקוּ בְנֵי יִשְׂרָאֵל אֶל ה':</a:t>
            </a:r>
            <a:endParaRPr sz="3200">
              <a:solidFill>
                <a:srgbClr val="1A1E0D"/>
              </a:solidFill>
            </a:endParaRPr>
          </a:p>
        </p:txBody>
      </p:sp>
      <p:pic>
        <p:nvPicPr>
          <p:cNvPr descr="נקודות עניין בהרי ירושלים ואזור בית שמש - טיולי" id="270" name="Google Shape;27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503" y="2034002"/>
            <a:ext cx="1943100" cy="2352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צודת המישור – ויקיפדיה" id="271" name="Google Shape;2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432" y="5031685"/>
            <a:ext cx="2800350" cy="16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"/>
          <p:cNvSpPr txBox="1"/>
          <p:nvPr>
            <p:ph type="title"/>
          </p:nvPr>
        </p:nvSpPr>
        <p:spPr>
          <a:xfrm>
            <a:off x="7623313" y="763258"/>
            <a:ext cx="409996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וְהָיָה אִם זָרַע יִשְׂרָאֵל 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וְעָלָה מִדְיָן וַעֲמָלֵק וּבְנֵי קֶדֶם, וְעָלוּ עָלָיו: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וַיַּחֲנוּ עֲלֵיהֶם וַיַּשְׁחִיתוּ אֶת יְבוּל הָאָרֶץ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 עַד בּוֹאֲךָ עַזָּה וְלֹא יַשְׁאִירוּ מִחְיָה בְּיִשְׂרָאֵל, וְשֶׂה וָשׁוֹר וַחֲמוֹר: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כִּי הֵם וּמִקְנֵיהֶם יַעֲלוּ וְאָהֳלֵיהֶם וּבָאוּ כְדֵי אַרְבֶּה לָרֹב וְלָהֶם וְלִגְמַלֵּיהֶם אֵין מִסְפָּר וַיָּבֹאוּ בָאָרֶץ לְשַׁחֲתָהּ</a:t>
            </a:r>
            <a:endParaRPr/>
          </a:p>
        </p:txBody>
      </p:sp>
      <p:pic>
        <p:nvPicPr>
          <p:cNvPr descr="המחקר הישראלי שיגדיל את מספר גרגירי החיטה" id="277" name="Google Shape;277;p10"/>
          <p:cNvPicPr preferRelativeResize="0"/>
          <p:nvPr/>
        </p:nvPicPr>
        <p:blipFill rotWithShape="1">
          <a:blip r:embed="rId3">
            <a:alphaModFix/>
          </a:blip>
          <a:srcRect b="0" l="0" r="0" t="6139"/>
          <a:stretch/>
        </p:blipFill>
        <p:spPr>
          <a:xfrm>
            <a:off x="545925" y="3429000"/>
            <a:ext cx="5816728" cy="3057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"/>
          <p:cNvSpPr txBox="1"/>
          <p:nvPr>
            <p:ph type="title"/>
          </p:nvPr>
        </p:nvSpPr>
        <p:spPr>
          <a:xfrm>
            <a:off x="7623313" y="763258"/>
            <a:ext cx="409996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וְהָיָה אִם זָרַע יִשְׂרָאֵל 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וְעָלָה מִדְיָן וַעֲמָלֵק וּבְנֵי קֶדֶם, וְעָלוּ עָלָיו: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וַיַּחֲנוּ עֲלֵיהֶם וַיַּשְׁחִיתוּ אֶת יְבוּל הָאָרֶץ עַד בּוֹאֲךָ עַזָּה</a:t>
            </a:r>
            <a:r>
              <a:rPr lang="iw-IL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וְלֹא יַשְׁאִירוּ מִחְיָה בְּיִשְׂרָאֵל, וְשֶׂה וָשׁוֹר וַחֲמוֹר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כִּי הֵם וּמִקְנֵיהֶם יַעֲלוּ וְאָהֳלֵיהֶם וּבָאוּ כְדֵי אַרְבֶּה לָרֹב וְלָהֶם וְלִגְמַלֵּיהֶם אֵין מִסְפָּר וַיָּבֹאוּ בָאָרֶץ לְשַׁחֲתָהּ</a:t>
            </a:r>
            <a:endParaRPr/>
          </a:p>
        </p:txBody>
      </p:sp>
      <p:pic>
        <p:nvPicPr>
          <p:cNvPr descr="המחקר הישראלי שיגדיל את מספר גרגירי החיטה" id="283" name="Google Shape;283;p11"/>
          <p:cNvPicPr preferRelativeResize="0"/>
          <p:nvPr/>
        </p:nvPicPr>
        <p:blipFill rotWithShape="1">
          <a:blip r:embed="rId3">
            <a:alphaModFix/>
          </a:blip>
          <a:srcRect b="0" l="0" r="0" t="6139"/>
          <a:stretch/>
        </p:blipFill>
        <p:spPr>
          <a:xfrm>
            <a:off x="545925" y="3429000"/>
            <a:ext cx="5816728" cy="3057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דפי צביעה לחם - קרטיב" id="284" name="Google Shape;28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9637" y="805898"/>
            <a:ext cx="1333500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יור של סלסילת פירות | פרוג - דף הבית של היוצרים החרדים" id="285" name="Google Shape;28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1369" y="1888435"/>
            <a:ext cx="959537" cy="870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כבשה דפי צביעה – המבחר הגדול ביותר של דפי צביעה להדפסה ואונליין, גדולים  ואיכותיים – באתר הגדול בישראל" id="286" name="Google Shape;28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4508" y="1888435"/>
            <a:ext cx="876222" cy="10328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חמור דפי צביעה – המבחר הגדול ביותר של דפי צביעה להדפסה ואונליין, גדולים  ואיכותיים – באתר הגדול בישראל" id="287" name="Google Shape;28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76612" y="712113"/>
            <a:ext cx="976741" cy="1025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1"/>
          <p:cNvSpPr txBox="1"/>
          <p:nvPr/>
        </p:nvSpPr>
        <p:spPr>
          <a:xfrm>
            <a:off x="4642962" y="858185"/>
            <a:ext cx="97674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p11"/>
          <p:cNvSpPr txBox="1"/>
          <p:nvPr/>
        </p:nvSpPr>
        <p:spPr>
          <a:xfrm>
            <a:off x="2610848" y="1968675"/>
            <a:ext cx="97674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11"/>
          <p:cNvSpPr txBox="1"/>
          <p:nvPr/>
        </p:nvSpPr>
        <p:spPr>
          <a:xfrm>
            <a:off x="3124212" y="734344"/>
            <a:ext cx="97674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11"/>
          <p:cNvSpPr txBox="1"/>
          <p:nvPr/>
        </p:nvSpPr>
        <p:spPr>
          <a:xfrm>
            <a:off x="3968415" y="1895026"/>
            <a:ext cx="97674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דף צביעה פרה" id="292" name="Google Shape;292;p11"/>
          <p:cNvPicPr preferRelativeResize="0"/>
          <p:nvPr/>
        </p:nvPicPr>
        <p:blipFill rotWithShape="1">
          <a:blip r:embed="rId8">
            <a:alphaModFix/>
          </a:blip>
          <a:srcRect b="12055" l="0" r="0" t="0"/>
          <a:stretch/>
        </p:blipFill>
        <p:spPr>
          <a:xfrm>
            <a:off x="5853280" y="2136094"/>
            <a:ext cx="1018745" cy="103739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5687651" y="2193126"/>
            <a:ext cx="97674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 txBox="1"/>
          <p:nvPr>
            <p:ph type="title"/>
          </p:nvPr>
        </p:nvSpPr>
        <p:spPr>
          <a:xfrm>
            <a:off x="7623313" y="763258"/>
            <a:ext cx="409996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וְהָיָה אִם זָרַע יִשְׂרָאֵל וְעָלָה מִדְיָן וַעֲמָלֵק וּבְנֵי קֶדֶם, וְעָלוּ עָלָיו: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וַיַּחֲנוּ עֲלֵיהֶם, וַיַּשְׁחִיתוּ אֶת יְבוּל הָאָרֶץ, עַד בּוֹאֲךָ עַזָּה וְלֹא יַשְׁאִירוּ מִחְיָה בְּיִשְׂרָאֵל, וְשֶׂה וָשׁוֹר וַחֲמוֹר: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ִּי הֵם וּמִקְנֵיהֶם יַעֲלוּ וְאָהֳלֵיהֶם וּבָאוּ כְדֵי אַרְבֶּה לָרֹב וְלָהֶם וְלִגְמַלֵּיהֶם אֵין מִסְפָּר וַיָּבֹאוּ בָאָרֶץ לְשַׁחֲתָהּ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המחקר הישראלי שיגדיל את מספר גרגירי החיטה" id="299" name="Google Shape;299;p12"/>
          <p:cNvPicPr preferRelativeResize="0"/>
          <p:nvPr/>
        </p:nvPicPr>
        <p:blipFill rotWithShape="1">
          <a:blip r:embed="rId3">
            <a:alphaModFix/>
          </a:blip>
          <a:srcRect b="0" l="0" r="0" t="6139"/>
          <a:stretch/>
        </p:blipFill>
        <p:spPr>
          <a:xfrm>
            <a:off x="545925" y="3429000"/>
            <a:ext cx="5816728" cy="3057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thiopia: Breeding Ground For the Next Batch of Desert Locust - ICPAC" id="300" name="Google Shape;30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149" y="3200400"/>
            <a:ext cx="5838504" cy="3289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rms : FAO in Emergencies" id="301" name="Google Shape;301;p12"/>
          <p:cNvPicPr preferRelativeResize="0"/>
          <p:nvPr/>
        </p:nvPicPr>
        <p:blipFill rotWithShape="1">
          <a:blip r:embed="rId5">
            <a:alphaModFix/>
          </a:blip>
          <a:srcRect b="0" l="0" r="13408" t="8829"/>
          <a:stretch/>
        </p:blipFill>
        <p:spPr>
          <a:xfrm>
            <a:off x="428917" y="3200400"/>
            <a:ext cx="6247628" cy="328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13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08" name="Google Shape;30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8587" y="4271843"/>
            <a:ext cx="2461591" cy="1391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760" y="4289010"/>
            <a:ext cx="2461592" cy="139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3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4367" y="2504783"/>
            <a:ext cx="3270306" cy="184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6268" y="2502507"/>
            <a:ext cx="3244635" cy="183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730731" y="1020747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8386792" y="1024063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4769269" y="10408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524678" y="10408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6207239" y="10207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4354693" y="4997073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011471" y="50616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3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687134" y="5078447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8253" y="5616137"/>
            <a:ext cx="1907026" cy="107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0368" y="5598501"/>
            <a:ext cx="1907027" cy="107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73479" y="5664294"/>
            <a:ext cx="1364873" cy="97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3"/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שנה 1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14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34" name="Google Shape;33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8587" y="4271843"/>
            <a:ext cx="2461591" cy="1391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760" y="4289010"/>
            <a:ext cx="2461592" cy="139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4367" y="2504783"/>
            <a:ext cx="3270306" cy="184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6268" y="2502507"/>
            <a:ext cx="3244635" cy="183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730731" y="1020747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8386792" y="1024063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4354693" y="4997073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011471" y="50616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4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687134" y="5078447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8253" y="5616137"/>
            <a:ext cx="1907026" cy="107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73479" y="5664294"/>
            <a:ext cx="1364873" cy="97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4"/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שנה 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15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56" name="Google Shape;35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760" y="4289010"/>
            <a:ext cx="2461592" cy="139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4367" y="2504783"/>
            <a:ext cx="3270306" cy="184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730731" y="1020747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8386792" y="1024063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4354693" y="4997073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011471" y="50616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5687134" y="5078447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73479" y="5664294"/>
            <a:ext cx="1364873" cy="97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5"/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שנה 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16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75" name="Google Shape;37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760" y="4289010"/>
            <a:ext cx="2461592" cy="139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6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4367" y="2504783"/>
            <a:ext cx="3270306" cy="184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6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6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6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6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73479" y="5664294"/>
            <a:ext cx="1364873" cy="97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6"/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שנה 4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17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1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89" name="Google Shape;38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76760" y="4289010"/>
            <a:ext cx="2461592" cy="139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7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7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7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94" name="Google Shape;394;p17"/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שנה 5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8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401" name="Google Shape;401;p18"/>
          <p:cNvPicPr preferRelativeResize="0"/>
          <p:nvPr/>
        </p:nvPicPr>
        <p:blipFill rotWithShape="1">
          <a:blip r:embed="rId4">
            <a:alphaModFix/>
          </a:blip>
          <a:srcRect b="8821" l="8519" r="0" t="14435"/>
          <a:stretch/>
        </p:blipFill>
        <p:spPr>
          <a:xfrm rot="5400000">
            <a:off x="7065424" y="2333833"/>
            <a:ext cx="756531" cy="257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8"/>
          <p:cNvPicPr preferRelativeResize="0"/>
          <p:nvPr/>
        </p:nvPicPr>
        <p:blipFill rotWithShape="1">
          <a:blip r:embed="rId4">
            <a:alphaModFix/>
          </a:blip>
          <a:srcRect b="8821" l="8519" r="0" t="14435"/>
          <a:stretch/>
        </p:blipFill>
        <p:spPr>
          <a:xfrm rot="5400000">
            <a:off x="7408997" y="1943147"/>
            <a:ext cx="829418" cy="282672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1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04" name="Google Shape;404;p18"/>
          <p:cNvPicPr preferRelativeResize="0"/>
          <p:nvPr/>
        </p:nvPicPr>
        <p:blipFill rotWithShape="1">
          <a:blip r:embed="rId4">
            <a:alphaModFix/>
          </a:blip>
          <a:srcRect b="8821" l="8519" r="0" t="14435"/>
          <a:stretch/>
        </p:blipFill>
        <p:spPr>
          <a:xfrm rot="5400000">
            <a:off x="7360255" y="2887364"/>
            <a:ext cx="829418" cy="28267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8"/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שנה 6</a:t>
            </a:r>
            <a:endParaRPr/>
          </a:p>
        </p:txBody>
      </p:sp>
      <p:pic>
        <p:nvPicPr>
          <p:cNvPr descr="Camel Convoy Vector Images (34)" id="406" name="Google Shape;406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609291" y="481820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07" name="Google Shape;407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015576" y="568262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08" name="Google Shape;408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171714" y="492167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09" name="Google Shape;409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877524" y="523068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0" name="Google Shape;410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465904" y="5273085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1" name="Google Shape;411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465904" y="591122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2" name="Google Shape;412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916232" y="560770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3" name="Google Shape;413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514308" y="544437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4" name="Google Shape;414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452406" y="412127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5" name="Google Shape;415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590978" y="463547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6" name="Google Shape;416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885168" y="508898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7" name="Google Shape;417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502711" y="429143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8" name="Google Shape;418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015576" y="439828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19" name="Google Shape;419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902734" y="613876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20" name="Google Shape;420;p18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583334" y="5856858"/>
            <a:ext cx="450328" cy="427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19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427" name="Google Shape;427;p19"/>
          <p:cNvPicPr preferRelativeResize="0"/>
          <p:nvPr/>
        </p:nvPicPr>
        <p:blipFill rotWithShape="1">
          <a:blip r:embed="rId4">
            <a:alphaModFix/>
          </a:blip>
          <a:srcRect b="8821" l="8519" r="0" t="14435"/>
          <a:stretch/>
        </p:blipFill>
        <p:spPr>
          <a:xfrm rot="5400000">
            <a:off x="7065424" y="2333833"/>
            <a:ext cx="756531" cy="257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9"/>
          <p:cNvPicPr preferRelativeResize="0"/>
          <p:nvPr/>
        </p:nvPicPr>
        <p:blipFill rotWithShape="1">
          <a:blip r:embed="rId4">
            <a:alphaModFix/>
          </a:blip>
          <a:srcRect b="8821" l="8519" r="0" t="14435"/>
          <a:stretch/>
        </p:blipFill>
        <p:spPr>
          <a:xfrm rot="5400000">
            <a:off x="7408997" y="1943147"/>
            <a:ext cx="829418" cy="28267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30" name="Google Shape;430;p19"/>
          <p:cNvPicPr preferRelativeResize="0"/>
          <p:nvPr/>
        </p:nvPicPr>
        <p:blipFill rotWithShape="1">
          <a:blip r:embed="rId4">
            <a:alphaModFix/>
          </a:blip>
          <a:srcRect b="8821" l="8519" r="0" t="14435"/>
          <a:stretch/>
        </p:blipFill>
        <p:spPr>
          <a:xfrm rot="5400000">
            <a:off x="7360255" y="2887364"/>
            <a:ext cx="829418" cy="2826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1" name="Google Shape;431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654598" y="361888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2" name="Google Shape;432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060883" y="448330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3" name="Google Shape;433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217021" y="372235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4" name="Google Shape;434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922831" y="403136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5" name="Google Shape;435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511211" y="4073763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6" name="Google Shape;436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511211" y="471190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7" name="Google Shape;437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961539" y="440838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8" name="Google Shape;438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559615" y="424505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39" name="Google Shape;439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497713" y="292195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40" name="Google Shape;440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930475" y="388966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41" name="Google Shape;441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548018" y="309211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42" name="Google Shape;442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060883" y="319896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43" name="Google Shape;443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948041" y="493944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44" name="Google Shape;444;p19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628641" y="4657536"/>
            <a:ext cx="450328" cy="427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20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0" name="Google Shape;450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528166" y="280056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1" name="Google Shape;451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34451" y="36649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2" name="Google Shape;452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090589" y="290403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3" name="Google Shape;453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796399" y="321303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4" name="Google Shape;454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84779" y="3255442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5" name="Google Shape;455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84779" y="38935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6" name="Google Shape;456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835107" y="359006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7" name="Google Shape;457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433183" y="342673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8" name="Google Shape;458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71281" y="210363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59" name="Google Shape;459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804043" y="307134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0" name="Google Shape;460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421586" y="227379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1" name="Google Shape;461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34451" y="238063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2" name="Google Shape;462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821609" y="412112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3" name="Google Shape;463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502209" y="383921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4" name="Google Shape;464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470624" y="455287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5" name="Google Shape;465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20952" y="4143336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6" name="Google Shape;466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20952" y="478147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7" name="Google Shape;467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71280" y="447795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8" name="Google Shape;468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69356" y="431462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69" name="Google Shape;469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57782" y="50090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70" name="Google Shape;470;p20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38382" y="4727109"/>
            <a:ext cx="450328" cy="427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21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76" name="Google Shape;476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72888" y="403995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77" name="Google Shape;477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116275" y="293308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78" name="Google Shape;478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22560" y="379750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79" name="Google Shape;479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678698" y="30365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0" name="Google Shape;480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384508" y="33455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1" name="Google Shape;481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72888" y="3387964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2" name="Google Shape;482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423216" y="372258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3" name="Google Shape;483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21292" y="355925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4" name="Google Shape;484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59390" y="22361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5" name="Google Shape;485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392152" y="32038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6" name="Google Shape;486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09695" y="240631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7" name="Google Shape;487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22560" y="25131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8" name="Google Shape;488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409718" y="425364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89" name="Google Shape;489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90318" y="397173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0" name="Google Shape;490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58733" y="46853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1" name="Google Shape;491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09061" y="4275858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2" name="Google Shape;492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09061" y="49139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3" name="Google Shape;493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59389" y="461047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4" name="Google Shape;494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557465" y="444714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5" name="Google Shape;495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45891" y="514154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496" name="Google Shape;496;p21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626491" y="4859631"/>
            <a:ext cx="450328" cy="427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22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2" name="Google Shape;502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592340" y="61856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3" name="Google Shape;503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458296" y="568780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4" name="Google Shape;504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621581" y="574350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5" name="Google Shape;505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626469" y="645610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6" name="Google Shape;506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228757" y="625717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7" name="Google Shape;507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851633" y="4959840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8" name="Google Shape;508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283875" y="489908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09" name="Google Shape;509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483852" y="443999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0" name="Google Shape;510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658264" y="534137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1" name="Google Shape;511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058711" y="57703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2" name="Google Shape;512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219063" y="50817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3" name="Google Shape;513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007968" y="543559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4" name="Google Shape;514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372452" y="526042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5" name="Google Shape;515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934180" y="42495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6" name="Google Shape;516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58733" y="46853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7" name="Google Shape;517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003381" y="6142249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8" name="Google Shape;518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372452" y="64306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19" name="Google Shape;519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424225" y="60225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20" name="Google Shape;520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829721" y="54979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21" name="Google Shape;521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780485" y="507332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522" name="Google Shape;522;p22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626491" y="4859631"/>
            <a:ext cx="450328" cy="427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23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23"/>
          <p:cNvSpPr txBox="1"/>
          <p:nvPr>
            <p:ph idx="1" type="body"/>
          </p:nvPr>
        </p:nvSpPr>
        <p:spPr>
          <a:xfrm>
            <a:off x="2718420" y="1029704"/>
            <a:ext cx="8915400" cy="4843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וַיַּעֲשׂוּ בְנֵי יִשְׂרָאֵל הָרַע בְּעֵינֵי ה' וַיִּתְּנֵם ה' בְּיַד מִדְיָן שֶׁבַע שָׁנִים: </a:t>
            </a:r>
            <a:r>
              <a:rPr b="1" lang="iw-IL" sz="24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וַתָּעָז יַד מִדְיָן עַל יִשְׂרָאֵל מִפְּנֵי מִדְיָן עָשׂוּ לָהֶם בְּנֵי יִשְׂרָאֵל, אֶת 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הַמִּנְהָרוֹת אֲשֶׁר בֶּהָרִים וְאֶת הַמְּעָרוֹת וְאֶת הַָמְּצדוֹת: </a:t>
            </a:r>
            <a:r>
              <a:rPr b="0" i="0"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24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וְהָיָה אִם זָרַע יִשְׂרָאֵל וְעָלָה מִדְיָן וַעֲמָלֵק וּבְנֵי קֶדֶם, וְעָלוּ עָלָיו:  </a:t>
            </a:r>
            <a:r>
              <a:rPr b="1" lang="iw-IL" sz="24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b="1" lang="iw-IL" sz="24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כִּי הֵם וּמִקְנֵיהֶם יַעֲלוּ וְאָהֳלֵיהֶם וּבָאוּ כְדֵי אַרְבֶּה לָרֹב וְלָהֶם וְלִגְמַלֵּיהֶם אֵין מִסְפָּר וַיָּבֹאוּ בָאָרֶץ לְשַׁחֲתָהּ: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וַיִּדַּל יִשְׂרָאֵל מְאֹד מִפְּנֵי מִדְיָן </a:t>
            </a:r>
            <a:r>
              <a:rPr b="1" i="0" lang="iw-IL" sz="32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וַיִּזְעֲקוּ בְנֵי יִשְׂרָאֵל אֶל ה':</a:t>
            </a:r>
            <a:endParaRPr b="1" sz="3200">
              <a:solidFill>
                <a:srgbClr val="C00000"/>
              </a:solidFill>
            </a:endParaRPr>
          </a:p>
        </p:txBody>
      </p:sp>
      <p:grpSp>
        <p:nvGrpSpPr>
          <p:cNvPr id="529" name="Google Shape;529;p23"/>
          <p:cNvGrpSpPr/>
          <p:nvPr/>
        </p:nvGrpSpPr>
        <p:grpSpPr>
          <a:xfrm>
            <a:off x="332639" y="3860188"/>
            <a:ext cx="3118951" cy="3024773"/>
            <a:chOff x="14587" y="-39"/>
            <a:chExt cx="3118951" cy="3024773"/>
          </a:xfrm>
        </p:grpSpPr>
        <p:sp>
          <p:nvSpPr>
            <p:cNvPr id="530" name="Google Shape;530;p23"/>
            <p:cNvSpPr/>
            <p:nvPr/>
          </p:nvSpPr>
          <p:spPr>
            <a:xfrm>
              <a:off x="1932239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3"/>
            <p:cNvSpPr txBox="1"/>
            <p:nvPr/>
          </p:nvSpPr>
          <p:spPr>
            <a:xfrm>
              <a:off x="1932239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lang="iw-IL" sz="2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חטא</a:t>
              </a:r>
              <a:endParaRPr/>
            </a:p>
          </p:txBody>
        </p:sp>
        <p:sp>
          <p:nvSpPr>
            <p:cNvPr id="532" name="Google Shape;532;p23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108078" y="31596"/>
                  </a:moveTo>
                  <a:lnTo>
                    <a:pt x="108078" y="31596"/>
                  </a:lnTo>
                  <a:cubicBezTo>
                    <a:pt x="112357" y="38840"/>
                    <a:pt x="114945" y="46957"/>
                    <a:pt x="115647" y="55341"/>
                  </a:cubicBezTo>
                  <a:lnTo>
                    <a:pt x="119791" y="55377"/>
                  </a:lnTo>
                  <a:lnTo>
                    <a:pt x="112721" y="60456"/>
                  </a:lnTo>
                  <a:lnTo>
                    <a:pt x="105238" y="55251"/>
                  </a:lnTo>
                  <a:lnTo>
                    <a:pt x="109381" y="55287"/>
                  </a:lnTo>
                  <a:lnTo>
                    <a:pt x="109381" y="55287"/>
                  </a:lnTo>
                  <a:cubicBezTo>
                    <a:pt x="108689" y="48040"/>
                    <a:pt x="106411" y="41035"/>
                    <a:pt x="102708" y="34768"/>
                  </a:cubicBezTo>
                  <a:close/>
                </a:path>
              </a:pathLst>
            </a:custGeom>
            <a:solidFill>
              <a:srgbClr val="DD7C16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3"/>
            <p:cNvSpPr/>
            <p:nvPr/>
          </p:nvSpPr>
          <p:spPr>
            <a:xfrm>
              <a:off x="2384936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3"/>
            <p:cNvSpPr txBox="1"/>
            <p:nvPr/>
          </p:nvSpPr>
          <p:spPr>
            <a:xfrm>
              <a:off x="2384936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200"/>
                <a:buFont typeface="Century Gothic"/>
                <a:buNone/>
              </a:pPr>
              <a:r>
                <a:rPr b="1" lang="iw-IL" sz="2200">
                  <a:solidFill>
                    <a:srgbClr val="00206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מדין</a:t>
              </a:r>
              <a:endParaRPr/>
            </a:p>
          </p:txBody>
        </p:sp>
        <p:sp>
          <p:nvSpPr>
            <p:cNvPr id="535" name="Google Shape;535;p23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104275" y="94029"/>
                  </a:moveTo>
                  <a:cubicBezTo>
                    <a:pt x="98364" y="101720"/>
                    <a:pt x="90550" y="107739"/>
                    <a:pt x="81605" y="111493"/>
                  </a:cubicBezTo>
                  <a:lnTo>
                    <a:pt x="82850" y="115446"/>
                  </a:lnTo>
                  <a:lnTo>
                    <a:pt x="75836" y="110289"/>
                  </a:lnTo>
                  <a:lnTo>
                    <a:pt x="78478" y="101564"/>
                  </a:lnTo>
                  <a:lnTo>
                    <a:pt x="79722" y="105516"/>
                  </a:lnTo>
                  <a:cubicBezTo>
                    <a:pt x="87450" y="102167"/>
                    <a:pt x="94198" y="96906"/>
                    <a:pt x="99331" y="90228"/>
                  </a:cubicBezTo>
                  <a:close/>
                </a:path>
              </a:pathLst>
            </a:custGeom>
            <a:solidFill>
              <a:srgbClr val="9F834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3"/>
            <p:cNvSpPr/>
            <p:nvPr/>
          </p:nvSpPr>
          <p:spPr>
            <a:xfrm>
              <a:off x="1199761" y="2276132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3"/>
            <p:cNvSpPr txBox="1"/>
            <p:nvPr/>
          </p:nvSpPr>
          <p:spPr>
            <a:xfrm>
              <a:off x="1199761" y="2276132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200"/>
                <a:buFont typeface="Century Gothic"/>
                <a:buNone/>
              </a:pPr>
              <a:r>
                <a:rPr b="1" lang="iw-IL" sz="2200">
                  <a:solidFill>
                    <a:srgbClr val="00206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צעקה</a:t>
              </a:r>
              <a:endParaRPr/>
            </a:p>
          </p:txBody>
        </p:sp>
        <p:sp>
          <p:nvSpPr>
            <p:cNvPr id="538" name="Google Shape;538;p23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3227" y="113263"/>
                  </a:moveTo>
                  <a:cubicBezTo>
                    <a:pt x="33974" y="110349"/>
                    <a:pt x="25640" y="105075"/>
                    <a:pt x="19045" y="97960"/>
                  </a:cubicBezTo>
                  <a:lnTo>
                    <a:pt x="15759" y="100486"/>
                  </a:lnTo>
                  <a:lnTo>
                    <a:pt x="18197" y="92128"/>
                  </a:lnTo>
                  <a:lnTo>
                    <a:pt x="27298" y="91617"/>
                  </a:lnTo>
                  <a:lnTo>
                    <a:pt x="24014" y="94141"/>
                  </a:lnTo>
                  <a:lnTo>
                    <a:pt x="24014" y="94141"/>
                  </a:lnTo>
                  <a:cubicBezTo>
                    <a:pt x="29810" y="100251"/>
                    <a:pt x="37067" y="104785"/>
                    <a:pt x="45101" y="107315"/>
                  </a:cubicBezTo>
                  <a:close/>
                </a:path>
              </a:pathLst>
            </a:custGeom>
            <a:solidFill>
              <a:srgbClr val="708553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3"/>
            <p:cNvSpPr/>
            <p:nvPr/>
          </p:nvSpPr>
          <p:spPr>
            <a:xfrm>
              <a:off x="14587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3"/>
            <p:cNvSpPr txBox="1"/>
            <p:nvPr/>
          </p:nvSpPr>
          <p:spPr>
            <a:xfrm>
              <a:off x="14587" y="1415053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200"/>
                <a:buFont typeface="Century Gothic"/>
                <a:buNone/>
              </a:pPr>
              <a:r>
                <a:rPr b="1" lang="iw-IL" sz="2200">
                  <a:solidFill>
                    <a:srgbClr val="00206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שופט</a:t>
              </a:r>
              <a:endParaRPr/>
            </a:p>
          </p:txBody>
        </p:sp>
        <p:sp>
          <p:nvSpPr>
            <p:cNvPr id="541" name="Google Shape;541;p23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161" y="60483"/>
                  </a:moveTo>
                  <a:lnTo>
                    <a:pt x="4161" y="60483"/>
                  </a:lnTo>
                  <a:cubicBezTo>
                    <a:pt x="4088" y="52070"/>
                    <a:pt x="5917" y="43749"/>
                    <a:pt x="9512" y="36143"/>
                  </a:cubicBezTo>
                  <a:lnTo>
                    <a:pt x="5943" y="34034"/>
                  </a:lnTo>
                  <a:lnTo>
                    <a:pt x="14607" y="33182"/>
                  </a:lnTo>
                  <a:lnTo>
                    <a:pt x="18473" y="41437"/>
                  </a:lnTo>
                  <a:lnTo>
                    <a:pt x="14907" y="39330"/>
                  </a:lnTo>
                  <a:cubicBezTo>
                    <a:pt x="11874" y="45947"/>
                    <a:pt x="10334" y="53150"/>
                    <a:pt x="10397" y="60429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3"/>
            <p:cNvSpPr/>
            <p:nvPr/>
          </p:nvSpPr>
          <p:spPr>
            <a:xfrm>
              <a:off x="467283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3"/>
            <p:cNvSpPr txBox="1"/>
            <p:nvPr/>
          </p:nvSpPr>
          <p:spPr>
            <a:xfrm>
              <a:off x="467283" y="21797"/>
              <a:ext cx="748602" cy="748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entury Gothic"/>
                <a:buNone/>
              </a:pPr>
              <a:r>
                <a:rPr lang="iw-IL" sz="2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ישועה</a:t>
              </a:r>
              <a:endParaRPr/>
            </a:p>
          </p:txBody>
        </p:sp>
        <p:sp>
          <p:nvSpPr>
            <p:cNvPr id="544" name="Google Shape;544;p23"/>
            <p:cNvSpPr/>
            <p:nvPr/>
          </p:nvSpPr>
          <p:spPr>
            <a:xfrm>
              <a:off x="169754" y="-39"/>
              <a:ext cx="2808616" cy="2808616"/>
            </a:xfrm>
            <a:custGeom>
              <a:rect b="b" l="l" r="r" t="t"/>
              <a:pathLst>
                <a:path extrusionOk="0" h="120000" w="120000">
                  <a:moveTo>
                    <a:pt x="43950" y="6515"/>
                  </a:moveTo>
                  <a:lnTo>
                    <a:pt x="43950" y="6515"/>
                  </a:lnTo>
                  <a:cubicBezTo>
                    <a:pt x="52746" y="3875"/>
                    <a:pt x="62057" y="3446"/>
                    <a:pt x="71058" y="5264"/>
                  </a:cubicBezTo>
                  <a:lnTo>
                    <a:pt x="72250" y="1295"/>
                  </a:lnTo>
                  <a:lnTo>
                    <a:pt x="75154" y="9502"/>
                  </a:lnTo>
                  <a:lnTo>
                    <a:pt x="68066" y="15234"/>
                  </a:lnTo>
                  <a:lnTo>
                    <a:pt x="69257" y="11266"/>
                  </a:lnTo>
                  <a:lnTo>
                    <a:pt x="69257" y="11266"/>
                  </a:lnTo>
                  <a:cubicBezTo>
                    <a:pt x="61434" y="9780"/>
                    <a:pt x="53369" y="10200"/>
                    <a:pt x="45742" y="12488"/>
                  </a:cubicBezTo>
                  <a:close/>
                </a:path>
              </a:pathLst>
            </a:custGeom>
            <a:solidFill>
              <a:srgbClr val="6AAA8F"/>
            </a:solidFill>
            <a:ln cap="rnd" cmpd="sng" w="158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5" name="Google Shape;545;p23"/>
          <p:cNvSpPr/>
          <p:nvPr/>
        </p:nvSpPr>
        <p:spPr>
          <a:xfrm>
            <a:off x="1453069" y="6192078"/>
            <a:ext cx="878092" cy="565551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5"/>
          <p:cNvSpPr txBox="1"/>
          <p:nvPr>
            <p:ph idx="1" type="body"/>
          </p:nvPr>
        </p:nvSpPr>
        <p:spPr>
          <a:xfrm>
            <a:off x="3747052" y="503583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וַיָּבֹא מַלְאַךְ ה' וַיֵּשֶׁב תַּחַת הָאֵלָה אֲשֶׁר בְּעָפְרָה אֲשֶׁר לְיוֹאָשׁ אֲבִי הָעֶזְרִי וְגִדְעוֹן בְּנוֹ חֹבֵט חִטִּים בַּגַּת לְהָנִיס מִפְּנֵי מִדְיָן: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וַיֵּרָא אֵלָיו מַלְאַךְ ה' וַיֹּאמֶר אֵלָיו ה' עִמְּךָ גִּבּוֹר הֶחָיִל: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גִּדְעוֹן בִּי אֲדֹנִי וְיֵשׁ ה' עִמָּנוּ וְלָמָּה מְצָאַתְנוּ כָּל זֹאת וְאַיֵּה כָל נִפְלְאֹתָיו אֲשֶׁר סִפְּרוּ לָנוּ אֲבוֹתֵינוּ לֵאמֹר הֲלֹא מִמִּצְרַיִם הֶעֱלָנוּ ה' וְעַתָּה נְטָשָׁנוּ ה' וַיִּתְּנֵנוּ בְּכַף מִדְיָן: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וַיִּפֶן אֵלָיו ה' וַיֹּאמֶר לֵךְ בְּכֹחֲךָ זֶה וְהוֹשַׁעְתָּ אֶת יִשְׂרָאֵל מִכַּף מִדְיָן הֲלֹא שְׁלַחְתִּיךָ: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בִּי אֲדֹנָי בַּמָּה אוֹשִׁיעַ אֶת יִשְׂרָאֵל הִנֵּה אַלְפִּי הַדַּל בִּמְנַשֶּׁה וְאָנֹכִי הַצָּעִיר בְּבֵית אָבִי: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ה' כִּי אֶהְיֶה עִמָּךְ וְהִכִּיתָ אֶת מִדְיָן כְּאִישׁ אֶחָד.</a:t>
            </a:r>
            <a:endParaRPr/>
          </a:p>
        </p:txBody>
      </p:sp>
      <p:pic>
        <p:nvPicPr>
          <p:cNvPr descr="אלה אטלנטית, פארק עדולם" id="551" name="Google Shape;5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084" y="2514600"/>
            <a:ext cx="2845279" cy="18934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יליון 122 לשנת 2010חורבת עתרי" id="552" name="Google Shape;55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650" y="4569853"/>
            <a:ext cx="2822713" cy="2114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870317" y="5070963"/>
            <a:ext cx="829418" cy="28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2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1115048" y="5070963"/>
            <a:ext cx="829418" cy="28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5"/>
          <p:cNvPicPr preferRelativeResize="0"/>
          <p:nvPr/>
        </p:nvPicPr>
        <p:blipFill rotWithShape="1">
          <a:blip r:embed="rId5">
            <a:alphaModFix/>
          </a:blip>
          <a:srcRect b="8821" l="8519" r="0" t="14435"/>
          <a:stretch/>
        </p:blipFill>
        <p:spPr>
          <a:xfrm rot="5400000">
            <a:off x="962333" y="5298700"/>
            <a:ext cx="829418" cy="282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6"/>
          <p:cNvSpPr txBox="1"/>
          <p:nvPr>
            <p:ph idx="1" type="body"/>
          </p:nvPr>
        </p:nvSpPr>
        <p:spPr>
          <a:xfrm>
            <a:off x="3747052" y="503583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וַיָּבֹא מַלְאַךְ ה' וַיֵּשֶׁב תַּחַת הָאֵלָה אֲשֶׁר בְּעָפְרָה אֲשֶׁר לְ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יוֹאָשׁ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אֲבִי הָעֶזְרִי וְ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גִדְעוֹן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בְּנוֹ חֹבֵט חִטִּים בַּגַּת לְהָנִיס מִפְּנֵי מִדְיָן: </a:t>
            </a:r>
            <a:endParaRPr b="1" sz="2400">
              <a:solidFill>
                <a:srgbClr val="002060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47494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561" name="Google Shape;561;p26"/>
          <p:cNvSpPr/>
          <p:nvPr/>
        </p:nvSpPr>
        <p:spPr>
          <a:xfrm>
            <a:off x="6271592" y="2604052"/>
            <a:ext cx="1570382" cy="824948"/>
          </a:xfrm>
          <a:prstGeom prst="rect">
            <a:avLst/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יואש</a:t>
            </a:r>
            <a:endParaRPr/>
          </a:p>
        </p:txBody>
      </p:sp>
      <p:sp>
        <p:nvSpPr>
          <p:cNvPr id="562" name="Google Shape;562;p26"/>
          <p:cNvSpPr/>
          <p:nvPr/>
        </p:nvSpPr>
        <p:spPr>
          <a:xfrm>
            <a:off x="6828183" y="3643971"/>
            <a:ext cx="506895" cy="82494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3" name="Google Shape;563;p26"/>
          <p:cNvSpPr/>
          <p:nvPr/>
        </p:nvSpPr>
        <p:spPr>
          <a:xfrm>
            <a:off x="6271592" y="4704521"/>
            <a:ext cx="1570382" cy="824948"/>
          </a:xfrm>
          <a:prstGeom prst="rect">
            <a:avLst/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גדעון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7"/>
          <p:cNvSpPr txBox="1"/>
          <p:nvPr>
            <p:ph idx="1" type="body"/>
          </p:nvPr>
        </p:nvSpPr>
        <p:spPr>
          <a:xfrm>
            <a:off x="3747052" y="503583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וַיָּבֹא מַלְאַךְ ה' וַיֵּשֶׁב תַּחַת הָאֵלָה אֲשֶׁר בְּעָפְרָה אֲשֶׁר לְיוֹאָשׁ אֲבִי הָעֶזְרִי וְגִדְעוֹן בְּנוֹ חֹבֵט חִטִּים בַּגַּת לְהָנִיס מִפְּנֵי מִדְיָן: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וַיֵּרָא אֵלָיו מַלְאַךְ ה' וַיֹּאמֶר אֵלָיו 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ה' עִמְּךָ גִּבּוֹר הֶחָיִל: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גִּדְעוֹן בִּי אֲדֹנִי וְיֵשׁ ה' עִמָּנוּ וְלָמָּה מְצָאַתְנוּ כָּל זֹאת וְאַיֵּה כָל נִפְלְאֹתָיו אֲשֶׁר סִפְּרוּ לָנוּ אֲבוֹתֵינוּ לֵאמֹר הֲלֹא מִמִּצְרַיִם הֶעֱלָנוּ ה' וְעַתָּה נְטָשָׁנוּ ה' וַיִּתְּנֵנוּ בְּכַף מִדְיָן: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וַיִּפֶן אֵלָיו ה' וַיֹּאמֶר לֵךְ בְּכֹחֲךָ זֶה וְהוֹשַׁעְתָּ אֶת יִשְׂרָאֵל מִכַּף מִדְיָן הֲלֹא שְׁלַחְתִּיךָ: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בִּי אֲדֹנָי בַּמָּה אוֹשִׁיעַ אֶת יִשְׂרָאֵל הִנֵּה אַלְפִּי הַדַּל בִּמְנַשֶּׁה וְאָנֹכִי הַצָּעִיר בְּבֵית אָבִי: </a:t>
            </a: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ה' כִּי אֶהְיֶה עִמָּךְ וְהִכִּיתָ אֶת מִדְיָן כְּאִישׁ אֶחָד.</a:t>
            </a:r>
            <a:endParaRPr/>
          </a:p>
        </p:txBody>
      </p:sp>
      <p:pic>
        <p:nvPicPr>
          <p:cNvPr descr="גיליון 122 לשנת 2010חורבת עתרי" id="569" name="Google Shape;56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893" y="3872441"/>
            <a:ext cx="3368986" cy="2523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8"/>
          <p:cNvSpPr txBox="1"/>
          <p:nvPr>
            <p:ph idx="1" type="body"/>
          </p:nvPr>
        </p:nvSpPr>
        <p:spPr>
          <a:xfrm>
            <a:off x="3727174" y="974036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וַיֵּרָא אֵלָיו מַלְאַךְ ה'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וַיֹּאמֶר אֵלָיו: 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ה' עִמְּךָ גִּבּוֹר הֶחָיִל!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אֵלָיו גִּדְעוֹן: 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בִּי אֲדֹנִי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! 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וְיֵשׁ ה' עִמָּנוּ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?!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וְלָמָּה מְצָאַתְנוּ כָּל זֹאת?!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וְאַיֵּה כָל נִפְלְאֹתָיו, אֲשֶׁר סִפְּרוּ לָנוּ אֲבוֹתֵינוּ לֵאמֹר?!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הֲלֹא מִמִּצְרַיִם הֶעֱלָנוּ ה', וְעַתָּה נְטָשָׁנוּ ה'!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וַיִּתְּנֵנוּ בְּכַף מִדְיָן! </a:t>
            </a:r>
            <a:endParaRPr/>
          </a:p>
        </p:txBody>
      </p:sp>
      <p:pic>
        <p:nvPicPr>
          <p:cNvPr descr="גיליון 122 לשנת 2010חורבת עתרי" id="575" name="Google Shape;5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893" y="3872441"/>
            <a:ext cx="3368986" cy="2523488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8"/>
          <p:cNvSpPr/>
          <p:nvPr/>
        </p:nvSpPr>
        <p:spPr>
          <a:xfrm rot="-1340521">
            <a:off x="3497163" y="505673"/>
            <a:ext cx="2445027" cy="1292087"/>
          </a:xfrm>
          <a:prstGeom prst="ellipse">
            <a:avLst/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דו-שיח 1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9"/>
          <p:cNvSpPr txBox="1"/>
          <p:nvPr>
            <p:ph idx="1" type="body"/>
          </p:nvPr>
        </p:nvSpPr>
        <p:spPr>
          <a:xfrm>
            <a:off x="3727174" y="974036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וַיֵּרָא אֵלָיו מַלְאַךְ ה'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וַיֹּאמֶר אֵלָיו: ה' עִמְּךָ גִּבּוֹר הֶחָיִל!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וַיֹּאמֶר אֵלָיו גִּדְעוֹן: בִּי אֲדֹנִי! וְיֵשׁ ה' עִמָּנוּ?!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וְלָמָּה מְצָאַתְנוּ כָּל זֹאת?!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וְאַיֵּה כָל נִפְלְאֹתָיו, אֲשֶׁר סִפְּרוּ לָנוּ אֲבוֹתֵינוּ לֵאמֹר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?!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הֲלֹא מִמִּצְרַיִם הֶעֱלָנוּ ה', וְעַתָּה נְטָשָׁנוּ ה'!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וַיִּתְּנֵנוּ בְּכַף מִדְיָן! </a:t>
            </a:r>
            <a:endParaRPr/>
          </a:p>
        </p:txBody>
      </p:sp>
      <p:pic>
        <p:nvPicPr>
          <p:cNvPr descr="גיליון 122 לשנת 2010חורבת עתרי" id="582" name="Google Shape;58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893" y="3872441"/>
            <a:ext cx="3368986" cy="2523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0"/>
          <p:cNvSpPr txBox="1"/>
          <p:nvPr>
            <p:ph idx="1" type="body"/>
          </p:nvPr>
        </p:nvSpPr>
        <p:spPr>
          <a:xfrm>
            <a:off x="3319670" y="503583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וַיִּפֶן אֵלָיו ה' וַיֹּאמֶר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לֵךְ בְּכֹחֲךָ זֶה!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   וְהוֹשַׁעְתָּ אֶת יִשְׂרָאֵל מִכַּף מִדְיָן!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   הֲלֹא שְׁלַחְתִּיךָ!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אֵלָיו: בִּי אֲדֹנָי!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בַּמָּה אוֹשִׁיעַ אֶת יִשְׂרָאֵל?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הִנֵּה אַלְפִּי הַדַּל בִּמְנַשֶּׁה וְאָנֹכִי הַצָּעִיר בְּבֵית אָבִי: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ה' כִּי אֶהְיֶה עִמָּךְ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וְהִכִּיתָ אֶת מִדְיָן כְּאִישׁ אֶחָד.</a:t>
            </a:r>
            <a:endParaRPr/>
          </a:p>
        </p:txBody>
      </p:sp>
      <p:sp>
        <p:nvSpPr>
          <p:cNvPr id="588" name="Google Shape;588;p30"/>
          <p:cNvSpPr/>
          <p:nvPr/>
        </p:nvSpPr>
        <p:spPr>
          <a:xfrm rot="-1340521">
            <a:off x="3755581" y="684084"/>
            <a:ext cx="2445027" cy="1292087"/>
          </a:xfrm>
          <a:prstGeom prst="ellipse">
            <a:avLst/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דו-שיח 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1"/>
          <p:cNvSpPr txBox="1"/>
          <p:nvPr>
            <p:ph idx="1" type="body"/>
          </p:nvPr>
        </p:nvSpPr>
        <p:spPr>
          <a:xfrm>
            <a:off x="3319670" y="503583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וַיִּפֶן אֵלָיו ה' וַיֹּאמֶר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לֵךְ בְּכֹחֲךָ זֶה!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וְהוֹשַׁעְתָּ אֶת יִשְׂרָאֵל מִכַּף מִדְיָן!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הֲלֹא שְׁלַחְתִּיךָ!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אֵלָיו: בִּי אֲדֹנָי!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   בַּמָּה אוֹשִׁיעַ אֶת יִשְׂרָאֵל?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הִנֵּה אַלְפִּי הַדַּל בִּמְנַשֶּׁה וְאָנֹכִי הַצָּעִיר בְּבֵית אָבִי: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 ה' כִּי אֶהְיֶה עִמָּךְ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וְהִכִּיתָ אֶת מִדְיָן כְּאִישׁ אֶחָד.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2"/>
          <p:cNvSpPr txBox="1"/>
          <p:nvPr>
            <p:ph idx="1" type="body"/>
          </p:nvPr>
        </p:nvSpPr>
        <p:spPr>
          <a:xfrm>
            <a:off x="3319670" y="503583"/>
            <a:ext cx="798616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וַיִּפֶן אֵלָיו ה' וַיֹּאמֶר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לֵךְ בְּכֹחֲךָ זֶה!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וְהוֹשַׁעְתָּ אֶת יִשְׂרָאֵל מִכַּף מִדְיָן!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הֲלֹא שְׁלַחְתִּיךָ!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וַיֹּאמֶר אֵלָיו: בִּי אֲדֹנָי!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בַּמָּה אוֹשִׁיעַ אֶת יִשְׂרָאֵל?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    הִנֵּה אַלְפִּי הַדַּל בִּמְנַשֶּׁה וְאָנֹכִי הַצָּעִיר בְּבֵית אָבִי: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3200">
                <a:solidFill>
                  <a:srgbClr val="47494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וַיֹּאמֶר אֵלָיו ה' כִּי אֶהְיֶה עִמָּךְ!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   וְהִכִּיתָ אֶת מִדְיָן כְּאִישׁ אֶחָד!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33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04" name="Google Shape;60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72888" y="403995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05" name="Google Shape;60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116275" y="293308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06" name="Google Shape;60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22560" y="379750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07" name="Google Shape;60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678698" y="30365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08" name="Google Shape;60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384508" y="33455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09" name="Google Shape;60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72888" y="3387964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0" name="Google Shape;61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423216" y="372258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1" name="Google Shape;61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21292" y="355925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2" name="Google Shape;61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59390" y="22361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3" name="Google Shape;61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392152" y="32038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4" name="Google Shape;61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09695" y="240631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5" name="Google Shape;61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22560" y="25131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6" name="Google Shape;61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409718" y="425364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7" name="Google Shape;61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90318" y="397173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8" name="Google Shape;61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58733" y="46853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19" name="Google Shape;61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09061" y="4275858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0" name="Google Shape;62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09061" y="49139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1" name="Google Shape;62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59389" y="461047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2" name="Google Shape;62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557465" y="444714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3" name="Google Shape;62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45891" y="514154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4" name="Google Shape;62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626491" y="485963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5" name="Google Shape;62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610696" y="584020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6" name="Google Shape;62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773981" y="589590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7" name="Google Shape;62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778869" y="660850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8" name="Google Shape;62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381157" y="640957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29" name="Google Shape;62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004033" y="5112240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0" name="Google Shape;63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436275" y="505148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1" name="Google Shape;63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636252" y="459239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2" name="Google Shape;63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810664" y="549377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3" name="Google Shape;63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371463" y="52341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4" name="Google Shape;63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160368" y="558799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5" name="Google Shape;63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86580" y="44019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6" name="Google Shape;63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211133" y="48377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7" name="Google Shape;63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155781" y="6294649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8" name="Google Shape;63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524852" y="65830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39" name="Google Shape;63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576625" y="61749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0" name="Google Shape;64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982121" y="56503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1" name="Google Shape;64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932885" y="522572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2" name="Google Shape;64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778891" y="501203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3" name="Google Shape;64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864633" y="33574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4" name="Google Shape;64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08020" y="225060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5" name="Google Shape;64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414305" y="311502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6" name="Google Shape;64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570443" y="235407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7" name="Google Shape;64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276253" y="266308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8" name="Google Shape;64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864633" y="2705484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49" name="Google Shape;64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14961" y="304010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0" name="Google Shape;65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13037" y="287677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1" name="Google Shape;65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283897" y="252138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2" name="Google Shape;65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82063" y="32892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3" name="Google Shape;65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78325" y="371949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4" name="Google Shape;65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83902" y="464955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5" name="Google Shape;65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127289" y="354268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6" name="Google Shape;65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533574" y="440709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7" name="Google Shape;65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689712" y="364615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8" name="Google Shape;65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395522" y="39551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59" name="Google Shape;65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83902" y="3997560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0" name="Google Shape;66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434230" y="433217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1" name="Google Shape;66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32306" y="416884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2" name="Google Shape;66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403166" y="38134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3" name="Google Shape;66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101332" y="458133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4" name="Google Shape;66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97594" y="50115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5" name="Google Shape;66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961783" y="432156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6" name="Google Shape;666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105170" y="321470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7" name="Google Shape;667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511455" y="407911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8" name="Google Shape;668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667593" y="331817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69" name="Google Shape;669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373403" y="36271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70" name="Google Shape;670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961783" y="3669578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71" name="Google Shape;671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9412111" y="400419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72" name="Google Shape;672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010187" y="384086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73" name="Google Shape;673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9381047" y="34854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74" name="Google Shape;674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079213" y="425335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75" name="Google Shape;675;p33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075475" y="468359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676" name="Google Shape;67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5293061" y="6015379"/>
            <a:ext cx="648509" cy="641887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33"/>
          <p:cNvSpPr/>
          <p:nvPr/>
        </p:nvSpPr>
        <p:spPr>
          <a:xfrm>
            <a:off x="5040874" y="5756359"/>
            <a:ext cx="1086415" cy="1061533"/>
          </a:xfrm>
          <a:prstGeom prst="ellipse">
            <a:avLst/>
          </a:prstGeom>
          <a:noFill/>
          <a:ln cap="flat" cmpd="sng" w="3810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8" name="Google Shape;678;p33"/>
          <p:cNvSpPr txBox="1"/>
          <p:nvPr/>
        </p:nvSpPr>
        <p:spPr>
          <a:xfrm>
            <a:off x="4942064" y="1106973"/>
            <a:ext cx="713878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כִּי אֶהְיֶה עִמָּךְ!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וְהִכִּיתָ אֶת מִדְיָן כְּאִישׁ אֶחָד!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4"/>
          <p:cNvSpPr txBox="1"/>
          <p:nvPr>
            <p:ph idx="1" type="body"/>
          </p:nvPr>
        </p:nvSpPr>
        <p:spPr>
          <a:xfrm>
            <a:off x="2534669" y="1391943"/>
            <a:ext cx="7573617" cy="2524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b="1" lang="iw-IL" sz="5400">
                <a:solidFill>
                  <a:srgbClr val="002060"/>
                </a:solidFill>
              </a:rPr>
              <a:t>שופטים פרק ו</a:t>
            </a:r>
            <a:endParaRPr/>
          </a:p>
          <a:p>
            <a:pPr indent="0" lvl="0" marL="0" rtl="1" algn="ctr">
              <a:spcBef>
                <a:spcPts val="1000"/>
              </a:spcBef>
              <a:spcAft>
                <a:spcPts val="0"/>
              </a:spcAft>
              <a:buSzPts val="4800"/>
              <a:buNone/>
            </a:pPr>
            <a:r>
              <a:rPr b="1" lang="iw-IL" sz="4800">
                <a:solidFill>
                  <a:srgbClr val="002060"/>
                </a:solidFill>
              </a:rPr>
              <a:t>אות הגיזה</a:t>
            </a:r>
            <a:endParaRPr/>
          </a:p>
        </p:txBody>
      </p:sp>
      <p:pic>
        <p:nvPicPr>
          <p:cNvPr descr="כוס מים | ARTMO" id="684" name="Google Shape;68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3025" y="4418724"/>
            <a:ext cx="1572524" cy="2126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וזם מס' 1 בארץ - YouTube" id="685" name="Google Shape;685;p34"/>
          <p:cNvPicPr preferRelativeResize="0"/>
          <p:nvPr/>
        </p:nvPicPr>
        <p:blipFill rotWithShape="1">
          <a:blip r:embed="rId4">
            <a:alphaModFix/>
          </a:blip>
          <a:srcRect b="0" l="24442" r="0" t="57530"/>
          <a:stretch/>
        </p:blipFill>
        <p:spPr>
          <a:xfrm rot="-3239254">
            <a:off x="4601018" y="4119907"/>
            <a:ext cx="1864012" cy="78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5"/>
          <p:cNvSpPr txBox="1"/>
          <p:nvPr>
            <p:ph type="title"/>
          </p:nvPr>
        </p:nvSpPr>
        <p:spPr>
          <a:xfrm>
            <a:off x="7623313" y="763258"/>
            <a:ext cx="409996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וְהָיָה אִם זָרַע יִשְׂרָאֵל וְעָלָה מִדְיָן וַעֲמָלֵק וּבְנֵי קֶדֶם, וְעָלוּ עָלָיו: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וַיַּחֲנוּ עֲלֵיהֶם, וַיַּשְׁחִיתוּ אֶת יְבוּל הָאָרֶץ, עַד בּוֹאֲךָ עַזָּה וְלֹא יַשְׁאִירוּ מִחְיָה בְּיִשְׂרָאֵל, וְשֶׂה וָשׁוֹר וַחֲמוֹר: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6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 כ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ִּי הֵם וּמִקְנֵיהֶם יַעֲלוּ וְאָהֳלֵיהֶם וּבָאוּ כְדֵי אַרְבֶּה לָרֹב וְלָהֶם וְלִגְמַלֵּיהֶם אֵין מִסְפָּר וַיָּבֹאוּ בָאָרֶץ לְשַׁחֲתָהּ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המחקר הישראלי שיגדיל את מספר גרגירי החיטה" id="691" name="Google Shape;691;p35"/>
          <p:cNvPicPr preferRelativeResize="0"/>
          <p:nvPr/>
        </p:nvPicPr>
        <p:blipFill rotWithShape="1">
          <a:blip r:embed="rId3">
            <a:alphaModFix/>
          </a:blip>
          <a:srcRect b="0" l="0" r="0" t="6139"/>
          <a:stretch/>
        </p:blipFill>
        <p:spPr>
          <a:xfrm>
            <a:off x="545925" y="3429000"/>
            <a:ext cx="5816728" cy="3057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thiopia: Breeding Ground For the Next Batch of Desert Locust - ICPAC" id="692" name="Google Shape;69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149" y="3200400"/>
            <a:ext cx="5838504" cy="3289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rms : FAO in Emergencies" id="693" name="Google Shape;693;p35"/>
          <p:cNvPicPr preferRelativeResize="0"/>
          <p:nvPr/>
        </p:nvPicPr>
        <p:blipFill rotWithShape="1">
          <a:blip r:embed="rId5">
            <a:alphaModFix/>
          </a:blip>
          <a:srcRect b="0" l="0" r="13408" t="8829"/>
          <a:stretch/>
        </p:blipFill>
        <p:spPr>
          <a:xfrm>
            <a:off x="428917" y="3200400"/>
            <a:ext cx="6247628" cy="328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36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699" name="Google Shape;69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72888" y="403995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0" name="Google Shape;70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116275" y="293308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1" name="Google Shape;70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22560" y="379750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2" name="Google Shape;70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678698" y="30365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3" name="Google Shape;70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384508" y="33455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4" name="Google Shape;70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72888" y="3387964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5" name="Google Shape;70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423216" y="372258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6" name="Google Shape;70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21292" y="355925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7" name="Google Shape;70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59390" y="22361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8" name="Google Shape;70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392152" y="32038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09" name="Google Shape;70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09695" y="240631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0" name="Google Shape;71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22560" y="25131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1" name="Google Shape;71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409718" y="425364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2" name="Google Shape;71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90318" y="397173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3" name="Google Shape;71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58733" y="46853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4" name="Google Shape;71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09061" y="4275858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5" name="Google Shape;71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509061" y="49139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6" name="Google Shape;71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59389" y="461047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7" name="Google Shape;71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557465" y="444714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8" name="Google Shape;71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945891" y="514154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19" name="Google Shape;71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626491" y="485963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0" name="Google Shape;72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610696" y="584020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1" name="Google Shape;72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773981" y="589590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2" name="Google Shape;72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778869" y="660850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3" name="Google Shape;72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381157" y="640957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4" name="Google Shape;72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004033" y="5112240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5" name="Google Shape;72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436275" y="505148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6" name="Google Shape;72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636252" y="459239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7" name="Google Shape;72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1810664" y="549377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8" name="Google Shape;72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371463" y="523415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29" name="Google Shape;72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160368" y="558799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0" name="Google Shape;73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086580" y="44019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1" name="Google Shape;73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4211133" y="48377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2" name="Google Shape;73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155781" y="6294649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3" name="Google Shape;73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524852" y="65830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4" name="Google Shape;73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576625" y="61749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5" name="Google Shape;73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982121" y="565031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6" name="Google Shape;73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2932885" y="522572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7" name="Google Shape;73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3778891" y="501203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8" name="Google Shape;73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864633" y="33574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39" name="Google Shape;73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08020" y="225060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0" name="Google Shape;74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414305" y="311502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1" name="Google Shape;74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570443" y="235407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2" name="Google Shape;74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276253" y="266308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3" name="Google Shape;74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864633" y="2705484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4" name="Google Shape;74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314961" y="304010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5" name="Google Shape;74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13037" y="287677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6" name="Google Shape;74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283897" y="252138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7" name="Google Shape;74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82063" y="32892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8" name="Google Shape;74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5978325" y="371949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49" name="Google Shape;74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83902" y="464955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0" name="Google Shape;75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127289" y="354268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1" name="Google Shape;75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533574" y="440709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2" name="Google Shape;75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689712" y="364615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3" name="Google Shape;75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395522" y="39551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4" name="Google Shape;75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983902" y="3997560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5" name="Google Shape;75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434230" y="433217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6" name="Google Shape;75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32306" y="4168848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7" name="Google Shape;75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7403166" y="381346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8" name="Google Shape;75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101332" y="458133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59" name="Google Shape;75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6097594" y="50115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0" name="Google Shape;76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961783" y="432156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1" name="Google Shape;761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105170" y="321470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2" name="Google Shape;762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511455" y="407911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3" name="Google Shape;763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667593" y="331817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4" name="Google Shape;764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373403" y="36271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5" name="Google Shape;765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961783" y="3669578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6" name="Google Shape;766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9412111" y="400419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7" name="Google Shape;767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010187" y="3840866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8" name="Google Shape;768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9381047" y="348547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69" name="Google Shape;769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079213" y="425335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770" name="Google Shape;770;p36"/>
          <p:cNvPicPr preferRelativeResize="0"/>
          <p:nvPr/>
        </p:nvPicPr>
        <p:blipFill rotWithShape="1">
          <a:blip r:embed="rId4">
            <a:alphaModFix/>
          </a:blip>
          <a:srcRect b="14872" l="11589" r="39704" t="25204"/>
          <a:stretch/>
        </p:blipFill>
        <p:spPr>
          <a:xfrm flipH="1">
            <a:off x="8075475" y="4683593"/>
            <a:ext cx="450328" cy="427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37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776" name="Google Shape;77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3002" y="5916911"/>
            <a:ext cx="542157" cy="641887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37"/>
          <p:cNvSpPr/>
          <p:nvPr/>
        </p:nvSpPr>
        <p:spPr>
          <a:xfrm>
            <a:off x="5040874" y="5756359"/>
            <a:ext cx="1086415" cy="1061533"/>
          </a:xfrm>
          <a:prstGeom prst="ellipse">
            <a:avLst/>
          </a:prstGeom>
          <a:noFill/>
          <a:ln cap="flat" cmpd="sng" w="3810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8" name="Google Shape;778;p37"/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וַיֹּאמֶר אֵלָיו ה'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כִּי אֶהְיֶה עִמָּךְ!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וְהִכִּיתָ אֶת מִדְיָן כְּאִישׁ אֶחָד!</a:t>
            </a:r>
            <a:endParaRPr/>
          </a:p>
        </p:txBody>
      </p:sp>
      <p:pic>
        <p:nvPicPr>
          <p:cNvPr descr="אלה אטלנטית, פארק עדולם" id="779" name="Google Shape;779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5757" y="5266857"/>
            <a:ext cx="1471181" cy="979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38"/>
          <p:cNvSpPr txBox="1"/>
          <p:nvPr>
            <p:ph idx="1" type="body"/>
          </p:nvPr>
        </p:nvSpPr>
        <p:spPr>
          <a:xfrm>
            <a:off x="7315199" y="1859522"/>
            <a:ext cx="4447829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וַיְהִי בַּלַּיְלָה הַהוּא וַיֹּאמֶר לוֹ ה' קַח אֶת פַּר הַשּׁוֹר אֲשֶׁר לְאָבִיךָ וּפַר הַשֵּׁנִי שֶׁבַע שָׁנִים וְהָרַסְתָּ אֶת מִזְבַּח הַבַּעַל אֲשֶׁר לְאָבִיךָ וְאֶת הָאֲשֵׁרָה אֲשֶׁר עָלָיו תִּכְרֹת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וּבָנִיתָ מִזְבֵּחַ לַה' אֱ</a:t>
            </a:r>
            <a:r>
              <a:rPr b="0" i="0"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לֹהֶיךָ עַל רֹאשׁ הַמָּעוֹז הַזֶּה בַּמַּעֲרָכָה 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descr="מזבח שבנה הורדוס ובית כנסת עתיק נחשפו בחפירות קיסריה" id="785" name="Google Shape;78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057" y="2164700"/>
            <a:ext cx="5641148" cy="3159043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38"/>
          <p:cNvSpPr txBox="1"/>
          <p:nvPr/>
        </p:nvSpPr>
        <p:spPr>
          <a:xfrm>
            <a:off x="7125556" y="372213"/>
            <a:ext cx="4827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entury Gothic"/>
              <a:buNone/>
            </a:pPr>
            <a:r>
              <a:rPr b="1" i="0" lang="iw-IL" sz="3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מעשה המזבח והאשרה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39"/>
          <p:cNvSpPr txBox="1"/>
          <p:nvPr>
            <p:ph idx="1" type="body"/>
          </p:nvPr>
        </p:nvSpPr>
        <p:spPr>
          <a:xfrm>
            <a:off x="7315199" y="1859522"/>
            <a:ext cx="4447829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וַיְהִי בַּלַּיְלָה הַהוּא וַיֹּאמֶר לוֹ ה' קַח אֶת פַּר הַשּׁוֹר אֲשֶׁר לְאָבִיךָ וּפַר הַשֵּׁנִי שֶׁבַע שָׁנִים 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וְהָרַסְתָּ אֶת מִזְבַּח 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הַבַּעַל אֲשֶׁר לְאָבִיךָ וְאֶת 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הָאֲשֵׁרָה אֲשֶׁר עָלָיו תִּכְרֹת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וּבָנִיתָ מִזְבֵּחַ לַה' אֱ</a:t>
            </a:r>
            <a:r>
              <a:rPr b="0" i="0"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לֹהֶיךָ עַל רֹאשׁ הַמָּעוֹז הַזֶּה בַּמַּעֲרָכָה 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descr="בעקבות העץ הקדוש – גינת בוסתן" id="792" name="Google Shape;79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124" y="2428975"/>
            <a:ext cx="5735591" cy="2796547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39"/>
          <p:cNvSpPr txBox="1"/>
          <p:nvPr/>
        </p:nvSpPr>
        <p:spPr>
          <a:xfrm>
            <a:off x="2615609" y="3625703"/>
            <a:ext cx="92503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7200"/>
              <a:buFont typeface="Century Gothic"/>
              <a:buNone/>
            </a:pPr>
            <a:r>
              <a:rPr b="1" i="0" lang="iw-IL" sz="72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i="0" sz="7200" u="none" cap="none" strike="noStrike">
              <a:solidFill>
                <a:srgbClr val="FFFF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94" name="Google Shape;794;p39"/>
          <p:cNvSpPr txBox="1"/>
          <p:nvPr/>
        </p:nvSpPr>
        <p:spPr>
          <a:xfrm>
            <a:off x="4162645" y="3625703"/>
            <a:ext cx="92503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7200"/>
              <a:buFont typeface="Century Gothic"/>
              <a:buNone/>
            </a:pPr>
            <a:r>
              <a:rPr b="1" i="0" lang="iw-IL" sz="72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i="0" sz="7200" u="none" cap="none" strike="noStrike">
              <a:solidFill>
                <a:srgbClr val="FFFF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0"/>
          <p:cNvSpPr txBox="1"/>
          <p:nvPr>
            <p:ph idx="1" type="body"/>
          </p:nvPr>
        </p:nvSpPr>
        <p:spPr>
          <a:xfrm>
            <a:off x="7315199" y="1859522"/>
            <a:ext cx="4447829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וַיְהִי בַּלַּיְלָה הַהוּא וַיֹּאמֶר לוֹ ה' קַח אֶת פַּר הַשּׁוֹר אֲשֶׁר לְאָבִיךָ 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וּפַר הַשֵּׁנִי שֶׁבַע שָׁנִים וְהָרַסְתָּ אֶת מִזְבַּח הַבַּעַל אֲשֶׁר לְאָבִיךָ וְאֶת הָאֲשֵׁרָה אֲשֶׁר עָלָיו תִּכְרֹת: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וּבָנִיתָ מִזְבֵּחַ לַה' אֱ</a:t>
            </a:r>
            <a:r>
              <a:rPr b="0" i="0" lang="iw-IL" sz="20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b="0" i="0"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לֹהֶיךָ </a:t>
            </a:r>
            <a:r>
              <a:rPr b="0" i="0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עַל רֹאשׁ הַמָּעוֹז הַזֶּה בַּמַּעֲרָכָה 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descr="בעקבות העץ הקדוש – גינת בוסתן" id="800" name="Google Shape;80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124" y="2428975"/>
            <a:ext cx="5735591" cy="2796547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40"/>
          <p:cNvSpPr txBox="1"/>
          <p:nvPr/>
        </p:nvSpPr>
        <p:spPr>
          <a:xfrm>
            <a:off x="2615609" y="3625703"/>
            <a:ext cx="92503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7200"/>
              <a:buFont typeface="Century Gothic"/>
              <a:buNone/>
            </a:pPr>
            <a:r>
              <a:rPr b="1" i="0" lang="iw-IL" sz="72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i="0" sz="7200" u="none" cap="none" strike="noStrike">
              <a:solidFill>
                <a:srgbClr val="FFFF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02" name="Google Shape;802;p40"/>
          <p:cNvSpPr txBox="1"/>
          <p:nvPr/>
        </p:nvSpPr>
        <p:spPr>
          <a:xfrm>
            <a:off x="4162645" y="3625703"/>
            <a:ext cx="92503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7200"/>
              <a:buFont typeface="Century Gothic"/>
              <a:buNone/>
            </a:pPr>
            <a:r>
              <a:rPr b="1" i="0" lang="iw-IL" sz="72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</a:t>
            </a:r>
            <a:endParaRPr b="1" i="0" sz="7200" u="none" cap="none" strike="noStrike">
              <a:solidFill>
                <a:srgbClr val="FFFF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41"/>
          <p:cNvSpPr txBox="1"/>
          <p:nvPr>
            <p:ph idx="1" type="body"/>
          </p:nvPr>
        </p:nvSpPr>
        <p:spPr>
          <a:xfrm>
            <a:off x="7345017" y="920649"/>
            <a:ext cx="4447829" cy="463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0" lang="iw-IL" sz="3200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ַיַּשְׁכִּימוּ אַנְשֵׁי הָעִיר בַּבֹּקֶר וְהִנֵּה נֻתַּץ מִזְבַּח הַבַּעַל וְהָאֲשֵׁרָה אֲשֶׁר עָלָיו כֹּרָתָה וְאֵת הַפָּר הַשֵּׁנִי הֹעֲלָה עַל הַמִּזְבֵּחַ הַבָּנוּי. </a:t>
            </a:r>
            <a:endParaRPr/>
          </a:p>
        </p:txBody>
      </p:sp>
      <p:pic>
        <p:nvPicPr>
          <p:cNvPr descr="Shocked face emoji icon Royalty Free Vector Image" id="808" name="Google Shape;808;p41"/>
          <p:cNvPicPr preferRelativeResize="0"/>
          <p:nvPr/>
        </p:nvPicPr>
        <p:blipFill rotWithShape="1">
          <a:blip r:embed="rId3">
            <a:alphaModFix/>
          </a:blip>
          <a:srcRect b="10172" l="0" r="0" t="0"/>
          <a:stretch/>
        </p:blipFill>
        <p:spPr>
          <a:xfrm>
            <a:off x="3751736" y="1073426"/>
            <a:ext cx="1220639" cy="11827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product management" id="809" name="Google Shape;80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9394" y="1542637"/>
            <a:ext cx="1028285" cy="1028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Smiley | Symbols &amp; Emoticons" id="810" name="Google Shape;810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09409" y="4383156"/>
            <a:ext cx="1071987" cy="1071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&quot; Shocked Emoji Wall Decal!! Funny Blue Eyes OMG iPhone Emoticon Apple  Icon Removable Sticker Graphic Decal Kids Game Room Decor Art Cling New - -  Amazon.com" id="811" name="Google Shape;811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9409" y="3024584"/>
            <a:ext cx="977988" cy="9779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Emoji PNG Clipart | PNG Mart" id="812" name="Google Shape;812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2308" y="2869096"/>
            <a:ext cx="1071563" cy="1071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ared Emoji Images, Stock Photos &amp; Vectors | Shutterstock" id="813" name="Google Shape;813;p41"/>
          <p:cNvPicPr preferRelativeResize="0"/>
          <p:nvPr/>
        </p:nvPicPr>
        <p:blipFill rotWithShape="1">
          <a:blip r:embed="rId8">
            <a:alphaModFix/>
          </a:blip>
          <a:srcRect b="7007" l="0" r="0" t="0"/>
          <a:stretch/>
        </p:blipFill>
        <p:spPr>
          <a:xfrm>
            <a:off x="447398" y="4481827"/>
            <a:ext cx="871924" cy="874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Face Emoji (U+1F620)" id="814" name="Google Shape;814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11010" y="1542637"/>
            <a:ext cx="962233" cy="962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Emoticon Pointing An Accusing Finger Royalty Free Cliparts, Vectors,  And Stock Illustration. Image 12955648." id="815" name="Google Shape;815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50139" y="5814805"/>
            <a:ext cx="995867" cy="749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oji angry face model - TurboSquid 1400945" id="816" name="Google Shape;816;p41"/>
          <p:cNvPicPr preferRelativeResize="0"/>
          <p:nvPr/>
        </p:nvPicPr>
        <p:blipFill rotWithShape="1">
          <a:blip r:embed="rId11">
            <a:alphaModFix/>
          </a:blip>
          <a:srcRect b="13768" l="14696" r="13980" t="15584"/>
          <a:stretch/>
        </p:blipFill>
        <p:spPr>
          <a:xfrm>
            <a:off x="1602281" y="5741814"/>
            <a:ext cx="904335" cy="895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eys! App with 1000+ smileys for Facebook, WhatsApp or any other  messenger. | Angry emoji, Emoticons emojis, Funny emoji" id="817" name="Google Shape;817;p4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753988" y="1729122"/>
            <a:ext cx="904335" cy="904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nder female emoticon. Vector emoticon design of a wonder female ,  #affiliate, #emoticon, #female, #design,… | Funny emoticons, Emoticons  emojis, Funny emoji faces" id="818" name="Google Shape;818;p4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flipH="1">
            <a:off x="3946350" y="5741814"/>
            <a:ext cx="798357" cy="1060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🤔 Thinking Face Emoji on WhatsApp 2.19.352" id="819" name="Google Shape;819;p4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845483" y="5802589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זבח יהושע בהר עיבל - מזבח יהושע - הושבילים" id="820" name="Google Shape;820;p41"/>
          <p:cNvPicPr preferRelativeResize="0"/>
          <p:nvPr/>
        </p:nvPicPr>
        <p:blipFill rotWithShape="1">
          <a:blip r:embed="rId15">
            <a:alphaModFix/>
          </a:blip>
          <a:srcRect b="0" l="0" r="0" t="17932"/>
          <a:stretch/>
        </p:blipFill>
        <p:spPr>
          <a:xfrm>
            <a:off x="2029526" y="2999856"/>
            <a:ext cx="3833647" cy="2356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42"/>
          <p:cNvSpPr txBox="1"/>
          <p:nvPr>
            <p:ph idx="1" type="body"/>
          </p:nvPr>
        </p:nvSpPr>
        <p:spPr>
          <a:xfrm>
            <a:off x="7345017" y="920649"/>
            <a:ext cx="4447829" cy="463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וַיֹּאמְרוּ אִישׁ אֶל רֵעֵהוּ: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מִי עָשָׂה הַדָּבָר הַזֶּה?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וַיִּדְרְשׁוּ וַיְבַקְשׁוּ וַיֹּאמְרוּ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גִּדְעוֹן בֶּן יוֹאָשׁ עָשָׂה הַדָּבָר הַזֶּה!</a:t>
            </a:r>
            <a:endParaRPr/>
          </a:p>
        </p:txBody>
      </p:sp>
      <p:pic>
        <p:nvPicPr>
          <p:cNvPr descr="מזבח שבנה הורדוס ובית כנסת עתיק נחשפו בחפירות קיסריה" id="826" name="Google Shape;82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4736" y="2869096"/>
            <a:ext cx="4942943" cy="27680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face emoji icon Royalty Free Vector Image" id="827" name="Google Shape;827;p42"/>
          <p:cNvPicPr preferRelativeResize="0"/>
          <p:nvPr/>
        </p:nvPicPr>
        <p:blipFill rotWithShape="1">
          <a:blip r:embed="rId4">
            <a:alphaModFix/>
          </a:blip>
          <a:srcRect b="10172" l="0" r="0" t="0"/>
          <a:stretch/>
        </p:blipFill>
        <p:spPr>
          <a:xfrm>
            <a:off x="3751736" y="1073426"/>
            <a:ext cx="1220639" cy="11827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product management" id="828" name="Google Shape;828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9394" y="1542637"/>
            <a:ext cx="1028285" cy="1028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Smiley | Symbols &amp; Emoticons" id="829" name="Google Shape;829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9409" y="4383156"/>
            <a:ext cx="1071987" cy="1071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&quot; Shocked Emoji Wall Decal!! Funny Blue Eyes OMG iPhone Emoticon Apple  Icon Removable Sticker Graphic Decal Kids Game Room Decor Art Cling New - -  Amazon.com" id="830" name="Google Shape;830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09409" y="3024584"/>
            <a:ext cx="977988" cy="9779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Emoji PNG Clipart | PNG Mart" id="831" name="Google Shape;831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2308" y="2869096"/>
            <a:ext cx="1071563" cy="1071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ared Emoji Images, Stock Photos &amp; Vectors | Shutterstock" id="832" name="Google Shape;832;p42"/>
          <p:cNvPicPr preferRelativeResize="0"/>
          <p:nvPr/>
        </p:nvPicPr>
        <p:blipFill rotWithShape="1">
          <a:blip r:embed="rId9">
            <a:alphaModFix/>
          </a:blip>
          <a:srcRect b="7007" l="0" r="0" t="0"/>
          <a:stretch/>
        </p:blipFill>
        <p:spPr>
          <a:xfrm>
            <a:off x="447398" y="4481827"/>
            <a:ext cx="871924" cy="874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Face Emoji (U+1F620)" id="833" name="Google Shape;833;p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11010" y="1542637"/>
            <a:ext cx="962233" cy="962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Emoticon Pointing An Accusing Finger Royalty Free Cliparts, Vectors,  And Stock Illustration. Image 12955648." id="834" name="Google Shape;834;p4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250139" y="5814805"/>
            <a:ext cx="995867" cy="749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oji angry face model - TurboSquid 1400945" id="835" name="Google Shape;835;p42"/>
          <p:cNvPicPr preferRelativeResize="0"/>
          <p:nvPr/>
        </p:nvPicPr>
        <p:blipFill rotWithShape="1">
          <a:blip r:embed="rId12">
            <a:alphaModFix/>
          </a:blip>
          <a:srcRect b="13768" l="14696" r="13980" t="15584"/>
          <a:stretch/>
        </p:blipFill>
        <p:spPr>
          <a:xfrm>
            <a:off x="1602281" y="5741814"/>
            <a:ext cx="904335" cy="895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eys! App with 1000+ smileys for Facebook, WhatsApp or any other  messenger. | Angry emoji, Emoticons emojis, Funny emoji" id="836" name="Google Shape;836;p4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753988" y="1729122"/>
            <a:ext cx="904335" cy="904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nder female emoticon. Vector emoticon design of a wonder female ,  #affiliate, #emoticon, #female, #design,… | Funny emoticons, Emoticons  emojis, Funny emoji faces" id="837" name="Google Shape;837;p4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>
            <a:off x="3946350" y="5741814"/>
            <a:ext cx="798357" cy="1060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🤔 Thinking Face Emoji on WhatsApp 2.19.352" id="838" name="Google Shape;838;p4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845483" y="5802589"/>
            <a:ext cx="7620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3"/>
          <p:cNvSpPr txBox="1"/>
          <p:nvPr>
            <p:ph idx="1" type="body"/>
          </p:nvPr>
        </p:nvSpPr>
        <p:spPr>
          <a:xfrm>
            <a:off x="7345017" y="920649"/>
            <a:ext cx="4447829" cy="463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וַיֹּאמְרוּ אִישׁ אֶל רֵעֵהוּ: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מִי עָשָׂה הַדָּבָר הַזֶּה?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וַיִּדְרְשׁוּ וַיְבַקְשׁוּ וַיֹּאמְרוּ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גִּדְעוֹן בֶּן יוֹאָשׁ עָשָׂה הַדָּבָר הַזֶּה!</a:t>
            </a:r>
            <a:endParaRPr/>
          </a:p>
        </p:txBody>
      </p:sp>
      <p:pic>
        <p:nvPicPr>
          <p:cNvPr descr="מזבח שבנה הורדוס ובית כנסת עתיק נחשפו בחפירות קיסריה" id="844" name="Google Shape;84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4736" y="2869096"/>
            <a:ext cx="4942943" cy="27680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face emoji icon Royalty Free Vector Image" id="845" name="Google Shape;845;p43"/>
          <p:cNvPicPr preferRelativeResize="0"/>
          <p:nvPr/>
        </p:nvPicPr>
        <p:blipFill rotWithShape="1">
          <a:blip r:embed="rId4">
            <a:alphaModFix/>
          </a:blip>
          <a:srcRect b="10172" l="0" r="0" t="0"/>
          <a:stretch/>
        </p:blipFill>
        <p:spPr>
          <a:xfrm>
            <a:off x="3751736" y="1073426"/>
            <a:ext cx="1220639" cy="11827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product management" id="846" name="Google Shape;846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9394" y="1542637"/>
            <a:ext cx="1028285" cy="1028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Smiley | Symbols &amp; Emoticons" id="847" name="Google Shape;847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9409" y="4383156"/>
            <a:ext cx="1071987" cy="1071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&quot; Shocked Emoji Wall Decal!! Funny Blue Eyes OMG iPhone Emoticon Apple  Icon Removable Sticker Graphic Decal Kids Game Room Decor Art Cling New - -  Amazon.com" id="848" name="Google Shape;848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09409" y="3024584"/>
            <a:ext cx="977988" cy="9779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Emoji PNG Clipart | PNG Mart" id="849" name="Google Shape;849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2308" y="2869096"/>
            <a:ext cx="1071563" cy="1071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ared Emoji Images, Stock Photos &amp; Vectors | Shutterstock" id="850" name="Google Shape;850;p43"/>
          <p:cNvPicPr preferRelativeResize="0"/>
          <p:nvPr/>
        </p:nvPicPr>
        <p:blipFill rotWithShape="1">
          <a:blip r:embed="rId9">
            <a:alphaModFix/>
          </a:blip>
          <a:srcRect b="7007" l="0" r="0" t="0"/>
          <a:stretch/>
        </p:blipFill>
        <p:spPr>
          <a:xfrm>
            <a:off x="447398" y="4481827"/>
            <a:ext cx="871924" cy="874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Face Emoji (U+1F620)" id="851" name="Google Shape;851;p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11010" y="1542637"/>
            <a:ext cx="962233" cy="962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Emoticon Pointing An Accusing Finger Royalty Free Cliparts, Vectors,  And Stock Illustration. Image 12955648." id="852" name="Google Shape;852;p4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250139" y="5814805"/>
            <a:ext cx="995867" cy="749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oji angry face model - TurboSquid 1400945" id="853" name="Google Shape;853;p43"/>
          <p:cNvPicPr preferRelativeResize="0"/>
          <p:nvPr/>
        </p:nvPicPr>
        <p:blipFill rotWithShape="1">
          <a:blip r:embed="rId12">
            <a:alphaModFix/>
          </a:blip>
          <a:srcRect b="13768" l="14696" r="13980" t="15584"/>
          <a:stretch/>
        </p:blipFill>
        <p:spPr>
          <a:xfrm>
            <a:off x="1602281" y="5741814"/>
            <a:ext cx="904335" cy="895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eys! App with 1000+ smileys for Facebook, WhatsApp or any other  messenger. | Angry emoji, Emoticons emojis, Funny emoji" id="854" name="Google Shape;854;p4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753988" y="1729122"/>
            <a:ext cx="904335" cy="904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nder female emoticon. Vector emoticon design of a wonder female ,  #affiliate, #emoticon, #female, #design,… | Funny emoticons, Emoticons  emojis, Funny emoji faces" id="855" name="Google Shape;855;p4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>
            <a:off x="3946350" y="5741814"/>
            <a:ext cx="798357" cy="1060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🤔 Thinking Face Emoji on WhatsApp 2.19.352" id="856" name="Google Shape;856;p4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845483" y="5802589"/>
            <a:ext cx="7620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4"/>
          <p:cNvSpPr txBox="1"/>
          <p:nvPr>
            <p:ph idx="1" type="body"/>
          </p:nvPr>
        </p:nvSpPr>
        <p:spPr>
          <a:xfrm>
            <a:off x="7440710" y="819819"/>
            <a:ext cx="4447829" cy="463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iw-IL" sz="40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וַיֹּאמֶר יוֹאָשׁ לְכֹל אֲשֶׁר עָמְדוּ עָלָיו: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lang="iw-IL" sz="40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הַאַתֶּם תְּרִיבוּן לַבַּעַל?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4000"/>
              <a:buNone/>
            </a:pPr>
            <a:r>
              <a:rPr lang="iw-IL" sz="4000">
                <a:solidFill>
                  <a:srgbClr val="1A1E0D"/>
                </a:solidFill>
                <a:latin typeface="David"/>
                <a:ea typeface="David"/>
                <a:cs typeface="David"/>
                <a:sym typeface="David"/>
              </a:rPr>
              <a:t>אִם אַתֶּם תּוֹשִׁיעוּן אוֹתוֹ?</a:t>
            </a:r>
            <a:endParaRPr/>
          </a:p>
        </p:txBody>
      </p:sp>
      <p:pic>
        <p:nvPicPr>
          <p:cNvPr descr="Shocked face emoji icon Royalty Free Vector Image" id="862" name="Google Shape;862;p44"/>
          <p:cNvPicPr preferRelativeResize="0"/>
          <p:nvPr/>
        </p:nvPicPr>
        <p:blipFill rotWithShape="1">
          <a:blip r:embed="rId3">
            <a:alphaModFix/>
          </a:blip>
          <a:srcRect b="10172" l="0" r="0" t="0"/>
          <a:stretch/>
        </p:blipFill>
        <p:spPr>
          <a:xfrm>
            <a:off x="3751736" y="1073426"/>
            <a:ext cx="1220639" cy="11827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product management" id="863" name="Google Shape;86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9394" y="1542637"/>
            <a:ext cx="1028285" cy="1028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Smiley | Symbols &amp; Emoticons" id="864" name="Google Shape;864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09409" y="4383156"/>
            <a:ext cx="1071987" cy="1071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&quot; Shocked Emoji Wall Decal!! Funny Blue Eyes OMG iPhone Emoticon Apple  Icon Removable Sticker Graphic Decal Kids Game Room Decor Art Cling New - -  Amazon.com" id="865" name="Google Shape;865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09409" y="3024584"/>
            <a:ext cx="977988" cy="9779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cked Emoji PNG Clipart | PNG Mart" id="866" name="Google Shape;866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2308" y="2869096"/>
            <a:ext cx="1071563" cy="1071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ared Emoji Images, Stock Photos &amp; Vectors | Shutterstock" id="867" name="Google Shape;867;p44"/>
          <p:cNvPicPr preferRelativeResize="0"/>
          <p:nvPr/>
        </p:nvPicPr>
        <p:blipFill rotWithShape="1">
          <a:blip r:embed="rId8">
            <a:alphaModFix/>
          </a:blip>
          <a:srcRect b="7007" l="0" r="0" t="0"/>
          <a:stretch/>
        </p:blipFill>
        <p:spPr>
          <a:xfrm>
            <a:off x="447398" y="4481827"/>
            <a:ext cx="871924" cy="874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Face Emoji (U+1F620)" id="868" name="Google Shape;868;p4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11010" y="1542637"/>
            <a:ext cx="962233" cy="962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gry Emoticon Pointing An Accusing Finger Royalty Free Cliparts, Vectors,  And Stock Illustration. Image 12955648." id="869" name="Google Shape;869;p4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50139" y="5814805"/>
            <a:ext cx="995867" cy="749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oji angry face model - TurboSquid 1400945" id="870" name="Google Shape;870;p44"/>
          <p:cNvPicPr preferRelativeResize="0"/>
          <p:nvPr/>
        </p:nvPicPr>
        <p:blipFill rotWithShape="1">
          <a:blip r:embed="rId11">
            <a:alphaModFix/>
          </a:blip>
          <a:srcRect b="13768" l="14696" r="13980" t="15584"/>
          <a:stretch/>
        </p:blipFill>
        <p:spPr>
          <a:xfrm>
            <a:off x="1602281" y="5741814"/>
            <a:ext cx="904335" cy="895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eys! App with 1000+ smileys for Facebook, WhatsApp or any other  messenger. | Angry emoji, Emoticons emojis, Funny emoji" id="871" name="Google Shape;871;p4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753988" y="1729122"/>
            <a:ext cx="904335" cy="904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onder female emoticon. Vector emoticon design of a wonder female ,  #affiliate, #emoticon, #female, #design,… | Funny emoticons, Emoticons  emojis, Funny emoji faces" id="872" name="Google Shape;872;p4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flipH="1">
            <a:off x="3946350" y="5741814"/>
            <a:ext cx="798357" cy="1060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🤔 Thinking Face Emoji on WhatsApp 2.19.352" id="873" name="Google Shape;873;p4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845483" y="5802589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44"/>
          <p:cNvSpPr txBox="1"/>
          <p:nvPr/>
        </p:nvSpPr>
        <p:spPr>
          <a:xfrm>
            <a:off x="1631666" y="2819834"/>
            <a:ext cx="4765398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6600"/>
              <a:buFont typeface="David"/>
              <a:buNone/>
            </a:pPr>
            <a:r>
              <a:rPr b="1" i="0" lang="iw-IL" sz="66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גִּדְעוֹן = יְרֻבַּעַל</a:t>
            </a:r>
            <a:endParaRPr b="1" i="0" sz="6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p45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45"/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וְכָל מִדְיָן וַעֲמָלֵק וּבְנֵי קֶדֶם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נֶאֶסְפוּ יַחְדָּו וַיַּעַבְרוּ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וַיַּחֲנוּ בְּעֵמֶק יִזְרְעֶאל.</a:t>
            </a:r>
            <a:endParaRPr/>
          </a:p>
        </p:txBody>
      </p:sp>
      <p:sp>
        <p:nvSpPr>
          <p:cNvPr id="881" name="Google Shape;881;p45"/>
          <p:cNvSpPr/>
          <p:nvPr/>
        </p:nvSpPr>
        <p:spPr>
          <a:xfrm>
            <a:off x="4704626" y="3607904"/>
            <a:ext cx="1943347" cy="1798015"/>
          </a:xfrm>
          <a:prstGeom prst="ellipse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46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46"/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וְכָל-מִדְיָן וַעֲמָלֵק וּבְנֵי קֶדֶם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נֶאֶסְפוּ יַחְדָּו וַיַּעַבְרוּ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וַיַּחֲנוּ בְּעֵמֶק יִזְרְעֶאל.</a:t>
            </a:r>
            <a:endParaRPr/>
          </a:p>
        </p:txBody>
      </p:sp>
      <p:sp>
        <p:nvSpPr>
          <p:cNvPr id="888" name="Google Shape;888;p46"/>
          <p:cNvSpPr/>
          <p:nvPr/>
        </p:nvSpPr>
        <p:spPr>
          <a:xfrm>
            <a:off x="4704626" y="3607904"/>
            <a:ext cx="1943347" cy="1798015"/>
          </a:xfrm>
          <a:prstGeom prst="ellipse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9" name="Google Shape;889;p46"/>
          <p:cNvSpPr/>
          <p:nvPr/>
        </p:nvSpPr>
        <p:spPr>
          <a:xfrm rot="5092997">
            <a:off x="9601198" y="6337183"/>
            <a:ext cx="576470" cy="39756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0" name="Google Shape;890;p46"/>
          <p:cNvSpPr/>
          <p:nvPr/>
        </p:nvSpPr>
        <p:spPr>
          <a:xfrm rot="4184707">
            <a:off x="9505120" y="5595061"/>
            <a:ext cx="576470" cy="39756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1" name="Google Shape;891;p46"/>
          <p:cNvSpPr/>
          <p:nvPr/>
        </p:nvSpPr>
        <p:spPr>
          <a:xfrm rot="1908669">
            <a:off x="8895710" y="5071050"/>
            <a:ext cx="576470" cy="39756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2" name="Google Shape;892;p46"/>
          <p:cNvSpPr/>
          <p:nvPr/>
        </p:nvSpPr>
        <p:spPr>
          <a:xfrm>
            <a:off x="8000023" y="4931189"/>
            <a:ext cx="576470" cy="39756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3" name="Google Shape;893;p46"/>
          <p:cNvSpPr/>
          <p:nvPr/>
        </p:nvSpPr>
        <p:spPr>
          <a:xfrm rot="-157575">
            <a:off x="7285883" y="4964065"/>
            <a:ext cx="576470" cy="39756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4" name="Google Shape;894;p46"/>
          <p:cNvSpPr/>
          <p:nvPr/>
        </p:nvSpPr>
        <p:spPr>
          <a:xfrm rot="1361257">
            <a:off x="6618664" y="4835396"/>
            <a:ext cx="576470" cy="39756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Google Shape;899;p47"/>
          <p:cNvPicPr preferRelativeResize="0"/>
          <p:nvPr/>
        </p:nvPicPr>
        <p:blipFill rotWithShape="1">
          <a:blip r:embed="rId3">
            <a:alphaModFix/>
          </a:blip>
          <a:srcRect b="24347" l="23153" r="24591" t="19122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00" name="Google Shape;90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8197" y="3737871"/>
            <a:ext cx="391315" cy="463298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47"/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וְכָל-מִדְיָן וַעֲמָלֵק וּבְנֵי קֶדֶם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נֶאֶסְפוּ יַחְדָּו וַיַּעַבְרוּ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וַיַּחֲנוּ בְּעֵמֶק יִזְרְעֶאל.</a:t>
            </a:r>
            <a:endParaRPr/>
          </a:p>
        </p:txBody>
      </p:sp>
      <p:pic>
        <p:nvPicPr>
          <p:cNvPr descr="Camel Convoy Vector Images (34)" id="902" name="Google Shape;902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313002" y="39551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3" name="Google Shape;903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371751" y="445491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4" name="Google Shape;904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4903187" y="479502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5" name="Google Shape;905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319860" y="49015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6" name="Google Shape;906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525003" y="352526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7" name="Google Shape;907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6808448" y="4795024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8" name="Google Shape;908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704317" y="433054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09" name="Google Shape;909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7953642" y="4976559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0" name="Google Shape;910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899759" y="458133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1" name="Google Shape;911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6327594" y="468404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2" name="Google Shape;912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933186" y="5916911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3" name="Google Shape;913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8564775" y="490159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4" name="Google Shape;914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198557" y="4824155"/>
            <a:ext cx="450328" cy="5142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5" name="Google Shape;915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9809690" y="532897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6" name="Google Shape;916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10260018" y="641669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7" name="Google Shape;917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4451682" y="3786322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8" name="Google Shape;918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4451682" y="425666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19" name="Google Shape;919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4832984" y="384417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20" name="Google Shape;920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4902010" y="4256660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21" name="Google Shape;921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313002" y="395515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22" name="Google Shape;922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401473" y="4719327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23" name="Google Shape;923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5802666" y="3867665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mel Convoy Vector Images (34)" id="924" name="Google Shape;924;p47"/>
          <p:cNvPicPr preferRelativeResize="0"/>
          <p:nvPr/>
        </p:nvPicPr>
        <p:blipFill rotWithShape="1">
          <a:blip r:embed="rId5">
            <a:alphaModFix/>
          </a:blip>
          <a:srcRect b="14872" l="11589" r="39704" t="25204"/>
          <a:stretch/>
        </p:blipFill>
        <p:spPr>
          <a:xfrm flipH="1">
            <a:off x="6101332" y="4581333"/>
            <a:ext cx="450328" cy="4273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25" name="Google Shape;925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1837" y="3332736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26" name="Google Shape;926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3116" y="4039266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27" name="Google Shape;92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24215" y="4220744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28" name="Google Shape;928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2894" y="4452393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29" name="Google Shape;92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54009" y="4665436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30" name="Google Shape;93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0522" y="4486582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31" name="Google Shape;93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1971" y="4905079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32" name="Google Shape;93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9581" y="3436041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33" name="Google Shape;933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4360" y="5061253"/>
            <a:ext cx="391315" cy="46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ble Adam And Eve Creation Myth God Judaism, PNG, 760x748px ..." id="934" name="Google Shape;934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72015" y="5015001"/>
            <a:ext cx="391315" cy="463298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47"/>
          <p:cNvSpPr/>
          <p:nvPr/>
        </p:nvSpPr>
        <p:spPr>
          <a:xfrm>
            <a:off x="4804017" y="3699947"/>
            <a:ext cx="1943347" cy="1705972"/>
          </a:xfrm>
          <a:prstGeom prst="ellipse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6" name="Google Shape;936;p47"/>
          <p:cNvSpPr/>
          <p:nvPr/>
        </p:nvSpPr>
        <p:spPr>
          <a:xfrm rot="-4153994">
            <a:off x="5291436" y="5828994"/>
            <a:ext cx="1191984" cy="721373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48"/>
          <p:cNvSpPr txBox="1"/>
          <p:nvPr>
            <p:ph idx="1" type="body"/>
          </p:nvPr>
        </p:nvSpPr>
        <p:spPr>
          <a:xfrm>
            <a:off x="5020927" y="1053548"/>
            <a:ext cx="6853099" cy="5466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לו</a:t>
            </a:r>
            <a:r>
              <a:rPr b="0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וַיֹּאמֶר גִּדְעוֹן אֶל הָאֱלֹהִים אִם יֶשְׁךָ מוֹשִׁיעַ בְּיָדִי אֶת יִשְׂרָאֵל כַּאֲשֶׁר דִּבַּרְתָּ: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לז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הִנֵּה אָנֹכִי מַצִּיג אֶת גִּזַּת הַצֶּמֶר בַּגֹּרֶן אִם טַל יִהְיֶה עַל הַגִּזָּה לְבַדָּהּ וְעַל כָּל הָאָרֶץ חֹרֶב וְיָדַעְתִּי כִּי תוֹשִׁיעַ בְּיָדִי אֶת יִשְׂרָאֵל כַּאֲשֶׁר דִּבַּרְתָּ.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לח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 כֵן וַיַּשְׁכֵּם מִמָּחֳרָת וַיָּזַר אֶת הַגִּזָּה וַיִּמֶץ טַל מִן הַגִּזָּה מְלוֹא הַסֵּפֶל מָיִם.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לט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גִּדְעוֹן אֶל-הָאֱלֹהִים אַל-יִחַר אַפְּךָ בִּי וַאֲדַבְּרָה אַךְ הַפָּעַם אֲנַסֶּה נָּא-רַק-הַפַּעַם בַּגִּזָּה יְהִי-נָא חֹרֶב אֶל-הַגִּזָּה לְבַדָּהּ וְעַל-כָּל-הָאָרֶץ יִהְיֶה-טָּל.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מ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וַיַּעַשׂ אֱלֹהִים כֵּן בַּלַּיְלָה הַהוּא וַיְהִי-חֹרֶב אֶל-הַגִּזָּה לְבַדָּהּ וְעַל-כָּל-הָאָרֶץ הָיָה טָל. </a:t>
            </a:r>
            <a:endParaRPr sz="2800">
              <a:solidFill>
                <a:srgbClr val="262626"/>
              </a:solidFill>
            </a:endParaRPr>
          </a:p>
        </p:txBody>
      </p:sp>
      <p:sp>
        <p:nvSpPr>
          <p:cNvPr id="942" name="Google Shape;942;p48"/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entury Gothic"/>
              <a:buNone/>
            </a:pPr>
            <a:r>
              <a:rPr b="1" i="0" lang="iw-IL" sz="3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אות הגיזה</a:t>
            </a:r>
            <a:endParaRPr/>
          </a:p>
        </p:txBody>
      </p:sp>
      <p:sp>
        <p:nvSpPr>
          <p:cNvPr id="943" name="Google Shape;943;p48"/>
          <p:cNvSpPr/>
          <p:nvPr/>
        </p:nvSpPr>
        <p:spPr>
          <a:xfrm>
            <a:off x="11595730" y="2017642"/>
            <a:ext cx="556591" cy="606287"/>
          </a:xfrm>
          <a:prstGeom prst="heptagon">
            <a:avLst>
              <a:gd fmla="val 102572" name="hf"/>
              <a:gd fmla="val 105210" name="vf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b="1" i="0" lang="iw-IL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49"/>
          <p:cNvSpPr txBox="1"/>
          <p:nvPr>
            <p:ph idx="1" type="body"/>
          </p:nvPr>
        </p:nvSpPr>
        <p:spPr>
          <a:xfrm>
            <a:off x="5020927" y="1053548"/>
            <a:ext cx="6853099" cy="5466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לו</a:t>
            </a:r>
            <a:r>
              <a:rPr b="0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וַיֹּאמֶר גִּדְעוֹן אֶל הָאֱלֹהִים אִם יֶשְׁךָ מוֹשִׁיעַ בְּיָדִי אֶת יִשְׂרָאֵל כַּאֲשֶׁר דִּבַּרְתָּ: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לז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הִנֵּה אָנֹכִי מַצִּיג </a:t>
            </a:r>
            <a:r>
              <a:rPr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אֶת גִּזַּת הַצֶּמֶר 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בַּגֹּרֶן אִם </a:t>
            </a:r>
            <a:r>
              <a:rPr b="0"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טַל יִהְיֶה עַל הַגִּזָּה לְבַדָּהּ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 וְעַל כָּל הָאָרֶץ חֹרֶב וְיָדַעְתִּי כִּי תוֹשִׁיעַ בְּיָדִי אֶת יִשְׂרָאֵל כַּאֲשֶׁר דִּבַּרְתָּ.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לח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 כֵן וַיַּשְׁכֵּם מִמָּחֳרָת וַיָּזַר אֶת הַגִּזָּה וַיִּמֶץ טַל מִן הַגִּזָּה מְלוֹא הַסֵּפֶל מָיִם.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לט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גִּדְעוֹן אֶל הָאֱלֹהִים אַל יִחַר אַפְּךָ בִּי וַאֲדַבְּרָה אַךְ הַפָּעַם אֲנַסֶּה נָּא רַק הַפַּעַם בַּגִּזָּה יְהִי נָא חֹרֶב אֶל הַגִּזָּה לְבַדָּהּ וְעַל-כָּל הָאָרֶץ יִהְיֶה טָּל.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מ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וַיַּעַשׂ אֱלֹהִים כֵּן בַּלַּיְלָה הַהוּא וַיְהִי-חֹרֶב אֶל-הַגִּזָּה לְבַדָּהּ וְעַל-כָּל-הָאָרֶץ הָיָה טָל. </a:t>
            </a:r>
            <a:endParaRPr sz="2800">
              <a:solidFill>
                <a:srgbClr val="262626"/>
              </a:solidFill>
            </a:endParaRPr>
          </a:p>
        </p:txBody>
      </p:sp>
      <p:sp>
        <p:nvSpPr>
          <p:cNvPr id="949" name="Google Shape;949;p49"/>
          <p:cNvSpPr txBox="1"/>
          <p:nvPr/>
        </p:nvSpPr>
        <p:spPr>
          <a:xfrm>
            <a:off x="7046912" y="208722"/>
            <a:ext cx="4827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entury Gothic"/>
              <a:buNone/>
            </a:pPr>
            <a:r>
              <a:rPr b="1" i="0" lang="iw-IL" sz="3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אות הגיזה</a:t>
            </a:r>
            <a:endParaRPr/>
          </a:p>
        </p:txBody>
      </p:sp>
      <p:sp>
        <p:nvSpPr>
          <p:cNvPr id="950" name="Google Shape;950;p49"/>
          <p:cNvSpPr/>
          <p:nvPr/>
        </p:nvSpPr>
        <p:spPr>
          <a:xfrm>
            <a:off x="11595730" y="2017642"/>
            <a:ext cx="556591" cy="606287"/>
          </a:xfrm>
          <a:prstGeom prst="heptagon">
            <a:avLst>
              <a:gd fmla="val 102572" name="hf"/>
              <a:gd fmla="val 105210" name="vf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b="1" i="0" lang="iw-IL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/>
          </a:p>
        </p:txBody>
      </p:sp>
      <p:pic>
        <p:nvPicPr>
          <p:cNvPr descr="דור ההמשך על יד הרפת | כנס מדיה - קיבוצים, מושבים, אדמה" id="951" name="Google Shape;951;p49"/>
          <p:cNvPicPr preferRelativeResize="0"/>
          <p:nvPr/>
        </p:nvPicPr>
        <p:blipFill rotWithShape="1">
          <a:blip r:embed="rId3">
            <a:alphaModFix/>
          </a:blip>
          <a:srcRect b="0" l="0" r="0" t="25280"/>
          <a:stretch/>
        </p:blipFill>
        <p:spPr>
          <a:xfrm>
            <a:off x="558870" y="2201514"/>
            <a:ext cx="3773726" cy="2112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וזם מס' 1 בארץ - YouTube" id="952" name="Google Shape;952;p49"/>
          <p:cNvPicPr preferRelativeResize="0"/>
          <p:nvPr/>
        </p:nvPicPr>
        <p:blipFill rotWithShape="1">
          <a:blip r:embed="rId4">
            <a:alphaModFix/>
          </a:blip>
          <a:srcRect b="0" l="0" r="0" t="57530"/>
          <a:stretch/>
        </p:blipFill>
        <p:spPr>
          <a:xfrm>
            <a:off x="1055826" y="3394419"/>
            <a:ext cx="2466975" cy="78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50"/>
          <p:cNvSpPr txBox="1"/>
          <p:nvPr>
            <p:ph idx="1" type="body"/>
          </p:nvPr>
        </p:nvSpPr>
        <p:spPr>
          <a:xfrm>
            <a:off x="5020927" y="1053548"/>
            <a:ext cx="6853099" cy="5466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לו</a:t>
            </a:r>
            <a:r>
              <a:rPr b="0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וַיֹּאמֶר גִּדְעוֹן אֶל הָאֱלֹהִים אִם יֶשְׁךָ מוֹשִׁיעַ בְּיָדִי אֶת יִשְׂרָאֵל כַּאֲשֶׁר דִּבַּרְתָּ: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לז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הִנֵּה אָנֹכִי מַצִּיג </a:t>
            </a:r>
            <a:r>
              <a:rPr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אֶת גִּזַּת הַצֶּמֶר בַּגֹּרֶן אִם טַל יִהְיֶה עַל הַגִּזָּה לְבַדָּהּ וְעַל כָּל הָאָרֶץ 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חֹרֶב וְיָדַעְתִּי כִּי תוֹשִׁיעַ בְּיָדִי אֶת יִשְׂרָאֵל כַּאֲשֶׁר דִּבַּרְתָּ.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לח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וַיְהִי כֵן וַיַּשְׁכֵּם מִמָּחֳרָת וַיָּזַר אֶת הַגִּזָּה וַיִּמֶץ טַל מִן הַגִּזָּה מְלוֹא הַסֵּפֶל מָיִם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לט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גִּדְעוֹן אֶל הָאֱלֹהִים אַל יִחַר אַפְּךָ בִּי וַאֲדַבְּרָה אַךְ הַפָּעַם אֲנַסֶּה נָּא רַק הַפַּעַם בַּגִּזָּה יְהִי נָא חֹרֶב אֶל הַגִּזָּה לְבַדָּהּ וְעַל-כָּל הָאָרֶץ יִהְיֶה טָּל.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מ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וַיַּעַשׂ אֱלֹהִים כֵּן בַּלַּיְלָה הַהוּא וַיְהִי-חֹרֶב אֶל-הַגִּזָּה לְבַדָּהּ וְעַל-כָּל-הָאָרֶץ הָיָה טָל. </a:t>
            </a:r>
            <a:endParaRPr sz="2800">
              <a:solidFill>
                <a:srgbClr val="262626"/>
              </a:solidFill>
            </a:endParaRPr>
          </a:p>
        </p:txBody>
      </p:sp>
      <p:sp>
        <p:nvSpPr>
          <p:cNvPr id="958" name="Google Shape;958;p50"/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entury Gothic"/>
              <a:buNone/>
            </a:pPr>
            <a:r>
              <a:rPr b="1" i="0" lang="iw-IL" sz="3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אות הגיזה</a:t>
            </a:r>
            <a:endParaRPr/>
          </a:p>
        </p:txBody>
      </p:sp>
      <p:sp>
        <p:nvSpPr>
          <p:cNvPr id="959" name="Google Shape;959;p50"/>
          <p:cNvSpPr/>
          <p:nvPr/>
        </p:nvSpPr>
        <p:spPr>
          <a:xfrm>
            <a:off x="11595730" y="2017642"/>
            <a:ext cx="556591" cy="606287"/>
          </a:xfrm>
          <a:prstGeom prst="heptagon">
            <a:avLst>
              <a:gd fmla="val 102572" name="hf"/>
              <a:gd fmla="val 105210" name="vf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b="1" i="0" lang="iw-IL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/>
          </a:p>
        </p:txBody>
      </p:sp>
      <p:pic>
        <p:nvPicPr>
          <p:cNvPr descr="דור ההמשך על יד הרפת | כנס מדיה - קיבוצים, מושבים, אדמה" id="960" name="Google Shape;960;p50"/>
          <p:cNvPicPr preferRelativeResize="0"/>
          <p:nvPr/>
        </p:nvPicPr>
        <p:blipFill rotWithShape="1">
          <a:blip r:embed="rId3">
            <a:alphaModFix/>
          </a:blip>
          <a:srcRect b="0" l="0" r="0" t="25280"/>
          <a:stretch/>
        </p:blipFill>
        <p:spPr>
          <a:xfrm>
            <a:off x="558870" y="2201514"/>
            <a:ext cx="3773726" cy="2112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וזם מס' 1 בארץ - YouTube" id="961" name="Google Shape;961;p50"/>
          <p:cNvPicPr preferRelativeResize="0"/>
          <p:nvPr/>
        </p:nvPicPr>
        <p:blipFill rotWithShape="1">
          <a:blip r:embed="rId4">
            <a:alphaModFix/>
          </a:blip>
          <a:srcRect b="0" l="0" r="0" t="57530"/>
          <a:stretch/>
        </p:blipFill>
        <p:spPr>
          <a:xfrm>
            <a:off x="1055826" y="3394419"/>
            <a:ext cx="2466975" cy="7847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כוס מים | ARTMO" id="962" name="Google Shape;962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95709" y="4313581"/>
            <a:ext cx="904922" cy="1223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51"/>
          <p:cNvSpPr txBox="1"/>
          <p:nvPr>
            <p:ph idx="1" type="body"/>
          </p:nvPr>
        </p:nvSpPr>
        <p:spPr>
          <a:xfrm>
            <a:off x="5020927" y="1053548"/>
            <a:ext cx="6853099" cy="5466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לו</a:t>
            </a:r>
            <a:r>
              <a:rPr b="0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וַיֹּאמֶר גִּדְעוֹן אֶל הָאֱלֹהִים אִם יֶשְׁךָ מוֹשִׁיעַ בְּיָדִי אֶת יִשְׂרָאֵל כַּאֲשֶׁר דִּבַּרְתָּ: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לז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הִנֵּה אָנֹכִי מַצִּיג </a:t>
            </a:r>
            <a:r>
              <a:rPr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אֶת גִּזַּת הַצֶּמֶר בַּגֹּרֶן אִם טַל יִהְיֶה עַל הַגִּזָּה לְבַדָּהּ וְעַל כָּל הָאָרֶץ 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חֹרֶב וְיָדַעְתִּי כִּי תוֹשִׁיעַ בְּיָדִי אֶת יִשְׂרָאֵל כַּאֲשֶׁר דִּבַּרְתָּ.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לח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 כֵן וַיַּשְׁכֵּם מִמָּחֳרָת וַיָּזַר אֶת הַגִּזָּה וַיִּמֶץ טַל מִן הַגִּזָּה מְלוֹא הַסֵּפֶל מָיִם.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לט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גִּדְעוֹן אֶל הָאֱלֹהִים אַל יִחַר אַפְּךָ בִּי וַאֲדַבְּרָה אַךְ הַפָּעַם אֲנַסֶּה נָּא רַק הַפַּעַם בַּגִּזָּה </a:t>
            </a:r>
            <a:r>
              <a:rPr b="0"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יְהִי נָא חֹרֶב אֶל הַגִּזָּה לְבַדָּהּ וְעַל כָּל הָאָרֶץ יִהְיֶה טָּל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מ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וַיַּעַשׂ אֱלֹהִים כֵּן בַּלַּיְלָה הַהוּא וַיְהִי-חֹרֶב אֶל-הַגִּזָּה לְבַדָּהּ וְעַל-כָּל-הָאָרֶץ הָיָה טָל. </a:t>
            </a:r>
            <a:endParaRPr sz="2800">
              <a:solidFill>
                <a:srgbClr val="262626"/>
              </a:solidFill>
            </a:endParaRPr>
          </a:p>
        </p:txBody>
      </p:sp>
      <p:sp>
        <p:nvSpPr>
          <p:cNvPr id="968" name="Google Shape;968;p51"/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entury Gothic"/>
              <a:buNone/>
            </a:pPr>
            <a:r>
              <a:rPr b="1" i="0" lang="iw-IL" sz="3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אות הגיזה</a:t>
            </a:r>
            <a:endParaRPr/>
          </a:p>
        </p:txBody>
      </p:sp>
      <p:sp>
        <p:nvSpPr>
          <p:cNvPr id="969" name="Google Shape;969;p51"/>
          <p:cNvSpPr/>
          <p:nvPr/>
        </p:nvSpPr>
        <p:spPr>
          <a:xfrm>
            <a:off x="11486399" y="3786807"/>
            <a:ext cx="556591" cy="606287"/>
          </a:xfrm>
          <a:prstGeom prst="heptagon">
            <a:avLst>
              <a:gd fmla="val 102572" name="hf"/>
              <a:gd fmla="val 105210" name="vf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b="1" i="0" lang="iw-IL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/>
          </a:p>
        </p:txBody>
      </p:sp>
      <p:pic>
        <p:nvPicPr>
          <p:cNvPr descr="דור ההמשך על יד הרפת | כנס מדיה - קיבוצים, מושבים, אדמה" id="970" name="Google Shape;970;p51"/>
          <p:cNvPicPr preferRelativeResize="0"/>
          <p:nvPr/>
        </p:nvPicPr>
        <p:blipFill rotWithShape="1">
          <a:blip r:embed="rId3">
            <a:alphaModFix/>
          </a:blip>
          <a:srcRect b="0" l="0" r="0" t="25280"/>
          <a:stretch/>
        </p:blipFill>
        <p:spPr>
          <a:xfrm>
            <a:off x="558870" y="2201514"/>
            <a:ext cx="3773726" cy="2112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וזם מס' 1 בארץ - YouTube" id="971" name="Google Shape;971;p51"/>
          <p:cNvPicPr preferRelativeResize="0"/>
          <p:nvPr/>
        </p:nvPicPr>
        <p:blipFill rotWithShape="1">
          <a:blip r:embed="rId4">
            <a:alphaModFix/>
          </a:blip>
          <a:srcRect b="0" l="36974" r="0" t="63703"/>
          <a:stretch/>
        </p:blipFill>
        <p:spPr>
          <a:xfrm>
            <a:off x="1967948" y="3508513"/>
            <a:ext cx="1554853" cy="670683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51"/>
          <p:cNvSpPr/>
          <p:nvPr/>
        </p:nvSpPr>
        <p:spPr>
          <a:xfrm>
            <a:off x="1918252" y="3508512"/>
            <a:ext cx="1620078" cy="675861"/>
          </a:xfrm>
          <a:prstGeom prst="rect">
            <a:avLst/>
          </a:prstGeom>
          <a:noFill/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3" name="Google Shape;973;p51"/>
          <p:cNvSpPr txBox="1"/>
          <p:nvPr/>
        </p:nvSpPr>
        <p:spPr>
          <a:xfrm>
            <a:off x="2077279" y="3615907"/>
            <a:ext cx="9342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E0D"/>
              </a:buClr>
              <a:buSzPts val="2400"/>
              <a:buFont typeface="Century Gothic"/>
              <a:buNone/>
            </a:pPr>
            <a:r>
              <a:rPr b="1" i="0" lang="iw-IL" sz="2400" u="none" cap="none" strike="noStrike">
                <a:solidFill>
                  <a:srgbClr val="1A1E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יבש</a:t>
            </a:r>
            <a:endParaRPr/>
          </a:p>
        </p:txBody>
      </p:sp>
      <p:sp>
        <p:nvSpPr>
          <p:cNvPr id="974" name="Google Shape;974;p51"/>
          <p:cNvSpPr txBox="1"/>
          <p:nvPr/>
        </p:nvSpPr>
        <p:spPr>
          <a:xfrm>
            <a:off x="843169" y="3582244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  <p:sp>
        <p:nvSpPr>
          <p:cNvPr id="975" name="Google Shape;975;p51"/>
          <p:cNvSpPr txBox="1"/>
          <p:nvPr/>
        </p:nvSpPr>
        <p:spPr>
          <a:xfrm>
            <a:off x="3113875" y="2998243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  <p:sp>
        <p:nvSpPr>
          <p:cNvPr id="976" name="Google Shape;976;p51"/>
          <p:cNvSpPr txBox="1"/>
          <p:nvPr/>
        </p:nvSpPr>
        <p:spPr>
          <a:xfrm>
            <a:off x="3522557" y="3645723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  <p:sp>
        <p:nvSpPr>
          <p:cNvPr id="977" name="Google Shape;977;p51"/>
          <p:cNvSpPr txBox="1"/>
          <p:nvPr/>
        </p:nvSpPr>
        <p:spPr>
          <a:xfrm>
            <a:off x="1470991" y="2957400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2"/>
          <p:cNvSpPr txBox="1"/>
          <p:nvPr>
            <p:ph idx="1" type="body"/>
          </p:nvPr>
        </p:nvSpPr>
        <p:spPr>
          <a:xfrm>
            <a:off x="5020927" y="1053548"/>
            <a:ext cx="6853099" cy="5466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לו</a:t>
            </a:r>
            <a:r>
              <a:rPr b="0" i="0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וַיֹּאמֶר גִּדְעוֹן אֶל הָאֱלֹהִים אִם יֶשְׁךָ מוֹשִׁיעַ בְּיָדִי אֶת יִשְׂרָאֵל כַּאֲשֶׁר דִּבַּרְתָּ: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לז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הִנֵּה אָנֹכִי מַצִּיג </a:t>
            </a:r>
            <a:r>
              <a:rPr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אֶת גִּזַּת הַצֶּמֶר בַּגֹּרֶן אִם טַל יִהְיֶה עַל הַגִּזָּה לְבַדָּהּ וְעַל כָּל הָאָרֶץ 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חֹרֶב וְיָדַעְתִּי כִּי תוֹשִׁיעַ בְּיָדִי אֶת יִשְׂרָאֵל כַּאֲשֶׁר דִּבַּרְתָּ.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לח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 כֵן וַיַּשְׁכֵּם מִמָּחֳרָת וַיָּזַר אֶת הַגִּזָּה וַיִּמֶץ טַל מִן הַגִּזָּה מְלוֹא הַסֵּפֶל מָיִם.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לט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גִּדְעוֹן אֶל הָאֱלֹהִים אַל יִחַר אַפְּךָ בִּי וַאֲדַבְּרָה אַךְ הַפָּעַם אֲנַסֶּה נָּא רַק הַפַּעַם בַּגִּזָּה יְהִי נָא חֹרֶב אֶל הַגִּזָּה לְבַדָּהּ וְעַל כָּל הָאָרֶץ יִהְיֶה טָּל.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מ</a:t>
            </a:r>
            <a:r>
              <a:rPr b="0" i="0" lang="iw-IL" sz="2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וַיַּעַשׂ אֱלֹהִים כֵּן בַּלַּיְלָה הַהוּא וַיְהִי חֹרֶב אֶל הַגִּזָּה לְבַדָּהּ וְעַל כָּל הָאָרֶץ הָיָה טָל. </a:t>
            </a:r>
            <a:endParaRPr sz="2800">
              <a:solidFill>
                <a:srgbClr val="FF0000"/>
              </a:solidFill>
            </a:endParaRPr>
          </a:p>
        </p:txBody>
      </p:sp>
      <p:sp>
        <p:nvSpPr>
          <p:cNvPr id="983" name="Google Shape;983;p52"/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entury Gothic"/>
              <a:buNone/>
            </a:pPr>
            <a:r>
              <a:rPr b="1" i="0" lang="iw-IL" sz="36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אות הגיזה</a:t>
            </a:r>
            <a:endParaRPr/>
          </a:p>
        </p:txBody>
      </p:sp>
      <p:sp>
        <p:nvSpPr>
          <p:cNvPr id="984" name="Google Shape;984;p52"/>
          <p:cNvSpPr/>
          <p:nvPr/>
        </p:nvSpPr>
        <p:spPr>
          <a:xfrm>
            <a:off x="11486399" y="3786807"/>
            <a:ext cx="556591" cy="606287"/>
          </a:xfrm>
          <a:prstGeom prst="heptagon">
            <a:avLst>
              <a:gd fmla="val 102572" name="hf"/>
              <a:gd fmla="val 105210" name="vf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b="1" i="0" lang="iw-IL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/>
          </a:p>
        </p:txBody>
      </p:sp>
      <p:pic>
        <p:nvPicPr>
          <p:cNvPr descr="דור ההמשך על יד הרפת | כנס מדיה - קיבוצים, מושבים, אדמה" id="985" name="Google Shape;985;p52"/>
          <p:cNvPicPr preferRelativeResize="0"/>
          <p:nvPr/>
        </p:nvPicPr>
        <p:blipFill rotWithShape="1">
          <a:blip r:embed="rId3">
            <a:alphaModFix/>
          </a:blip>
          <a:srcRect b="0" l="0" r="0" t="25280"/>
          <a:stretch/>
        </p:blipFill>
        <p:spPr>
          <a:xfrm>
            <a:off x="558870" y="2201514"/>
            <a:ext cx="3773726" cy="2112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וזם מס' 1 בארץ - YouTube" id="986" name="Google Shape;986;p52"/>
          <p:cNvPicPr preferRelativeResize="0"/>
          <p:nvPr/>
        </p:nvPicPr>
        <p:blipFill rotWithShape="1">
          <a:blip r:embed="rId4">
            <a:alphaModFix/>
          </a:blip>
          <a:srcRect b="0" l="36974" r="0" t="63703"/>
          <a:stretch/>
        </p:blipFill>
        <p:spPr>
          <a:xfrm>
            <a:off x="1967948" y="3508513"/>
            <a:ext cx="1554853" cy="670683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52"/>
          <p:cNvSpPr/>
          <p:nvPr/>
        </p:nvSpPr>
        <p:spPr>
          <a:xfrm>
            <a:off x="1918252" y="3508512"/>
            <a:ext cx="1620078" cy="675861"/>
          </a:xfrm>
          <a:prstGeom prst="rect">
            <a:avLst/>
          </a:prstGeom>
          <a:noFill/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88" name="Google Shape;988;p52"/>
          <p:cNvSpPr txBox="1"/>
          <p:nvPr/>
        </p:nvSpPr>
        <p:spPr>
          <a:xfrm>
            <a:off x="2077279" y="3615907"/>
            <a:ext cx="9342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E0D"/>
              </a:buClr>
              <a:buSzPts val="2400"/>
              <a:buFont typeface="Century Gothic"/>
              <a:buNone/>
            </a:pPr>
            <a:r>
              <a:rPr b="1" i="0" lang="iw-IL" sz="2400" u="none" cap="none" strike="noStrike">
                <a:solidFill>
                  <a:srgbClr val="1A1E0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יבש</a:t>
            </a:r>
            <a:endParaRPr/>
          </a:p>
        </p:txBody>
      </p:sp>
      <p:sp>
        <p:nvSpPr>
          <p:cNvPr id="989" name="Google Shape;989;p52"/>
          <p:cNvSpPr txBox="1"/>
          <p:nvPr/>
        </p:nvSpPr>
        <p:spPr>
          <a:xfrm>
            <a:off x="2177406" y="2980115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  <p:sp>
        <p:nvSpPr>
          <p:cNvPr id="990" name="Google Shape;990;p52"/>
          <p:cNvSpPr txBox="1"/>
          <p:nvPr/>
        </p:nvSpPr>
        <p:spPr>
          <a:xfrm>
            <a:off x="601319" y="3519157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  <p:sp>
        <p:nvSpPr>
          <p:cNvPr id="991" name="Google Shape;991;p52"/>
          <p:cNvSpPr txBox="1"/>
          <p:nvPr/>
        </p:nvSpPr>
        <p:spPr>
          <a:xfrm>
            <a:off x="3445839" y="3257547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  <p:sp>
        <p:nvSpPr>
          <p:cNvPr id="992" name="Google Shape;992;p52"/>
          <p:cNvSpPr txBox="1"/>
          <p:nvPr/>
        </p:nvSpPr>
        <p:spPr>
          <a:xfrm>
            <a:off x="911768" y="3010637"/>
            <a:ext cx="89452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entury Gothic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טל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2020-09-13T11:30:41Z</dcterms:created>
  <dc:creator>owner</dc:creator>
</cp:coreProperties>
</file>