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0" r:id="rId2"/>
    <p:sldId id="320" r:id="rId3"/>
    <p:sldId id="321" r:id="rId4"/>
    <p:sldId id="322" r:id="rId5"/>
    <p:sldId id="323" r:id="rId6"/>
    <p:sldId id="325" r:id="rId7"/>
    <p:sldId id="326" r:id="rId8"/>
    <p:sldId id="328" r:id="rId9"/>
    <p:sldId id="329" r:id="rId10"/>
    <p:sldId id="327" r:id="rId11"/>
    <p:sldId id="331" r:id="rId12"/>
    <p:sldId id="332" r:id="rId13"/>
    <p:sldId id="333" r:id="rId14"/>
    <p:sldId id="334" r:id="rId15"/>
    <p:sldId id="335" r:id="rId16"/>
    <p:sldId id="336" r:id="rId17"/>
    <p:sldId id="338" r:id="rId18"/>
    <p:sldId id="339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54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52F2A10-A7D9-46A7-B766-12602D56A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1069" y="1408044"/>
            <a:ext cx="8911687" cy="1280890"/>
          </a:xfrm>
        </p:spPr>
        <p:txBody>
          <a:bodyPr>
            <a:normAutofit/>
          </a:bodyPr>
          <a:lstStyle/>
          <a:p>
            <a:pPr algn="ctr">
              <a:lnSpc>
                <a:spcPts val="4800"/>
              </a:lnSpc>
              <a:spcBef>
                <a:spcPts val="600"/>
              </a:spcBef>
            </a:pPr>
            <a:r>
              <a:rPr lang="he-IL" sz="6000" b="1" dirty="0"/>
              <a:t>שופטים פרק </a:t>
            </a:r>
            <a:r>
              <a:rPr lang="he-IL" sz="6000" b="1" dirty="0" err="1"/>
              <a:t>יג</a:t>
            </a:r>
            <a:br>
              <a:rPr lang="he-IL" sz="6000" b="1" dirty="0"/>
            </a:br>
            <a:r>
              <a:rPr lang="he-IL" sz="3100" b="1" dirty="0"/>
              <a:t>לידת שמשון</a:t>
            </a:r>
            <a:endParaRPr lang="he-IL" sz="6000" b="1" dirty="0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9FAC306F-D98B-48D6-3FB0-079645D464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1783" y="3829929"/>
            <a:ext cx="3848433" cy="3017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688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3">
            <a:extLst>
              <a:ext uri="{FF2B5EF4-FFF2-40B4-BE49-F238E27FC236}">
                <a16:creationId xmlns:a16="http://schemas.microsoft.com/office/drawing/2014/main" id="{C9707BD9-E103-46FD-8DB7-ED0A39CCE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954" y="5621799"/>
            <a:ext cx="10705826" cy="1280890"/>
          </a:xfrm>
        </p:spPr>
        <p:txBody>
          <a:bodyPr/>
          <a:lstStyle/>
          <a:p>
            <a:pPr algn="r"/>
            <a:r>
              <a:rPr lang="he-IL" dirty="0"/>
              <a:t>א  ב  ג  ד   ה    ו   ז   ח   ט  י     יא       </a:t>
            </a:r>
            <a:r>
              <a:rPr lang="he-IL" dirty="0" err="1"/>
              <a:t>יב</a:t>
            </a:r>
            <a:r>
              <a:rPr lang="he-IL" dirty="0"/>
              <a:t>  </a:t>
            </a:r>
            <a:r>
              <a:rPr lang="he-IL" dirty="0" err="1"/>
              <a:t>יג</a:t>
            </a:r>
            <a:r>
              <a:rPr lang="he-IL" dirty="0"/>
              <a:t> יד טו  </a:t>
            </a:r>
            <a:r>
              <a:rPr lang="he-IL" dirty="0" err="1"/>
              <a:t>טז</a:t>
            </a:r>
            <a:endParaRPr lang="he-IL" dirty="0"/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18A113C9-C7E2-4F13-A965-D3B76C7CE74B}"/>
              </a:ext>
            </a:extLst>
          </p:cNvPr>
          <p:cNvSpPr/>
          <p:nvPr/>
        </p:nvSpPr>
        <p:spPr>
          <a:xfrm>
            <a:off x="8828690" y="4761186"/>
            <a:ext cx="2675922" cy="4309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205B42AB-2160-4238-926D-9FC2B1F6FFD6}"/>
              </a:ext>
            </a:extLst>
          </p:cNvPr>
          <p:cNvSpPr/>
          <p:nvPr/>
        </p:nvSpPr>
        <p:spPr>
          <a:xfrm>
            <a:off x="6516414" y="4761186"/>
            <a:ext cx="2337281" cy="4309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C85E79EA-46CD-4B36-A3C1-2CA15B749A03}"/>
              </a:ext>
            </a:extLst>
          </p:cNvPr>
          <p:cNvSpPr/>
          <p:nvPr/>
        </p:nvSpPr>
        <p:spPr>
          <a:xfrm>
            <a:off x="3954513" y="4757234"/>
            <a:ext cx="258544" cy="4309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אליפסה 9">
            <a:extLst>
              <a:ext uri="{FF2B5EF4-FFF2-40B4-BE49-F238E27FC236}">
                <a16:creationId xmlns:a16="http://schemas.microsoft.com/office/drawing/2014/main" id="{E63A5280-ED01-40EA-A229-755FB0E9F7E7}"/>
              </a:ext>
            </a:extLst>
          </p:cNvPr>
          <p:cNvSpPr/>
          <p:nvPr/>
        </p:nvSpPr>
        <p:spPr>
          <a:xfrm>
            <a:off x="11183006" y="2781456"/>
            <a:ext cx="157655" cy="157655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1819BEFE-A922-42A6-ACE5-83F607FCADC4}"/>
              </a:ext>
            </a:extLst>
          </p:cNvPr>
          <p:cNvSpPr txBox="1"/>
          <p:nvPr/>
        </p:nvSpPr>
        <p:spPr>
          <a:xfrm>
            <a:off x="10799490" y="2412124"/>
            <a:ext cx="96695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dirty="0"/>
              <a:t>עתניאל</a:t>
            </a:r>
          </a:p>
        </p:txBody>
      </p:sp>
      <p:sp>
        <p:nvSpPr>
          <p:cNvPr id="13" name="מלבן 12">
            <a:extLst>
              <a:ext uri="{FF2B5EF4-FFF2-40B4-BE49-F238E27FC236}">
                <a16:creationId xmlns:a16="http://schemas.microsoft.com/office/drawing/2014/main" id="{2B419224-9862-4F84-BA0A-216CAE14C8B9}"/>
              </a:ext>
            </a:extLst>
          </p:cNvPr>
          <p:cNvSpPr/>
          <p:nvPr/>
        </p:nvSpPr>
        <p:spPr>
          <a:xfrm>
            <a:off x="9882701" y="2781456"/>
            <a:ext cx="7040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b="1" dirty="0"/>
              <a:t>אהוד</a:t>
            </a:r>
          </a:p>
        </p:txBody>
      </p:sp>
      <p:sp>
        <p:nvSpPr>
          <p:cNvPr id="14" name="מלבן 13">
            <a:extLst>
              <a:ext uri="{FF2B5EF4-FFF2-40B4-BE49-F238E27FC236}">
                <a16:creationId xmlns:a16="http://schemas.microsoft.com/office/drawing/2014/main" id="{1DECA0C5-2654-4352-99FC-0FCD09D1583E}"/>
              </a:ext>
            </a:extLst>
          </p:cNvPr>
          <p:cNvSpPr/>
          <p:nvPr/>
        </p:nvSpPr>
        <p:spPr>
          <a:xfrm>
            <a:off x="8627607" y="3376970"/>
            <a:ext cx="13708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b="1" dirty="0"/>
              <a:t>דבורה וברק</a:t>
            </a:r>
          </a:p>
        </p:txBody>
      </p:sp>
      <p:sp>
        <p:nvSpPr>
          <p:cNvPr id="15" name="אליפסה 14">
            <a:extLst>
              <a:ext uri="{FF2B5EF4-FFF2-40B4-BE49-F238E27FC236}">
                <a16:creationId xmlns:a16="http://schemas.microsoft.com/office/drawing/2014/main" id="{DA786DC6-D2DF-4A3C-885D-76FF0F0FF73B}"/>
              </a:ext>
            </a:extLst>
          </p:cNvPr>
          <p:cNvSpPr/>
          <p:nvPr/>
        </p:nvSpPr>
        <p:spPr>
          <a:xfrm>
            <a:off x="9245424" y="3776580"/>
            <a:ext cx="157655" cy="157655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6" name="אליפסה 15">
            <a:extLst>
              <a:ext uri="{FF2B5EF4-FFF2-40B4-BE49-F238E27FC236}">
                <a16:creationId xmlns:a16="http://schemas.microsoft.com/office/drawing/2014/main" id="{AC460BB3-D9E7-499D-8321-4F3E64237160}"/>
              </a:ext>
            </a:extLst>
          </p:cNvPr>
          <p:cNvSpPr/>
          <p:nvPr/>
        </p:nvSpPr>
        <p:spPr>
          <a:xfrm>
            <a:off x="10195039" y="3159828"/>
            <a:ext cx="157655" cy="157655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EB8534BC-A437-41F2-9573-DC386CF019A5}"/>
              </a:ext>
            </a:extLst>
          </p:cNvPr>
          <p:cNvSpPr/>
          <p:nvPr/>
        </p:nvSpPr>
        <p:spPr>
          <a:xfrm>
            <a:off x="7046954" y="3544345"/>
            <a:ext cx="9606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b="1" dirty="0"/>
              <a:t>  גדעון</a:t>
            </a:r>
          </a:p>
          <a:p>
            <a:br>
              <a:rPr lang="he-IL" dirty="0"/>
            </a:br>
            <a:endParaRPr lang="he-IL" dirty="0"/>
          </a:p>
        </p:txBody>
      </p:sp>
      <p:cxnSp>
        <p:nvCxnSpPr>
          <p:cNvPr id="19" name="מחבר חץ ישר 18">
            <a:extLst>
              <a:ext uri="{FF2B5EF4-FFF2-40B4-BE49-F238E27FC236}">
                <a16:creationId xmlns:a16="http://schemas.microsoft.com/office/drawing/2014/main" id="{E9260871-A606-406B-AFA9-C0FC53CCC066}"/>
              </a:ext>
            </a:extLst>
          </p:cNvPr>
          <p:cNvCxnSpPr>
            <a:cxnSpLocks/>
          </p:cNvCxnSpPr>
          <p:nvPr/>
        </p:nvCxnSpPr>
        <p:spPr>
          <a:xfrm>
            <a:off x="7535617" y="3948137"/>
            <a:ext cx="0" cy="422061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חץ: שמאלה 31">
            <a:extLst>
              <a:ext uri="{FF2B5EF4-FFF2-40B4-BE49-F238E27FC236}">
                <a16:creationId xmlns:a16="http://schemas.microsoft.com/office/drawing/2014/main" id="{B81481F5-2E7E-4C28-8510-BD117B956A57}"/>
              </a:ext>
            </a:extLst>
          </p:cNvPr>
          <p:cNvSpPr/>
          <p:nvPr/>
        </p:nvSpPr>
        <p:spPr>
          <a:xfrm>
            <a:off x="1639872" y="4549549"/>
            <a:ext cx="2337282" cy="84272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5" name="כותרת 1">
            <a:extLst>
              <a:ext uri="{FF2B5EF4-FFF2-40B4-BE49-F238E27FC236}">
                <a16:creationId xmlns:a16="http://schemas.microsoft.com/office/drawing/2014/main" id="{CE80EE73-2045-4479-BDD5-9D24C88B946E}"/>
              </a:ext>
            </a:extLst>
          </p:cNvPr>
          <p:cNvSpPr txBox="1">
            <a:spLocks/>
          </p:cNvSpPr>
          <p:nvPr/>
        </p:nvSpPr>
        <p:spPr>
          <a:xfrm>
            <a:off x="1441007" y="103282"/>
            <a:ext cx="8911687" cy="8083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ts val="4800"/>
              </a:lnSpc>
              <a:spcBef>
                <a:spcPts val="600"/>
              </a:spcBef>
            </a:pPr>
            <a:br>
              <a:rPr lang="he-IL" sz="8000" b="1" dirty="0"/>
            </a:br>
            <a:r>
              <a:rPr lang="he-IL" sz="4400" b="1" dirty="0"/>
              <a:t>שופטי ישראל</a:t>
            </a:r>
            <a:endParaRPr lang="he-IL" sz="8000" b="1" dirty="0"/>
          </a:p>
        </p:txBody>
      </p:sp>
      <p:sp>
        <p:nvSpPr>
          <p:cNvPr id="2" name="אליפסה 1">
            <a:extLst>
              <a:ext uri="{FF2B5EF4-FFF2-40B4-BE49-F238E27FC236}">
                <a16:creationId xmlns:a16="http://schemas.microsoft.com/office/drawing/2014/main" id="{DC55B579-1E96-427C-B3D1-A998C5778D41}"/>
              </a:ext>
            </a:extLst>
          </p:cNvPr>
          <p:cNvSpPr/>
          <p:nvPr/>
        </p:nvSpPr>
        <p:spPr>
          <a:xfrm rot="3308515">
            <a:off x="9228630" y="1087037"/>
            <a:ext cx="1851548" cy="396124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1" name="אליפסה 30">
            <a:extLst>
              <a:ext uri="{FF2B5EF4-FFF2-40B4-BE49-F238E27FC236}">
                <a16:creationId xmlns:a16="http://schemas.microsoft.com/office/drawing/2014/main" id="{87137956-923B-4734-8EBB-5541E14C694D}"/>
              </a:ext>
            </a:extLst>
          </p:cNvPr>
          <p:cNvSpPr/>
          <p:nvPr/>
        </p:nvSpPr>
        <p:spPr>
          <a:xfrm rot="3308515">
            <a:off x="6823877" y="3278488"/>
            <a:ext cx="1451154" cy="145504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8" name="מלבן 37">
            <a:extLst>
              <a:ext uri="{FF2B5EF4-FFF2-40B4-BE49-F238E27FC236}">
                <a16:creationId xmlns:a16="http://schemas.microsoft.com/office/drawing/2014/main" id="{05EEE5E5-52BE-416E-BBF6-787198910E6B}"/>
              </a:ext>
            </a:extLst>
          </p:cNvPr>
          <p:cNvSpPr/>
          <p:nvPr/>
        </p:nvSpPr>
        <p:spPr>
          <a:xfrm>
            <a:off x="7052272" y="3990102"/>
            <a:ext cx="9606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b="1" dirty="0"/>
              <a:t>  </a:t>
            </a:r>
            <a:br>
              <a:rPr lang="he-IL" dirty="0"/>
            </a:br>
            <a:r>
              <a:rPr lang="he-IL" dirty="0"/>
              <a:t>אבימלך</a:t>
            </a:r>
          </a:p>
        </p:txBody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160A0BBB-8C1B-44ED-872A-41198AED21C5}"/>
              </a:ext>
            </a:extLst>
          </p:cNvPr>
          <p:cNvSpPr/>
          <p:nvPr/>
        </p:nvSpPr>
        <p:spPr>
          <a:xfrm>
            <a:off x="4228264" y="4763114"/>
            <a:ext cx="2023368" cy="4309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39798C41-42FC-AC31-786D-8F58C438AC66}"/>
              </a:ext>
            </a:extLst>
          </p:cNvPr>
          <p:cNvSpPr/>
          <p:nvPr/>
        </p:nvSpPr>
        <p:spPr>
          <a:xfrm>
            <a:off x="6257869" y="4757234"/>
            <a:ext cx="258544" cy="4309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8BE7A021-E46C-2481-03E5-1D7BE6F6657C}"/>
              </a:ext>
            </a:extLst>
          </p:cNvPr>
          <p:cNvSpPr txBox="1"/>
          <p:nvPr/>
        </p:nvSpPr>
        <p:spPr>
          <a:xfrm>
            <a:off x="5621323" y="2338136"/>
            <a:ext cx="1578694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dirty="0"/>
              <a:t>תולע בן פועה</a:t>
            </a:r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r>
              <a:rPr lang="he-IL" dirty="0"/>
              <a:t>יאיר הגלעדי</a:t>
            </a:r>
          </a:p>
        </p:txBody>
      </p:sp>
      <p:sp>
        <p:nvSpPr>
          <p:cNvPr id="18" name="אליפסה 17">
            <a:extLst>
              <a:ext uri="{FF2B5EF4-FFF2-40B4-BE49-F238E27FC236}">
                <a16:creationId xmlns:a16="http://schemas.microsoft.com/office/drawing/2014/main" id="{78B6513E-0206-9B4F-20D5-269D83612E74}"/>
              </a:ext>
            </a:extLst>
          </p:cNvPr>
          <p:cNvSpPr/>
          <p:nvPr/>
        </p:nvSpPr>
        <p:spPr>
          <a:xfrm>
            <a:off x="6319448" y="2675620"/>
            <a:ext cx="157655" cy="157655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1" name="תיבת טקסט 20">
            <a:extLst>
              <a:ext uri="{FF2B5EF4-FFF2-40B4-BE49-F238E27FC236}">
                <a16:creationId xmlns:a16="http://schemas.microsoft.com/office/drawing/2014/main" id="{117B1256-5DFF-36CC-0CEB-7E81A72E200D}"/>
              </a:ext>
            </a:extLst>
          </p:cNvPr>
          <p:cNvSpPr txBox="1"/>
          <p:nvPr/>
        </p:nvSpPr>
        <p:spPr>
          <a:xfrm>
            <a:off x="4429931" y="4069229"/>
            <a:ext cx="157869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b="1" dirty="0"/>
              <a:t>יפתח</a:t>
            </a:r>
            <a:endParaRPr lang="en-US" b="1" dirty="0"/>
          </a:p>
        </p:txBody>
      </p:sp>
      <p:sp>
        <p:nvSpPr>
          <p:cNvPr id="22" name="אליפסה 21">
            <a:extLst>
              <a:ext uri="{FF2B5EF4-FFF2-40B4-BE49-F238E27FC236}">
                <a16:creationId xmlns:a16="http://schemas.microsoft.com/office/drawing/2014/main" id="{8BB66551-933C-55EB-5AD6-7D01F397B806}"/>
              </a:ext>
            </a:extLst>
          </p:cNvPr>
          <p:cNvSpPr/>
          <p:nvPr/>
        </p:nvSpPr>
        <p:spPr>
          <a:xfrm>
            <a:off x="5617246" y="4450406"/>
            <a:ext cx="157655" cy="157655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4" name="אליפסה 23">
            <a:extLst>
              <a:ext uri="{FF2B5EF4-FFF2-40B4-BE49-F238E27FC236}">
                <a16:creationId xmlns:a16="http://schemas.microsoft.com/office/drawing/2014/main" id="{B215212E-0DEC-5933-EFDE-12FEE2CA847E}"/>
              </a:ext>
            </a:extLst>
          </p:cNvPr>
          <p:cNvSpPr/>
          <p:nvPr/>
        </p:nvSpPr>
        <p:spPr>
          <a:xfrm>
            <a:off x="6344525" y="3510927"/>
            <a:ext cx="157655" cy="157655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5" name="תיבת טקסט 24">
            <a:extLst>
              <a:ext uri="{FF2B5EF4-FFF2-40B4-BE49-F238E27FC236}">
                <a16:creationId xmlns:a16="http://schemas.microsoft.com/office/drawing/2014/main" id="{840908E2-C25D-90FF-0F86-3DFBB4A36112}"/>
              </a:ext>
            </a:extLst>
          </p:cNvPr>
          <p:cNvSpPr txBox="1"/>
          <p:nvPr/>
        </p:nvSpPr>
        <p:spPr>
          <a:xfrm>
            <a:off x="2889421" y="2822972"/>
            <a:ext cx="1578694" cy="14773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dirty="0" err="1"/>
              <a:t>אבצן</a:t>
            </a:r>
            <a:endParaRPr lang="he-IL" dirty="0"/>
          </a:p>
          <a:p>
            <a:pPr algn="r"/>
            <a:endParaRPr lang="he-IL" dirty="0"/>
          </a:p>
          <a:p>
            <a:pPr algn="r"/>
            <a:r>
              <a:rPr lang="he-IL" dirty="0"/>
              <a:t>אילון</a:t>
            </a:r>
          </a:p>
          <a:p>
            <a:pPr algn="r"/>
            <a:endParaRPr lang="he-IL" dirty="0"/>
          </a:p>
          <a:p>
            <a:pPr algn="r"/>
            <a:r>
              <a:rPr lang="he-IL" dirty="0"/>
              <a:t>עבדון</a:t>
            </a:r>
          </a:p>
        </p:txBody>
      </p:sp>
      <p:sp>
        <p:nvSpPr>
          <p:cNvPr id="26" name="אליפסה 25">
            <a:extLst>
              <a:ext uri="{FF2B5EF4-FFF2-40B4-BE49-F238E27FC236}">
                <a16:creationId xmlns:a16="http://schemas.microsoft.com/office/drawing/2014/main" id="{C3866A9B-E1A9-3553-D1DC-DCEBE4D53168}"/>
              </a:ext>
            </a:extLst>
          </p:cNvPr>
          <p:cNvSpPr/>
          <p:nvPr/>
        </p:nvSpPr>
        <p:spPr>
          <a:xfrm>
            <a:off x="4064313" y="3233131"/>
            <a:ext cx="157655" cy="157655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7" name="אליפסה 26">
            <a:extLst>
              <a:ext uri="{FF2B5EF4-FFF2-40B4-BE49-F238E27FC236}">
                <a16:creationId xmlns:a16="http://schemas.microsoft.com/office/drawing/2014/main" id="{DFA3CC50-E407-4D07-01A8-7A986D1BAB08}"/>
              </a:ext>
            </a:extLst>
          </p:cNvPr>
          <p:cNvSpPr/>
          <p:nvPr/>
        </p:nvSpPr>
        <p:spPr>
          <a:xfrm>
            <a:off x="4054668" y="3755922"/>
            <a:ext cx="157655" cy="157655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8" name="אליפסה 27">
            <a:extLst>
              <a:ext uri="{FF2B5EF4-FFF2-40B4-BE49-F238E27FC236}">
                <a16:creationId xmlns:a16="http://schemas.microsoft.com/office/drawing/2014/main" id="{AEA73357-9E0B-B1B0-00FB-B12155104593}"/>
              </a:ext>
            </a:extLst>
          </p:cNvPr>
          <p:cNvSpPr/>
          <p:nvPr/>
        </p:nvSpPr>
        <p:spPr>
          <a:xfrm>
            <a:off x="4056597" y="4359734"/>
            <a:ext cx="157655" cy="157655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9" name="תיבת טקסט 28">
            <a:extLst>
              <a:ext uri="{FF2B5EF4-FFF2-40B4-BE49-F238E27FC236}">
                <a16:creationId xmlns:a16="http://schemas.microsoft.com/office/drawing/2014/main" id="{048E013E-1927-C764-ECE7-86737C842C7D}"/>
              </a:ext>
            </a:extLst>
          </p:cNvPr>
          <p:cNvSpPr txBox="1"/>
          <p:nvPr/>
        </p:nvSpPr>
        <p:spPr>
          <a:xfrm>
            <a:off x="2012753" y="4094307"/>
            <a:ext cx="157869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b="1" dirty="0"/>
              <a:t>שמשון</a:t>
            </a:r>
            <a:endParaRPr lang="en-US" b="1" dirty="0"/>
          </a:p>
        </p:txBody>
      </p:sp>
      <p:sp>
        <p:nvSpPr>
          <p:cNvPr id="30" name="אליפסה 29">
            <a:extLst>
              <a:ext uri="{FF2B5EF4-FFF2-40B4-BE49-F238E27FC236}">
                <a16:creationId xmlns:a16="http://schemas.microsoft.com/office/drawing/2014/main" id="{FF17A09C-E9F7-5CE4-901D-6BF1BDC2500D}"/>
              </a:ext>
            </a:extLst>
          </p:cNvPr>
          <p:cNvSpPr/>
          <p:nvPr/>
        </p:nvSpPr>
        <p:spPr>
          <a:xfrm>
            <a:off x="3084320" y="4452335"/>
            <a:ext cx="157655" cy="157655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76538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1" grpId="0" animBg="1"/>
      <p:bldP spid="3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0B01DF1-F250-B3AD-09B8-53F694485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1710" y="1792210"/>
            <a:ext cx="694285" cy="1280890"/>
          </a:xfrm>
        </p:spPr>
        <p:txBody>
          <a:bodyPr/>
          <a:lstStyle/>
          <a:p>
            <a:r>
              <a:rPr lang="he-IL" sz="60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E0B487C-00CB-CF03-C275-72B033B4A8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8263" y="1670633"/>
            <a:ext cx="8915400" cy="3777622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he-IL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גדעון        											אהוד</a:t>
            </a:r>
          </a:p>
          <a:p>
            <a:pPr marL="0" indent="0">
              <a:buNone/>
            </a:pPr>
            <a:endParaRPr lang="he-IL" sz="60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indent="0">
              <a:buNone/>
            </a:pPr>
            <a:endParaRPr lang="he-IL" sz="60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indent="0">
              <a:buNone/>
            </a:pPr>
            <a:endParaRPr lang="he-IL" sz="60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indent="0">
              <a:buNone/>
            </a:pPr>
            <a:endParaRPr lang="he-IL" sz="60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indent="0">
              <a:buNone/>
            </a:pPr>
            <a:endParaRPr lang="he-IL" sz="60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indent="0">
              <a:buNone/>
            </a:pPr>
            <a:r>
              <a:rPr lang="he-IL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דבורה וברק										יפתח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16BC8972-146D-9538-1B6E-A6938198AB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7177" y="2731709"/>
            <a:ext cx="2377646" cy="1394581"/>
          </a:xfrm>
          <a:prstGeom prst="rect">
            <a:avLst/>
          </a:prstGeom>
        </p:spPr>
      </p:pic>
      <p:cxnSp>
        <p:nvCxnSpPr>
          <p:cNvPr id="7" name="מחבר חץ ישר 6">
            <a:extLst>
              <a:ext uri="{FF2B5EF4-FFF2-40B4-BE49-F238E27FC236}">
                <a16:creationId xmlns:a16="http://schemas.microsoft.com/office/drawing/2014/main" id="{6529A4D5-366C-F0CB-31E3-8E0F6CAD81A8}"/>
              </a:ext>
            </a:extLst>
          </p:cNvPr>
          <p:cNvCxnSpPr/>
          <p:nvPr/>
        </p:nvCxnSpPr>
        <p:spPr>
          <a:xfrm flipV="1">
            <a:off x="7488820" y="2164466"/>
            <a:ext cx="1539433" cy="56724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מחבר חץ ישר 7">
            <a:extLst>
              <a:ext uri="{FF2B5EF4-FFF2-40B4-BE49-F238E27FC236}">
                <a16:creationId xmlns:a16="http://schemas.microsoft.com/office/drawing/2014/main" id="{643FF298-2865-B536-0E62-EFD23DB02284}"/>
              </a:ext>
            </a:extLst>
          </p:cNvPr>
          <p:cNvCxnSpPr>
            <a:cxnSpLocks/>
          </p:cNvCxnSpPr>
          <p:nvPr/>
        </p:nvCxnSpPr>
        <p:spPr>
          <a:xfrm>
            <a:off x="7386577" y="4159358"/>
            <a:ext cx="1734274" cy="70200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מחבר חץ ישר 8">
            <a:extLst>
              <a:ext uri="{FF2B5EF4-FFF2-40B4-BE49-F238E27FC236}">
                <a16:creationId xmlns:a16="http://schemas.microsoft.com/office/drawing/2014/main" id="{76F9CAD2-E214-BCF7-ECD5-F80E75667768}"/>
              </a:ext>
            </a:extLst>
          </p:cNvPr>
          <p:cNvCxnSpPr>
            <a:cxnSpLocks/>
          </p:cNvCxnSpPr>
          <p:nvPr/>
        </p:nvCxnSpPr>
        <p:spPr>
          <a:xfrm flipH="1">
            <a:off x="3252486" y="4159358"/>
            <a:ext cx="1545505" cy="70200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תמונה 16">
            <a:extLst>
              <a:ext uri="{FF2B5EF4-FFF2-40B4-BE49-F238E27FC236}">
                <a16:creationId xmlns:a16="http://schemas.microsoft.com/office/drawing/2014/main" id="{2490F575-F0F4-F06F-121B-C1910FE901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9424" y="4763376"/>
            <a:ext cx="2094624" cy="2094624"/>
          </a:xfrm>
          <a:prstGeom prst="rect">
            <a:avLst/>
          </a:prstGeom>
        </p:spPr>
      </p:pic>
      <p:cxnSp>
        <p:nvCxnSpPr>
          <p:cNvPr id="10" name="מחבר חץ ישר 9">
            <a:extLst>
              <a:ext uri="{FF2B5EF4-FFF2-40B4-BE49-F238E27FC236}">
                <a16:creationId xmlns:a16="http://schemas.microsoft.com/office/drawing/2014/main" id="{B0A573A9-4A14-8C40-6922-1CE36E18BB4C}"/>
              </a:ext>
            </a:extLst>
          </p:cNvPr>
          <p:cNvCxnSpPr>
            <a:cxnSpLocks/>
          </p:cNvCxnSpPr>
          <p:nvPr/>
        </p:nvCxnSpPr>
        <p:spPr>
          <a:xfrm flipH="1" flipV="1">
            <a:off x="3460830" y="2083443"/>
            <a:ext cx="1319800" cy="51704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 descr="How to Draw a Sword for Kids">
            <a:extLst>
              <a:ext uri="{FF2B5EF4-FFF2-40B4-BE49-F238E27FC236}">
                <a16:creationId xmlns:a16="http://schemas.microsoft.com/office/drawing/2014/main" id="{C94B892A-8F03-1C90-C3E3-D8509C931E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50" b="37751"/>
          <a:stretch/>
        </p:blipFill>
        <p:spPr bwMode="auto">
          <a:xfrm rot="8089457">
            <a:off x="1345234" y="1176439"/>
            <a:ext cx="1845911" cy="76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Google Shape;569;p27" descr="גיליון 122 לשנת 2010חורבת עתרי">
            <a:extLst>
              <a:ext uri="{FF2B5EF4-FFF2-40B4-BE49-F238E27FC236}">
                <a16:creationId xmlns:a16="http://schemas.microsoft.com/office/drawing/2014/main" id="{CB5DB47A-BF26-1EAC-8B88-9F9886EA8B3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75944" y="7738"/>
            <a:ext cx="2516056" cy="1662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תמונה 18">
            <a:extLst>
              <a:ext uri="{FF2B5EF4-FFF2-40B4-BE49-F238E27FC236}">
                <a16:creationId xmlns:a16="http://schemas.microsoft.com/office/drawing/2014/main" id="{FFFD9B07-2E58-AA73-9025-4762A2544F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8867" y="5187367"/>
            <a:ext cx="1375356" cy="1632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502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979FF16-466A-4249-A910-ADB4CD033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3297862"/>
            <a:ext cx="8911687" cy="1280890"/>
          </a:xfrm>
        </p:spPr>
        <p:txBody>
          <a:bodyPr/>
          <a:lstStyle/>
          <a:p>
            <a:pPr algn="ctr"/>
            <a:r>
              <a:rPr lang="he-IL" sz="6000" b="1" dirty="0"/>
              <a:t>שמשון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88F3EA2-7D3B-6925-A884-CCBAA8A353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אליפסה 3">
            <a:extLst>
              <a:ext uri="{FF2B5EF4-FFF2-40B4-BE49-F238E27FC236}">
                <a16:creationId xmlns:a16="http://schemas.microsoft.com/office/drawing/2014/main" id="{261806C4-DA2E-58C1-FE28-62F974A732F3}"/>
              </a:ext>
            </a:extLst>
          </p:cNvPr>
          <p:cNvSpPr/>
          <p:nvPr/>
        </p:nvSpPr>
        <p:spPr>
          <a:xfrm>
            <a:off x="6668545" y="4205096"/>
            <a:ext cx="376510" cy="37365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כותרת 1">
            <a:extLst>
              <a:ext uri="{FF2B5EF4-FFF2-40B4-BE49-F238E27FC236}">
                <a16:creationId xmlns:a16="http://schemas.microsoft.com/office/drawing/2014/main" id="{63D2FB33-08B2-F130-079F-43E52FFA5559}"/>
              </a:ext>
            </a:extLst>
          </p:cNvPr>
          <p:cNvSpPr txBox="1">
            <a:spLocks/>
          </p:cNvSpPr>
          <p:nvPr/>
        </p:nvSpPr>
        <p:spPr>
          <a:xfrm>
            <a:off x="6713512" y="2336220"/>
            <a:ext cx="694285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e-IL" sz="6000" b="1">
                <a:solidFill>
                  <a:srgbClr val="FF0000"/>
                </a:solidFill>
              </a:rPr>
              <a:t>?</a:t>
            </a:r>
            <a:endParaRPr lang="he-IL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086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71EEC44-6EE7-6906-D4BD-F8F779820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4F58952-78C1-DC23-B2BF-9F463CB819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sz="28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</a:t>
            </a:r>
            <a:r>
              <a:rPr lang="he-IL" sz="28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80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וַיֹּסִיפו</a:t>
            </a:r>
            <a:r>
              <a:rPr lang="he-IL" sz="280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ּ בְּנֵי יִשְׂרָאֵל, לַעֲשׂוֹת הָרַע בְּעֵינֵי ה'; וַיִּתְּנֵם ה' בְּיַד</a:t>
            </a:r>
          </a:p>
          <a:p>
            <a:pPr marL="0" indent="0">
              <a:buNone/>
            </a:pPr>
            <a:r>
              <a:rPr lang="he-IL" sz="280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פְּלִשְׁתִּים, אַרְבָּעִים שָׁנָה</a:t>
            </a:r>
            <a:r>
              <a:rPr lang="he-IL" sz="28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:</a:t>
            </a:r>
            <a:endParaRPr lang="he-IL" sz="2800" b="1" dirty="0"/>
          </a:p>
        </p:txBody>
      </p:sp>
    </p:spTree>
    <p:extLst>
      <p:ext uri="{BB962C8B-B14F-4D97-AF65-F5344CB8AC3E}">
        <p14:creationId xmlns:p14="http://schemas.microsoft.com/office/powerpoint/2010/main" val="3573233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71EEC44-6EE7-6906-D4BD-F8F779820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4F58952-78C1-DC23-B2BF-9F463CB819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sz="28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</a:t>
            </a:r>
            <a:r>
              <a:rPr lang="he-IL" sz="28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800" b="0" i="0" dirty="0" err="1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וַיֹּסִיפו</a:t>
            </a:r>
            <a:r>
              <a:rPr lang="he-IL" sz="2800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ּ בְּנֵי יִשְׂרָאֵל, לַעֲשׂוֹת הָרַע בְּעֵינֵי ה'</a:t>
            </a:r>
            <a:r>
              <a:rPr lang="he-IL" sz="28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; וַיִּתְּנֵם ה' בְּיַד</a:t>
            </a:r>
          </a:p>
          <a:p>
            <a:pPr marL="0" indent="0">
              <a:buNone/>
            </a:pPr>
            <a:r>
              <a:rPr lang="he-IL" sz="28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פְּלִשְׁתִּים, אַרְבָּעִים שָׁנָה</a:t>
            </a:r>
            <a:r>
              <a:rPr lang="he-IL" sz="28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:</a:t>
            </a:r>
            <a:endParaRPr lang="he-IL" sz="2800" b="1" dirty="0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8CB7D94E-B6F4-F3F8-1835-391790E43E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721" y="3213308"/>
            <a:ext cx="4922947" cy="3741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342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1E0C4B8-2B3B-7D1C-DE29-89EA956EC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5442" y="1851026"/>
            <a:ext cx="8911687" cy="1280890"/>
          </a:xfrm>
        </p:spPr>
        <p:txBody>
          <a:bodyPr>
            <a:normAutofit fontScale="90000"/>
          </a:bodyPr>
          <a:lstStyle/>
          <a:p>
            <a:pPr algn="r"/>
            <a:r>
              <a:rPr lang="he-IL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ב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וַיְהִי אִישׁ אֶחָד </a:t>
            </a:r>
            <a:r>
              <a:rPr lang="he-IL" b="1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מִצָּרְעָה </a:t>
            </a:r>
            <a:b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מִמִּשְׁפַּחַת </a:t>
            </a:r>
            <a:r>
              <a:rPr lang="he-IL" b="1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הַדָּנִי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, וּשְׁמוֹ מָנוֹחַ; </a:t>
            </a:r>
            <a:b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וְאִשְׁתּוֹ עֲקָרָה, וְלֹא יָלָדָה.  </a:t>
            </a:r>
            <a:b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ג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וַיֵּרָא מַלְאַךְ-יְהוָה, </a:t>
            </a:r>
            <a:r>
              <a:rPr lang="he-IL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אֶל-הָאִשָּׁה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; </a:t>
            </a:r>
            <a:b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וַיֹּאמֶר אֵלֶיהָ, הִנֵּה-נָא אַתְּ-עֲקָרָה </a:t>
            </a:r>
            <a:b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וְלֹא יָלַדְתְּ, וְהָרִית, וְיָלַדְתְּ בֵּן! </a:t>
            </a:r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E0A56A8-F83E-F571-91F1-7B57B89D60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512803" y="3545712"/>
            <a:ext cx="8915400" cy="3777622"/>
          </a:xfrm>
        </p:spPr>
        <p:txBody>
          <a:bodyPr/>
          <a:lstStyle/>
          <a:p>
            <a:endParaRPr lang="he-IL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B614EF24-F63E-A4E4-941F-3043486F78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747" t="9101" r="46456" b="6498"/>
          <a:stretch/>
        </p:blipFill>
        <p:spPr>
          <a:xfrm>
            <a:off x="1643606" y="786157"/>
            <a:ext cx="4120588" cy="5788265"/>
          </a:xfrm>
          <a:prstGeom prst="rect">
            <a:avLst/>
          </a:prstGeom>
        </p:spPr>
      </p:pic>
      <p:sp>
        <p:nvSpPr>
          <p:cNvPr id="5" name="אליפסה 4">
            <a:extLst>
              <a:ext uri="{FF2B5EF4-FFF2-40B4-BE49-F238E27FC236}">
                <a16:creationId xmlns:a16="http://schemas.microsoft.com/office/drawing/2014/main" id="{6AE4E6F5-9738-B3B5-B3A3-DAE131D05B7F}"/>
              </a:ext>
            </a:extLst>
          </p:cNvPr>
          <p:cNvSpPr/>
          <p:nvPr/>
        </p:nvSpPr>
        <p:spPr>
          <a:xfrm>
            <a:off x="2754774" y="4109011"/>
            <a:ext cx="706056" cy="914400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98498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1E0C4B8-2B3B-7D1C-DE29-89EA956EC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5442" y="1851026"/>
            <a:ext cx="8911687" cy="1280890"/>
          </a:xfrm>
        </p:spPr>
        <p:txBody>
          <a:bodyPr>
            <a:normAutofit fontScale="90000"/>
          </a:bodyPr>
          <a:lstStyle/>
          <a:p>
            <a:pPr algn="r"/>
            <a:r>
              <a:rPr lang="he-IL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ב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וַיְהִי אִישׁ אֶחָד מִצָּרְעָה </a:t>
            </a:r>
            <a:br>
              <a:rPr lang="he-IL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מִמִּשְׁפַּחַת הַדָּנִי, וּשְׁמוֹ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b="1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מָנוֹחַ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; </a:t>
            </a:r>
            <a:b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וְאִשְׁתּוֹ עֲקָרָה, וְלֹא יָלָדָה.  </a:t>
            </a:r>
            <a:b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ג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וַיֵּרָא מַלְאַךְ-יְהוָה, </a:t>
            </a:r>
            <a:r>
              <a:rPr lang="he-IL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אֶל-הָאִשָּׁה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; </a:t>
            </a:r>
            <a:b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וַיֹּאמֶר אֵלֶיהָ, הִנֵּה-נָא אַתְּ-עֲקָרָה </a:t>
            </a:r>
            <a:b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וְלֹא יָלַדְתְּ, וְהָרִית, וְיָלַדְתְּ בֵּן! </a:t>
            </a:r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E0A56A8-F83E-F571-91F1-7B57B89D60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512803" y="3545712"/>
            <a:ext cx="8915400" cy="3777622"/>
          </a:xfrm>
        </p:spPr>
        <p:txBody>
          <a:bodyPr/>
          <a:lstStyle/>
          <a:p>
            <a:endParaRPr lang="he-IL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B614EF24-F63E-A4E4-941F-3043486F78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747" t="9101" r="46456" b="6498"/>
          <a:stretch/>
        </p:blipFill>
        <p:spPr>
          <a:xfrm>
            <a:off x="1643606" y="786157"/>
            <a:ext cx="4120588" cy="5788265"/>
          </a:xfrm>
          <a:prstGeom prst="rect">
            <a:avLst/>
          </a:prstGeom>
        </p:spPr>
      </p:pic>
      <p:sp>
        <p:nvSpPr>
          <p:cNvPr id="5" name="אליפסה 4">
            <a:extLst>
              <a:ext uri="{FF2B5EF4-FFF2-40B4-BE49-F238E27FC236}">
                <a16:creationId xmlns:a16="http://schemas.microsoft.com/office/drawing/2014/main" id="{6AE4E6F5-9738-B3B5-B3A3-DAE131D05B7F}"/>
              </a:ext>
            </a:extLst>
          </p:cNvPr>
          <p:cNvSpPr/>
          <p:nvPr/>
        </p:nvSpPr>
        <p:spPr>
          <a:xfrm>
            <a:off x="2754774" y="4109011"/>
            <a:ext cx="706056" cy="914400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90034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1E0C4B8-2B3B-7D1C-DE29-89EA956EC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5442" y="1851026"/>
            <a:ext cx="8911687" cy="1280890"/>
          </a:xfrm>
        </p:spPr>
        <p:txBody>
          <a:bodyPr>
            <a:normAutofit fontScale="90000"/>
          </a:bodyPr>
          <a:lstStyle/>
          <a:p>
            <a:pPr algn="r"/>
            <a:r>
              <a:rPr lang="he-IL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ב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וַיְהִי אִישׁ אֶחָד מִצָּרְעָה </a:t>
            </a:r>
            <a:br>
              <a:rPr lang="he-IL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מִמִּשְׁפַּחַת הַדָּנִי, וּשְׁמוֹ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מָנוֹחַ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; </a:t>
            </a:r>
            <a:b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וְאִשְׁתּוֹ </a:t>
            </a:r>
            <a:r>
              <a:rPr lang="he-IL" b="1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עֲקָרָה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, וְלֹא יָלָדָה.  </a:t>
            </a:r>
            <a:b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ג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וַיֵּרָא מַלְאַךְ-יְהוָה, </a:t>
            </a:r>
            <a:r>
              <a:rPr lang="he-IL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אֶל-הָאִשָּׁה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; </a:t>
            </a:r>
            <a:b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וַיֹּאמֶר אֵלֶיהָ, הִנֵּה-נָא אַתְּ-עֲקָרָה </a:t>
            </a:r>
            <a:b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וְלֹא יָלַדְתְּ, וְהָרִית, וְיָלַדְתְּ בֵּן! </a:t>
            </a:r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E0A56A8-F83E-F571-91F1-7B57B89D60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512803" y="3545712"/>
            <a:ext cx="8915400" cy="3777622"/>
          </a:xfrm>
        </p:spPr>
        <p:txBody>
          <a:bodyPr/>
          <a:lstStyle/>
          <a:p>
            <a:endParaRPr lang="he-IL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B614EF24-F63E-A4E4-941F-3043486F78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747" t="9101" r="46456" b="6498"/>
          <a:stretch/>
        </p:blipFill>
        <p:spPr>
          <a:xfrm>
            <a:off x="1643606" y="786157"/>
            <a:ext cx="4120588" cy="5788265"/>
          </a:xfrm>
          <a:prstGeom prst="rect">
            <a:avLst/>
          </a:prstGeom>
        </p:spPr>
      </p:pic>
      <p:sp>
        <p:nvSpPr>
          <p:cNvPr id="5" name="אליפסה 4">
            <a:extLst>
              <a:ext uri="{FF2B5EF4-FFF2-40B4-BE49-F238E27FC236}">
                <a16:creationId xmlns:a16="http://schemas.microsoft.com/office/drawing/2014/main" id="{6AE4E6F5-9738-B3B5-B3A3-DAE131D05B7F}"/>
              </a:ext>
            </a:extLst>
          </p:cNvPr>
          <p:cNvSpPr/>
          <p:nvPr/>
        </p:nvSpPr>
        <p:spPr>
          <a:xfrm>
            <a:off x="2754774" y="4109011"/>
            <a:ext cx="706056" cy="914400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67699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557D3E2-C8AE-8B8B-3911-C3F7972B7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0A5D8424-DBB9-67D4-A085-DB99E3898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4CC27AED-F0F2-F234-96A1-37B968571E2A}"/>
              </a:ext>
            </a:extLst>
          </p:cNvPr>
          <p:cNvSpPr txBox="1"/>
          <p:nvPr/>
        </p:nvSpPr>
        <p:spPr>
          <a:xfrm>
            <a:off x="3047036" y="1180620"/>
            <a:ext cx="873599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he-IL" sz="48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ג</a:t>
            </a:r>
            <a:r>
              <a:rPr lang="he-IL" sz="48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וַיֵּרָא מַלְאַךְ-יְהוָה, אֶל</a:t>
            </a:r>
          </a:p>
          <a:p>
            <a:pPr algn="r" rtl="1"/>
            <a:r>
              <a:rPr lang="he-IL" sz="48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הָאִשָּׁה</a:t>
            </a:r>
            <a:r>
              <a:rPr lang="he-IL" sz="48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; וַיֹּאמֶר אֵלֶיהָ, </a:t>
            </a:r>
          </a:p>
          <a:p>
            <a:pPr algn="r" rtl="1"/>
            <a:r>
              <a:rPr lang="he-IL" sz="4800" b="1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הִנֵּה-נָא אַתְּ-עֲקָרָה </a:t>
            </a:r>
            <a:br>
              <a:rPr lang="he-IL" sz="4800" b="1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4800" b="1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וְלֹא יָלַדְתְּ, </a:t>
            </a:r>
          </a:p>
          <a:p>
            <a:pPr algn="r" rtl="1"/>
            <a:r>
              <a:rPr lang="he-IL" sz="4800" b="1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וְהָרִית, וְיָלַדְתְּ בֵּן</a:t>
            </a:r>
            <a:r>
              <a:rPr lang="he-IL" sz="48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! </a:t>
            </a:r>
            <a:endParaRPr lang="he-IL" sz="4800" dirty="0"/>
          </a:p>
        </p:txBody>
      </p:sp>
      <p:pic>
        <p:nvPicPr>
          <p:cNvPr id="9" name="תמונה 8">
            <a:extLst>
              <a:ext uri="{FF2B5EF4-FFF2-40B4-BE49-F238E27FC236}">
                <a16:creationId xmlns:a16="http://schemas.microsoft.com/office/drawing/2014/main" id="{1400F7E4-D8C7-0292-B06F-1A2FD97D2F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1766" y="1905000"/>
            <a:ext cx="4092295" cy="4092295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69B46DD7-E0FF-F9E8-66FE-3C5431BAD5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683" t="72404" r="22722"/>
          <a:stretch/>
        </p:blipFill>
        <p:spPr>
          <a:xfrm>
            <a:off x="5972536" y="4965538"/>
            <a:ext cx="2754774" cy="189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088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C000954-FEDD-0E27-4804-204454653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ד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b="1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וְעַתָּה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הִשָּׁמְרִי נָא, </a:t>
            </a:r>
            <a:b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וְאַל-תִּשְׁתִּי יַיִן וְשֵׁכָר; וְאַל-תֹּאכְלִי, </a:t>
            </a:r>
            <a:b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כָּל-טָמֵא.  </a:t>
            </a:r>
            <a:b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כִּי הִנָּךְ הָרָה וְיֹלַדְתְּ בֵּן, וּמוֹרָה לֹא</a:t>
            </a:r>
            <a:b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יַעֲלֶה עַל-רֹאשׁוֹ כִּי-נְזִיר אֱ-לֹהִים </a:t>
            </a:r>
            <a:b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יִהְיֶה הַנַּעַר, מִן-הַבָּטֶן; וְהוּא, יָחֵל </a:t>
            </a:r>
            <a:b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לְהוֹשִׁיעַ אֶת-יִשְׂרָאֵל </a:t>
            </a:r>
            <a:b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מִיַּד פְּלִשְׁתִּים. </a:t>
            </a:r>
            <a:endParaRPr lang="he-IL" dirty="0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6E3C5BD4-77DB-3D04-2FE2-3A523A3BB9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285" t="57890" r="50000" b="2110"/>
          <a:stretch/>
        </p:blipFill>
        <p:spPr>
          <a:xfrm>
            <a:off x="3692324" y="3970116"/>
            <a:ext cx="2403676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913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C000954-FEDD-0E27-4804-204454653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ד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וְעַתָּה הִשָּׁמְרִי נָא, </a:t>
            </a:r>
            <a:b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b="1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וְאַל-תִּשְׁתִּי יַיִן וְשֵׁכָר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; וְאַל-תֹּאכְלִי, </a:t>
            </a:r>
            <a:b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כָּל-טָמֵא.  </a:t>
            </a:r>
            <a:b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כִּי הִנָּךְ הָרָה וְיֹלַדְתְּ בֵּן, </a:t>
            </a:r>
            <a:r>
              <a:rPr lang="he-IL" b="1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וּמוֹרָה לֹא</a:t>
            </a:r>
            <a:br>
              <a:rPr lang="he-IL" b="1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b="1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יַעֲלֶה עַל-רֹאשׁוֹ 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כִּי-נְזִיר אֱ-לֹהִים </a:t>
            </a:r>
            <a:b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יִהְיֶה הַנַּעַר, מִן-הַבָּטֶן; וְהוּא, יָחֵל </a:t>
            </a:r>
            <a:b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לְהוֹשִׁיעַ אֶת-יִשְׂרָאֵל </a:t>
            </a:r>
            <a:b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מִיַּד פְּלִשְׁתִּים. </a:t>
            </a:r>
            <a:endParaRPr lang="he-IL" dirty="0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6E3C5BD4-77DB-3D04-2FE2-3A523A3BB9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285" t="57890" r="50000" b="2110"/>
          <a:stretch/>
        </p:blipFill>
        <p:spPr>
          <a:xfrm>
            <a:off x="3692324" y="3970116"/>
            <a:ext cx="2403676" cy="2743200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8D19953B-49C1-FE4C-1024-BF984AB36D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08" t="31111" r="50000" b="40590"/>
          <a:stretch/>
        </p:blipFill>
        <p:spPr>
          <a:xfrm>
            <a:off x="439838" y="2133600"/>
            <a:ext cx="5656162" cy="194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1761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C000954-FEDD-0E27-4804-204454653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ד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וְעַתָּה הִשָּׁמְרִי נָא, </a:t>
            </a:r>
            <a:b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וְאַל-תִּשְׁתִּי יַיִן וְשֵׁכָר; וְאַל-תֹּאכְלִי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  <a:b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כָּל-טָמֵא.  </a:t>
            </a:r>
            <a:b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כִּי הִנָּךְ הָרָה וְיֹלַדְתְּ בֵּן, וּמוֹרָה לֹא</a:t>
            </a:r>
            <a:br>
              <a:rPr lang="he-IL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יַעֲלֶה עַל-רֹאשׁוֹ</a:t>
            </a:r>
            <a:r>
              <a:rPr lang="he-IL" b="1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b="1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כִּי-נְזִיר אֱ-לֹהִים </a:t>
            </a:r>
            <a:br>
              <a:rPr lang="he-IL" b="1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b="1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יִהְיֶה הַנַּעַר, מִן-הַבָּטֶן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; וְהוּא, יָחֵל </a:t>
            </a:r>
            <a:b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לְהוֹשִׁיעַ אֶת-יִשְׂרָאֵל </a:t>
            </a:r>
            <a:b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מִיַּד פְּלִשְׁתִּים. </a:t>
            </a:r>
            <a:endParaRPr lang="he-IL" dirty="0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6E3C5BD4-77DB-3D04-2FE2-3A523A3BB9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285" t="57890" r="50000" b="2110"/>
          <a:stretch/>
        </p:blipFill>
        <p:spPr>
          <a:xfrm>
            <a:off x="3692324" y="3970116"/>
            <a:ext cx="2403676" cy="2743200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8D19953B-49C1-FE4C-1024-BF984AB36D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08" t="31111" r="50000" b="40590"/>
          <a:stretch/>
        </p:blipFill>
        <p:spPr>
          <a:xfrm>
            <a:off x="439838" y="2133600"/>
            <a:ext cx="5656162" cy="194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1298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C000954-FEDD-0E27-4804-204454653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ד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וְעַתָּה הִשָּׁמְרִי נָא, </a:t>
            </a:r>
            <a:b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וְאַל-תִּשְׁתִּי יַיִן וְשֵׁכָר; וְאַל-תֹּאכְלִי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  <a:b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כָּל-טָמֵא.  </a:t>
            </a:r>
            <a:b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כִּי הִנָּךְ הָרָה וְיֹלַדְתְּ בֵּן, וּמוֹרָה לֹא</a:t>
            </a:r>
            <a:br>
              <a:rPr lang="he-IL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יַעֲלֶה עַל-רֹאשׁוֹ כִּי-נְזִיר אֱ-לֹהִים </a:t>
            </a:r>
            <a:br>
              <a:rPr lang="he-IL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יִהְיֶה הַנַּעַר, מִן-הַבָּטֶן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; </a:t>
            </a:r>
            <a:r>
              <a:rPr lang="he-IL" b="1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וְהוּא, יָחֵל </a:t>
            </a:r>
            <a:br>
              <a:rPr lang="he-IL" b="1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b="1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לְהוֹשִׁיעַ אֶת-יִשְׂרָאֵל </a:t>
            </a:r>
            <a:br>
              <a:rPr lang="he-IL" b="1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b="1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מִיַּד פְּלִשְׁתִּים.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endParaRPr lang="he-IL" dirty="0"/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BB7187F1-2793-52CB-FB2A-DF75552864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659" t="55527" r="50000" b="6160"/>
          <a:stretch/>
        </p:blipFill>
        <p:spPr>
          <a:xfrm>
            <a:off x="2152891" y="3808071"/>
            <a:ext cx="3943110" cy="2627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7614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EAF244A-902F-0817-95D7-A9883872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he-IL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ח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וַיֶּעְתַּר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מָנוֹחַ אֶל-ה', וַיֹּאמַר:  בִּי אֲדוֹנָי </a:t>
            </a:r>
            <a:b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אִישׁ </a:t>
            </a:r>
            <a:r>
              <a:rPr lang="he-IL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הָאֱלֹהִים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אֲשֶׁר שָׁלַחְתָּ </a:t>
            </a:r>
            <a:b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יָבוֹא-נָא עוֹד אֵלֵינוּ, </a:t>
            </a:r>
            <a:b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וְיוֹרֵנוּ מַה-נַּעֲשֶׂה</a:t>
            </a:r>
            <a:b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לַנַּעַר הַיּוּלָּד.</a:t>
            </a:r>
            <a:endParaRPr lang="he-IL" dirty="0"/>
          </a:p>
        </p:txBody>
      </p:sp>
      <p:pic>
        <p:nvPicPr>
          <p:cNvPr id="12" name="תמונה 11">
            <a:extLst>
              <a:ext uri="{FF2B5EF4-FFF2-40B4-BE49-F238E27FC236}">
                <a16:creationId xmlns:a16="http://schemas.microsoft.com/office/drawing/2014/main" id="{9D140853-F31D-B5AF-D534-7D3622B36A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499" t="53110" r="13323" b="5113"/>
          <a:stretch/>
        </p:blipFill>
        <p:spPr>
          <a:xfrm>
            <a:off x="3246120" y="1892808"/>
            <a:ext cx="4946904" cy="3612875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24ADE68B-A1C5-738C-7F06-1F6CD17922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5751" y="28938"/>
            <a:ext cx="2662086" cy="2637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2323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8CE4AAEE-4274-1842-57E6-985C4B98EB10}"/>
              </a:ext>
            </a:extLst>
          </p:cNvPr>
          <p:cNvSpPr txBox="1"/>
          <p:nvPr/>
        </p:nvSpPr>
        <p:spPr>
          <a:xfrm>
            <a:off x="4392706" y="325559"/>
            <a:ext cx="7395882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he-IL" sz="32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2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כד</a:t>
            </a:r>
            <a:r>
              <a:rPr lang="he-IL" sz="32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וַתֵּלֶד </a:t>
            </a:r>
            <a:r>
              <a:rPr lang="he-IL" sz="32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הָאִשָּׁה</a:t>
            </a:r>
            <a:r>
              <a:rPr lang="he-IL" sz="32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בֵּן, </a:t>
            </a:r>
          </a:p>
          <a:p>
            <a:pPr algn="r" rtl="1"/>
            <a:r>
              <a:rPr lang="he-IL" sz="32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וַתִּקְרָא אֶת-שְׁמוֹ שִׁמְשׁוֹן; </a:t>
            </a:r>
          </a:p>
          <a:p>
            <a:pPr algn="r" rtl="1"/>
            <a:r>
              <a:rPr lang="he-IL" sz="32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וַיִּגְדַּל הַנַּעַר, וַיְבָרְכֵהוּ ה': </a:t>
            </a:r>
          </a:p>
          <a:p>
            <a:pPr algn="r" rtl="1"/>
            <a:r>
              <a:rPr lang="he-IL" sz="32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2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כה</a:t>
            </a:r>
            <a:r>
              <a:rPr lang="he-IL" sz="32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וַתָּחֶל רוּחַ ה', </a:t>
            </a:r>
          </a:p>
          <a:p>
            <a:pPr algn="r" rtl="1"/>
            <a:r>
              <a:rPr lang="he-IL" sz="32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לְפַעֲמוֹ בְּמַחֲנֵה-דָן, </a:t>
            </a:r>
          </a:p>
          <a:p>
            <a:pPr algn="r" rtl="1"/>
            <a:r>
              <a:rPr lang="he-IL" sz="32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בֵּין צָרְעָה, וּבֵין </a:t>
            </a:r>
            <a:r>
              <a:rPr lang="he-IL" sz="32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אֶשְׁתָּאֹל</a:t>
            </a:r>
            <a:r>
              <a:rPr lang="he-IL" sz="32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. </a:t>
            </a:r>
          </a:p>
          <a:p>
            <a:pPr algn="r" rtl="1"/>
            <a:br>
              <a:rPr lang="he-IL" dirty="0"/>
            </a:br>
            <a:endParaRPr lang="he-IL" dirty="0"/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37EA31C3-8D6C-E676-BF62-6DF3061DF5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17" t="35686" r="42941" b="7974"/>
          <a:stretch/>
        </p:blipFill>
        <p:spPr>
          <a:xfrm>
            <a:off x="502024" y="2447364"/>
            <a:ext cx="6454588" cy="3863789"/>
          </a:xfrm>
          <a:prstGeom prst="rect">
            <a:avLst/>
          </a:prstGeom>
        </p:spPr>
      </p:pic>
      <p:sp>
        <p:nvSpPr>
          <p:cNvPr id="7" name="אליפסה 6">
            <a:extLst>
              <a:ext uri="{FF2B5EF4-FFF2-40B4-BE49-F238E27FC236}">
                <a16:creationId xmlns:a16="http://schemas.microsoft.com/office/drawing/2014/main" id="{7A711599-9EC3-0E85-7485-5069EF6F46F1}"/>
              </a:ext>
            </a:extLst>
          </p:cNvPr>
          <p:cNvSpPr/>
          <p:nvPr/>
        </p:nvSpPr>
        <p:spPr>
          <a:xfrm>
            <a:off x="3218331" y="4817352"/>
            <a:ext cx="1226576" cy="704907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98323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43A7C84-4396-5E62-1512-AA9B0B760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C57D2AD-54CC-27F2-6F12-AC36F4EFBA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1C645AF7-A1EB-D12B-73FA-21B2FD2D0A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922"/>
          <a:stretch/>
        </p:blipFill>
        <p:spPr>
          <a:xfrm>
            <a:off x="0" y="1640540"/>
            <a:ext cx="12192000" cy="5217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3080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8CE4AAEE-4274-1842-57E6-985C4B98EB10}"/>
              </a:ext>
            </a:extLst>
          </p:cNvPr>
          <p:cNvSpPr txBox="1"/>
          <p:nvPr/>
        </p:nvSpPr>
        <p:spPr>
          <a:xfrm>
            <a:off x="4392706" y="325559"/>
            <a:ext cx="7395882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he-IL" sz="32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2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כד</a:t>
            </a:r>
            <a:r>
              <a:rPr lang="he-IL" sz="32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וַתֵּלֶד </a:t>
            </a:r>
            <a:r>
              <a:rPr lang="he-IL" sz="32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הָאִשָּׁה</a:t>
            </a:r>
            <a:r>
              <a:rPr lang="he-IL" sz="32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בֵּן, </a:t>
            </a:r>
          </a:p>
          <a:p>
            <a:pPr algn="r" rtl="1"/>
            <a:r>
              <a:rPr lang="he-IL" sz="32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וַתִּקְרָא אֶת-שְׁמוֹ שִׁמְשׁוֹן; </a:t>
            </a:r>
          </a:p>
          <a:p>
            <a:pPr algn="r" rtl="1"/>
            <a:r>
              <a:rPr lang="he-IL" sz="32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וַיִּגְדַּל הַנַּעַר, וַיְבָרְכֵהוּ ה': </a:t>
            </a:r>
          </a:p>
          <a:p>
            <a:pPr algn="r" rtl="1"/>
            <a:r>
              <a:rPr lang="he-IL" sz="32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2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כה</a:t>
            </a:r>
            <a:r>
              <a:rPr lang="he-IL" sz="32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וַתָּחֶל רוּחַ ה', </a:t>
            </a:r>
          </a:p>
          <a:p>
            <a:pPr algn="r" rtl="1"/>
            <a:r>
              <a:rPr lang="he-IL" sz="32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לְפַעֲמוֹ בְּמַחֲנֵה-דָן, </a:t>
            </a:r>
          </a:p>
          <a:p>
            <a:pPr algn="r" rtl="1"/>
            <a:r>
              <a:rPr lang="he-IL" sz="32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בֵּין צָרְעָה, וּבֵין </a:t>
            </a:r>
            <a:r>
              <a:rPr lang="he-IL" sz="32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אֶשְׁתָּאֹל</a:t>
            </a:r>
            <a:r>
              <a:rPr lang="he-IL" sz="32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. </a:t>
            </a:r>
          </a:p>
          <a:p>
            <a:pPr algn="r" rtl="1"/>
            <a:br>
              <a:rPr lang="he-IL" dirty="0"/>
            </a:br>
            <a:endParaRPr lang="he-IL" dirty="0"/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37EA31C3-8D6C-E676-BF62-6DF3061DF5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17" t="35686" r="42941" b="7974"/>
          <a:stretch/>
        </p:blipFill>
        <p:spPr>
          <a:xfrm>
            <a:off x="502024" y="2447364"/>
            <a:ext cx="6454588" cy="3863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509948"/>
      </p:ext>
    </p:extLst>
  </p:cSld>
  <p:clrMapOvr>
    <a:masterClrMapping/>
  </p:clrMapOvr>
</p:sld>
</file>

<file path=ppt/theme/theme1.xml><?xml version="1.0" encoding="utf-8"?>
<a:theme xmlns:a="http://schemas.openxmlformats.org/drawingml/2006/main" name="עשן מתפתל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6272</TotalTime>
  <Words>535</Words>
  <Application>Microsoft Office PowerPoint</Application>
  <PresentationFormat>מסך רחב</PresentationFormat>
  <Paragraphs>60</Paragraphs>
  <Slides>18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18</vt:i4>
      </vt:variant>
    </vt:vector>
  </HeadingPairs>
  <TitlesOfParts>
    <vt:vector size="23" baseType="lpstr">
      <vt:lpstr>Arial</vt:lpstr>
      <vt:lpstr>Century Gothic</vt:lpstr>
      <vt:lpstr>David</vt:lpstr>
      <vt:lpstr>Wingdings 3</vt:lpstr>
      <vt:lpstr>עשן מתפתל</vt:lpstr>
      <vt:lpstr>שופטים פרק יג לידת שמשון</vt:lpstr>
      <vt:lpstr>א  ב  ג  ד   ה    ו   ז   ח   ט  י     יא       יב  יג יד טו  טז</vt:lpstr>
      <vt:lpstr>?</vt:lpstr>
      <vt:lpstr>שמשון</vt:lpstr>
      <vt:lpstr>מצגת של PowerPoint‏</vt:lpstr>
      <vt:lpstr>מצגת של PowerPoint‏</vt:lpstr>
      <vt:lpstr>ב וַיְהִי אִישׁ אֶחָד מִצָּרְעָה  מִמִּשְׁפַּחַת הַדָּנִי, וּשְׁמוֹ מָנוֹחַ;  וְאִשְׁתּוֹ עֲקָרָה, וְלֹא יָלָדָה.   ג וַיֵּרָא מַלְאַךְ-יְהוָה, אֶל-הָאִשָּׁה;  וַיֹּאמֶר אֵלֶיהָ, הִנֵּה-נָא אַתְּ-עֲקָרָה  וְלֹא יָלַדְתְּ, וְהָרִית, וְיָלַדְתְּ בֵּן! </vt:lpstr>
      <vt:lpstr>ב וַיְהִי אִישׁ אֶחָד מִצָּרְעָה  מִמִּשְׁפַּחַת הַדָּנִי, וּשְׁמוֹ מָנוֹחַ;  וְאִשְׁתּוֹ עֲקָרָה, וְלֹא יָלָדָה.   ג וַיֵּרָא מַלְאַךְ-יְהוָה, אֶל-הָאִשָּׁה;  וַיֹּאמֶר אֵלֶיהָ, הִנֵּה-נָא אַתְּ-עֲקָרָה  וְלֹא יָלַדְתְּ, וְהָרִית, וְיָלַדְתְּ בֵּן! </vt:lpstr>
      <vt:lpstr>ב וַיְהִי אִישׁ אֶחָד מִצָּרְעָה  מִמִּשְׁפַּחַת הַדָּנִי, וּשְׁמוֹ מָנוֹחַ;  וְאִשְׁתּוֹ עֲקָרָה, וְלֹא יָלָדָה.   ג וַיֵּרָא מַלְאַךְ-יְהוָה, אֶל-הָאִשָּׁה;  וַיֹּאמֶר אֵלֶיהָ, הִנֵּה-נָא אַתְּ-עֲקָרָה  וְלֹא יָלַדְתְּ, וְהָרִית, וְיָלַדְתְּ בֵּן! </vt:lpstr>
      <vt:lpstr>מצגת של PowerPoint‏</vt:lpstr>
      <vt:lpstr> ד וְעַתָּה הִשָּׁמְרִי נָא,  וְאַל-תִּשְׁתִּי יַיִן וְשֵׁכָר; וְאַל-תֹּאכְלִי,  כָּל-טָמֵא.   ה כִּי הִנָּךְ הָרָה וְיֹלַדְתְּ בֵּן, וּמוֹרָה לֹא יַעֲלֶה עַל-רֹאשׁוֹ כִּי-נְזִיר אֱ-לֹהִים  יִהְיֶה הַנַּעַר, מִן-הַבָּטֶן; וְהוּא, יָחֵל  לְהוֹשִׁיעַ אֶת-יִשְׂרָאֵל  מִיַּד פְּלִשְׁתִּים. </vt:lpstr>
      <vt:lpstr> ד וְעַתָּה הִשָּׁמְרִי נָא,  וְאַל-תִּשְׁתִּי יַיִן וְשֵׁכָר; וְאַל-תֹּאכְלִי,  כָּל-טָמֵא.   ה כִּי הִנָּךְ הָרָה וְיֹלַדְתְּ בֵּן, וּמוֹרָה לֹא יַעֲלֶה עַל-רֹאשׁוֹ כִּי-נְזִיר אֱ-לֹהִים  יִהְיֶה הַנַּעַר, מִן-הַבָּטֶן; וְהוּא, יָחֵל  לְהוֹשִׁיעַ אֶת-יִשְׂרָאֵל  מִיַּד פְּלִשְׁתִּים. </vt:lpstr>
      <vt:lpstr> ד וְעַתָּה הִשָּׁמְרִי נָא,  וְאַל-תִּשְׁתִּי יַיִן וְשֵׁכָר; וְאַל-תֹּאכְלִי,  כָּל-טָמֵא.   ה כִּי הִנָּךְ הָרָה וְיֹלַדְתְּ בֵּן, וּמוֹרָה לֹא יַעֲלֶה עַל-רֹאשׁוֹ כִּי-נְזִיר אֱ-לֹהִים  יִהְיֶה הַנַּעַר, מִן-הַבָּטֶן; וְהוּא, יָחֵל  לְהוֹשִׁיעַ אֶת-יִשְׂרָאֵל  מִיַּד פְּלִשְׁתִּים. </vt:lpstr>
      <vt:lpstr> ד וְעַתָּה הִשָּׁמְרִי נָא,  וְאַל-תִּשְׁתִּי יַיִן וְשֵׁכָר; וְאַל-תֹּאכְלִי,  כָּל-טָמֵא.   ה כִּי הִנָּךְ הָרָה וְיֹלַדְתְּ בֵּן, וּמוֹרָה לֹא יַעֲלֶה עַל-רֹאשׁוֹ כִּי-נְזִיר אֱ-לֹהִים  יִהְיֶה הַנַּעַר, מִן-הַבָּטֶן; וְהוּא, יָחֵל  לְהוֹשִׁיעַ אֶת-יִשְׂרָאֵל  מִיַּד פְּלִשְׁתִּים. </vt:lpstr>
      <vt:lpstr>ח וַיֶּעְתַּר מָנוֹחַ אֶל-ה', וַיֹּאמַר:  בִּי אֲדוֹנָי  אִישׁ הָאֱלֹהִים אֲשֶׁר שָׁלַחְתָּ  יָבוֹא-נָא עוֹד אֵלֵינוּ,  וְיוֹרֵנוּ מַה-נַּעֲשֶׂה  לַנַּעַר הַיּוּלָּד.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ו כִּי יִקָּרֵא קַן צִפּוֹר לְפָנֶיךָ בַּדֶּרֶךְ בְּכָל עֵץ אוֹ עַל הָאָרֶץ אֶפְרֹחִים אוֹ בֵיצִים וְהָאֵם רֹבֶצֶת עַל הָאֶפְרֹחִים אוֹ עַל הַבֵּיצִים לֹא תִקַּח הָאֵם עַל הַבָּנִים.  ז שַׁלֵּחַ תְּשַׁלַּח אֶת הָאֵם וְאֶת הַבָּנִים תִּקַּח לָךְ לְמַעַן יִיטַב לָךְ וְהַאֲרַכְתָּ יָמִים.</dc:title>
  <dc:creator>yaur l</dc:creator>
  <cp:lastModifiedBy>ישראל יוקל</cp:lastModifiedBy>
  <cp:revision>74</cp:revision>
  <dcterms:created xsi:type="dcterms:W3CDTF">2020-03-16T09:59:26Z</dcterms:created>
  <dcterms:modified xsi:type="dcterms:W3CDTF">2023-01-11T12:41:38Z</dcterms:modified>
</cp:coreProperties>
</file>