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61" r:id="rId2"/>
    <p:sldId id="256" r:id="rId3"/>
    <p:sldId id="260" r:id="rId4"/>
    <p:sldId id="257" r:id="rId5"/>
    <p:sldId id="262" r:id="rId6"/>
    <p:sldId id="264" r:id="rId7"/>
    <p:sldId id="259" r:id="rId8"/>
    <p:sldId id="263" r:id="rId9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59F9AD"/>
    <a:srgbClr val="DCE1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A9A6-21EB-4492-BB5F-407C55FB3E38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8708-8B92-4AD7-96DD-CAF1310D4F97}" type="slidenum">
              <a:rPr lang="he-IL" smtClean="0"/>
              <a:t>‹#›</a:t>
            </a:fld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A9A6-21EB-4492-BB5F-407C55FB3E38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8708-8B92-4AD7-96DD-CAF1310D4F97}" type="slidenum">
              <a:rPr lang="he-IL" smtClean="0"/>
              <a:t>‹#›</a:t>
            </a:fld>
            <a:endParaRPr lang="he-I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A9A6-21EB-4492-BB5F-407C55FB3E38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8708-8B92-4AD7-96DD-CAF1310D4F97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A9A6-21EB-4492-BB5F-407C55FB3E38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8708-8B92-4AD7-96DD-CAF1310D4F97}" type="slidenum">
              <a:rPr lang="he-IL" smtClean="0"/>
              <a:t>‹#›</a:t>
            </a:fld>
            <a:endParaRPr lang="he-I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A9A6-21EB-4492-BB5F-407C55FB3E38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8708-8B92-4AD7-96DD-CAF1310D4F97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A9A6-21EB-4492-BB5F-407C55FB3E38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8708-8B92-4AD7-96DD-CAF1310D4F97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A9A6-21EB-4492-BB5F-407C55FB3E38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8708-8B92-4AD7-96DD-CAF1310D4F97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A9A6-21EB-4492-BB5F-407C55FB3E38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8708-8B92-4AD7-96DD-CAF1310D4F97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A9A6-21EB-4492-BB5F-407C55FB3E38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8708-8B92-4AD7-96DD-CAF1310D4F97}" type="slidenum">
              <a:rPr lang="he-IL" smtClean="0"/>
              <a:t>‹#›</a:t>
            </a:fld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A9A6-21EB-4492-BB5F-407C55FB3E38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8708-8B92-4AD7-96DD-CAF1310D4F97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A9A6-21EB-4492-BB5F-407C55FB3E38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8708-8B92-4AD7-96DD-CAF1310D4F97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A36A9A6-21EB-4492-BB5F-407C55FB3E38}" type="datetimeFigureOut">
              <a:rPr lang="he-IL" smtClean="0"/>
              <a:t>ב'/אלול/תש"פ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4928708-8B92-4AD7-96DD-CAF1310D4F97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43608" y="1052736"/>
            <a:ext cx="7088575" cy="1143000"/>
          </a:xfrm>
        </p:spPr>
        <p:txBody>
          <a:bodyPr/>
          <a:lstStyle/>
          <a:p>
            <a:pPr marL="0" indent="0" algn="ctr">
              <a:buNone/>
            </a:pPr>
            <a:r>
              <a:rPr lang="he-IL" sz="8000" dirty="0" smtClean="0"/>
              <a:t>שופטים פרק א</a:t>
            </a:r>
            <a:br>
              <a:rPr lang="he-IL" sz="8000" dirty="0" smtClean="0"/>
            </a:br>
            <a:r>
              <a:rPr lang="he-IL" sz="6000" dirty="0" smtClean="0"/>
              <a:t/>
            </a:r>
            <a:br>
              <a:rPr lang="he-IL" sz="6000" dirty="0" smtClean="0"/>
            </a:br>
            <a:r>
              <a:rPr lang="he-IL" dirty="0" smtClean="0">
                <a:solidFill>
                  <a:srgbClr val="C00000"/>
                </a:solidFill>
                <a:effectLst/>
                <a:latin typeface="Guttman Keren" pitchFamily="2" charset="-79"/>
                <a:cs typeface="Guttman Keren" pitchFamily="2" charset="-79"/>
              </a:rPr>
              <a:t>עידן חדש מתחיל...</a:t>
            </a:r>
            <a:endParaRPr lang="he-IL" dirty="0">
              <a:solidFill>
                <a:srgbClr val="C00000"/>
              </a:solidFill>
              <a:effectLst/>
              <a:latin typeface="Guttman Keren" pitchFamily="2" charset="-79"/>
              <a:cs typeface="Guttman Keren" pitchFamily="2" charset="-79"/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467544" y="5892757"/>
            <a:ext cx="139974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יאיר לבני</a:t>
            </a:r>
            <a:endParaRPr lang="he-IL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0661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22696" y="404664"/>
            <a:ext cx="8999984" cy="5544616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he-IL" sz="3200" b="1" dirty="0">
                <a:solidFill>
                  <a:sysClr val="windowText" lastClr="000000"/>
                </a:solidFill>
              </a:rPr>
              <a:t>א וַיְהִי אַחֲרֵי מוֹת יְהוֹשֻׁעַ וַיִּשְׁאֲלוּ בְּנֵי יִשְׂרָאֵל בַּיהוָה </a:t>
            </a:r>
            <a:r>
              <a:rPr lang="he-IL" sz="3200" b="1" dirty="0" err="1">
                <a:solidFill>
                  <a:sysClr val="windowText" lastClr="000000"/>
                </a:solidFill>
              </a:rPr>
              <a:t>לֵאמֹר</a:t>
            </a:r>
            <a:r>
              <a:rPr lang="he-IL" sz="3200" b="1" dirty="0">
                <a:solidFill>
                  <a:sysClr val="windowText" lastClr="000000"/>
                </a:solidFill>
              </a:rPr>
              <a:t>  מִי יַעֲלֶה-לָּנוּ אֶל-הַכְּנַעֲנִי </a:t>
            </a:r>
            <a:r>
              <a:rPr lang="he-IL" sz="3200" b="1" dirty="0" err="1">
                <a:solidFill>
                  <a:sysClr val="windowText" lastClr="000000"/>
                </a:solidFill>
              </a:rPr>
              <a:t>בַּתְּחִלָּה</a:t>
            </a:r>
            <a:r>
              <a:rPr lang="he-IL" sz="3200" b="1" dirty="0">
                <a:solidFill>
                  <a:sysClr val="windowText" lastClr="000000"/>
                </a:solidFill>
              </a:rPr>
              <a:t> </a:t>
            </a:r>
            <a:r>
              <a:rPr lang="he-IL" sz="3200" b="1" dirty="0" err="1">
                <a:solidFill>
                  <a:sysClr val="windowText" lastClr="000000"/>
                </a:solidFill>
              </a:rPr>
              <a:t>לְהִלָּחֶם</a:t>
            </a:r>
            <a:r>
              <a:rPr lang="he-IL" sz="3200" b="1" dirty="0">
                <a:solidFill>
                  <a:sysClr val="windowText" lastClr="000000"/>
                </a:solidFill>
              </a:rPr>
              <a:t> </a:t>
            </a:r>
            <a:r>
              <a:rPr lang="he-IL" sz="3200" b="1" dirty="0" smtClean="0">
                <a:solidFill>
                  <a:sysClr val="windowText" lastClr="000000"/>
                </a:solidFill>
              </a:rPr>
              <a:t>בּוֹ?</a:t>
            </a:r>
          </a:p>
          <a:p>
            <a:pPr algn="ctr">
              <a:lnSpc>
                <a:spcPct val="150000"/>
              </a:lnSpc>
            </a:pPr>
            <a:endParaRPr lang="he-IL" sz="3200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he-IL" sz="32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he-IL" sz="3200" dirty="0">
                <a:solidFill>
                  <a:schemeClr val="tx1"/>
                </a:solidFill>
              </a:rPr>
              <a:t>  </a:t>
            </a:r>
            <a:endParaRPr lang="he-IL" sz="3200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he-IL" sz="3200" dirty="0">
                <a:solidFill>
                  <a:schemeClr val="tx1"/>
                </a:solidFill>
              </a:rPr>
              <a:t>  </a:t>
            </a:r>
            <a:r>
              <a:rPr lang="he-IL" sz="3200" dirty="0" smtClean="0">
                <a:solidFill>
                  <a:schemeClr val="tx1"/>
                </a:solidFill>
              </a:rPr>
              <a:t/>
            </a:r>
            <a:br>
              <a:rPr lang="he-IL" sz="3200" dirty="0" smtClean="0">
                <a:solidFill>
                  <a:schemeClr val="tx1"/>
                </a:solidFill>
              </a:rPr>
            </a:br>
            <a:endParaRPr lang="he-IL" sz="32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605186"/>
            <a:ext cx="1647627" cy="1647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4" r="29536"/>
          <a:stretch/>
        </p:blipFill>
        <p:spPr bwMode="auto">
          <a:xfrm>
            <a:off x="2627086" y="2714625"/>
            <a:ext cx="150948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464" y="1916831"/>
            <a:ext cx="2663039" cy="2663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998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44016" y="692696"/>
            <a:ext cx="8820472" cy="5544616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he-IL" sz="3200" b="1" dirty="0" smtClean="0">
                <a:solidFill>
                  <a:schemeClr val="tx1"/>
                </a:solidFill>
              </a:rPr>
              <a:t>ב</a:t>
            </a:r>
            <a:r>
              <a:rPr lang="he-IL" sz="3200" b="1" dirty="0">
                <a:solidFill>
                  <a:schemeClr val="tx1"/>
                </a:solidFill>
              </a:rPr>
              <a:t> וַיֹּאמֶר יְהוָה יְהוּדָה יַעֲלֶה  </a:t>
            </a:r>
            <a:endParaRPr lang="he-IL" sz="3200" b="1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he-IL" sz="3200" b="1" dirty="0" smtClean="0">
                <a:solidFill>
                  <a:schemeClr val="tx1"/>
                </a:solidFill>
              </a:rPr>
              <a:t>הִנֵּה </a:t>
            </a:r>
            <a:r>
              <a:rPr lang="he-IL" sz="3200" b="1" dirty="0">
                <a:solidFill>
                  <a:schemeClr val="tx1"/>
                </a:solidFill>
              </a:rPr>
              <a:t>נָתַתִּי אֶת-הָאָרֶץ בְּיָדוֹ.  </a:t>
            </a:r>
            <a:r>
              <a:rPr lang="he-IL" sz="3200" b="1" dirty="0" smtClean="0">
                <a:solidFill>
                  <a:schemeClr val="tx1"/>
                </a:solidFill>
              </a:rPr>
              <a:t/>
            </a:r>
            <a:br>
              <a:rPr lang="he-IL" sz="3200" b="1" dirty="0" smtClean="0">
                <a:solidFill>
                  <a:schemeClr val="tx1"/>
                </a:solidFill>
              </a:rPr>
            </a:br>
            <a:endParaRPr lang="he-IL" sz="32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140968"/>
            <a:ext cx="1647627" cy="1647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4" r="29536"/>
          <a:stretch/>
        </p:blipFill>
        <p:spPr bwMode="auto">
          <a:xfrm>
            <a:off x="1751990" y="3250406"/>
            <a:ext cx="150948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512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79512" y="260648"/>
            <a:ext cx="8820472" cy="3600400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he-IL" sz="2800" b="1" dirty="0"/>
              <a:t> ג וַיֹּאמֶר יְהוּדָה לְשִׁמְעוֹן אָחִיו עֲלֵה אִתִּי </a:t>
            </a:r>
            <a:r>
              <a:rPr lang="he-IL" sz="2800" b="1" dirty="0" err="1"/>
              <a:t>בְגֹרָלִי</a:t>
            </a:r>
            <a:r>
              <a:rPr lang="he-IL" sz="2800" b="1" dirty="0"/>
              <a:t> וְנִלָּחֲמָה בַּכְּנַעֲנִי וְהָלַכְתִּי גַם-אֲנִי אִתְּךָ בְּגוֹרָלֶךָ וַיֵּלֶךְ אִתּוֹ שִׁמְעוֹן.  ד וַיַּעַל יְהוּדָה </a:t>
            </a:r>
            <a:r>
              <a:rPr lang="he-IL" sz="2800" b="1" dirty="0" err="1"/>
              <a:t>וַיִּתֵּן</a:t>
            </a:r>
            <a:r>
              <a:rPr lang="he-IL" sz="2800" b="1" dirty="0"/>
              <a:t> יְהוָה אֶת-הַכְּנַעֲנִי </a:t>
            </a:r>
            <a:r>
              <a:rPr lang="he-IL" sz="2800" b="1" dirty="0" err="1"/>
              <a:t>וְהַפְּרִזִּי</a:t>
            </a:r>
            <a:r>
              <a:rPr lang="he-IL" sz="2800" b="1" dirty="0"/>
              <a:t> בְּיָדָם וַיַּכּוּם בְּבֶזֶק עֲשֶׂרֶת אֲלָפִים אִישׁ.  </a:t>
            </a:r>
            <a:endParaRPr lang="he-IL" sz="2800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88" y="188640"/>
            <a:ext cx="7704855" cy="6568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מלבן מעוגל 1"/>
          <p:cNvSpPr/>
          <p:nvPr/>
        </p:nvSpPr>
        <p:spPr>
          <a:xfrm>
            <a:off x="2123728" y="2132856"/>
            <a:ext cx="3312368" cy="4032448"/>
          </a:xfrm>
          <a:prstGeom prst="roundRect">
            <a:avLst/>
          </a:prstGeom>
          <a:solidFill>
            <a:srgbClr val="DCE1F4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542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כותרת משנה 2"/>
          <p:cNvSpPr txBox="1">
            <a:spLocks/>
          </p:cNvSpPr>
          <p:nvPr/>
        </p:nvSpPr>
        <p:spPr>
          <a:xfrm>
            <a:off x="1475655" y="244491"/>
            <a:ext cx="6120681" cy="23899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he-IL" sz="2000" b="1" dirty="0" smtClean="0">
                <a:solidFill>
                  <a:schemeClr val="tx1"/>
                </a:solidFill>
              </a:rPr>
              <a:t>ח וַיִּלָּחֲמוּ בְנֵי-יְהוּדָה בִּירוּשָׁלִַם וַיִּלְכְּדוּ אוֹתָהּ וַיַּכּוּהָ לְפִי-חָרֶב וְאֶת-הָעִיר שִׁלְּחוּ בָאֵשׁ.  ט וְאַחַר יָרְדוּ בְּנֵי יְהוּדָה </a:t>
            </a:r>
            <a:r>
              <a:rPr lang="he-IL" sz="2000" b="1" dirty="0" err="1" smtClean="0">
                <a:solidFill>
                  <a:schemeClr val="tx1"/>
                </a:solidFill>
              </a:rPr>
              <a:t>לְהִלָּחֵם</a:t>
            </a:r>
            <a:r>
              <a:rPr lang="he-IL" sz="2000" b="1" dirty="0" smtClean="0">
                <a:solidFill>
                  <a:schemeClr val="tx1"/>
                </a:solidFill>
              </a:rPr>
              <a:t> בַּכְּנַעֲנִי יוֹשֵׁב הָהָר וְהַנֶּגֶב וְהַשְּׁפֵלָה.  י וַיֵּלֶךְ יְהוּדָה אֶל-הַכְּנַעֲנִי הַיּוֹשֵׁב בְּחֶבְרוֹן וְשֵׁם-חֶבְרוֹן לְפָנִים </a:t>
            </a:r>
            <a:r>
              <a:rPr lang="he-IL" sz="2000" b="1" dirty="0" err="1" smtClean="0">
                <a:solidFill>
                  <a:schemeClr val="tx1"/>
                </a:solidFill>
              </a:rPr>
              <a:t>קִרְיַת</a:t>
            </a:r>
            <a:r>
              <a:rPr lang="he-IL" sz="2000" b="1" dirty="0" smtClean="0">
                <a:solidFill>
                  <a:schemeClr val="tx1"/>
                </a:solidFill>
              </a:rPr>
              <a:t> אַרְבַּע וַיַּכּוּ אֶת-שֵׁשַׁי </a:t>
            </a:r>
            <a:r>
              <a:rPr lang="he-IL" sz="2000" b="1" dirty="0" err="1" smtClean="0">
                <a:solidFill>
                  <a:schemeClr val="tx1"/>
                </a:solidFill>
              </a:rPr>
              <a:t>וְאֶת-אֲחִימַן</a:t>
            </a:r>
            <a:r>
              <a:rPr lang="he-IL" sz="2000" b="1" dirty="0" smtClean="0">
                <a:solidFill>
                  <a:schemeClr val="tx1"/>
                </a:solidFill>
              </a:rPr>
              <a:t> וְאֶת-תַּלְמָי.  </a:t>
            </a:r>
            <a:endParaRPr lang="he-IL" sz="2000" b="1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2" t="57049" r="47765" b="5675"/>
          <a:stretch/>
        </p:blipFill>
        <p:spPr>
          <a:xfrm>
            <a:off x="1115616" y="202160"/>
            <a:ext cx="6840760" cy="630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אליפסה 8"/>
          <p:cNvSpPr/>
          <p:nvPr/>
        </p:nvSpPr>
        <p:spPr>
          <a:xfrm>
            <a:off x="4186633" y="2274399"/>
            <a:ext cx="914749" cy="720080"/>
          </a:xfrm>
          <a:prstGeom prst="ellipse">
            <a:avLst/>
          </a:prstGeom>
          <a:solidFill>
            <a:srgbClr val="59F9AD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אליפסה 5"/>
          <p:cNvSpPr/>
          <p:nvPr/>
        </p:nvSpPr>
        <p:spPr>
          <a:xfrm>
            <a:off x="2771800" y="3202119"/>
            <a:ext cx="914749" cy="720080"/>
          </a:xfrm>
          <a:prstGeom prst="ellipse">
            <a:avLst/>
          </a:prstGeom>
          <a:solidFill>
            <a:srgbClr val="59F9AD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אליפסה 9"/>
          <p:cNvSpPr/>
          <p:nvPr/>
        </p:nvSpPr>
        <p:spPr>
          <a:xfrm>
            <a:off x="3112806" y="2634439"/>
            <a:ext cx="914749" cy="720080"/>
          </a:xfrm>
          <a:prstGeom prst="ellipse">
            <a:avLst/>
          </a:prstGeom>
          <a:solidFill>
            <a:srgbClr val="59F9AD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אליפסה 6"/>
          <p:cNvSpPr/>
          <p:nvPr/>
        </p:nvSpPr>
        <p:spPr>
          <a:xfrm>
            <a:off x="5097411" y="3717032"/>
            <a:ext cx="2066877" cy="720080"/>
          </a:xfrm>
          <a:prstGeom prst="ellipse">
            <a:avLst/>
          </a:prstGeom>
          <a:solidFill>
            <a:srgbClr val="59F9AD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אליפסה 7"/>
          <p:cNvSpPr/>
          <p:nvPr/>
        </p:nvSpPr>
        <p:spPr>
          <a:xfrm>
            <a:off x="4953395" y="4941168"/>
            <a:ext cx="914749" cy="720080"/>
          </a:xfrm>
          <a:prstGeom prst="ellipse">
            <a:avLst/>
          </a:prstGeom>
          <a:solidFill>
            <a:srgbClr val="59F9AD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6249539" y="2187980"/>
            <a:ext cx="914749" cy="720080"/>
          </a:xfrm>
          <a:prstGeom prst="ellipse">
            <a:avLst/>
          </a:prstGeom>
          <a:solidFill>
            <a:srgbClr val="59F9AD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149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 animBg="1"/>
      <p:bldP spid="6" grpId="0" animBg="1"/>
      <p:bldP spid="10" grpId="0" animBg="1"/>
      <p:bldP spid="7" grpId="0" animBg="1"/>
      <p:bldP spid="8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משנה 2"/>
          <p:cNvSpPr txBox="1">
            <a:spLocks/>
          </p:cNvSpPr>
          <p:nvPr/>
        </p:nvSpPr>
        <p:spPr>
          <a:xfrm>
            <a:off x="288032" y="304861"/>
            <a:ext cx="8604448" cy="5932451"/>
          </a:xfrm>
          <a:prstGeom prst="rect">
            <a:avLst/>
          </a:prstGeom>
          <a:solidFill>
            <a:srgbClr val="92D050">
              <a:alpha val="89804"/>
            </a:srgbClr>
          </a:solidFill>
        </p:spPr>
        <p:txBody>
          <a:bodyPr>
            <a:noAutofit/>
          </a:bodyPr>
          <a:lstStyle>
            <a:lvl1pPr marL="2286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150000"/>
              </a:lnSpc>
              <a:buNone/>
            </a:pPr>
            <a:r>
              <a:rPr lang="he-IL" sz="2800" b="1" dirty="0" smtClean="0">
                <a:solidFill>
                  <a:schemeClr val="tx1"/>
                </a:solidFill>
              </a:rPr>
              <a:t>יא וַיֵּלֶךְ מִשָּׁם אֶל-יוֹשְׁבֵי דְּבִיר וְשֵׁם-דְּבִיר לְפָנִים </a:t>
            </a:r>
            <a:r>
              <a:rPr lang="he-IL" sz="2800" b="1" dirty="0" err="1" smtClean="0">
                <a:solidFill>
                  <a:schemeClr val="tx1"/>
                </a:solidFill>
              </a:rPr>
              <a:t>קִרְיַת-סֵפֶר</a:t>
            </a:r>
            <a:r>
              <a:rPr lang="he-IL" sz="2800" b="1" dirty="0" smtClean="0">
                <a:solidFill>
                  <a:schemeClr val="tx1"/>
                </a:solidFill>
              </a:rPr>
              <a:t>.  </a:t>
            </a:r>
            <a:r>
              <a:rPr lang="he-IL" sz="2800" b="1" dirty="0" err="1" smtClean="0">
                <a:solidFill>
                  <a:schemeClr val="tx1"/>
                </a:solidFill>
              </a:rPr>
              <a:t>יב</a:t>
            </a:r>
            <a:r>
              <a:rPr lang="he-IL" sz="2800" b="1" dirty="0" smtClean="0">
                <a:solidFill>
                  <a:schemeClr val="tx1"/>
                </a:solidFill>
              </a:rPr>
              <a:t> וַיֹּאמֶר כָּלֵב אֲשֶׁר-יַכֶּה </a:t>
            </a:r>
            <a:r>
              <a:rPr lang="he-IL" sz="2800" b="1" dirty="0" err="1" smtClean="0">
                <a:solidFill>
                  <a:schemeClr val="tx1"/>
                </a:solidFill>
              </a:rPr>
              <a:t>אֶת-קִרְיַת-סֵפֶר</a:t>
            </a:r>
            <a:r>
              <a:rPr lang="he-IL" sz="2800" b="1" dirty="0" smtClean="0">
                <a:solidFill>
                  <a:schemeClr val="tx1"/>
                </a:solidFill>
              </a:rPr>
              <a:t> וּלְכָדָהּ וְנָתַתִּי לוֹ </a:t>
            </a:r>
            <a:r>
              <a:rPr lang="he-IL" sz="2800" b="1" dirty="0" err="1" smtClean="0">
                <a:solidFill>
                  <a:schemeClr val="tx1"/>
                </a:solidFill>
              </a:rPr>
              <a:t>אֶת-עַכְסָה</a:t>
            </a:r>
            <a:r>
              <a:rPr lang="he-IL" sz="2800" b="1" dirty="0" smtClean="0">
                <a:solidFill>
                  <a:schemeClr val="tx1"/>
                </a:solidFill>
              </a:rPr>
              <a:t> בִתִּי לְאִשָּׁה.  </a:t>
            </a:r>
            <a:r>
              <a:rPr lang="he-IL" sz="2800" b="1" dirty="0" err="1" smtClean="0">
                <a:solidFill>
                  <a:schemeClr val="tx1"/>
                </a:solidFill>
              </a:rPr>
              <a:t>יג</a:t>
            </a:r>
            <a:r>
              <a:rPr lang="he-IL" sz="2800" b="1" dirty="0" smtClean="0">
                <a:solidFill>
                  <a:schemeClr val="tx1"/>
                </a:solidFill>
              </a:rPr>
              <a:t> וַיִּלְכְּדָהּ עָתְנִיאֵל בֶּן-קְנַז אֲחִי כָלֵב הַקָּטֹן מִמֶּנּוּ </a:t>
            </a:r>
            <a:r>
              <a:rPr lang="he-IL" sz="2800" b="1" dirty="0" err="1" smtClean="0">
                <a:solidFill>
                  <a:schemeClr val="tx1"/>
                </a:solidFill>
              </a:rPr>
              <a:t>וַיִּתֶּן-לו</a:t>
            </a:r>
            <a:r>
              <a:rPr lang="he-IL" sz="2800" b="1" dirty="0" smtClean="0">
                <a:solidFill>
                  <a:schemeClr val="tx1"/>
                </a:solidFill>
              </a:rPr>
              <a:t>ֹ </a:t>
            </a:r>
            <a:r>
              <a:rPr lang="he-IL" sz="2800" b="1" dirty="0" err="1" smtClean="0">
                <a:solidFill>
                  <a:schemeClr val="tx1"/>
                </a:solidFill>
              </a:rPr>
              <a:t>אֶת-עַכְסָה</a:t>
            </a:r>
            <a:r>
              <a:rPr lang="he-IL" sz="2800" b="1" dirty="0" smtClean="0">
                <a:solidFill>
                  <a:schemeClr val="tx1"/>
                </a:solidFill>
              </a:rPr>
              <a:t> בִתּוֹ לְאִשָּׁה.  יד וַיְהִי בְּבוֹאָהּ וַתְּסִיתֵהוּ </a:t>
            </a:r>
            <a:r>
              <a:rPr lang="he-IL" sz="2800" b="1" dirty="0" err="1" smtClean="0">
                <a:solidFill>
                  <a:schemeClr val="tx1"/>
                </a:solidFill>
              </a:rPr>
              <a:t>לִשְׁאֹל</a:t>
            </a:r>
            <a:r>
              <a:rPr lang="he-IL" sz="2800" b="1" dirty="0" smtClean="0">
                <a:solidFill>
                  <a:schemeClr val="tx1"/>
                </a:solidFill>
              </a:rPr>
              <a:t> מֵאֵת-אָבִיהָ הַשָּׂדֶה וַתִּצְנַח מֵעַל הַחֲמוֹר וַיֹּאמֶר-לָהּ כָּלֵב מַה-לָּךְ.  טו וַתֹּאמֶר לוֹ הָבָה-לִּי בְרָכָה כִּי אֶרֶץ הַנֶּגֶב </a:t>
            </a:r>
            <a:r>
              <a:rPr lang="he-IL" sz="2800" b="1" dirty="0" err="1" smtClean="0">
                <a:solidFill>
                  <a:schemeClr val="tx1"/>
                </a:solidFill>
              </a:rPr>
              <a:t>נְתַתָּנִי</a:t>
            </a:r>
            <a:r>
              <a:rPr lang="he-IL" sz="2800" b="1" dirty="0" smtClean="0">
                <a:solidFill>
                  <a:schemeClr val="tx1"/>
                </a:solidFill>
              </a:rPr>
              <a:t> </a:t>
            </a:r>
            <a:r>
              <a:rPr lang="he-IL" sz="2800" b="1" dirty="0" err="1" smtClean="0">
                <a:solidFill>
                  <a:schemeClr val="tx1"/>
                </a:solidFill>
              </a:rPr>
              <a:t>וְנָתַתָּה</a:t>
            </a:r>
            <a:r>
              <a:rPr lang="he-IL" sz="2800" b="1" dirty="0" smtClean="0">
                <a:solidFill>
                  <a:schemeClr val="tx1"/>
                </a:solidFill>
              </a:rPr>
              <a:t> לִי גֻּלֹּת מָיִם </a:t>
            </a:r>
            <a:r>
              <a:rPr lang="he-IL" sz="2800" b="1" dirty="0" err="1" smtClean="0">
                <a:solidFill>
                  <a:schemeClr val="tx1"/>
                </a:solidFill>
              </a:rPr>
              <a:t>וַיִּתֶּן-לָה</a:t>
            </a:r>
            <a:r>
              <a:rPr lang="he-IL" sz="2800" b="1" dirty="0" smtClean="0">
                <a:solidFill>
                  <a:schemeClr val="tx1"/>
                </a:solidFill>
              </a:rPr>
              <a:t>ּ כָּלֵב אֵת גֻּלֹּת עִלִּית וְאֵת גֻּלֹּת תַּחְתִּית.  {פ}</a:t>
            </a:r>
            <a:br>
              <a:rPr lang="he-IL" sz="2800" b="1" dirty="0" smtClean="0">
                <a:solidFill>
                  <a:schemeClr val="tx1"/>
                </a:solidFill>
              </a:rPr>
            </a:br>
            <a:r>
              <a:rPr lang="he-IL" sz="2800" b="1" dirty="0" smtClean="0">
                <a:solidFill>
                  <a:schemeClr val="tx1"/>
                </a:solidFill>
              </a:rPr>
              <a:t/>
            </a:r>
            <a:br>
              <a:rPr lang="he-IL" sz="2800" b="1" dirty="0" smtClean="0">
                <a:solidFill>
                  <a:schemeClr val="tx1"/>
                </a:solidFill>
              </a:rPr>
            </a:br>
            <a:endParaRPr lang="he-IL" sz="2800" b="1" dirty="0">
              <a:solidFill>
                <a:schemeClr val="tx1"/>
              </a:solidFill>
            </a:endParaRPr>
          </a:p>
        </p:txBody>
      </p:sp>
      <p:sp>
        <p:nvSpPr>
          <p:cNvPr id="5" name="AutoShape 2" descr="מאבק על בארות המים – אתר תנ&quot;ך ממלכתי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97446"/>
            <a:ext cx="244827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157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0" t="20813" r="34193" b="7042"/>
          <a:stretch>
            <a:fillRect/>
          </a:stretch>
        </p:blipFill>
        <p:spPr>
          <a:xfrm>
            <a:off x="1491629" y="44624"/>
            <a:ext cx="6608763" cy="663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אליפסה 4"/>
          <p:cNvSpPr/>
          <p:nvPr/>
        </p:nvSpPr>
        <p:spPr>
          <a:xfrm>
            <a:off x="5385443" y="1698937"/>
            <a:ext cx="482701" cy="288032"/>
          </a:xfrm>
          <a:prstGeom prst="ellipse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אליפסה 11"/>
          <p:cNvSpPr/>
          <p:nvPr/>
        </p:nvSpPr>
        <p:spPr>
          <a:xfrm>
            <a:off x="4718500" y="4869160"/>
            <a:ext cx="338685" cy="288032"/>
          </a:xfrm>
          <a:prstGeom prst="ellipse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4640308" y="2581672"/>
            <a:ext cx="338685" cy="288032"/>
          </a:xfrm>
          <a:prstGeom prst="ellipse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אליפסה 13"/>
          <p:cNvSpPr/>
          <p:nvPr/>
        </p:nvSpPr>
        <p:spPr>
          <a:xfrm>
            <a:off x="3873275" y="4725144"/>
            <a:ext cx="338685" cy="288032"/>
          </a:xfrm>
          <a:prstGeom prst="ellipse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4499993" y="2861319"/>
            <a:ext cx="437014" cy="343997"/>
          </a:xfrm>
          <a:prstGeom prst="ellipse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אליפסה 15"/>
          <p:cNvSpPr/>
          <p:nvPr/>
        </p:nvSpPr>
        <p:spPr>
          <a:xfrm>
            <a:off x="4809651" y="3236351"/>
            <a:ext cx="338685" cy="288032"/>
          </a:xfrm>
          <a:prstGeom prst="ellipse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אליפסה 16"/>
          <p:cNvSpPr/>
          <p:nvPr/>
        </p:nvSpPr>
        <p:spPr>
          <a:xfrm>
            <a:off x="5292080" y="3083730"/>
            <a:ext cx="432048" cy="243174"/>
          </a:xfrm>
          <a:prstGeom prst="ellipse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אליפסה 17"/>
          <p:cNvSpPr/>
          <p:nvPr/>
        </p:nvSpPr>
        <p:spPr>
          <a:xfrm>
            <a:off x="4598322" y="1700808"/>
            <a:ext cx="338685" cy="288032"/>
          </a:xfrm>
          <a:prstGeom prst="ellipse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אליפסה 18"/>
          <p:cNvSpPr/>
          <p:nvPr/>
        </p:nvSpPr>
        <p:spPr>
          <a:xfrm>
            <a:off x="4330650" y="1988840"/>
            <a:ext cx="338685" cy="288032"/>
          </a:xfrm>
          <a:prstGeom prst="ellipse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אליפסה 19"/>
          <p:cNvSpPr/>
          <p:nvPr/>
        </p:nvSpPr>
        <p:spPr>
          <a:xfrm>
            <a:off x="4896655" y="332656"/>
            <a:ext cx="338685" cy="288032"/>
          </a:xfrm>
          <a:prstGeom prst="ellipse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אליפסה 20"/>
          <p:cNvSpPr/>
          <p:nvPr/>
        </p:nvSpPr>
        <p:spPr>
          <a:xfrm>
            <a:off x="4648249" y="980728"/>
            <a:ext cx="338685" cy="288032"/>
          </a:xfrm>
          <a:prstGeom prst="ellipse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אליפסה 22"/>
          <p:cNvSpPr/>
          <p:nvPr/>
        </p:nvSpPr>
        <p:spPr>
          <a:xfrm>
            <a:off x="3901430" y="2761804"/>
            <a:ext cx="338685" cy="288032"/>
          </a:xfrm>
          <a:prstGeom prst="ellipse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אליפסה 23"/>
          <p:cNvSpPr/>
          <p:nvPr/>
        </p:nvSpPr>
        <p:spPr>
          <a:xfrm>
            <a:off x="2987824" y="5448718"/>
            <a:ext cx="342926" cy="360040"/>
          </a:xfrm>
          <a:prstGeom prst="ellipse">
            <a:avLst/>
          </a:prstGeom>
          <a:solidFill>
            <a:srgbClr val="59F9AD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אליפסה 24"/>
          <p:cNvSpPr/>
          <p:nvPr/>
        </p:nvSpPr>
        <p:spPr>
          <a:xfrm>
            <a:off x="4375574" y="5601118"/>
            <a:ext cx="342926" cy="360040"/>
          </a:xfrm>
          <a:prstGeom prst="ellipse">
            <a:avLst/>
          </a:prstGeom>
          <a:solidFill>
            <a:srgbClr val="59F9AD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אליפסה 25"/>
          <p:cNvSpPr/>
          <p:nvPr/>
        </p:nvSpPr>
        <p:spPr>
          <a:xfrm>
            <a:off x="3813275" y="4950905"/>
            <a:ext cx="342926" cy="360040"/>
          </a:xfrm>
          <a:prstGeom prst="ellipse">
            <a:avLst/>
          </a:prstGeom>
          <a:solidFill>
            <a:srgbClr val="59F9AD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אליפסה 26"/>
          <p:cNvSpPr/>
          <p:nvPr/>
        </p:nvSpPr>
        <p:spPr>
          <a:xfrm>
            <a:off x="3205260" y="5200579"/>
            <a:ext cx="342926" cy="360040"/>
          </a:xfrm>
          <a:prstGeom prst="ellipse">
            <a:avLst/>
          </a:prstGeom>
          <a:solidFill>
            <a:srgbClr val="59F9AD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אליפסה 27"/>
          <p:cNvSpPr/>
          <p:nvPr/>
        </p:nvSpPr>
        <p:spPr>
          <a:xfrm>
            <a:off x="4709153" y="4937800"/>
            <a:ext cx="342926" cy="360040"/>
          </a:xfrm>
          <a:prstGeom prst="ellipse">
            <a:avLst/>
          </a:prstGeom>
          <a:solidFill>
            <a:srgbClr val="59F9AD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אליפסה 28"/>
          <p:cNvSpPr/>
          <p:nvPr/>
        </p:nvSpPr>
        <p:spPr>
          <a:xfrm>
            <a:off x="4032648" y="6382194"/>
            <a:ext cx="342926" cy="360040"/>
          </a:xfrm>
          <a:prstGeom prst="ellipse">
            <a:avLst/>
          </a:prstGeom>
          <a:solidFill>
            <a:srgbClr val="59F9AD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אליפסה 29"/>
          <p:cNvSpPr/>
          <p:nvPr/>
        </p:nvSpPr>
        <p:spPr>
          <a:xfrm>
            <a:off x="4669335" y="4575877"/>
            <a:ext cx="396662" cy="324036"/>
          </a:xfrm>
          <a:prstGeom prst="ellipse">
            <a:avLst/>
          </a:prstGeom>
          <a:solidFill>
            <a:srgbClr val="59F9AD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אליפסה 30"/>
          <p:cNvSpPr/>
          <p:nvPr/>
        </p:nvSpPr>
        <p:spPr>
          <a:xfrm>
            <a:off x="4161307" y="5781138"/>
            <a:ext cx="904690" cy="360040"/>
          </a:xfrm>
          <a:prstGeom prst="ellipse">
            <a:avLst/>
          </a:prstGeom>
          <a:solidFill>
            <a:srgbClr val="59F9AD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707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259632" y="1196752"/>
            <a:ext cx="734481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he-IL" dirty="0" smtClean="0">
                <a:effectLst/>
              </a:rPr>
              <a:t>"ולא </a:t>
            </a:r>
            <a:r>
              <a:rPr lang="he-IL" dirty="0">
                <a:effectLst/>
              </a:rPr>
              <a:t>הוריש מנשה" </a:t>
            </a:r>
            <a:r>
              <a:rPr lang="he-IL" dirty="0" smtClean="0">
                <a:effectLst/>
              </a:rPr>
              <a:t>– </a:t>
            </a:r>
            <a:br>
              <a:rPr lang="he-IL" dirty="0" smtClean="0">
                <a:effectLst/>
              </a:rPr>
            </a:br>
            <a:r>
              <a:rPr lang="he-IL" dirty="0" smtClean="0">
                <a:effectLst/>
              </a:rPr>
              <a:t>סיפר </a:t>
            </a:r>
            <a:r>
              <a:rPr lang="he-IL" dirty="0">
                <a:effectLst/>
              </a:rPr>
              <a:t>הכתוב בגנותו שהתחילו למעול </a:t>
            </a:r>
            <a:r>
              <a:rPr lang="he-IL" dirty="0" err="1">
                <a:effectLst/>
              </a:rPr>
              <a:t>בהקדוש</a:t>
            </a:r>
            <a:r>
              <a:rPr lang="he-IL" dirty="0">
                <a:effectLst/>
              </a:rPr>
              <a:t> ברוך הוא </a:t>
            </a:r>
            <a:r>
              <a:rPr lang="he-IL" dirty="0" err="1">
                <a:effectLst/>
              </a:rPr>
              <a:t>שצוה</a:t>
            </a:r>
            <a:r>
              <a:rPr lang="he-IL" dirty="0">
                <a:effectLst/>
              </a:rPr>
              <a:t> </a:t>
            </a:r>
            <a:r>
              <a:rPr lang="he-IL" dirty="0" smtClean="0">
                <a:effectLst/>
              </a:rPr>
              <a:t>אותם: "והורשתם </a:t>
            </a:r>
            <a:r>
              <a:rPr lang="he-IL" dirty="0">
                <a:effectLst/>
              </a:rPr>
              <a:t>את כל יושבי הארץ וגו</a:t>
            </a:r>
            <a:r>
              <a:rPr lang="he-IL" dirty="0" smtClean="0">
                <a:effectLst/>
              </a:rPr>
              <a:t>'"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6571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זרם מדחף">
  <a:themeElements>
    <a:clrScheme name="זרם מדחף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זרם מדחף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זרם מדחף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3155</TotalTime>
  <Words>15</Words>
  <Application>Microsoft Office PowerPoint</Application>
  <PresentationFormat>‫הצגה על המסך (4:3)</PresentationFormat>
  <Paragraphs>13</Paragraphs>
  <Slides>8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9" baseType="lpstr">
      <vt:lpstr>זרם מדחף</vt:lpstr>
      <vt:lpstr>שופטים פרק א  עידן חדש מתחיל...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"ולא הוריש מנשה" –  סיפר הכתוב בגנותו שהתחילו למעול בהקדוש ברוך הוא שצוה אותם: "והורשתם את כל יושבי הארץ וגו'"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‏‏משתמש Windows</dc:creator>
  <cp:lastModifiedBy>‏‏משתמש Windows</cp:lastModifiedBy>
  <cp:revision>13</cp:revision>
  <dcterms:created xsi:type="dcterms:W3CDTF">2020-08-18T19:11:50Z</dcterms:created>
  <dcterms:modified xsi:type="dcterms:W3CDTF">2020-08-23T08:59:04Z</dcterms:modified>
</cp:coreProperties>
</file>