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</p:sldMasterIdLst>
  <p:sldIdLst>
    <p:sldId id="260" r:id="rId3"/>
    <p:sldId id="261" r:id="rId4"/>
    <p:sldId id="265" r:id="rId5"/>
    <p:sldId id="266" r:id="rId6"/>
    <p:sldId id="268" r:id="rId7"/>
    <p:sldId id="269" r:id="rId8"/>
    <p:sldId id="279" r:id="rId9"/>
    <p:sldId id="281" r:id="rId10"/>
    <p:sldId id="275" r:id="rId11"/>
    <p:sldId id="283" r:id="rId12"/>
    <p:sldId id="276" r:id="rId13"/>
    <p:sldId id="277" r:id="rId14"/>
    <p:sldId id="285" r:id="rId15"/>
    <p:sldId id="286" r:id="rId16"/>
    <p:sldId id="282" r:id="rId17"/>
    <p:sldId id="287" r:id="rId18"/>
    <p:sldId id="288" r:id="rId19"/>
    <p:sldId id="289" r:id="rId20"/>
    <p:sldId id="29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9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433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77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815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31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8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44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047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48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23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360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59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91272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60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19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5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2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יפתח הגלעדי</a:t>
            </a:r>
            <a:br>
              <a:rPr lang="he-IL" sz="6000" b="1" dirty="0"/>
            </a:br>
            <a:r>
              <a:rPr lang="he-IL" sz="3100" b="1" dirty="0"/>
              <a:t>שופטים פרק יא</a:t>
            </a:r>
            <a:endParaRPr lang="he-IL" sz="6000" b="1" dirty="0"/>
          </a:p>
        </p:txBody>
      </p:sp>
      <p:pic>
        <p:nvPicPr>
          <p:cNvPr id="1034" name="Picture 10" descr="דרוש מנהיג – ויקיפדיה">
            <a:extLst>
              <a:ext uri="{FF2B5EF4-FFF2-40B4-BE49-F238E27FC236}">
                <a16:creationId xmlns:a16="http://schemas.microsoft.com/office/drawing/2014/main" id="{B4A32382-2371-47A8-AA8C-FC6E49C9A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765" y="3273461"/>
            <a:ext cx="3422581" cy="217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70" y="111140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853C18D-5CB4-4087-9D65-222EA8A1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487" y="319861"/>
            <a:ext cx="3250095" cy="872834"/>
          </a:xfrm>
        </p:spPr>
        <p:txBody>
          <a:bodyPr/>
          <a:lstStyle/>
          <a:p>
            <a:pPr algn="r"/>
            <a:r>
              <a:rPr lang="he-IL" b="1" dirty="0"/>
              <a:t>יפתח ה</a:t>
            </a:r>
            <a:r>
              <a:rPr lang="he-IL" b="1" dirty="0">
                <a:solidFill>
                  <a:srgbClr val="FF0000"/>
                </a:solidFill>
              </a:rPr>
              <a:t>גלעדי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E6CF215-599B-4098-B5FD-5061A5E53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12" y="3005390"/>
            <a:ext cx="4886793" cy="324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C58FCEF5-65C2-45F0-95E0-4636707438FE}"/>
              </a:ext>
            </a:extLst>
          </p:cNvPr>
          <p:cNvSpPr/>
          <p:nvPr/>
        </p:nvSpPr>
        <p:spPr>
          <a:xfrm>
            <a:off x="4462669" y="1673548"/>
            <a:ext cx="775253" cy="10298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AF98AB3F-189C-434A-B46F-F9E7CB9CD0B6}"/>
              </a:ext>
            </a:extLst>
          </p:cNvPr>
          <p:cNvCxnSpPr>
            <a:cxnSpLocks/>
          </p:cNvCxnSpPr>
          <p:nvPr/>
        </p:nvCxnSpPr>
        <p:spPr>
          <a:xfrm flipH="1">
            <a:off x="4790661" y="1192695"/>
            <a:ext cx="576469" cy="9243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0" descr="דרוש מנהיג – ויקיפדיה">
            <a:extLst>
              <a:ext uri="{FF2B5EF4-FFF2-40B4-BE49-F238E27FC236}">
                <a16:creationId xmlns:a16="http://schemas.microsoft.com/office/drawing/2014/main" id="{AB280EB7-884E-4609-9E5C-E7CC1EF68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30075">
            <a:off x="7061579" y="1182236"/>
            <a:ext cx="3422581" cy="217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65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13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853C18D-5CB4-4087-9D65-222EA8A1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487" y="319861"/>
            <a:ext cx="3250095" cy="872834"/>
          </a:xfrm>
        </p:spPr>
        <p:txBody>
          <a:bodyPr/>
          <a:lstStyle/>
          <a:p>
            <a:pPr algn="r"/>
            <a:r>
              <a:rPr lang="he-IL" b="1" dirty="0"/>
              <a:t>יפתח </a:t>
            </a:r>
            <a:r>
              <a:rPr lang="he-IL" b="1" dirty="0">
                <a:solidFill>
                  <a:schemeClr val="tx1"/>
                </a:solidFill>
              </a:rPr>
              <a:t>הגלעדי</a:t>
            </a:r>
          </a:p>
        </p:txBody>
      </p:sp>
      <p:sp>
        <p:nvSpPr>
          <p:cNvPr id="4" name="חץ: מעוקל למטה 3">
            <a:extLst>
              <a:ext uri="{FF2B5EF4-FFF2-40B4-BE49-F238E27FC236}">
                <a16:creationId xmlns:a16="http://schemas.microsoft.com/office/drawing/2014/main" id="{11F5709A-DC25-4746-B940-B3455BD8D48E}"/>
              </a:ext>
            </a:extLst>
          </p:cNvPr>
          <p:cNvSpPr/>
          <p:nvPr/>
        </p:nvSpPr>
        <p:spPr>
          <a:xfrm rot="12566340" flipV="1">
            <a:off x="5053402" y="1893776"/>
            <a:ext cx="881789" cy="5212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7" name="חץ: מעוקל למטה 6">
            <a:extLst>
              <a:ext uri="{FF2B5EF4-FFF2-40B4-BE49-F238E27FC236}">
                <a16:creationId xmlns:a16="http://schemas.microsoft.com/office/drawing/2014/main" id="{1DA45ACA-0DB8-47DC-9984-760C2B406FB7}"/>
              </a:ext>
            </a:extLst>
          </p:cNvPr>
          <p:cNvSpPr/>
          <p:nvPr/>
        </p:nvSpPr>
        <p:spPr>
          <a:xfrm rot="9247722">
            <a:off x="4758573" y="2232191"/>
            <a:ext cx="932583" cy="42389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5" name="חץ: שמאלה 4">
            <a:extLst>
              <a:ext uri="{FF2B5EF4-FFF2-40B4-BE49-F238E27FC236}">
                <a16:creationId xmlns:a16="http://schemas.microsoft.com/office/drawing/2014/main" id="{24C25E03-BF65-4C89-A7F9-D36B584DF29E}"/>
              </a:ext>
            </a:extLst>
          </p:cNvPr>
          <p:cNvSpPr/>
          <p:nvPr/>
        </p:nvSpPr>
        <p:spPr>
          <a:xfrm rot="1201397">
            <a:off x="4976422" y="2402635"/>
            <a:ext cx="878364" cy="21747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: מעוקל למטה 8">
            <a:extLst>
              <a:ext uri="{FF2B5EF4-FFF2-40B4-BE49-F238E27FC236}">
                <a16:creationId xmlns:a16="http://schemas.microsoft.com/office/drawing/2014/main" id="{19E63699-0E6A-49A9-B35F-FE9E1CEFC502}"/>
              </a:ext>
            </a:extLst>
          </p:cNvPr>
          <p:cNvSpPr/>
          <p:nvPr/>
        </p:nvSpPr>
        <p:spPr>
          <a:xfrm rot="3820375">
            <a:off x="4400610" y="1435756"/>
            <a:ext cx="878392" cy="305603"/>
          </a:xfrm>
          <a:prstGeom prst="curved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חץ: מעוקל למטה 9">
            <a:extLst>
              <a:ext uri="{FF2B5EF4-FFF2-40B4-BE49-F238E27FC236}">
                <a16:creationId xmlns:a16="http://schemas.microsoft.com/office/drawing/2014/main" id="{C043927D-7979-4F39-9765-4835614499F4}"/>
              </a:ext>
            </a:extLst>
          </p:cNvPr>
          <p:cNvSpPr/>
          <p:nvPr/>
        </p:nvSpPr>
        <p:spPr>
          <a:xfrm rot="20536765">
            <a:off x="3721400" y="1740735"/>
            <a:ext cx="1075374" cy="483989"/>
          </a:xfrm>
          <a:prstGeom prst="curved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36C22FB-80B5-4EE2-8977-BAD729913834}"/>
              </a:ext>
            </a:extLst>
          </p:cNvPr>
          <p:cNvSpPr/>
          <p:nvPr/>
        </p:nvSpPr>
        <p:spPr>
          <a:xfrm>
            <a:off x="6470713" y="1210876"/>
            <a:ext cx="5346913" cy="233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3500"/>
              </a:lnSpc>
            </a:pPr>
            <a:r>
              <a:rPr lang="he-IL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וַיִּצָּעֲקוּ בְּנֵי עַמּוֹן וַיַּחֲנוּ בַּגִּלְעָד </a:t>
            </a:r>
          </a:p>
          <a:p>
            <a:pPr algn="r">
              <a:lnSpc>
                <a:spcPts val="3500"/>
              </a:lnSpc>
            </a:pP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  וַיֵּאָסְפוּ בְּנֵי יִשְׂרָאֵל וַיַּחֲנוּ בַּמִּצְפָּה.  </a:t>
            </a:r>
          </a:p>
          <a:p>
            <a:pPr algn="r">
              <a:lnSpc>
                <a:spcPts val="3500"/>
              </a:lnSpc>
            </a:pPr>
            <a:r>
              <a:rPr lang="he-IL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וַיֹּאמְרוּ הָעָם שָׂרֵי גִלְעָד אִישׁ אֶל רֵעֵהוּ </a:t>
            </a:r>
          </a:p>
          <a:p>
            <a:pPr algn="r">
              <a:lnSpc>
                <a:spcPts val="3500"/>
              </a:lnSpc>
            </a:pP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  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מִי הָאִישׁ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אֲשֶׁר יָחֵל </a:t>
            </a:r>
            <a:r>
              <a:rPr lang="he-IL" sz="28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בִּבְנֵי עַמּוֹן </a:t>
            </a:r>
          </a:p>
          <a:p>
            <a:pPr algn="r">
              <a:lnSpc>
                <a:spcPts val="3500"/>
              </a:lnSpc>
            </a:pP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   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יִהְיֶה לְרֹאשׁ </a:t>
            </a:r>
            <a:r>
              <a:rPr lang="he-IL" sz="2800" dirty="0">
                <a:latin typeface="Narkisim" panose="020E0502050101010101" pitchFamily="34" charset="-79"/>
                <a:cs typeface="Narkisim" panose="020E0502050101010101" pitchFamily="34" charset="-79"/>
              </a:rPr>
              <a:t>לְכֹל יֹשְׁבֵי גִלְעָד:</a:t>
            </a:r>
          </a:p>
        </p:txBody>
      </p:sp>
    </p:spTree>
    <p:extLst>
      <p:ext uri="{BB962C8B-B14F-4D97-AF65-F5344CB8AC3E}">
        <p14:creationId xmlns:p14="http://schemas.microsoft.com/office/powerpoint/2010/main" val="60762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921A13-F424-4192-BADA-1CDF64CD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855" y="1126435"/>
            <a:ext cx="8915400" cy="4605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22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 כַּאֲשֶׁר נִלְחֲמוּ בְנֵי עַמּוֹן עִם יִשְׂרָאֵל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 וַיֵּלְכוּ זִקְנֵי גִלְעָד לָקַחַת אֶת יִפְתָּח מֵאֶרֶץ טוֹב: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לְיִפְתָּח: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לְכָה וְהָיִיתָה לָּנוּ לְקָצִין!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וְנִלָּחֲמָה בִּבְנֵי עַמּוֹן!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ז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יִפְתָּח לְזִקְנֵי גִלְעָד:</a:t>
            </a:r>
          </a:p>
          <a:p>
            <a:pPr marL="179388" indent="-179388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הֲלֹא אַתֶּם שְׂנֵאתֶם אוֹתִי וַתְּגָרְשׁוּנִי מִבֵּית אָבִי וּמַדּוּעַ בָּאתֶם אֵלַי עַתָּה כַּאֲשֶׁר צַר לָכֶם: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63A18CA-0A7B-4534-9A42-3AB9BC98D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7808">
            <a:off x="1621396" y="890209"/>
            <a:ext cx="1398916" cy="290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495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921A13-F424-4192-BADA-1CDF64CD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855" y="1126435"/>
            <a:ext cx="8915400" cy="4605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22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 כַּאֲשֶׁר נִלְחֲמוּ בְנֵי עַמּוֹן עִם יִשְׂרָאֵל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 וַיֵּלְכוּ זִקְנֵי גִלְעָד לָקַחַת אֶת יִפְתָּח מֵאֶרֶץ טוֹב: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לְיִפְתָּח: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לְכָה וְהָיִיתָה לָּנוּ לְקָצִין!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וְנִלָּחֲמָה בִּבְנֵי עַמּוֹן!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ז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יִפְתָּח לְזִקְנֵי גִלְעָד:</a:t>
            </a:r>
          </a:p>
          <a:p>
            <a:pPr marL="179388" indent="-179388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הֲלֹא אַתֶּם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שְׂנֵאתֶם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אוֹתִי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וַתְּגָרְשׁוּנִי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מִבֵּית אָבִי וּמַדּוּעַ בָּאתֶם אֵלַי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עַתָּה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כַּאֲשֶׁר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צַר לָכֶם?!</a:t>
            </a:r>
          </a:p>
        </p:txBody>
      </p:sp>
    </p:spTree>
    <p:extLst>
      <p:ext uri="{BB962C8B-B14F-4D97-AF65-F5344CB8AC3E}">
        <p14:creationId xmlns:p14="http://schemas.microsoft.com/office/powerpoint/2010/main" val="30170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921A13-F424-4192-BADA-1CDF64CD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855" y="1126435"/>
            <a:ext cx="8915400" cy="4605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22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 כַּאֲשֶׁר נִלְחֲמוּ בְנֵי עַמּוֹן עִם יִשְׂרָאֵל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 וַיֵּלְכוּ זִקְנֵי גִלְעָד לָקַחַת אֶת יִפְתָּח מֵאֶרֶץ טוֹב: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לְיִפְתָּח: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לְכָה וְהָיִיתָה לָּנוּ לְקָצִין!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וְנִלָּחֲמָה בִּבְנֵי עַמּוֹן!  </a:t>
            </a:r>
          </a:p>
          <a:p>
            <a:pPr marL="0" indent="0">
              <a:buNone/>
            </a:pPr>
            <a:r>
              <a:rPr lang="he-IL" sz="2200" b="1" dirty="0">
                <a:latin typeface="Narkisim" panose="020E0502050101010101" pitchFamily="34" charset="-79"/>
                <a:cs typeface="Narkisim" panose="020E0502050101010101" pitchFamily="34" charset="-79"/>
              </a:rPr>
              <a:t>ז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יִפְתָּח לְזִקְנֵי גִלְעָד:</a:t>
            </a:r>
          </a:p>
          <a:p>
            <a:pPr marL="179388" indent="-179388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הֲלֹא אַתֶּם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שְׂנֵאתֶם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אוֹתִי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וַתְּגָרְשׁוּנִי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מִבֵּית אָבִי וּמַדּוּעַ בָּאתֶם אֵלַי עַתָּה כַּאֲשֶׁר </a:t>
            </a:r>
            <a:r>
              <a:rPr lang="he-IL" sz="36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צַר לָכֶם?!</a:t>
            </a:r>
          </a:p>
        </p:txBody>
      </p:sp>
    </p:spTree>
    <p:extLst>
      <p:ext uri="{BB962C8B-B14F-4D97-AF65-F5344CB8AC3E}">
        <p14:creationId xmlns:p14="http://schemas.microsoft.com/office/powerpoint/2010/main" val="51815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921A13-F424-4192-BADA-1CDF64CD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839" y="1126435"/>
            <a:ext cx="8915400" cy="460513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4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ט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יִפְתָּח אֶל זִקְנֵי גִלְעָד אִם מְשִׁיבִים אַתֶּם אוֹתִי </a:t>
            </a:r>
            <a:r>
              <a:rPr lang="he-IL" sz="33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בִּבְנֵי עַמּוֹן וְנָתַן ה' אוֹתָם לְפָנָי </a:t>
            </a:r>
            <a:r>
              <a:rPr lang="he-IL" sz="33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אָנֹכִי אֶהְיֶה לָכֶם לְרֹאשׁ: 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e-IL" sz="24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זִקְנֵי גִלְעָד אֶל יִפְתָּח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ה' יִהְיֶה שֹׁמֵעַ בֵּינוֹתֵינוּ אִם לֹא כִדְבָרְךָ כֵּן נַעֲשֶׂה:  </a:t>
            </a:r>
          </a:p>
        </p:txBody>
      </p:sp>
      <p:pic>
        <p:nvPicPr>
          <p:cNvPr id="3074" name="Picture 2" descr="סמל המדינה - ליבה">
            <a:extLst>
              <a:ext uri="{FF2B5EF4-FFF2-40B4-BE49-F238E27FC236}">
                <a16:creationId xmlns:a16="http://schemas.microsoft.com/office/drawing/2014/main" id="{C30FACBE-CFCA-4166-88FA-494C9766B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578" y="4686796"/>
            <a:ext cx="1253961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82ED3A4-29C7-47DB-97CD-889095B0811E}"/>
              </a:ext>
            </a:extLst>
          </p:cNvPr>
          <p:cNvSpPr txBox="1"/>
          <p:nvPr/>
        </p:nvSpPr>
        <p:spPr>
          <a:xfrm>
            <a:off x="5237920" y="5913779"/>
            <a:ext cx="207727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rgbClr val="0070C0"/>
                </a:solidFill>
              </a:rPr>
              <a:t>ראש ממשלת גלעד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35BCDD86-18A9-4E3F-8C88-ED312D43AC27}"/>
              </a:ext>
            </a:extLst>
          </p:cNvPr>
          <p:cNvSpPr/>
          <p:nvPr/>
        </p:nvSpPr>
        <p:spPr>
          <a:xfrm>
            <a:off x="5128588" y="4472605"/>
            <a:ext cx="2355574" cy="19480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91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921A13-F424-4192-BADA-1CDF64CDC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839" y="1126435"/>
            <a:ext cx="8915400" cy="460513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4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ט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וַיֹּאמֶר יִפְתָּח אֶל זִקְנֵי גִלְעָד אִם מְשִׁיבִים אַתֶּם אוֹתִי </a:t>
            </a:r>
            <a:r>
              <a:rPr lang="he-IL" sz="33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בִּבְנֵי עַמּוֹן וְנָתַן ה' אוֹתָם לְפָנָי אָנֹכִי אֶהְיֶה לָכֶם לְרֹאשׁ: 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e-IL" sz="24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זִקְנֵי גִלְעָד אֶל יִפְתָּח 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e-IL" sz="33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ה' יִהְיֶה שֹׁמֵעַ בֵּינוֹתֵינוּ אִם לֹא כִדְבָרְךָ כֵּן נַעֲשֶׂה</a:t>
            </a:r>
            <a:r>
              <a:rPr lang="he-IL" sz="33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:  </a:t>
            </a:r>
          </a:p>
        </p:txBody>
      </p:sp>
      <p:pic>
        <p:nvPicPr>
          <p:cNvPr id="3074" name="Picture 2" descr="סמל המדינה - ליבה">
            <a:extLst>
              <a:ext uri="{FF2B5EF4-FFF2-40B4-BE49-F238E27FC236}">
                <a16:creationId xmlns:a16="http://schemas.microsoft.com/office/drawing/2014/main" id="{C30FACBE-CFCA-4166-88FA-494C9766B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839" y="4557587"/>
            <a:ext cx="1253961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82ED3A4-29C7-47DB-97CD-889095B0811E}"/>
              </a:ext>
            </a:extLst>
          </p:cNvPr>
          <p:cNvSpPr txBox="1"/>
          <p:nvPr/>
        </p:nvSpPr>
        <p:spPr>
          <a:xfrm>
            <a:off x="3399181" y="5784570"/>
            <a:ext cx="207727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rgbClr val="0070C0"/>
                </a:solidFill>
              </a:rPr>
              <a:t>ראש ממשלת גלעד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35BCDD86-18A9-4E3F-8C88-ED312D43AC27}"/>
              </a:ext>
            </a:extLst>
          </p:cNvPr>
          <p:cNvSpPr/>
          <p:nvPr/>
        </p:nvSpPr>
        <p:spPr>
          <a:xfrm>
            <a:off x="3289849" y="4343396"/>
            <a:ext cx="2355574" cy="194807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4FD7D26-1FD6-4EBB-8C38-A8B5DAAF3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74" y="4313575"/>
            <a:ext cx="2134670" cy="20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17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B41483-38AB-4866-81F9-E25FF2E3F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446" y="465084"/>
            <a:ext cx="3230218" cy="5379125"/>
          </a:xfrm>
        </p:spPr>
        <p:txBody>
          <a:bodyPr>
            <a:noAutofit/>
          </a:bodyPr>
          <a:lstStyle/>
          <a:p>
            <a:pPr algn="r"/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וַיִּשְׁלַח יִפְתָּח </a:t>
            </a: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מַלְאָכִים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אֶל מֶלֶךְ בְּנֵי עַמּוֹן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מַה לִּי וָלָךְ כִּי בָאתָ אֵלַי </a:t>
            </a:r>
            <a:r>
              <a:rPr lang="he-IL" sz="2400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בְּאַרְצִי?!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כו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בְּשֶׁבֶת יִשְׂרָאֵל בְּחֶשְׁבּוֹן וּבִבְנוֹתֶיהָ וּבְעַרְעוֹר וּבִבְנוֹתֶיהָ וּבְכָל-הֶעָרִים אֲשֶׁר עַל יְדֵי אַרְנוֹן שְׁלֹשׁ מֵאוֹת שָׁנָה וּמַדּוּעַ לֹא הִצַּלְתֶּם בָּעֵת הַהִיא: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וְאָנֹכִי לֹא חָטָאתִי לָךְ וְאַתָּה עֹשֶׂה אִתִּי רָעָה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בִּי  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וְלֹא שָׁמַע מֶלֶךְ בְּנֵי עַמּוֹן אֶל-דִּבְרֵי יִפְתָּח אֲשֶׁר שָׁלַח אֵלָיו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03EF181-B6FF-411D-90C5-203BC3DF2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t="11242" b="4721"/>
          <a:stretch/>
        </p:blipFill>
        <p:spPr bwMode="auto">
          <a:xfrm>
            <a:off x="5098774" y="1361660"/>
            <a:ext cx="4807226" cy="448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1AB4FA71-85F8-4BD7-8689-92377882D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89132" y="1691672"/>
            <a:ext cx="2435358" cy="1677691"/>
          </a:xfrm>
          <a:prstGeom prst="rect">
            <a:avLst/>
          </a:prstGeom>
        </p:spPr>
      </p:pic>
      <p:pic>
        <p:nvPicPr>
          <p:cNvPr id="9222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50C49D28-2410-462A-A6A9-773B0D396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8705064" y="3184081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2C0741C6-9AAA-44A8-AA8A-08584E093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8255954" y="3408635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2228DDBB-E425-487F-B32E-57F61778D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7806843" y="3630599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תוצאת תמונה עבור כתר איור">
            <a:extLst>
              <a:ext uri="{FF2B5EF4-FFF2-40B4-BE49-F238E27FC236}">
                <a16:creationId xmlns:a16="http://schemas.microsoft.com/office/drawing/2014/main" id="{027F956D-6896-4820-B55C-0F10E1011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9180">
            <a:off x="10885148" y="1051612"/>
            <a:ext cx="1160393" cy="80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6B6E064-781B-4D49-9C18-2442A8CE92C9}"/>
              </a:ext>
            </a:extLst>
          </p:cNvPr>
          <p:cNvSpPr txBox="1"/>
          <p:nvPr/>
        </p:nvSpPr>
        <p:spPr>
          <a:xfrm>
            <a:off x="7629553" y="4122208"/>
            <a:ext cx="59265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125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B41483-38AB-4866-81F9-E25FF2E3F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446" y="465084"/>
            <a:ext cx="3230218" cy="5379125"/>
          </a:xfrm>
        </p:spPr>
        <p:txBody>
          <a:bodyPr>
            <a:noAutofit/>
          </a:bodyPr>
          <a:lstStyle/>
          <a:p>
            <a:pPr algn="r"/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וַיִּשְׁלַח </a:t>
            </a:r>
            <a:r>
              <a:rPr lang="he-IL" sz="24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יִפְתָּח מַלְאָכִים אֶל מֶלֶךְ בְּנֵי עַמּוֹן </a:t>
            </a:r>
            <a:r>
              <a:rPr lang="he-IL" sz="24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4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מַה לִּי וָלָךְ כִּי בָאתָ אֵלַי </a:t>
            </a:r>
            <a:r>
              <a:rPr lang="he-IL" sz="24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24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בְּאַרְצִי?!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כו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בְּשֶׁבֶת יִשְׂרָאֵל בְּחֶשְׁבּוֹן וּבִבְנוֹתֶיהָ וּבְעַרְעוֹר וּבִבְנוֹתֶיהָ וּבְכָל-הֶעָרִים אֲשֶׁר עַל יְדֵי אַרְנוֹן </a:t>
            </a:r>
            <a:r>
              <a:rPr lang="he-IL" sz="24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שְׁלֹשׁ מֵאוֹת שָׁנָה וּמַדּוּעַ לֹא הִצַּלְתֶּם בָּעֵת הַהִיא: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וְאָנֹכִי לֹא חָטָאתִי לָךְ וְאַתָּה עֹשֶׂה אִתִּי רָעָה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בִּי  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וְלֹא שָׁמַע מֶלֶךְ בְּנֵי עַמּוֹן אֶל-דִּבְרֵי יִפְתָּח אֲשֶׁר שָׁלַח אֵלָיו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03EF181-B6FF-411D-90C5-203BC3DF2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t="11242" b="4721"/>
          <a:stretch/>
        </p:blipFill>
        <p:spPr bwMode="auto">
          <a:xfrm>
            <a:off x="5098774" y="1361660"/>
            <a:ext cx="4807226" cy="448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1AB4FA71-85F8-4BD7-8689-92377882D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89132" y="1691672"/>
            <a:ext cx="2435358" cy="1677691"/>
          </a:xfrm>
          <a:prstGeom prst="rect">
            <a:avLst/>
          </a:prstGeom>
        </p:spPr>
      </p:pic>
      <p:pic>
        <p:nvPicPr>
          <p:cNvPr id="9222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50C49D28-2410-462A-A6A9-773B0D396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8705064" y="3184081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2C0741C6-9AAA-44A8-AA8A-08584E093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8255954" y="3408635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2228DDBB-E425-487F-B32E-57F61778D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5939598">
            <a:off x="7806843" y="3630599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תוצאת תמונה עבור כתר איור">
            <a:extLst>
              <a:ext uri="{FF2B5EF4-FFF2-40B4-BE49-F238E27FC236}">
                <a16:creationId xmlns:a16="http://schemas.microsoft.com/office/drawing/2014/main" id="{027F956D-6896-4820-B55C-0F10E1011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9180">
            <a:off x="10885148" y="1051612"/>
            <a:ext cx="1160393" cy="80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6B6E064-781B-4D49-9C18-2442A8CE92C9}"/>
              </a:ext>
            </a:extLst>
          </p:cNvPr>
          <p:cNvSpPr txBox="1"/>
          <p:nvPr/>
        </p:nvSpPr>
        <p:spPr>
          <a:xfrm>
            <a:off x="7629553" y="4122208"/>
            <a:ext cx="59265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17741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B41483-38AB-4866-81F9-E25FF2E3F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446" y="465084"/>
            <a:ext cx="3230218" cy="5379125"/>
          </a:xfrm>
        </p:spPr>
        <p:txBody>
          <a:bodyPr>
            <a:noAutofit/>
          </a:bodyPr>
          <a:lstStyle/>
          <a:p>
            <a:pPr algn="r"/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וַיִּשְׁלַח יִפְתָּח מַלְאָכִים אֶל מֶלֶךְ בְּנֵי עַמּוֹן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מַה לִּי וָלָךְ כִּי בָאתָ אֵלַי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בְּאַרְצִי?!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כו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 בְּשֶׁבֶת יִשְׂרָאֵל בְּחֶשְׁבּוֹן וּבִבְנוֹתֶיהָ וּבְעַרְעוֹר וּבִבְנוֹתֶיהָ וּבְכָל-הֶעָרִים אֲשֶׁר עַל יְדֵי אַרְנוֹן</a:t>
            </a:r>
            <a:r>
              <a:rPr lang="he-IL" sz="24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שְׁלֹשׁ מֵאוֹת שָׁנָה וּמַדּוּעַ לֹא 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הִצַּלְתֶּם בָּעֵת הַהִיא: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וְאָנֹכִי לֹא חָטָאתִי לָךְ וְאַתָּה עֹשֶׂה אִתִּי רָעָה </a:t>
            </a:r>
            <a:r>
              <a:rPr lang="he-IL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 בִּי  </a:t>
            </a: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וְלֹא שָׁמַע מֶלֶךְ בְּנֵי עַמּוֹן אֶל-דִּבְרֵי יִפְתָּח אֲשֶׁר שָׁלַח אֵלָיו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03EF181-B6FF-411D-90C5-203BC3DF2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t="11242" b="4721"/>
          <a:stretch/>
        </p:blipFill>
        <p:spPr bwMode="auto">
          <a:xfrm>
            <a:off x="5098774" y="1361660"/>
            <a:ext cx="4807226" cy="448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50C49D28-2410-462A-A6A9-773B0D396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15966562">
            <a:off x="8267507" y="2869325"/>
            <a:ext cx="472599" cy="3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2C0741C6-9AAA-44A8-AA8A-08584E093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15941800">
            <a:off x="7884172" y="3163931"/>
            <a:ext cx="472599" cy="3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C31E69F6-C9AF-479A-A435-78E11C30E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903" y="1042759"/>
            <a:ext cx="2319129" cy="211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3BAB6856-2A06-4672-8881-EC026679E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15941800">
            <a:off x="7512378" y="3423346"/>
            <a:ext cx="472599" cy="3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תוצאת תמונה עבור כתר איור">
            <a:extLst>
              <a:ext uri="{FF2B5EF4-FFF2-40B4-BE49-F238E27FC236}">
                <a16:creationId xmlns:a16="http://schemas.microsoft.com/office/drawing/2014/main" id="{0DB3397F-5B64-48C9-A8B7-8A57ADB7E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9326129" y="663273"/>
            <a:ext cx="1328982" cy="92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111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21A84C-99C2-4397-825F-B4CD5724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257" y="927932"/>
            <a:ext cx="3200401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2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וַיַּעֲבֹר יִפְתָּח אֶל בְּנֵי עַמּוֹן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בָּם וַיִּתְּנֵם ה' בְּיָדוֹ.  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200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לג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וַיַּכֵּם מֵעֲרוֹעֵר וְעַד בֹּאֲךָ מִנִּית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עֶשְׂרִים עִיר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וְעַד אָבֵל כְּרָמִים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מַכָּה גְּדוֹלָה מְאֹד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וַיִּכָּנְעו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בְּנֵי עַמּוֹן מִפְּנֵי בְּנֵי יִשְׂרָאֵל</a:t>
            </a:r>
            <a:r>
              <a:rPr lang="he-IL" sz="2400" dirty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AF8004FE-460A-444E-862E-ADCF4AFC9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31" t="32444" r="40975" b="5210"/>
          <a:stretch/>
        </p:blipFill>
        <p:spPr>
          <a:xfrm>
            <a:off x="6251711" y="231307"/>
            <a:ext cx="5396949" cy="63953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CFE716B-3E91-4DF6-ABD1-23F5888BB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419050" y="2295940"/>
            <a:ext cx="315664" cy="23853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A8A0D5B-A46F-448B-9416-E4045153B6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674583" y="2534478"/>
            <a:ext cx="315664" cy="23853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370912D-1579-4615-B1E4-B46D72EAD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16524" y="2282688"/>
            <a:ext cx="315664" cy="23853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AF8DDAD-8556-45A4-9C11-A529467012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09423" y="4780722"/>
            <a:ext cx="315664" cy="23853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17E2A21-9DF4-49EF-8BF4-02B2829A0E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059551" y="2454966"/>
            <a:ext cx="315664" cy="23853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80D6BD8-9D9A-4579-B60C-0FD548B38F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305911" y="3691711"/>
            <a:ext cx="315664" cy="23853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0F5555C-1D28-4011-9DB5-6F7D758AA9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832415" y="3541643"/>
            <a:ext cx="315664" cy="23853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F59CB01-FC1B-4F0F-9F6B-0DCF62A5E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990247" y="4080316"/>
            <a:ext cx="315664" cy="23853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53CC0121-0A4D-4ED8-858F-51AFCE297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26959" y="3031435"/>
            <a:ext cx="315664" cy="23853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E9D37547-5BE7-4E1E-A399-4E855EB42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751591" y="3918958"/>
            <a:ext cx="315664" cy="23853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B1EB37E-09A9-4758-BF86-C2886CBF7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621575" y="3234511"/>
            <a:ext cx="315664" cy="238538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5927F5E3-BD2D-40BB-8137-6FD5D997D4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03789" y="2693504"/>
            <a:ext cx="315664" cy="238538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8E3FF19C-7C85-4A83-8534-F7D1F17DE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54080" y="3572442"/>
            <a:ext cx="315664" cy="238538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A5679329-894B-4F2F-87C0-8628562C96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37239" y="1517563"/>
            <a:ext cx="315664" cy="23853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60BFCD82-7E18-4AD0-A16A-55D16A36A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2521226"/>
            <a:ext cx="315664" cy="238538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EF5066D8-7242-4746-8CB4-4E0B3746F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24163" y="2057402"/>
            <a:ext cx="315664" cy="238538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0DB483A7-4FDE-4219-82D0-D3E4BF9D1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1880830"/>
            <a:ext cx="315664" cy="238538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E8EC6FC-8F73-41A4-ADE1-B52D15EF5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435927" y="4712921"/>
            <a:ext cx="315664" cy="238538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06805DF2-1402-4968-81CE-E22297B3C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067255" y="5584438"/>
            <a:ext cx="315664" cy="238538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E67878C5-04DF-4D61-AE90-8626476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134667" y="4293330"/>
            <a:ext cx="315664" cy="23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91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70" y="111140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2853C18D-5CB4-4087-9D65-222EA8A15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487" y="319861"/>
            <a:ext cx="3250095" cy="872834"/>
          </a:xfrm>
        </p:spPr>
        <p:txBody>
          <a:bodyPr/>
          <a:lstStyle/>
          <a:p>
            <a:pPr algn="r"/>
            <a:r>
              <a:rPr lang="he-IL" b="1" dirty="0"/>
              <a:t>בת יפתח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E6CF215-599B-4098-B5FD-5061A5E53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12" y="3005390"/>
            <a:ext cx="4886793" cy="324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C58FCEF5-65C2-45F0-95E0-4636707438FE}"/>
              </a:ext>
            </a:extLst>
          </p:cNvPr>
          <p:cNvSpPr/>
          <p:nvPr/>
        </p:nvSpPr>
        <p:spPr>
          <a:xfrm>
            <a:off x="4462669" y="1673548"/>
            <a:ext cx="775253" cy="10298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AF98AB3F-189C-434A-B46F-F9E7CB9CD0B6}"/>
              </a:ext>
            </a:extLst>
          </p:cNvPr>
          <p:cNvCxnSpPr>
            <a:cxnSpLocks/>
          </p:cNvCxnSpPr>
          <p:nvPr/>
        </p:nvCxnSpPr>
        <p:spPr>
          <a:xfrm flipH="1">
            <a:off x="4790661" y="1192695"/>
            <a:ext cx="576469" cy="9243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125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AF8004FE-460A-444E-862E-ADCF4AFC9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31" t="32444" r="40975" b="5210"/>
          <a:stretch/>
        </p:blipFill>
        <p:spPr>
          <a:xfrm>
            <a:off x="6251711" y="231307"/>
            <a:ext cx="5396949" cy="63953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CFE716B-3E91-4DF6-ABD1-23F5888BB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419050" y="2295940"/>
            <a:ext cx="315664" cy="23853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A8A0D5B-A46F-448B-9416-E4045153B6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674583" y="2534478"/>
            <a:ext cx="315664" cy="23853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370912D-1579-4615-B1E4-B46D72EAD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16524" y="2282688"/>
            <a:ext cx="315664" cy="23853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AF8DDAD-8556-45A4-9C11-A529467012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09423" y="4780722"/>
            <a:ext cx="315664" cy="23853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17E2A21-9DF4-49EF-8BF4-02B2829A0E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059551" y="2454966"/>
            <a:ext cx="315664" cy="23853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80D6BD8-9D9A-4579-B60C-0FD548B38F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305911" y="3691711"/>
            <a:ext cx="315664" cy="23853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0F5555C-1D28-4011-9DB5-6F7D758AA9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832415" y="3541643"/>
            <a:ext cx="315664" cy="23853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F59CB01-FC1B-4F0F-9F6B-0DCF62A5E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990247" y="4080316"/>
            <a:ext cx="315664" cy="23853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53CC0121-0A4D-4ED8-858F-51AFCE297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26959" y="3031435"/>
            <a:ext cx="315664" cy="23853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E9D37547-5BE7-4E1E-A399-4E855EB42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751591" y="3918958"/>
            <a:ext cx="315664" cy="23853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B1EB37E-09A9-4758-BF86-C2886CBF7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621575" y="3234511"/>
            <a:ext cx="315664" cy="238538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5927F5E3-BD2D-40BB-8137-6FD5D997D4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03789" y="2693504"/>
            <a:ext cx="315664" cy="238538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8E3FF19C-7C85-4A83-8534-F7D1F17DE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54080" y="3572442"/>
            <a:ext cx="315664" cy="238538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A5679329-894B-4F2F-87C0-8628562C96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37239" y="1517563"/>
            <a:ext cx="315664" cy="23853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60BFCD82-7E18-4AD0-A16A-55D16A36A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2521226"/>
            <a:ext cx="315664" cy="238538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EF5066D8-7242-4746-8CB4-4E0B3746F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24163" y="2057402"/>
            <a:ext cx="315664" cy="238538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0DB483A7-4FDE-4219-82D0-D3E4BF9D1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1880830"/>
            <a:ext cx="315664" cy="238538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E8EC6FC-8F73-41A4-ADE1-B52D15EF5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435927" y="4712921"/>
            <a:ext cx="315664" cy="238538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06805DF2-1402-4968-81CE-E22297B3C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067255" y="5584438"/>
            <a:ext cx="315664" cy="238538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E67878C5-04DF-4D61-AE90-8626476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134667" y="4293330"/>
            <a:ext cx="315664" cy="238538"/>
          </a:xfrm>
          <a:prstGeom prst="rect">
            <a:avLst/>
          </a:prstGeom>
        </p:spPr>
      </p:pic>
      <p:sp>
        <p:nvSpPr>
          <p:cNvPr id="27" name="כותרת 26">
            <a:extLst>
              <a:ext uri="{FF2B5EF4-FFF2-40B4-BE49-F238E27FC236}">
                <a16:creationId xmlns:a16="http://schemas.microsoft.com/office/drawing/2014/main" id="{D1E39571-5C0D-4916-A025-094832FB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243" y="721543"/>
            <a:ext cx="3568148" cy="1280890"/>
          </a:xfrm>
        </p:spPr>
        <p:txBody>
          <a:bodyPr>
            <a:noAutofit/>
          </a:bodyPr>
          <a:lstStyle/>
          <a:p>
            <a:pPr algn="r"/>
            <a:r>
              <a:rPr lang="he-IL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וַיִּדַּר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יִפְתָּח נֶדֶר לַה' וַיֹּאמַר:</a:t>
            </a:r>
            <a:b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אִם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נָתוֹן </a:t>
            </a:r>
            <a:r>
              <a:rPr lang="he-IL" dirty="0" err="1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תִּתֵּן</a:t>
            </a:r>
            <a:r>
              <a:rPr lang="he-IL" dirty="0">
                <a:solidFill>
                  <a:srgbClr val="00206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אֶת בְּנֵי עַמּוֹן בְּיָדִי   </a:t>
            </a:r>
            <a:b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וְהָיָה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הַיּוֹצֵא אֲשֶׁר יֵצֵא מִדַּלְתֵי בֵיתִי לִקְרָאתִי בְּשׁוּבִי בְשָׁלוֹם מִבְּנֵי עַמּוֹן  ו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ְ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הָיָה לַה' </a:t>
            </a:r>
            <a:r>
              <a:rPr lang="he-IL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וְהַעֲלִיתִיהו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ּ  עֹלָה.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67015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AF8004FE-460A-444E-862E-ADCF4AFC9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31" t="32444" r="40975" b="5210"/>
          <a:stretch/>
        </p:blipFill>
        <p:spPr>
          <a:xfrm>
            <a:off x="6251711" y="231307"/>
            <a:ext cx="5396949" cy="63953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CFE716B-3E91-4DF6-ABD1-23F5888BB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419050" y="2295940"/>
            <a:ext cx="315664" cy="23853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A8A0D5B-A46F-448B-9416-E4045153B6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674583" y="2534478"/>
            <a:ext cx="315664" cy="23853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370912D-1579-4615-B1E4-B46D72EAD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16524" y="2282688"/>
            <a:ext cx="315664" cy="23853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AF8DDAD-8556-45A4-9C11-A529467012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09423" y="4780722"/>
            <a:ext cx="315664" cy="23853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17E2A21-9DF4-49EF-8BF4-02B2829A0E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059551" y="2454966"/>
            <a:ext cx="315664" cy="23853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80D6BD8-9D9A-4579-B60C-0FD548B38F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305911" y="3691711"/>
            <a:ext cx="315664" cy="23853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0F5555C-1D28-4011-9DB5-6F7D758AA9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832415" y="3541643"/>
            <a:ext cx="315664" cy="23853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F59CB01-FC1B-4F0F-9F6B-0DCF62A5E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9990247" y="4080316"/>
            <a:ext cx="315664" cy="23853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53CC0121-0A4D-4ED8-858F-51AFCE297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026959" y="3031435"/>
            <a:ext cx="315664" cy="23853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E9D37547-5BE7-4E1E-A399-4E855EB42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751591" y="3918958"/>
            <a:ext cx="315664" cy="23853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3B1EB37E-09A9-4758-BF86-C2886CBF7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621575" y="3234511"/>
            <a:ext cx="315664" cy="238538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5927F5E3-BD2D-40BB-8137-6FD5D997D4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03789" y="2693504"/>
            <a:ext cx="315664" cy="238538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8E3FF19C-7C85-4A83-8534-F7D1F17DE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54080" y="3572442"/>
            <a:ext cx="315664" cy="238538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A5679329-894B-4F2F-87C0-8628562C96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937239" y="1517563"/>
            <a:ext cx="315664" cy="23853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60BFCD82-7E18-4AD0-A16A-55D16A36A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2521226"/>
            <a:ext cx="315664" cy="238538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EF5066D8-7242-4746-8CB4-4E0B3746F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524163" y="2057402"/>
            <a:ext cx="315664" cy="238538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0DB483A7-4FDE-4219-82D0-D3E4BF9D1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292499" y="1880830"/>
            <a:ext cx="315664" cy="238538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E8EC6FC-8F73-41A4-ADE1-B52D15EF5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0435927" y="4712921"/>
            <a:ext cx="315664" cy="238538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06805DF2-1402-4968-81CE-E22297B3CD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067255" y="5584438"/>
            <a:ext cx="315664" cy="238538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E67878C5-04DF-4D61-AE90-8626476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5" t="15681" b="13826"/>
          <a:stretch/>
        </p:blipFill>
        <p:spPr>
          <a:xfrm flipH="1">
            <a:off x="11134667" y="4293330"/>
            <a:ext cx="315664" cy="238538"/>
          </a:xfrm>
          <a:prstGeom prst="rect">
            <a:avLst/>
          </a:prstGeom>
        </p:spPr>
      </p:pic>
      <p:sp>
        <p:nvSpPr>
          <p:cNvPr id="27" name="כותרת 26">
            <a:extLst>
              <a:ext uri="{FF2B5EF4-FFF2-40B4-BE49-F238E27FC236}">
                <a16:creationId xmlns:a16="http://schemas.microsoft.com/office/drawing/2014/main" id="{D1E39571-5C0D-4916-A025-094832FB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238" y="-494249"/>
            <a:ext cx="3568148" cy="1280890"/>
          </a:xfrm>
        </p:spPr>
        <p:txBody>
          <a:bodyPr>
            <a:noAutofit/>
          </a:bodyPr>
          <a:lstStyle/>
          <a:p>
            <a:pPr algn="r"/>
            <a:b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וְהָיָה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הַיּוֹצֵא אֲשֶׁר יֵצֵא מִדַּלְתֵי בֵיתִי לִקְרָאתִ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 בְּשׁוּבִי בְשָׁלוֹם מִבְּנֵי עַמּוֹן  </a:t>
            </a:r>
            <a:r>
              <a:rPr lang="he-IL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וְהָיָה לַה' </a:t>
            </a:r>
            <a:r>
              <a:rPr lang="he-IL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וְהַעֲלִיתִיהו</a:t>
            </a:r>
            <a:r>
              <a:rPr lang="he-IL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ּ  עֹלָה</a:t>
            </a: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  <a:endParaRPr lang="he-IL" dirty="0"/>
          </a:p>
        </p:txBody>
      </p:sp>
      <p:pic>
        <p:nvPicPr>
          <p:cNvPr id="19458" name="Picture 2" descr="חיפוי בית בסגנון עתיק | אולמדע">
            <a:extLst>
              <a:ext uri="{FF2B5EF4-FFF2-40B4-BE49-F238E27FC236}">
                <a16:creationId xmlns:a16="http://schemas.microsoft.com/office/drawing/2014/main" id="{908CA84A-C46E-4FA9-ABCF-CE44E5D2C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159" y="3720545"/>
            <a:ext cx="1982009" cy="29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7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E82D7BB3-F3E9-4510-9414-A03AAD377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42" b="16850"/>
          <a:stretch/>
        </p:blipFill>
        <p:spPr>
          <a:xfrm>
            <a:off x="2345634" y="878761"/>
            <a:ext cx="2655641" cy="2229408"/>
          </a:xfrm>
          <a:prstGeom prst="rect">
            <a:avLst/>
          </a:prstGeom>
        </p:spPr>
      </p:pic>
      <p:sp>
        <p:nvSpPr>
          <p:cNvPr id="5" name="כותרת 26">
            <a:extLst>
              <a:ext uri="{FF2B5EF4-FFF2-40B4-BE49-F238E27FC236}">
                <a16:creationId xmlns:a16="http://schemas.microsoft.com/office/drawing/2014/main" id="{A3337C5C-0779-4D6F-867D-4DFD42B36475}"/>
              </a:ext>
            </a:extLst>
          </p:cNvPr>
          <p:cNvSpPr txBox="1">
            <a:spLocks/>
          </p:cNvSpPr>
          <p:nvPr/>
        </p:nvSpPr>
        <p:spPr>
          <a:xfrm>
            <a:off x="6096000" y="1021675"/>
            <a:ext cx="5546034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לד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 וַיָּבֹא יִפְתָּח הַמִּצְפָּה אֶל בֵּיתוֹ וְהִנֵּה בִתּוֹ יֹצֵאת לִקְרָאתוֹ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בְּתֻפִּים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 וּבִמְחֹלוֹת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וְרַק הִיא יְחִידָה אֵין לוֹ מִמֶּנּוּ בֵּן אוֹ בַת: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לה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 וַיְהִי כִרְאוֹתוֹ אוֹתָהּ וַיִּקְרַע אֶת בְּגָדָיו וַיֹּאמֶר: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אֲהָהּ!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בִּתִּי!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הַכְרֵעַ הִכְרַעְתִּנִי! וְאַתְּ הָיִית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בְּעֹכְרָי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arkisim" panose="020E0502050101010101" pitchFamily="34" charset="-79"/>
                <a:ea typeface="+mj-ea"/>
                <a:cs typeface="Narkisim" panose="020E0502050101010101" pitchFamily="34" charset="-79"/>
              </a:rPr>
              <a:t>! וְאָנֹכִי פָּצִיתִי פִי אֶל ה' וְלֹא אוּכַל לָשׁוּב. </a:t>
            </a:r>
          </a:p>
        </p:txBody>
      </p:sp>
      <p:pic>
        <p:nvPicPr>
          <p:cNvPr id="6" name="Picture 12" descr="You searched for pop art retro vector illustration kitsch vintage ...">
            <a:extLst>
              <a:ext uri="{FF2B5EF4-FFF2-40B4-BE49-F238E27FC236}">
                <a16:creationId xmlns:a16="http://schemas.microsoft.com/office/drawing/2014/main" id="{3D26040F-F2D9-4923-B95A-2B0A10FFF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87"/>
          <a:stretch/>
        </p:blipFill>
        <p:spPr bwMode="auto">
          <a:xfrm>
            <a:off x="3109993" y="4075043"/>
            <a:ext cx="1370357" cy="212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027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BF5AFF-A310-434C-8BA7-67F22AFE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307" y="822893"/>
            <a:ext cx="3479884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2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וַיִּצָּעֵק אִישׁ אֶפְרַיִם וַיַּעֲבֹר צָפוֹנָה וַיֹּאמְרוּ לְיִפְתָּח: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מַדּוּעַ עָבַרְתָּ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לְהִלָּחֵם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בִּבְנֵי עַמּוֹן וְלָנוּ לֹא קָרָאתָ לָלֶכֶת עִמָּךְ?! בֵּיתְךָ נִשְׂרֹף עָלֶיךָ בָּאֵשׁ!  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2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ב 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וַיֹּאמֶר יִפְתָּח אֲלֵיהֶם: אִישׁ רִיב הָיִיתִי אֲנִי וְעַמִּי וּבְנֵי-עַמּוֹן מְאֹד וָאֶזְעַק אֶתְכֶם וְלֹא הוֹשַׁעְתֶּם אוֹתִי מִיָּדָם!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F7F8D82-148F-4116-994D-4161444D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75" t="13806" r="33152" b="55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79ADA9C7-1962-4832-8CD0-F1F233F3B01D}"/>
              </a:ext>
            </a:extLst>
          </p:cNvPr>
          <p:cNvSpPr/>
          <p:nvPr/>
        </p:nvSpPr>
        <p:spPr>
          <a:xfrm>
            <a:off x="8511209" y="1830457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276677EC-07EF-46F0-9FE2-FB5FE1B04B83}"/>
              </a:ext>
            </a:extLst>
          </p:cNvPr>
          <p:cNvSpPr/>
          <p:nvPr/>
        </p:nvSpPr>
        <p:spPr>
          <a:xfrm>
            <a:off x="8353840" y="3155674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7" name="חץ: למעלה 6">
            <a:extLst>
              <a:ext uri="{FF2B5EF4-FFF2-40B4-BE49-F238E27FC236}">
                <a16:creationId xmlns:a16="http://schemas.microsoft.com/office/drawing/2014/main" id="{0CF959BB-B5AC-4E05-9777-A11DC9B3E45C}"/>
              </a:ext>
            </a:extLst>
          </p:cNvPr>
          <p:cNvSpPr/>
          <p:nvPr/>
        </p:nvSpPr>
        <p:spPr>
          <a:xfrm rot="6775220">
            <a:off x="9849678" y="2136913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8" name="חץ: למעלה 7">
            <a:extLst>
              <a:ext uri="{FF2B5EF4-FFF2-40B4-BE49-F238E27FC236}">
                <a16:creationId xmlns:a16="http://schemas.microsoft.com/office/drawing/2014/main" id="{1A7C03D4-98CA-4F25-82AC-B27CD488E47B}"/>
              </a:ext>
            </a:extLst>
          </p:cNvPr>
          <p:cNvSpPr/>
          <p:nvPr/>
        </p:nvSpPr>
        <p:spPr>
          <a:xfrm rot="6990037">
            <a:off x="10071651" y="2229679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9" name="חץ: למעלה 8">
            <a:extLst>
              <a:ext uri="{FF2B5EF4-FFF2-40B4-BE49-F238E27FC236}">
                <a16:creationId xmlns:a16="http://schemas.microsoft.com/office/drawing/2014/main" id="{823A13DE-DBD6-4788-8425-C0EC4FF999D0}"/>
              </a:ext>
            </a:extLst>
          </p:cNvPr>
          <p:cNvSpPr/>
          <p:nvPr/>
        </p:nvSpPr>
        <p:spPr>
          <a:xfrm rot="7744986">
            <a:off x="10275562" y="2354831"/>
            <a:ext cx="106848" cy="2263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0" name="חץ: למעלה 9">
            <a:extLst>
              <a:ext uri="{FF2B5EF4-FFF2-40B4-BE49-F238E27FC236}">
                <a16:creationId xmlns:a16="http://schemas.microsoft.com/office/drawing/2014/main" id="{B9C3A207-D4A2-4CA2-87B6-3A7FE4AA83CE}"/>
              </a:ext>
            </a:extLst>
          </p:cNvPr>
          <p:cNvSpPr/>
          <p:nvPr/>
        </p:nvSpPr>
        <p:spPr>
          <a:xfrm rot="8083307">
            <a:off x="10426146" y="2544418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6A0AA29-7400-4FB0-9481-FED390BEAFD1}"/>
              </a:ext>
            </a:extLst>
          </p:cNvPr>
          <p:cNvSpPr/>
          <p:nvPr/>
        </p:nvSpPr>
        <p:spPr>
          <a:xfrm rot="8183487">
            <a:off x="10568607" y="2746513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2886A390-D9B5-4A6C-BBCD-E73265C4A9A5}"/>
              </a:ext>
            </a:extLst>
          </p:cNvPr>
          <p:cNvSpPr/>
          <p:nvPr/>
        </p:nvSpPr>
        <p:spPr>
          <a:xfrm>
            <a:off x="9352722" y="3155674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ימינה 12">
            <a:extLst>
              <a:ext uri="{FF2B5EF4-FFF2-40B4-BE49-F238E27FC236}">
                <a16:creationId xmlns:a16="http://schemas.microsoft.com/office/drawing/2014/main" id="{41B3F756-5F46-4C4E-8A98-1942091C9B2B}"/>
              </a:ext>
            </a:extLst>
          </p:cNvPr>
          <p:cNvSpPr/>
          <p:nvPr/>
        </p:nvSpPr>
        <p:spPr>
          <a:xfrm rot="20918836">
            <a:off x="9587948" y="3125857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ימינה 13">
            <a:extLst>
              <a:ext uri="{FF2B5EF4-FFF2-40B4-BE49-F238E27FC236}">
                <a16:creationId xmlns:a16="http://schemas.microsoft.com/office/drawing/2014/main" id="{FA9C01B5-3CF3-4A93-978B-B0D41674A75D}"/>
              </a:ext>
            </a:extLst>
          </p:cNvPr>
          <p:cNvSpPr/>
          <p:nvPr/>
        </p:nvSpPr>
        <p:spPr>
          <a:xfrm rot="19383890">
            <a:off x="9758376" y="3057255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5" name="חץ: ימינה 14">
            <a:extLst>
              <a:ext uri="{FF2B5EF4-FFF2-40B4-BE49-F238E27FC236}">
                <a16:creationId xmlns:a16="http://schemas.microsoft.com/office/drawing/2014/main" id="{9B3CACCA-90D5-460E-9B09-78CCB5D3FEAF}"/>
              </a:ext>
            </a:extLst>
          </p:cNvPr>
          <p:cNvSpPr/>
          <p:nvPr/>
        </p:nvSpPr>
        <p:spPr>
          <a:xfrm rot="18752129">
            <a:off x="9890941" y="2925561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4D03E320-62C6-4CF8-93D4-9B62C9C445A3}"/>
              </a:ext>
            </a:extLst>
          </p:cNvPr>
          <p:cNvSpPr/>
          <p:nvPr/>
        </p:nvSpPr>
        <p:spPr>
          <a:xfrm rot="17378513">
            <a:off x="10002079" y="2759507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8" name="חץ: למעלה 17">
            <a:extLst>
              <a:ext uri="{FF2B5EF4-FFF2-40B4-BE49-F238E27FC236}">
                <a16:creationId xmlns:a16="http://schemas.microsoft.com/office/drawing/2014/main" id="{DBE2C4E6-73EA-4A40-AF4B-AD9651741649}"/>
              </a:ext>
            </a:extLst>
          </p:cNvPr>
          <p:cNvSpPr/>
          <p:nvPr/>
        </p:nvSpPr>
        <p:spPr>
          <a:xfrm rot="17863491">
            <a:off x="10461907" y="2823101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9" name="חץ: למעלה 18">
            <a:extLst>
              <a:ext uri="{FF2B5EF4-FFF2-40B4-BE49-F238E27FC236}">
                <a16:creationId xmlns:a16="http://schemas.microsoft.com/office/drawing/2014/main" id="{390D70E3-751D-4AB4-B8C3-CCD105364744}"/>
              </a:ext>
            </a:extLst>
          </p:cNvPr>
          <p:cNvSpPr/>
          <p:nvPr/>
        </p:nvSpPr>
        <p:spPr>
          <a:xfrm rot="17863491">
            <a:off x="10248055" y="2737822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27431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BF5AFF-A310-434C-8BA7-67F22AFE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203" y="872585"/>
            <a:ext cx="609351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2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וַיִּלְכֹּד גִּלְעָד אֶת מַעְבְּרוֹת הַיַּרְדֵּן לְאֶפְרָיִם 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וְהָיָה כִּי יֹאמְרוּ פְּלִיטֵי אֶפְרַיִם: אֶעֱבֹרָה! 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וַיֹּאמְרוּ לוֹ אַנְשֵׁי גִלְעָד: הַאֶפְרָתִי אַתָּה? 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וַיֹּאמֶר: לֹא!  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2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וַיֹּאמְרוּ לוֹ: אֱמָר נָא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שִׁבֹּלֶת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! </a:t>
            </a:r>
            <a:b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וַיֹּאמֶר: סִבֹּלֶת, וְלֹא יָכִין לְדַבֵּר כֵּן.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F7F8D82-148F-4116-994D-4161444D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07" t="18013" r="34730" b="5507"/>
          <a:stretch/>
        </p:blipFill>
        <p:spPr>
          <a:xfrm>
            <a:off x="9285425" y="218663"/>
            <a:ext cx="2730982" cy="6504288"/>
          </a:xfrm>
          <a:prstGeom prst="rect">
            <a:avLst/>
          </a:prstGeom>
        </p:spPr>
      </p:pic>
      <p:sp>
        <p:nvSpPr>
          <p:cNvPr id="9" name="חץ: למעלה 8">
            <a:extLst>
              <a:ext uri="{FF2B5EF4-FFF2-40B4-BE49-F238E27FC236}">
                <a16:creationId xmlns:a16="http://schemas.microsoft.com/office/drawing/2014/main" id="{823A13DE-DBD6-4788-8425-C0EC4FF999D0}"/>
              </a:ext>
            </a:extLst>
          </p:cNvPr>
          <p:cNvSpPr/>
          <p:nvPr/>
        </p:nvSpPr>
        <p:spPr>
          <a:xfrm rot="13860728">
            <a:off x="10944941" y="2394704"/>
            <a:ext cx="106848" cy="2263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0" name="חץ: למעלה 9">
            <a:extLst>
              <a:ext uri="{FF2B5EF4-FFF2-40B4-BE49-F238E27FC236}">
                <a16:creationId xmlns:a16="http://schemas.microsoft.com/office/drawing/2014/main" id="{B9C3A207-D4A2-4CA2-87B6-3A7FE4AA83CE}"/>
              </a:ext>
            </a:extLst>
          </p:cNvPr>
          <p:cNvSpPr/>
          <p:nvPr/>
        </p:nvSpPr>
        <p:spPr>
          <a:xfrm rot="14781941">
            <a:off x="10923004" y="263722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6A0AA29-7400-4FB0-9481-FED390BEAFD1}"/>
              </a:ext>
            </a:extLst>
          </p:cNvPr>
          <p:cNvSpPr/>
          <p:nvPr/>
        </p:nvSpPr>
        <p:spPr>
          <a:xfrm rot="11374664">
            <a:off x="10312401" y="2629593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ימינה 13">
            <a:extLst>
              <a:ext uri="{FF2B5EF4-FFF2-40B4-BE49-F238E27FC236}">
                <a16:creationId xmlns:a16="http://schemas.microsoft.com/office/drawing/2014/main" id="{FA9C01B5-3CF3-4A93-978B-B0D41674A75D}"/>
              </a:ext>
            </a:extLst>
          </p:cNvPr>
          <p:cNvSpPr/>
          <p:nvPr/>
        </p:nvSpPr>
        <p:spPr>
          <a:xfrm rot="6467005">
            <a:off x="10404417" y="2918109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5" name="חץ: ימינה 14">
            <a:extLst>
              <a:ext uri="{FF2B5EF4-FFF2-40B4-BE49-F238E27FC236}">
                <a16:creationId xmlns:a16="http://schemas.microsoft.com/office/drawing/2014/main" id="{9B3CACCA-90D5-460E-9B09-78CCB5D3FEAF}"/>
              </a:ext>
            </a:extLst>
          </p:cNvPr>
          <p:cNvSpPr/>
          <p:nvPr/>
        </p:nvSpPr>
        <p:spPr>
          <a:xfrm rot="7083321">
            <a:off x="10536982" y="2786415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4D03E320-62C6-4CF8-93D4-9B62C9C445A3}"/>
              </a:ext>
            </a:extLst>
          </p:cNvPr>
          <p:cNvSpPr/>
          <p:nvPr/>
        </p:nvSpPr>
        <p:spPr>
          <a:xfrm rot="6955984">
            <a:off x="10648120" y="2620361"/>
            <a:ext cx="149087" cy="13417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8" name="חץ: למעלה 17">
            <a:extLst>
              <a:ext uri="{FF2B5EF4-FFF2-40B4-BE49-F238E27FC236}">
                <a16:creationId xmlns:a16="http://schemas.microsoft.com/office/drawing/2014/main" id="{DBE2C4E6-73EA-4A40-AF4B-AD9651741649}"/>
              </a:ext>
            </a:extLst>
          </p:cNvPr>
          <p:cNvSpPr/>
          <p:nvPr/>
        </p:nvSpPr>
        <p:spPr>
          <a:xfrm rot="12415401">
            <a:off x="10688633" y="2358508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9" name="חץ: למעלה 18">
            <a:extLst>
              <a:ext uri="{FF2B5EF4-FFF2-40B4-BE49-F238E27FC236}">
                <a16:creationId xmlns:a16="http://schemas.microsoft.com/office/drawing/2014/main" id="{390D70E3-751D-4AB4-B8C3-CCD105364744}"/>
              </a:ext>
            </a:extLst>
          </p:cNvPr>
          <p:cNvSpPr/>
          <p:nvPr/>
        </p:nvSpPr>
        <p:spPr>
          <a:xfrm rot="19638976">
            <a:off x="10435792" y="3189599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3" name="קשת 2">
            <a:extLst>
              <a:ext uri="{FF2B5EF4-FFF2-40B4-BE49-F238E27FC236}">
                <a16:creationId xmlns:a16="http://schemas.microsoft.com/office/drawing/2014/main" id="{F23EE094-9D12-4DD4-859D-16B4EBCE23C0}"/>
              </a:ext>
            </a:extLst>
          </p:cNvPr>
          <p:cNvSpPr/>
          <p:nvPr/>
        </p:nvSpPr>
        <p:spPr>
          <a:xfrm rot="11853904">
            <a:off x="10385611" y="2779100"/>
            <a:ext cx="466744" cy="431612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0" name="חץ: למעלה 19">
            <a:extLst>
              <a:ext uri="{FF2B5EF4-FFF2-40B4-BE49-F238E27FC236}">
                <a16:creationId xmlns:a16="http://schemas.microsoft.com/office/drawing/2014/main" id="{D086CE55-AA10-4015-93C5-0B4DCAFC6A23}"/>
              </a:ext>
            </a:extLst>
          </p:cNvPr>
          <p:cNvSpPr/>
          <p:nvPr/>
        </p:nvSpPr>
        <p:spPr>
          <a:xfrm rot="7937403">
            <a:off x="10137028" y="2791399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7CDC7739-0641-43F0-871D-59C616126AE3}"/>
              </a:ext>
            </a:extLst>
          </p:cNvPr>
          <p:cNvCxnSpPr/>
          <p:nvPr/>
        </p:nvCxnSpPr>
        <p:spPr>
          <a:xfrm flipH="1">
            <a:off x="10196663" y="3076670"/>
            <a:ext cx="175373" cy="9488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21">
            <a:extLst>
              <a:ext uri="{FF2B5EF4-FFF2-40B4-BE49-F238E27FC236}">
                <a16:creationId xmlns:a16="http://schemas.microsoft.com/office/drawing/2014/main" id="{876BB1F4-9B55-4EA6-8305-02B69EDA9D0F}"/>
              </a:ext>
            </a:extLst>
          </p:cNvPr>
          <p:cNvCxnSpPr/>
          <p:nvPr/>
        </p:nvCxnSpPr>
        <p:spPr>
          <a:xfrm flipH="1">
            <a:off x="9981763" y="3194965"/>
            <a:ext cx="175373" cy="94889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4" name="Picture 4" descr="כביש 90 – ויקיפדיה">
            <a:extLst>
              <a:ext uri="{FF2B5EF4-FFF2-40B4-BE49-F238E27FC236}">
                <a16:creationId xmlns:a16="http://schemas.microsoft.com/office/drawing/2014/main" id="{6E0A58CC-9F03-4D4A-92F0-86FF84250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044" y="3989049"/>
            <a:ext cx="3289852" cy="246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ירחון לנושאי גידולי שדה מיכון והנדסה בחקלאות">
            <a:extLst>
              <a:ext uri="{FF2B5EF4-FFF2-40B4-BE49-F238E27FC236}">
                <a16:creationId xmlns:a16="http://schemas.microsoft.com/office/drawing/2014/main" id="{FE2A6EFD-354F-4E05-8C13-0C068BCA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6261">
            <a:off x="1237575" y="288441"/>
            <a:ext cx="1179713" cy="317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282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031370F-E6F9-40CE-88BF-195D17E59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82826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e-IL" sz="60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√</a:t>
            </a:r>
            <a:r>
              <a:rPr lang="en-US" sz="60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he-IL" sz="60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he-IL" sz="6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הושיע את עם ישראל מיד עמון</a:t>
            </a:r>
            <a:endParaRPr lang="he-IL" sz="6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F811DA94-E2D8-48A6-9089-29957DC17F40}"/>
              </a:ext>
            </a:extLst>
          </p:cNvPr>
          <p:cNvSpPr txBox="1">
            <a:spLocks/>
          </p:cNvSpPr>
          <p:nvPr/>
        </p:nvSpPr>
        <p:spPr>
          <a:xfrm>
            <a:off x="1858491" y="78187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Gisha" panose="020B0502040204020203" pitchFamily="34" charset="-79"/>
              </a:rPr>
              <a:t>יפתח הגלעדי</a:t>
            </a:r>
            <a:b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Gisha" panose="020B0502040204020203" pitchFamily="34" charset="-79"/>
              </a:rPr>
            </a:br>
            <a:endParaRPr kumimoji="0" lang="he-IL" sz="6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 panose="020B0502020202020204"/>
              <a:ea typeface="+mj-ea"/>
              <a:cs typeface="Gisha" panose="020B0502040204020203" pitchFamily="34" charset="-79"/>
            </a:endParaRPr>
          </a:p>
        </p:txBody>
      </p:sp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5CA05826-B9F3-4F64-AB60-562A9E7FFFD4}"/>
              </a:ext>
            </a:extLst>
          </p:cNvPr>
          <p:cNvSpPr txBox="1">
            <a:spLocks/>
          </p:cNvSpPr>
          <p:nvPr/>
        </p:nvSpPr>
        <p:spPr>
          <a:xfrm>
            <a:off x="2459603" y="3085702"/>
            <a:ext cx="8915400" cy="1116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X</a:t>
            </a:r>
            <a:r>
              <a:rPr kumimoji="0" lang="he-IL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Gisha" panose="020B0502040204020203" pitchFamily="34" charset="-79"/>
              </a:rPr>
              <a:t>   </a:t>
            </a:r>
            <a:r>
              <a:rPr kumimoji="0" lang="he-IL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נדר את ביתו לה'</a:t>
            </a:r>
          </a:p>
        </p:txBody>
      </p:sp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BB4E2B3C-6645-47CA-9F9D-7776AF7A3BA6}"/>
              </a:ext>
            </a:extLst>
          </p:cNvPr>
          <p:cNvSpPr txBox="1">
            <a:spLocks/>
          </p:cNvSpPr>
          <p:nvPr/>
        </p:nvSpPr>
        <p:spPr>
          <a:xfrm>
            <a:off x="2463316" y="4511568"/>
            <a:ext cx="8915400" cy="1116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X</a:t>
            </a:r>
            <a:r>
              <a:rPr kumimoji="0" lang="he-IL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Gisha" panose="020B0502040204020203" pitchFamily="34" charset="-79"/>
              </a:rPr>
              <a:t>   </a:t>
            </a:r>
            <a:r>
              <a:rPr kumimoji="0" lang="he-IL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עשה</a:t>
            </a:r>
            <a:r>
              <a:rPr kumimoji="0" lang="he-IL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Gisha" panose="020B0502040204020203" pitchFamily="34" charset="-79"/>
              </a:rPr>
              <a:t> </a:t>
            </a:r>
            <a:r>
              <a:rPr kumimoji="0" lang="he-IL" sz="4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מלחמת אחים קשה</a:t>
            </a:r>
          </a:p>
        </p:txBody>
      </p:sp>
    </p:spTree>
    <p:extLst>
      <p:ext uri="{BB962C8B-B14F-4D97-AF65-F5344CB8AC3E}">
        <p14:creationId xmlns:p14="http://schemas.microsoft.com/office/powerpoint/2010/main" val="1664707896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6188</TotalTime>
  <Words>742</Words>
  <Application>Microsoft Office PowerPoint</Application>
  <PresentationFormat>מסך רחב</PresentationFormat>
  <Paragraphs>54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19</vt:i4>
      </vt:variant>
    </vt:vector>
  </HeadingPairs>
  <TitlesOfParts>
    <vt:vector size="26" baseType="lpstr">
      <vt:lpstr>Arial</vt:lpstr>
      <vt:lpstr>Century Gothic</vt:lpstr>
      <vt:lpstr>Narkisim</vt:lpstr>
      <vt:lpstr>Verdana</vt:lpstr>
      <vt:lpstr>Wingdings 3</vt:lpstr>
      <vt:lpstr>עשן מתפתל</vt:lpstr>
      <vt:lpstr>1_עשן מתפתל</vt:lpstr>
      <vt:lpstr>יפתח הגלעדי שופטים פרק יא</vt:lpstr>
      <vt:lpstr>יפתח הגלעדי</vt:lpstr>
      <vt:lpstr>יפתח הגלעדי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וַיִּשְׁלַח יִפְתָּח מַלְאָכִים אֶל מֶלֶךְ בְּנֵי עַמּוֹן לֵאמֹר מַה לִּי וָלָךְ כִּי בָאתָ אֵלַי לְהִלָּחֵם בְּאַרְצִי?! כו בְּשֶׁבֶת יִשְׂרָאֵל בְּחֶשְׁבּוֹן וּבִבְנוֹתֶיהָ וּבְעַרְעוֹר וּבִבְנוֹתֶיהָ וּבְכָל-הֶעָרִים אֲשֶׁר עַל יְדֵי אַרְנוֹן שְׁלֹשׁ מֵאוֹת שָׁנָה וּמַדּוּעַ לֹא הִצַּלְתֶּם בָּעֵת הַהִיא: וְאָנֹכִי לֹא חָטָאתִי לָךְ וְאַתָּה עֹשֶׂה אִתִּי רָעָה לְהִלָּחֶם בִּי    וְלֹא שָׁמַע מֶלֶךְ בְּנֵי עַמּוֹן אֶל-דִּבְרֵי יִפְתָּח אֲשֶׁר שָׁלַח אֵלָיו</vt:lpstr>
      <vt:lpstr>וַיִּשְׁלַח יִפְתָּח מַלְאָכִים אֶל מֶלֶךְ בְּנֵי עַמּוֹן לֵאמֹר מַה לִּי וָלָךְ כִּי בָאתָ אֵלַי לְהִלָּחֵם בְּאַרְצִי?! כו בְּשֶׁבֶת יִשְׂרָאֵל בְּחֶשְׁבּוֹן וּבִבְנוֹתֶיהָ וּבְעַרְעוֹר וּבִבְנוֹתֶיהָ וּבְכָל-הֶעָרִים אֲשֶׁר עַל יְדֵי אַרְנוֹן שְׁלֹשׁ מֵאוֹת שָׁנָה וּמַדּוּעַ לֹא הִצַּלְתֶּם בָּעֵת הַהִיא: וְאָנֹכִי לֹא חָטָאתִי לָךְ וְאַתָּה עֹשֶׂה אִתִּי רָעָה לְהִלָּחֶם בִּי    וְלֹא שָׁמַע מֶלֶךְ בְּנֵי עַמּוֹן אֶל-דִּבְרֵי יִפְתָּח אֲשֶׁר שָׁלַח אֵלָיו</vt:lpstr>
      <vt:lpstr>וַיִּשְׁלַח יִפְתָּח מַלְאָכִים אֶל מֶלֶךְ בְּנֵי עַמּוֹן לֵאמֹר מַה לִּי וָלָךְ כִּי בָאתָ אֵלַי לְהִלָּחֵם בְּאַרְצִי?! כו בְּשֶׁבֶת יִשְׂרָאֵל בְּחֶשְׁבּוֹן וּבִבְנוֹתֶיהָ וּבְעַרְעוֹר וּבִבְנוֹתֶיהָ וּבְכָל-הֶעָרִים אֲשֶׁר עַל יְדֵי אַרְנוֹן שְׁלֹשׁ מֵאוֹת שָׁנָה וּמַדּוּעַ לֹא הִצַּלְתֶּם בָּעֵת הַהִיא: וְאָנֹכִי לֹא חָטָאתִי לָךְ וְאַתָּה עֹשֶׂה אִתִּי רָעָה לְהִלָּחֶם בִּי    וְלֹא שָׁמַע מֶלֶךְ בְּנֵי עַמּוֹן אֶל-דִּבְרֵי יִפְתָּח אֲשֶׁר שָׁלַח אֵלָיו</vt:lpstr>
      <vt:lpstr>לב וַיַּעֲבֹר יִפְתָּח אֶל בְּנֵי עַמּוֹן לְהִלָּחֶם בָּם וַיִּתְּנֵם ה' בְּיָדוֹ.    לג וַיַּכֵּם מֵעֲרוֹעֵר וְעַד בֹּאֲךָ מִנִּית עֶשְׂרִים עִיר וְעַד אָבֵל כְּרָמִים מַכָּה גְּדוֹלָה מְאֹד וַיִּכָּנְעוּ בְּנֵי עַמּוֹן מִפְּנֵי בְּנֵי יִשְׂרָאֵל.</vt:lpstr>
      <vt:lpstr>בת יפתח</vt:lpstr>
      <vt:lpstr>וַיִּדַּר יִפְתָּח נֶדֶר לַה' וַיֹּאמַר: אִם נָתוֹן תִּתֵּן אֶת בְּנֵי עַמּוֹן בְּיָדִי    וְהָיָה הַיּוֹצֵא אֲשֶׁר יֵצֵא מִדַּלְתֵי בֵיתִי לִקְרָאתִי בְּשׁוּבִי בְשָׁלוֹם מִבְּנֵי עַמּוֹן  וְהָיָה לַה' וְהַעֲלִיתִיהוּ  עֹלָה.</vt:lpstr>
      <vt:lpstr>  וְהָיָה הַיּוֹצֵא אֲשֶׁר יֵצֵא מִדַּלְתֵי בֵיתִי לִקְרָאתִי בְּשׁוּבִי בְשָׁלוֹם מִבְּנֵי עַמּוֹן  וְהָיָה לַה' וְהַעֲלִיתִיהוּ  עֹלָה.</vt:lpstr>
      <vt:lpstr>מצגת של PowerPoint‏</vt:lpstr>
      <vt:lpstr>א וַיִּצָּעֵק אִישׁ אֶפְרַיִם וַיַּעֲבֹר צָפוֹנָה וַיֹּאמְרוּ לְיִפְתָּח: מַדּוּעַ עָבַרְתָּ לְהִלָּחֵם בִּבְנֵי עַמּוֹן וְלָנוּ לֹא קָרָאתָ לָלֶכֶת עִמָּךְ?! בֵּיתְךָ נִשְׂרֹף עָלֶיךָ בָּאֵשׁ!   ב וַיֹּאמֶר יִפְתָּח אֲלֵיהֶם: אִישׁ רִיב הָיִיתִי אֲנִי וְעַמִּי וּבְנֵי-עַמּוֹן מְאֹד וָאֶזְעַק אֶתְכֶם וְלֹא הוֹשַׁעְתֶּם אוֹתִי מִיָּדָם!</vt:lpstr>
      <vt:lpstr>ה וַיִּלְכֹּד גִּלְעָד אֶת מַעְבְּרוֹת הַיַּרְדֵּן לְאֶפְרָיִם  וְהָיָה כִּי יֹאמְרוּ פְּלִיטֵי אֶפְרַיִם: אֶעֱבֹרָה!  וַיֹּאמְרוּ לוֹ אַנְשֵׁי גִלְעָד: הַאֶפְרָתִי אַתָּה?  וַיֹּאמֶר: לֹא!   ו וַיֹּאמְרוּ לוֹ: אֱמָר נָא שִׁבֹּלֶת!  וַיֹּאמֶר: סִבֹּלֶת, וְלֹא יָכִין לְדַבֵּר כֵּן.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yaur l</cp:lastModifiedBy>
  <cp:revision>70</cp:revision>
  <dcterms:created xsi:type="dcterms:W3CDTF">2020-03-16T09:59:26Z</dcterms:created>
  <dcterms:modified xsi:type="dcterms:W3CDTF">2020-06-16T13:54:50Z</dcterms:modified>
</cp:coreProperties>
</file>