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6349"/>
    <a:srgbClr val="FF0000"/>
    <a:srgbClr val="FFC000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e-IL" smtClean="0"/>
              <a:t>לחץ כדי לערוך סגנון כותרת משנה של תבנית בסיס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162A3-0BF8-44F8-96F9-7AB9426F5A57}" type="datetimeFigureOut">
              <a:rPr lang="he-IL" smtClean="0"/>
              <a:t>ל'/תשרי/תשפ"א</a:t>
            </a:fld>
            <a:endParaRPr lang="he-IL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C7B8F-55EC-4C76-A630-8BCCA6F35695}" type="slidenum">
              <a:rPr lang="he-IL" smtClean="0"/>
              <a:t>‹#›</a:t>
            </a:fld>
            <a:endParaRPr lang="he-I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162A3-0BF8-44F8-96F9-7AB9426F5A57}" type="datetimeFigureOut">
              <a:rPr lang="he-IL" smtClean="0"/>
              <a:t>ל'/תשרי/תשפ"א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C7B8F-55EC-4C76-A630-8BCCA6F3569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162A3-0BF8-44F8-96F9-7AB9426F5A57}" type="datetimeFigureOut">
              <a:rPr lang="he-IL" smtClean="0"/>
              <a:t>ל'/תשרי/תשפ"א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C7B8F-55EC-4C76-A630-8BCCA6F35695}" type="slidenum">
              <a:rPr lang="he-IL" smtClean="0"/>
              <a:t>‹#›</a:t>
            </a:fld>
            <a:endParaRPr lang="he-I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162A3-0BF8-44F8-96F9-7AB9426F5A57}" type="datetimeFigureOut">
              <a:rPr lang="he-IL" smtClean="0"/>
              <a:t>ל'/תשרי/תשפ"א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C7B8F-55EC-4C76-A630-8BCCA6F3569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162A3-0BF8-44F8-96F9-7AB9426F5A57}" type="datetimeFigureOut">
              <a:rPr lang="he-IL" smtClean="0"/>
              <a:t>ל'/תשרי/תשפ"א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C7B8F-55EC-4C76-A630-8BCCA6F3569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162A3-0BF8-44F8-96F9-7AB9426F5A57}" type="datetimeFigureOut">
              <a:rPr lang="he-IL" smtClean="0"/>
              <a:t>ל'/תשרי/תשפ"א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C7B8F-55EC-4C76-A630-8BCCA6F3569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162A3-0BF8-44F8-96F9-7AB9426F5A57}" type="datetimeFigureOut">
              <a:rPr lang="he-IL" smtClean="0"/>
              <a:t>ל'/תשרי/תשפ"א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C7B8F-55EC-4C76-A630-8BCCA6F3569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162A3-0BF8-44F8-96F9-7AB9426F5A57}" type="datetimeFigureOut">
              <a:rPr lang="he-IL" smtClean="0"/>
              <a:t>ל'/תשרי/תשפ"א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C7B8F-55EC-4C76-A630-8BCCA6F3569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162A3-0BF8-44F8-96F9-7AB9426F5A57}" type="datetimeFigureOut">
              <a:rPr lang="he-IL" smtClean="0"/>
              <a:t>ל'/תשרי/תשפ"א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6AC7B8F-55EC-4C76-A630-8BCCA6F35695}" type="slidenum">
              <a:rPr lang="he-IL" smtClean="0"/>
              <a:t>‹#›</a:t>
            </a:fld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e-IL" smtClean="0"/>
              <a:t>לחץ על הסמל כדי להוסיף תמונה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162A3-0BF8-44F8-96F9-7AB9426F5A57}" type="datetimeFigureOut">
              <a:rPr lang="he-IL" smtClean="0"/>
              <a:t>ל'/תשרי/תשפ"א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C7B8F-55EC-4C76-A630-8BCCA6F3569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162A3-0BF8-44F8-96F9-7AB9426F5A57}" type="datetimeFigureOut">
              <a:rPr lang="he-IL" smtClean="0"/>
              <a:t>ל'/תשרי/תשפ"א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C7B8F-55EC-4C76-A630-8BCCA6F3569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8000">
              <a:schemeClr val="bg2">
                <a:tint val="80000"/>
                <a:satMod val="400000"/>
              </a:schemeClr>
            </a:gs>
            <a:gs pos="61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kumimoji="0" lang="he-IL" smtClean="0"/>
              <a:t>רמה שנייה</a:t>
            </a:r>
          </a:p>
          <a:p>
            <a:pPr lvl="2" eaLnBrk="1" latinLnBrk="0" hangingPunct="1"/>
            <a:r>
              <a:rPr kumimoji="0" lang="he-IL" smtClean="0"/>
              <a:t>רמה שלישית</a:t>
            </a:r>
          </a:p>
          <a:p>
            <a:pPr lvl="3" eaLnBrk="1" latinLnBrk="0" hangingPunct="1"/>
            <a:r>
              <a:rPr kumimoji="0" lang="he-IL" smtClean="0"/>
              <a:t>רמה רביעית</a:t>
            </a:r>
          </a:p>
          <a:p>
            <a:pPr lvl="4" eaLnBrk="1" latinLnBrk="0" hangingPunct="1"/>
            <a:r>
              <a:rPr kumimoji="0" lang="he-IL" smtClean="0"/>
              <a:t>רמה חמישית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D8162A3-0BF8-44F8-96F9-7AB9426F5A57}" type="datetimeFigureOut">
              <a:rPr lang="he-IL" smtClean="0"/>
              <a:t>ל'/תשרי/תשפ"א</a:t>
            </a:fld>
            <a:endParaRPr lang="he-IL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6AC7B8F-55EC-4C76-A630-8BCCA6F35695}" type="slidenum">
              <a:rPr lang="he-IL" smtClean="0"/>
              <a:t>‹#›</a:t>
            </a:fld>
            <a:endParaRPr lang="he-IL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3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39552" y="836712"/>
            <a:ext cx="7851648" cy="1828800"/>
          </a:xfrm>
        </p:spPr>
        <p:txBody>
          <a:bodyPr>
            <a:normAutofit/>
          </a:bodyPr>
          <a:lstStyle/>
          <a:p>
            <a:r>
              <a:rPr lang="he-IL" sz="8800" dirty="0" smtClean="0">
                <a:solidFill>
                  <a:srgbClr val="002060"/>
                </a:solidFill>
                <a:latin typeface="Gisha" pitchFamily="34" charset="-79"/>
                <a:cs typeface="Gisha" pitchFamily="34" charset="-79"/>
              </a:rPr>
              <a:t>שופטים פרק ד</a:t>
            </a:r>
            <a:endParaRPr lang="he-IL" sz="8800" dirty="0">
              <a:solidFill>
                <a:srgbClr val="002060"/>
              </a:solidFill>
              <a:latin typeface="Gisha" pitchFamily="34" charset="-79"/>
              <a:cs typeface="Gisha" pitchFamily="34" charset="-79"/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2780928"/>
            <a:ext cx="7854696" cy="1752600"/>
          </a:xfrm>
        </p:spPr>
        <p:txBody>
          <a:bodyPr>
            <a:normAutofit/>
          </a:bodyPr>
          <a:lstStyle/>
          <a:p>
            <a:pPr algn="ctr"/>
            <a:r>
              <a:rPr lang="he-IL" sz="72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sha" pitchFamily="34" charset="-79"/>
                <a:ea typeface="+mj-ea"/>
                <a:cs typeface="Gisha" pitchFamily="34" charset="-79"/>
              </a:rPr>
              <a:t>ברק ודבורה</a:t>
            </a:r>
          </a:p>
        </p:txBody>
      </p:sp>
    </p:spTree>
    <p:extLst>
      <p:ext uri="{BB962C8B-B14F-4D97-AF65-F5344CB8AC3E}">
        <p14:creationId xmlns:p14="http://schemas.microsoft.com/office/powerpoint/2010/main" val="1108997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764704"/>
            <a:ext cx="8507288" cy="5559896"/>
          </a:xfrm>
        </p:spPr>
        <p:txBody>
          <a:bodyPr>
            <a:noAutofit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he-IL" sz="3200" dirty="0" smtClean="0"/>
              <a:t>א. וַיֹּסִפוּ </a:t>
            </a:r>
            <a:r>
              <a:rPr lang="he-IL" sz="3200" dirty="0"/>
              <a:t>בְּנֵי יִשְׂרָאֵל לַעֲשׂוֹת הָרַע בְּעֵינֵי יְהוָה וְאֵהוּד מֵת.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he-IL" sz="3200" dirty="0" smtClean="0"/>
              <a:t>ב</a:t>
            </a:r>
            <a:r>
              <a:rPr lang="he-IL" sz="3200" dirty="0"/>
              <a:t>. וַיִּמְכְּרֵם יְהוָה בְּיַד יָבִין מֶלֶךְ כְּנַעַן אֲשֶׁר מָלַךְ בְּחָצוֹר וְשַׂר צְבָאוֹ סִיסְרָא וְהוּא יוֹשֵׁב </a:t>
            </a:r>
            <a:r>
              <a:rPr lang="he-IL" sz="3200" dirty="0" err="1"/>
              <a:t>בַּחֲרֹשֶׁת</a:t>
            </a:r>
            <a:r>
              <a:rPr lang="he-IL" sz="3200" dirty="0"/>
              <a:t> </a:t>
            </a:r>
            <a:r>
              <a:rPr lang="he-IL" sz="3200" dirty="0" err="1"/>
              <a:t>הַגּוֹיִם</a:t>
            </a:r>
            <a:r>
              <a:rPr lang="he-IL" sz="3200" dirty="0"/>
              <a:t>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he-IL" sz="3200" dirty="0" smtClean="0"/>
              <a:t>ג</a:t>
            </a:r>
            <a:r>
              <a:rPr lang="he-IL" sz="3200" dirty="0"/>
              <a:t>. וַיִּצְעֲקוּ בְנֵי יִשְׂרָאֵל אֶל יְהוָה כִּי תְּשַׁע מֵאוֹת רֶכֶב בַּרְזֶל לוֹ וְהוּא לָחַץ אֶת בְּנֵי יִשְׂרָאֵל בְּחָזְקָה עֶשְׂרִים שָׁנָה</a:t>
            </a:r>
            <a:r>
              <a:rPr lang="he-IL" sz="3200" dirty="0" smtClean="0"/>
              <a:t>.</a:t>
            </a:r>
            <a:endParaRPr lang="he-IL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849" y="189430"/>
            <a:ext cx="7200800" cy="654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אליפסה 1"/>
          <p:cNvSpPr/>
          <p:nvPr/>
        </p:nvSpPr>
        <p:spPr>
          <a:xfrm>
            <a:off x="5249100" y="1499298"/>
            <a:ext cx="504056" cy="504056"/>
          </a:xfrm>
          <a:prstGeom prst="ellipse">
            <a:avLst/>
          </a:prstGeom>
          <a:solidFill>
            <a:srgbClr val="FF00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אליפסה 4"/>
          <p:cNvSpPr/>
          <p:nvPr/>
        </p:nvSpPr>
        <p:spPr>
          <a:xfrm>
            <a:off x="3794426" y="3392220"/>
            <a:ext cx="648072" cy="504056"/>
          </a:xfrm>
          <a:prstGeom prst="ellipse">
            <a:avLst/>
          </a:prstGeom>
          <a:solidFill>
            <a:srgbClr val="FF00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6" name="מחבר חץ ישר 5"/>
          <p:cNvCxnSpPr>
            <a:endCxn id="5" idx="0"/>
          </p:cNvCxnSpPr>
          <p:nvPr/>
        </p:nvCxnSpPr>
        <p:spPr>
          <a:xfrm flipH="1">
            <a:off x="4118462" y="2003354"/>
            <a:ext cx="1245626" cy="1388866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מלבן 6"/>
          <p:cNvSpPr/>
          <p:nvPr/>
        </p:nvSpPr>
        <p:spPr>
          <a:xfrm>
            <a:off x="4825025" y="1129966"/>
            <a:ext cx="848149" cy="369332"/>
          </a:xfrm>
          <a:prstGeom prst="rect">
            <a:avLst/>
          </a:prstGeom>
          <a:solidFill>
            <a:srgbClr val="00B0F0">
              <a:alpha val="50196"/>
            </a:srgb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נפתלי</a:t>
            </a:r>
            <a:endParaRPr lang="he-IL" b="1" dirty="0">
              <a:ln w="12700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מלבן 8"/>
          <p:cNvSpPr/>
          <p:nvPr/>
        </p:nvSpPr>
        <p:spPr>
          <a:xfrm>
            <a:off x="4155899" y="1692310"/>
            <a:ext cx="848149" cy="369332"/>
          </a:xfrm>
          <a:prstGeom prst="rect">
            <a:avLst/>
          </a:prstGeom>
          <a:solidFill>
            <a:srgbClr val="00B0F0">
              <a:alpha val="50196"/>
            </a:srgb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אשר</a:t>
            </a:r>
            <a:endParaRPr lang="he-IL" b="1" dirty="0">
              <a:ln w="12700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מלבן 9"/>
          <p:cNvSpPr/>
          <p:nvPr/>
        </p:nvSpPr>
        <p:spPr>
          <a:xfrm>
            <a:off x="4271100" y="2691897"/>
            <a:ext cx="848149" cy="369332"/>
          </a:xfrm>
          <a:prstGeom prst="rect">
            <a:avLst/>
          </a:prstGeom>
          <a:solidFill>
            <a:srgbClr val="00B0F0">
              <a:alpha val="50196"/>
            </a:srgb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זבולון</a:t>
            </a:r>
            <a:endParaRPr lang="he-IL" b="1" dirty="0">
              <a:ln w="12700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מלבן 10"/>
          <p:cNvSpPr/>
          <p:nvPr/>
        </p:nvSpPr>
        <p:spPr>
          <a:xfrm>
            <a:off x="4649598" y="3207554"/>
            <a:ext cx="848149" cy="369332"/>
          </a:xfrm>
          <a:prstGeom prst="rect">
            <a:avLst/>
          </a:prstGeom>
          <a:solidFill>
            <a:srgbClr val="00B0F0">
              <a:alpha val="50196"/>
            </a:srgb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יששכר</a:t>
            </a:r>
            <a:endParaRPr lang="he-IL" b="1" dirty="0">
              <a:ln w="12700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30" name="Picture 6" descr="https://encrypted-tbn0.gstatic.com/images?q=tbn%3AANd9GcRABt8fc95Q-m7iEo4HKxEBHY40bZLQO8IU0g&amp;usqp=C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59" y="3464409"/>
            <a:ext cx="4820872" cy="3060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Tank Merkava Mk 3 Fire | IDF Merkava Mark 3, during live fir… | Flickr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65" t="29804" r="9834" b="16280"/>
          <a:stretch/>
        </p:blipFill>
        <p:spPr bwMode="auto">
          <a:xfrm>
            <a:off x="1142484" y="16910"/>
            <a:ext cx="7224989" cy="3375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8584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5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8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5" grpId="0" animBg="1"/>
      <p:bldP spid="5" grpId="1" animBg="1"/>
      <p:bldP spid="7" grpId="0" animBg="1"/>
      <p:bldP spid="7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23528" y="476672"/>
            <a:ext cx="8640960" cy="5559896"/>
          </a:xfrm>
        </p:spPr>
        <p:txBody>
          <a:bodyPr>
            <a:noAutofit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he-IL" sz="2500" dirty="0" smtClean="0"/>
              <a:t>ד. וּדְבוֹרָה </a:t>
            </a:r>
            <a:r>
              <a:rPr lang="he-IL" sz="2500" dirty="0" err="1"/>
              <a:t>אִשָּׁה</a:t>
            </a:r>
            <a:r>
              <a:rPr lang="he-IL" sz="2500" dirty="0"/>
              <a:t> נְבִיאָה אֵשֶׁת לַפִּידוֹת הִיא שֹׁפְטָה אֶת יִשְׂרָאֵל בָּעֵת הַהִיא.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he-IL" sz="2500" dirty="0" smtClean="0"/>
              <a:t>ה. וְהִיא </a:t>
            </a:r>
            <a:r>
              <a:rPr lang="he-IL" sz="2500" dirty="0"/>
              <a:t>יוֹשֶׁבֶת תַּחַת תֹּמֶר דְּבוֹרָה בֵּין הָרָמָה וּבֵין בֵּית אֵל בְּהַר אֶפְרָיִם וַיַּעֲלוּ אֵלֶיהָ בְּנֵי יִשְׂרָאֵל לַמִּשְׁפָּט.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he-IL" sz="2500" dirty="0" smtClean="0"/>
              <a:t>ו. </a:t>
            </a:r>
            <a:r>
              <a:rPr lang="he-IL" sz="2500" dirty="0"/>
              <a:t> וַתִּשְׁלַח וַתִּקְרָא לְבָרָק בֶּן אֲבִינֹעַם מִקֶּדֶשׁ נַפְתָּלִי וַתֹּאמֶר אֵלָיו הֲלֹא </a:t>
            </a:r>
            <a:r>
              <a:rPr lang="he-IL" sz="2500" dirty="0" err="1"/>
              <a:t>צִוָּה</a:t>
            </a:r>
            <a:r>
              <a:rPr lang="he-IL" sz="2500" dirty="0"/>
              <a:t> יְהוָה </a:t>
            </a:r>
            <a:r>
              <a:rPr lang="he-IL" sz="2500" dirty="0" err="1"/>
              <a:t>אֱלֹהֵי</a:t>
            </a:r>
            <a:r>
              <a:rPr lang="he-IL" sz="2500" dirty="0"/>
              <a:t> יִשְׂרָאֵל לֵךְ וּמָשַׁכְתָּ בְּהַר תָּבוֹר וְלָקַחְתָּ עִמְּךָ עֲשֶׂרֶת אֲלָפִים אִישׁ מִבְּנֵי נַפְתָּלִי וּמִבְּנֵי זְבֻלוּן.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he-IL" sz="2500" dirty="0" smtClean="0"/>
              <a:t>ז</a:t>
            </a:r>
            <a:r>
              <a:rPr lang="he-IL" sz="2500" dirty="0"/>
              <a:t>. וּמָשַׁכְתִּי אֵלֶיךָ אֶל נַחַל קִישׁוֹן אֶת סִיסְרָא שַׂר צְבָא יָבִין וְאֶת רִכְבּוֹ וְאֶת הֲמוֹנוֹ </a:t>
            </a:r>
            <a:r>
              <a:rPr lang="he-IL" sz="2500" dirty="0" err="1"/>
              <a:t>וּנְתַתִּיהו</a:t>
            </a:r>
            <a:r>
              <a:rPr lang="he-IL" sz="2500" dirty="0"/>
              <a:t>ּ בְּיָדֶךָ.</a:t>
            </a:r>
          </a:p>
          <a:p>
            <a:pPr marL="0" indent="0">
              <a:lnSpc>
                <a:spcPct val="170000"/>
              </a:lnSpc>
              <a:buNone/>
            </a:pPr>
            <a:endParaRPr lang="he-IL" sz="25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04664"/>
            <a:ext cx="3024336" cy="6199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אתרי כיתות - בית ספר שחף ישן עותק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5085184"/>
            <a:ext cx="576064" cy="850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מחבר חץ ישר 4"/>
          <p:cNvCxnSpPr>
            <a:stCxn id="2052" idx="3"/>
          </p:cNvCxnSpPr>
          <p:nvPr/>
        </p:nvCxnSpPr>
        <p:spPr>
          <a:xfrm flipV="1">
            <a:off x="4860032" y="836712"/>
            <a:ext cx="1008112" cy="4673514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676" y="-5868"/>
            <a:ext cx="5256584" cy="6967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AutoShape 7" descr="שמורת טבע וגן לאומי הר תבור - המלצה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88" t="25832" r="17316" b="20342"/>
          <a:stretch/>
        </p:blipFill>
        <p:spPr bwMode="auto">
          <a:xfrm>
            <a:off x="4653947" y="3969440"/>
            <a:ext cx="871353" cy="467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מחבר חץ ישר 7"/>
          <p:cNvCxnSpPr/>
          <p:nvPr/>
        </p:nvCxnSpPr>
        <p:spPr>
          <a:xfrm>
            <a:off x="3707904" y="4437112"/>
            <a:ext cx="432048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מחבר חץ ישר 12"/>
          <p:cNvCxnSpPr>
            <a:stCxn id="2056" idx="1"/>
          </p:cNvCxnSpPr>
          <p:nvPr/>
        </p:nvCxnSpPr>
        <p:spPr>
          <a:xfrm flipH="1">
            <a:off x="4139952" y="4203276"/>
            <a:ext cx="513995" cy="233837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0380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764704"/>
            <a:ext cx="8507288" cy="5559896"/>
          </a:xfrm>
        </p:spPr>
        <p:txBody>
          <a:bodyPr>
            <a:noAutofit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he-IL" sz="2400" dirty="0" smtClean="0"/>
              <a:t>ח. וַיֹּאמֶר </a:t>
            </a:r>
            <a:r>
              <a:rPr lang="he-IL" sz="2400" dirty="0"/>
              <a:t>אֵלֶיהָ בָּרָק אִם תֵּלְכִי עִמִּי וְהָלָכְתִּי וְאִם לֹא תֵלְכִי עִמִּי לֹא אֵלֵךְ.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he-IL" sz="2400" dirty="0" smtClean="0"/>
              <a:t>ט</a:t>
            </a:r>
            <a:r>
              <a:rPr lang="he-IL" sz="2400" dirty="0"/>
              <a:t>. וַתֹּאמֶר הָלֹךְ אֵלֵךְ עִמָּךְ אֶפֶס כִּי לֹא תִהְיֶה תִּפְאַרְתְּךָ עַל הַדֶּרֶךְ אֲשֶׁר אַתָּה הוֹלֵךְ כִּי בְיַד </a:t>
            </a:r>
            <a:r>
              <a:rPr lang="he-IL" sz="2400" dirty="0" err="1"/>
              <a:t>אִשָּׁה</a:t>
            </a:r>
            <a:r>
              <a:rPr lang="he-IL" sz="2400" dirty="0"/>
              <a:t> </a:t>
            </a:r>
            <a:r>
              <a:rPr lang="he-IL" sz="2400" dirty="0" err="1"/>
              <a:t>יִמְכֹּר</a:t>
            </a:r>
            <a:r>
              <a:rPr lang="he-IL" sz="2400" dirty="0"/>
              <a:t> יְהוָה אֶת סִיסְרָא </a:t>
            </a:r>
            <a:r>
              <a:rPr lang="he-IL" sz="2400" dirty="0" err="1"/>
              <a:t>וַתָּקָם</a:t>
            </a:r>
            <a:r>
              <a:rPr lang="he-IL" sz="2400" dirty="0"/>
              <a:t> דְּבוֹרָה וַתֵּלֶךְ עִם בָּרָק קֶדְשָׁה.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he-IL" sz="2400" dirty="0" smtClean="0"/>
              <a:t>י</a:t>
            </a:r>
            <a:r>
              <a:rPr lang="he-IL" sz="2400" dirty="0"/>
              <a:t>. וַיַּזְעֵק בָּרָק אֶת </a:t>
            </a:r>
            <a:r>
              <a:rPr lang="he-IL" sz="2400" dirty="0" err="1"/>
              <a:t>זְבוּלֻן</a:t>
            </a:r>
            <a:r>
              <a:rPr lang="he-IL" sz="2400" dirty="0"/>
              <a:t> וְאֶת נַפְתָּלִי קֶדְשָׁה וַיַּעַל </a:t>
            </a:r>
            <a:r>
              <a:rPr lang="he-IL" sz="2400" dirty="0" smtClean="0"/>
              <a:t>בְּרַגְלָיו </a:t>
            </a:r>
            <a:r>
              <a:rPr lang="he-IL" sz="2400" dirty="0"/>
              <a:t>עֲשֶׂרֶת אַלְפֵי אִישׁ וַתַּעַל עִמּוֹ דְּבוֹרָה.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he-IL" sz="2400" dirty="0" smtClean="0"/>
              <a:t>יא</a:t>
            </a:r>
            <a:r>
              <a:rPr lang="he-IL" sz="2400" dirty="0"/>
              <a:t>. וְחֶבֶר הַקֵּינִי נִפְרָד מִקַּיִן מִבְּנֵי חֹבָב חֹתֵן מֹשֶׁה </a:t>
            </a:r>
            <a:r>
              <a:rPr lang="he-IL" sz="2400" dirty="0" err="1"/>
              <a:t>וַיֵּט</a:t>
            </a:r>
            <a:r>
              <a:rPr lang="he-IL" sz="2400" dirty="0"/>
              <a:t> </a:t>
            </a:r>
            <a:r>
              <a:rPr lang="he-IL" sz="2400" dirty="0" err="1"/>
              <a:t>אָהֳלו</a:t>
            </a:r>
            <a:r>
              <a:rPr lang="he-IL" sz="2400" dirty="0"/>
              <a:t>ֹ עַד אֵלוֹן  </a:t>
            </a:r>
            <a:r>
              <a:rPr lang="he-IL" sz="2400" dirty="0" err="1" smtClean="0"/>
              <a:t>בְּצַעֲנַנִּים</a:t>
            </a:r>
            <a:r>
              <a:rPr lang="he-IL" sz="2400" dirty="0" smtClean="0"/>
              <a:t> </a:t>
            </a:r>
            <a:r>
              <a:rPr lang="he-IL" sz="2400" dirty="0"/>
              <a:t>אֲשֶׁר אֶת קֶדֶשׁ.</a:t>
            </a:r>
          </a:p>
          <a:p>
            <a:pPr marL="0" indent="0">
              <a:lnSpc>
                <a:spcPct val="170000"/>
              </a:lnSpc>
              <a:buNone/>
            </a:pPr>
            <a:endParaRPr lang="he-IL" sz="2400" dirty="0"/>
          </a:p>
        </p:txBody>
      </p:sp>
      <p:sp>
        <p:nvSpPr>
          <p:cNvPr id="2" name="סוגר מסולסל כפול 1"/>
          <p:cNvSpPr/>
          <p:nvPr/>
        </p:nvSpPr>
        <p:spPr>
          <a:xfrm>
            <a:off x="611560" y="4005064"/>
            <a:ext cx="8460432" cy="1656184"/>
          </a:xfrm>
          <a:prstGeom prst="bracePair">
            <a:avLst/>
          </a:prstGeom>
          <a:solidFill>
            <a:srgbClr val="FFC000">
              <a:alpha val="40000"/>
            </a:srgbClr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694322"/>
            <a:ext cx="4392488" cy="2931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1882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67544" y="404664"/>
            <a:ext cx="8507288" cy="5559896"/>
          </a:xfrm>
        </p:spPr>
        <p:txBody>
          <a:bodyPr>
            <a:noAutofit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he-IL" sz="2400" dirty="0" err="1" smtClean="0"/>
              <a:t>יב</a:t>
            </a:r>
            <a:r>
              <a:rPr lang="he-IL" sz="2400" dirty="0" smtClean="0"/>
              <a:t>. </a:t>
            </a:r>
            <a:r>
              <a:rPr lang="he-IL" sz="2400" dirty="0"/>
              <a:t> </a:t>
            </a:r>
            <a:r>
              <a:rPr lang="he-IL" sz="2400" dirty="0" err="1"/>
              <a:t>וַיַּגִּדו</a:t>
            </a:r>
            <a:r>
              <a:rPr lang="he-IL" sz="2400" dirty="0"/>
              <a:t>ּ לְסִיסְרָא כִּי עָלָה בָּרָק בֶּן אֲבִינֹעַם הַר תָּבוֹר.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he-IL" sz="2400" dirty="0" err="1" smtClean="0"/>
              <a:t>יג</a:t>
            </a:r>
            <a:r>
              <a:rPr lang="he-IL" sz="2400" dirty="0"/>
              <a:t>. וַיַּזְעֵק סִיסְרָא אֶת כָּל רִכְבּוֹ תְּשַׁע מֵאוֹת רֶכֶב בַּרְזֶל וְאֶת כָּל הָעָם אֲשֶׁר אִתּוֹ מֵחֲרֹשֶׁת </a:t>
            </a:r>
            <a:r>
              <a:rPr lang="he-IL" sz="2400" dirty="0" err="1"/>
              <a:t>הַגּוֹיִם</a:t>
            </a:r>
            <a:r>
              <a:rPr lang="he-IL" sz="2400" dirty="0"/>
              <a:t> אֶל נַחַל קִישׁוֹן.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he-IL" sz="2400" dirty="0" smtClean="0"/>
              <a:t>יד</a:t>
            </a:r>
            <a:r>
              <a:rPr lang="he-IL" sz="2400" dirty="0"/>
              <a:t>.</a:t>
            </a:r>
            <a:r>
              <a:rPr lang="he-IL" sz="2400" dirty="0" smtClean="0"/>
              <a:t> </a:t>
            </a:r>
            <a:r>
              <a:rPr lang="he-IL" sz="2400" dirty="0"/>
              <a:t> וַתֹּאמֶר דְּבֹרָה אֶל בָּרָק קוּם כִּי זֶה הַיּוֹם אֲשֶׁר נָתַן יְהוָה אֶת סִיסְרָא בְּיָדֶךָ הֲלֹא יְהוָה יָצָא לְפָנֶיךָ וַיֵּרֶד בָּרָק מֵהַר תָּבוֹר וַעֲשֶׂרֶת אֲלָפִים אִישׁ אַחֲרָיו</a:t>
            </a:r>
            <a:r>
              <a:rPr lang="he-IL" sz="2400" dirty="0" smtClean="0"/>
              <a:t>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he-IL" sz="2400" dirty="0" smtClean="0"/>
              <a:t>טו.</a:t>
            </a:r>
            <a:r>
              <a:rPr lang="he-IL" sz="2400" dirty="0"/>
              <a:t> </a:t>
            </a:r>
            <a:r>
              <a:rPr lang="he-IL" sz="2400" dirty="0" err="1"/>
              <a:t>וַיָּהָם</a:t>
            </a:r>
            <a:r>
              <a:rPr lang="he-IL" sz="2400" dirty="0"/>
              <a:t> יְהוָה אֶת סִיסְרָא וְאֶת כָּל הָרֶכֶב וְאֶת כָּל הַמַּחֲנֶה לְפִי חֶרֶב לִפְנֵי בָרָק וַיֵּרֶד סִיסְרָא מֵעַל הַמֶּרְכָּבָה </a:t>
            </a:r>
            <a:r>
              <a:rPr lang="he-IL" sz="2400" dirty="0" err="1"/>
              <a:t>וַיָּנָס</a:t>
            </a:r>
            <a:r>
              <a:rPr lang="he-IL" sz="2400" dirty="0"/>
              <a:t> בְּרַגְלָיו.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he-IL" sz="2400" dirty="0" err="1" smtClean="0"/>
              <a:t>טז</a:t>
            </a:r>
            <a:r>
              <a:rPr lang="he-IL" sz="2400" dirty="0"/>
              <a:t>. וּבָרָק רָדַף אַחֲרֵי הָרֶכֶב וְאַחֲרֵי הַמַּחֲנֶה עַד חֲרֹשֶׁת </a:t>
            </a:r>
            <a:r>
              <a:rPr lang="he-IL" sz="2400" dirty="0" err="1"/>
              <a:t>הַגּוֹיִם</a:t>
            </a:r>
            <a:r>
              <a:rPr lang="he-IL" sz="2400" dirty="0"/>
              <a:t> </a:t>
            </a:r>
            <a:r>
              <a:rPr lang="he-IL" sz="2400" dirty="0" err="1"/>
              <a:t>וַיִּפֹּל</a:t>
            </a:r>
            <a:r>
              <a:rPr lang="he-IL" sz="2400" dirty="0"/>
              <a:t> כָּל מַחֲנֵה סִיסְרָא לְפִי חֶרֶב לֹא נִשְׁאַר עַד אֶחָד</a:t>
            </a:r>
            <a:r>
              <a:rPr lang="he-IL" sz="2400" dirty="0" smtClean="0"/>
              <a:t>.</a:t>
            </a:r>
            <a:endParaRPr lang="he-IL" sz="2400" dirty="0"/>
          </a:p>
          <a:p>
            <a:pPr marL="0" indent="0">
              <a:lnSpc>
                <a:spcPct val="170000"/>
              </a:lnSpc>
              <a:buNone/>
            </a:pPr>
            <a:endParaRPr lang="he-IL" sz="2400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107" y="209818"/>
            <a:ext cx="5400600" cy="7158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88" t="25832" r="17316" b="20342"/>
          <a:stretch/>
        </p:blipFill>
        <p:spPr bwMode="auto">
          <a:xfrm>
            <a:off x="4571999" y="3976149"/>
            <a:ext cx="1085401" cy="582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6" descr="https://encrypted-tbn0.gstatic.com/images?q=tbn%3AANd9GcRABt8fc95Q-m7iEo4HKxEBHY40bZLQO8IU0g&amp;usqp=CAU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789040"/>
            <a:ext cx="974491" cy="618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686527"/>
            <a:ext cx="906846" cy="603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סערת גשמים ב28 לאוקטובר 2015 -בתל אביב ,רעמים חזקים ביותר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11270.583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5901" y="4941168"/>
            <a:ext cx="432048" cy="432048"/>
          </a:xfrm>
          <a:prstGeom prst="rect">
            <a:avLst/>
          </a:prstGeom>
        </p:spPr>
      </p:pic>
      <p:sp>
        <p:nvSpPr>
          <p:cNvPr id="2" name="מלבן מעוגל 1"/>
          <p:cNvSpPr/>
          <p:nvPr/>
        </p:nvSpPr>
        <p:spPr>
          <a:xfrm>
            <a:off x="7884368" y="3988259"/>
            <a:ext cx="717557" cy="419341"/>
          </a:xfrm>
          <a:prstGeom prst="roundRect">
            <a:avLst/>
          </a:prstGeom>
          <a:solidFill>
            <a:srgbClr val="D16349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3654" y="5942375"/>
            <a:ext cx="906846" cy="603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5866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0.01295 C -0.00191 -0.01457 -0.00833 -0.01595 -0.01041 -0.01595 C -0.02465 -0.01595 -0.03906 0.00902 -0.03906 0.03399 C -0.03906 0.02127 -0.04635 0.00879 -0.05329 0.00879 C -0.06041 0.00879 -0.06736 0.0215 -0.06736 0.03399 C -0.06736 0.02774 -0.071 0.02127 -0.07465 0.02127 C -0.07812 0.02127 -0.08177 0.02751 -0.08177 0.03399 C -0.08177 0.03075 -0.08368 0.02774 -0.08541 0.02774 C -0.08732 0.02774 -0.08906 0.03098 -0.08906 0.03399 C -0.08906 0.03237 -0.0901 0.03075 -0.09097 0.03075 C -0.09132 0.03075 -0.0927 0.03237 -0.0927 0.03399 C -0.0927 0.03306 -0.09322 0.03237 -0.09357 0.03237 C -0.09357 0.03214 -0.09461 0.03306 -0.09461 0.03399 C -0.09461 0.03353 -0.09461 0.03306 -0.09513 0.03306 C -0.09513 0.03329 -0.09548 0.03353 -0.09548 0.03399 C -0.09548 0.03376 -0.09548 0.03353 -0.09548 0.03329 C -0.096 0.03329 -0.096 0.03353 -0.096 0.03376 C -0.09652 0.03376 -0.09652 0.03353 -0.09652 0.03329 C -0.09687 0.03329 -0.09687 0.03353 -0.09687 0.03376 " pathEditMode="relative" rAng="0" ptsTypes="fffffffffffffffffff">
                                      <p:cBhvr>
                                        <p:cTn id="33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44" y="21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03 -0.05318 C -0.00677 -0.06867 -0.00487 -0.08416 -0.0026 -0.09965 C -0.00313 -0.11375 -0.00277 -0.12809 -0.00417 -0.14196 C -0.00435 -0.14404 -0.0066 -0.1445 -0.00747 -0.14612 C -0.00833 -0.14797 -0.00799 -0.15075 -0.00903 -0.1526 C -0.01303 -0.15976 -0.01858 -0.1667 -0.02483 -0.16948 C -0.02587 -0.17156 -0.02622 -0.17456 -0.02796 -0.17572 C -0.03316 -0.17919 -0.04723 -0.18265 -0.05348 -0.18427 C -0.05973 -0.18982 -0.05799 -0.1926 -0.06303 -0.19907 C -0.07032 -0.2289 -0.06928 -0.24138 -0.06928 -0.2793 L -0.06459 -0.22867 " pathEditMode="relative" ptsTypes="fffffffffAA">
                                      <p:cBhvr>
                                        <p:cTn id="3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6" dur="85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67544" y="332656"/>
            <a:ext cx="8507288" cy="5559896"/>
          </a:xfrm>
        </p:spPr>
        <p:txBody>
          <a:bodyPr>
            <a:noAutofit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he-IL" sz="2400" dirty="0" err="1" smtClean="0"/>
              <a:t>יז</a:t>
            </a:r>
            <a:r>
              <a:rPr lang="he-IL" sz="2400" dirty="0"/>
              <a:t>.</a:t>
            </a:r>
            <a:r>
              <a:rPr lang="he-IL" sz="2400" dirty="0" smtClean="0"/>
              <a:t> וְסִיסְרָא נָס בְּרַגְלָיו אֶל אֹהֶל יָעֵל אֵשֶׁת חֶבֶר הַקֵּינִי כִּי שָׁלוֹם בֵּין יָבִין מֶלֶךְ חָצוֹר וּבֵין בֵּית חֶבֶר הַקֵּינִי.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he-IL" sz="2400" dirty="0" err="1" smtClean="0"/>
              <a:t>יח</a:t>
            </a:r>
            <a:r>
              <a:rPr lang="he-IL" sz="2400" dirty="0"/>
              <a:t>.</a:t>
            </a:r>
            <a:r>
              <a:rPr lang="he-IL" sz="2400" dirty="0" smtClean="0"/>
              <a:t> וַתֵּצֵא יָעֵל לִקְרַאת סִיסְרָא וַתֹּאמֶר אֵלָיו סוּרָה אֲדֹנִי סוּרָה אֵלַי אַל תִּירָא וַיָּסַר אֵלֶיהָ הָאֹהֱלָה וַתְּכַסֵּהוּ בַּשְּׂמִיכָה.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he-IL" sz="2400" dirty="0" err="1" smtClean="0"/>
              <a:t>יט</a:t>
            </a:r>
            <a:r>
              <a:rPr lang="he-IL" sz="2400" dirty="0"/>
              <a:t>.</a:t>
            </a:r>
            <a:r>
              <a:rPr lang="he-IL" sz="2400" dirty="0" smtClean="0"/>
              <a:t> וַיֹּאמֶר אֵלֶיהָ הַשְׁקִינִי נָא מְעַט מַיִם כִּי צָמֵאתִי וַתִּפְתַּח אֶת </a:t>
            </a:r>
            <a:r>
              <a:rPr lang="he-IL" sz="2400" dirty="0" err="1" smtClean="0"/>
              <a:t>נֹאוד</a:t>
            </a:r>
            <a:r>
              <a:rPr lang="he-IL" sz="2400" dirty="0" smtClean="0"/>
              <a:t> הֶחָלָב וַתַּשְׁקֵהוּ וַתְּכַסֵּהוּ.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he-IL" sz="2400" dirty="0" smtClean="0"/>
              <a:t>כ</a:t>
            </a:r>
            <a:r>
              <a:rPr lang="he-IL" sz="2400" dirty="0"/>
              <a:t>.</a:t>
            </a:r>
            <a:r>
              <a:rPr lang="he-IL" sz="2400" dirty="0" smtClean="0"/>
              <a:t> וַיֹּאמֶר אֵלֶיהָ עֲמֹד פֶּתַח הָאֹהֶל וְהָיָה אִם אִישׁ יָבוֹא וּשְׁאֵלֵךְ וְאָמַר הֲיֵשׁ פֹּה אִישׁ וְאָמַרְתְּ אָיִן.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he-IL" sz="2400" dirty="0" err="1" smtClean="0"/>
              <a:t>כא</a:t>
            </a:r>
            <a:r>
              <a:rPr lang="he-IL" sz="2400" dirty="0"/>
              <a:t>.</a:t>
            </a:r>
            <a:r>
              <a:rPr lang="he-IL" sz="2400" dirty="0" smtClean="0"/>
              <a:t> </a:t>
            </a:r>
            <a:r>
              <a:rPr lang="he-IL" sz="2400" dirty="0" err="1" smtClean="0"/>
              <a:t>וַתִּקַּח</a:t>
            </a:r>
            <a:r>
              <a:rPr lang="he-IL" sz="2400" dirty="0" smtClean="0"/>
              <a:t> יָעֵל אֵשֶׁת חֶבֶר אֶת יְתַד הָאֹהֶל וַתָּשֶׂם אֶת הַמַּקֶּבֶת בְּיָדָהּ וַתָּבוֹא אֵלָיו בַּלָּאט וַתִּתְקַע אֶת הַיָּתֵד בְּרַקָּתוֹ וַתִּצְנַח בָּאָרֶץ וְהוּא נִרְדָּם וַיָּעַף וַיָּמֹת.</a:t>
            </a:r>
          </a:p>
          <a:p>
            <a:pPr marL="0" indent="0">
              <a:lnSpc>
                <a:spcPct val="170000"/>
              </a:lnSpc>
              <a:buNone/>
            </a:pPr>
            <a:endParaRPr lang="he-IL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22"/>
          <a:stretch/>
        </p:blipFill>
        <p:spPr bwMode="auto">
          <a:xfrm>
            <a:off x="3347864" y="1386756"/>
            <a:ext cx="4762500" cy="3110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5064" y="1700808"/>
            <a:ext cx="2367706" cy="2367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56792"/>
            <a:ext cx="7964342" cy="3842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9871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5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764704"/>
            <a:ext cx="8507288" cy="5559896"/>
          </a:xfrm>
        </p:spPr>
        <p:txBody>
          <a:bodyPr>
            <a:noAutofit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he-IL" sz="2800" dirty="0" err="1" smtClean="0"/>
              <a:t>כב</a:t>
            </a:r>
            <a:r>
              <a:rPr lang="he-IL" sz="2800" dirty="0"/>
              <a:t>.</a:t>
            </a:r>
            <a:r>
              <a:rPr lang="he-IL" sz="2800" dirty="0" smtClean="0"/>
              <a:t> וְהִנֵּה בָרָק רֹדֵף אֶת סִיסְרָא וַתֵּצֵא יָעֵל לִקְרָאתוֹ וַתֹּאמֶר לוֹ לֵךְ וְאַרְאֶךָּ אֶת הָאִישׁ אֲשֶׁר אַתָּה מְבַקֵּשׁ וַיָּבֹא אֵלֶיהָ וְהִנֵּה סִיסְרָא נֹפֵל מֵת וְהַיָּתֵד בְּרַקָּתוֹ.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he-IL" sz="2800" dirty="0" err="1" smtClean="0"/>
              <a:t>כג</a:t>
            </a:r>
            <a:r>
              <a:rPr lang="he-IL" sz="2800" dirty="0"/>
              <a:t>.</a:t>
            </a:r>
            <a:r>
              <a:rPr lang="he-IL" sz="2800" dirty="0" smtClean="0"/>
              <a:t> </a:t>
            </a:r>
            <a:r>
              <a:rPr lang="he-IL" sz="2800" dirty="0" err="1" smtClean="0"/>
              <a:t>וַיַּכְנַע</a:t>
            </a:r>
            <a:r>
              <a:rPr lang="he-IL" sz="2800" dirty="0" smtClean="0"/>
              <a:t> </a:t>
            </a:r>
            <a:r>
              <a:rPr lang="he-IL" sz="2800" dirty="0" err="1" smtClean="0"/>
              <a:t>אֱלֹהִים</a:t>
            </a:r>
            <a:r>
              <a:rPr lang="he-IL" sz="2800" dirty="0" smtClean="0"/>
              <a:t> בַּיּוֹם הַהוּא אֵת יָבִין מֶלֶךְ כְּנָעַן לִפְנֵי בְּנֵי יִשְׂרָאֵל.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he-IL" sz="2800" dirty="0" smtClean="0"/>
              <a:t>כד</a:t>
            </a:r>
            <a:r>
              <a:rPr lang="he-IL" sz="2800" dirty="0"/>
              <a:t>.</a:t>
            </a:r>
            <a:r>
              <a:rPr lang="he-IL" sz="2800" dirty="0" smtClean="0"/>
              <a:t> וַתֵּלֶךְ יַד בְּנֵי יִשְׂרָאֵל הָלוֹךְ וְקָשָׁה עַל יָבִין מֶלֶךְ כְּנָעַן עַד אֲשֶׁר הִכְרִיתוּ אֵת יָבִין מֶלֶךְ כְּנָעַן.</a:t>
            </a:r>
          </a:p>
          <a:p>
            <a:pPr marL="0" indent="0">
              <a:lnSpc>
                <a:spcPct val="170000"/>
              </a:lnSpc>
              <a:buNone/>
            </a:pPr>
            <a:endParaRPr lang="he-IL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5" t="26372" r="13199" b="-1"/>
          <a:stretch/>
        </p:blipFill>
        <p:spPr bwMode="auto">
          <a:xfrm>
            <a:off x="2627829" y="4729603"/>
            <a:ext cx="2393121" cy="1711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8011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זרימה">
  <a:themeElements>
    <a:clrScheme name="התאמה אישית 1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זרימה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זרם מדחף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3166</TotalTime>
  <Words>83</Words>
  <Application>Microsoft Office PowerPoint</Application>
  <PresentationFormat>‫הצגה על המסך (4:3)</PresentationFormat>
  <Paragraphs>30</Paragraphs>
  <Slides>7</Slides>
  <Notes>0</Notes>
  <HiddenSlides>0</HiddenSlides>
  <MMClips>1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7</vt:i4>
      </vt:variant>
    </vt:vector>
  </HeadingPairs>
  <TitlesOfParts>
    <vt:vector size="8" baseType="lpstr">
      <vt:lpstr>זרימה</vt:lpstr>
      <vt:lpstr>שופטים פרק ד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שופטים פרק ד</dc:title>
  <dc:creator>‏‏משתמש Windows</dc:creator>
  <cp:lastModifiedBy>‏‏משתמש Windows</cp:lastModifiedBy>
  <cp:revision>19</cp:revision>
  <dcterms:created xsi:type="dcterms:W3CDTF">2020-10-16T04:45:09Z</dcterms:created>
  <dcterms:modified xsi:type="dcterms:W3CDTF">2020-10-18T09:36:30Z</dcterms:modified>
</cp:coreProperties>
</file>