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7BDE859-967B-4276-AD33-286A049E090D}">
  <a:tblStyle styleId="{27BDE859-967B-4276-AD33-286A049E090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" y="0"/>
            <a:ext cx="12191998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0" y="0"/>
            <a:ext cx="9272922" cy="6858000"/>
          </a:xfrm>
          <a:custGeom>
            <a:rect b="b" l="l" r="r" t="t"/>
            <a:pathLst>
              <a:path extrusionOk="0" h="6858000" w="9272922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3576" y="581350"/>
            <a:ext cx="4918600" cy="8959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13"/>
          <p:cNvGrpSpPr/>
          <p:nvPr/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88" name="Google Shape;88;p13"/>
            <p:cNvSpPr/>
            <p:nvPr/>
          </p:nvSpPr>
          <p:spPr>
            <a:xfrm>
              <a:off x="9160561" y="1423846"/>
              <a:ext cx="935037" cy="824315"/>
            </a:xfrm>
            <a:custGeom>
              <a:rect b="b" l="l" r="r" t="t"/>
              <a:pathLst>
                <a:path extrusionOk="0" h="692" w="785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9960661" y="1075188"/>
              <a:ext cx="762167" cy="671915"/>
            </a:xfrm>
            <a:custGeom>
              <a:rect b="b" l="l" r="r" t="t"/>
              <a:pathLst>
                <a:path extrusionOk="0" h="692" w="785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" name="Google Shape;90;p13"/>
          <p:cNvSpPr txBox="1"/>
          <p:nvPr/>
        </p:nvSpPr>
        <p:spPr>
          <a:xfrm>
            <a:off x="2596302" y="-64983"/>
            <a:ext cx="550823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ארץ ישראל בתקופת השופטים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5434350" y="923330"/>
            <a:ext cx="6315077" cy="2677656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בימי יהושע, ותחת הנהגתו, יצאו ישראל לסדרה של מלחמות כנגד עמי כנען, וניצחו אותם: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יריחו, העי, מלכי הדרום ומלכי הצפון.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בסוף ימיו יהושע משתמש בגורל על מנת לחלק את הנחלות, מבדיל את ערי המקלט וערי הלויים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פרשת מסעי | כנס מדיה - קיבוצים, מושבים, אדמה" id="96" name="Google Shape;9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6980" y="295939"/>
            <a:ext cx="4114120" cy="6266122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97" name="Google Shape;97;p14"/>
          <p:cNvSpPr txBox="1"/>
          <p:nvPr/>
        </p:nvSpPr>
        <p:spPr>
          <a:xfrm>
            <a:off x="5434350" y="3995678"/>
            <a:ext cx="6643687" cy="1938992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iw-IL" sz="24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צוואת יהושע לשבטים</a:t>
            </a:r>
            <a:r>
              <a:rPr b="0" i="0" lang="iw-IL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א</a:t>
            </a:r>
            <a:r>
              <a:rPr b="1" i="0" lang="iw-IL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כל שבט חייב להמשיך ולכבוש את חלקי נחלתו שהיו תחת שלטונם של עמי כנען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b="1" i="0" lang="iw-IL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ב. הסוד להצלחת העם הוא קיום המצוות והתרחקות מעבודה זרה.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7200902" y="0"/>
            <a:ext cx="402385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iw-IL" sz="5400" u="none" cap="none" strike="noStrike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פעולות יהושע</a:t>
            </a:r>
            <a:endParaRPr b="1" i="0" sz="5400" u="none" cap="none" strike="noStrike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/>
        </p:nvSpPr>
        <p:spPr>
          <a:xfrm>
            <a:off x="271463" y="1428750"/>
            <a:ext cx="11472395" cy="4893647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00" scaled="0"/>
          </a:gradFill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"שופט" – מנהיג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</a:t>
            </a:r>
            <a:r>
              <a:rPr b="1" i="0" lang="iw-I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 בתקופה זו הוא אדם שהנהיג את העם או חלקים ממנו בתקופה מסוימת.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ההנהגה צבאית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הנהגה מדינית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הנהגה שיפוטית.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בספר יהושע ישנו מנהיג אחד שכולם מונהגים תחתיו.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בספר שופטים אין מנהיג מרכזי לעם. המנהיג הוא מקומי(מספר שבטים או שבט אחד)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חסרה הנהגה רוחנית מרכזית ולכן העם הדרדר מבחינה דתית.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העונש של העם על מצב דתי ירוד הוא שליחת האויבים שיציקו לעם ישראל ושעבוד עם ישראל.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3644319" y="185738"/>
            <a:ext cx="304223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ספר שופטים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/>
          <p:nvPr/>
        </p:nvSpPr>
        <p:spPr>
          <a:xfrm>
            <a:off x="8537531" y="21253"/>
            <a:ext cx="320632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iw-IL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מהו שופט?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/>
          <p:nvPr/>
        </p:nvSpPr>
        <p:spPr>
          <a:xfrm>
            <a:off x="11118533" y="918266"/>
            <a:ext cx="706127" cy="5863534"/>
          </a:xfrm>
          <a:custGeom>
            <a:rect b="b" l="l" r="r" t="t"/>
            <a:pathLst>
              <a:path extrusionOk="0" h="2447" w="414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rgbClr val="2F549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1117879" y="643467"/>
            <a:ext cx="420307" cy="5668919"/>
          </a:xfrm>
          <a:custGeom>
            <a:rect b="b" l="l" r="r" t="t"/>
            <a:pathLst>
              <a:path extrusionOk="0" h="2358" w="209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rgbClr val="1F386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638375" y="272024"/>
            <a:ext cx="10933500" cy="57633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3" name="Google Shape;113;p16"/>
          <p:cNvGraphicFramePr/>
          <p:nvPr/>
        </p:nvGraphicFramePr>
        <p:xfrm>
          <a:off x="1264595" y="4251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{27BDE859-967B-4276-AD33-286A049E090D}</a:tableStyleId>
              </a:tblPr>
              <a:tblGrid>
                <a:gridCol w="586950"/>
                <a:gridCol w="1129800"/>
                <a:gridCol w="925800"/>
                <a:gridCol w="944800"/>
                <a:gridCol w="1334275"/>
                <a:gridCol w="1451125"/>
                <a:gridCol w="1504675"/>
                <a:gridCol w="1278300"/>
              </a:tblGrid>
              <a:tr h="35947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solidFill>
                            <a:srgbClr val="80008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מס'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solidFill>
                            <a:srgbClr val="80008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פרק בספר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80008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השופט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solidFill>
                            <a:srgbClr val="80008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שם אביו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solidFill>
                            <a:srgbClr val="80008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מאיזה שבט?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solidFill>
                            <a:srgbClr val="80008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המשעבד בימיו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solidFill>
                            <a:srgbClr val="80008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כמה שנים שפט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solidFill>
                            <a:srgbClr val="80008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הארץ שקטה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עתניאל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אהוד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שמגר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דבורה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ברק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גדעון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אבימלך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תולע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יאיר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יפתח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אבצן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אילון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עבדון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94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rgbClr val="33339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שמשון</a:t>
                      </a:r>
                      <a:endParaRPr b="1"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 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900" marL="689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7"/>
          <p:cNvSpPr txBox="1"/>
          <p:nvPr/>
        </p:nvSpPr>
        <p:spPr>
          <a:xfrm>
            <a:off x="4532710" y="878237"/>
            <a:ext cx="7403307" cy="5840189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חלק א – א- ב (פס' ו)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הקדמה לספר וחטאי העם שגרמו להידרדרות הדתית</a:t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חלק ב- פרק ג (מפס' ז) סוף פרק ט"ז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השופטים ודרכי פעולתם.</a:t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חלק ג פרק יז -כא-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בעיות פנימיות בתוך העם.</a:t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4532710" y="111232"/>
            <a:ext cx="6093618" cy="7670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1" i="0" lang="iw-IL" sz="3200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מבנה  הספר</a:t>
            </a:r>
            <a:endParaRPr b="1" i="0" sz="3200" u="sng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146435" y="1043731"/>
            <a:ext cx="4184158" cy="5509200"/>
          </a:xfrm>
          <a:prstGeom prst="rect">
            <a:avLst/>
          </a:prstGeom>
          <a:gradFill>
            <a:gsLst>
              <a:gs pos="0">
                <a:srgbClr val="7FB75F"/>
              </a:gs>
              <a:gs pos="50000">
                <a:srgbClr val="6EB141"/>
              </a:gs>
              <a:gs pos="100000">
                <a:srgbClr val="5FA134"/>
              </a:gs>
            </a:gsLst>
            <a:lin ang="5400000" scaled="0"/>
          </a:gradFill>
          <a:ln cap="flat" cmpd="sng" w="9525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מושגים חשובים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iw-IL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הארץ הנשארת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iw-IL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הורשה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iw-IL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התנחלות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8"/>
          <p:cNvSpPr/>
          <p:nvPr/>
        </p:nvSpPr>
        <p:spPr>
          <a:xfrm>
            <a:off x="-107150" y="-172025"/>
            <a:ext cx="12192000" cy="696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8"/>
          <p:cNvSpPr/>
          <p:nvPr/>
        </p:nvSpPr>
        <p:spPr>
          <a:xfrm>
            <a:off x="7500950" y="383350"/>
            <a:ext cx="40575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95"/>
              <a:buFont typeface="Arial"/>
              <a:buNone/>
            </a:pPr>
            <a:r>
              <a:rPr b="0" i="0" lang="iw-IL" sz="429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מחזוריות בספר שופטים</a:t>
            </a:r>
            <a:endParaRPr b="0" i="0" sz="429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8"/>
          <p:cNvSpPr/>
          <p:nvPr/>
        </p:nvSpPr>
        <p:spPr>
          <a:xfrm flipH="1">
            <a:off x="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496824" y="391886"/>
            <a:ext cx="6009366" cy="601707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rotWithShape="0" algn="t" dir="5400000" dist="127000">
              <a:srgbClr val="000000">
                <a:alpha val="1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8"/>
          <p:cNvPicPr preferRelativeResize="0"/>
          <p:nvPr/>
        </p:nvPicPr>
        <p:blipFill rotWithShape="1">
          <a:blip r:embed="rId3">
            <a:alphaModFix/>
          </a:blip>
          <a:srcRect b="14065" l="0" r="2" t="7690"/>
          <a:stretch/>
        </p:blipFill>
        <p:spPr>
          <a:xfrm>
            <a:off x="831324" y="301674"/>
            <a:ext cx="7625181" cy="6017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" name="Google Shape;130;p18"/>
          <p:cNvGrpSpPr/>
          <p:nvPr/>
        </p:nvGrpSpPr>
        <p:grpSpPr>
          <a:xfrm>
            <a:off x="11460480" y="3154317"/>
            <a:ext cx="731521" cy="673460"/>
            <a:chOff x="3940602" y="308034"/>
            <a:chExt cx="2116791" cy="3428999"/>
          </a:xfrm>
        </p:grpSpPr>
        <p:sp>
          <p:nvSpPr>
            <p:cNvPr id="131" name="Google Shape;131;p18"/>
            <p:cNvSpPr/>
            <p:nvPr/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8"/>
            <p:cNvSpPr/>
            <p:nvPr/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8"/>
            <p:cNvSpPr/>
            <p:nvPr/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76749" y="137547"/>
            <a:ext cx="4921894" cy="6499795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3"/>
              </a:srgbClr>
            </a:outerShdw>
          </a:effectLst>
        </p:spPr>
      </p:pic>
      <p:sp>
        <p:nvSpPr>
          <p:cNvPr id="139" name="Google Shape;139;p19"/>
          <p:cNvSpPr txBox="1"/>
          <p:nvPr/>
        </p:nvSpPr>
        <p:spPr>
          <a:xfrm>
            <a:off x="1076445" y="2464114"/>
            <a:ext cx="3090441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i="0" lang="iw-IL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הארץ הנשארת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/>
          <p:nvPr/>
        </p:nvSpPr>
        <p:spPr>
          <a:xfrm>
            <a:off x="253825" y="217200"/>
            <a:ext cx="11461800" cy="6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פרק א א-ז: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השאלה בה' – "מי יעלה לנו בתחילה"?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תשובת ה' – "יהודה יעלה"! (גיבורים ואנשי חיל)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t/>
            </a:r>
            <a:endParaRPr b="0" i="0" sz="4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הכיבוש הראשון – (יהודה  כובש ושמעון עוזר)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כיבוש בזק ומלכה – אֲדֹנִי בֶ זֶק: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בני יהודה נוהגים באדני בזק הרשע כמנהגו עם המלכים אשר כבש, ואדני בזק מצדיק עליו את הדין: "כַּאֲשֶר עָשִיתִי כֵּן שִלַּם לִי א -ֹלהִים"!(מידה כנגד מידה)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0"/>
          <p:cNvSpPr/>
          <p:nvPr/>
        </p:nvSpPr>
        <p:spPr>
          <a:xfrm rot="-2187846">
            <a:off x="-485775" y="1214061"/>
            <a:ext cx="438969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iw-IL" sz="5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כיבושי יהודה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1"/>
          <p:cNvSpPr/>
          <p:nvPr/>
        </p:nvSpPr>
        <p:spPr>
          <a:xfrm flipH="1" rot="-2700000">
            <a:off x="-376156" y="-253670"/>
            <a:ext cx="1827638" cy="1376989"/>
          </a:xfrm>
          <a:custGeom>
            <a:rect b="b" l="l" r="r" t="t"/>
            <a:pathLst>
              <a:path extrusionOk="0" h="1376989" w="1827638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2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1"/>
          <p:cNvSpPr/>
          <p:nvPr/>
        </p:nvSpPr>
        <p:spPr>
          <a:xfrm flipH="1" rot="-2700000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2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1"/>
          <p:cNvSpPr/>
          <p:nvPr/>
        </p:nvSpPr>
        <p:spPr>
          <a:xfrm flipH="1" rot="-2700000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2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1"/>
          <p:cNvSpPr/>
          <p:nvPr/>
        </p:nvSpPr>
        <p:spPr>
          <a:xfrm flipH="1" rot="10800000">
            <a:off x="9356643" y="0"/>
            <a:ext cx="2835357" cy="1480837"/>
          </a:xfrm>
          <a:custGeom>
            <a:rect b="b" l="l" r="r" t="t"/>
            <a:pathLst>
              <a:path extrusionOk="0" h="1480837" w="283535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2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1"/>
          <p:cNvSpPr/>
          <p:nvPr/>
        </p:nvSpPr>
        <p:spPr>
          <a:xfrm flipH="1">
            <a:off x="7976344" y="6115501"/>
            <a:ext cx="1494513" cy="742499"/>
          </a:xfrm>
          <a:prstGeom prst="triangle">
            <a:avLst>
              <a:gd fmla="val 50000" name="adj"/>
            </a:avLst>
          </a:prstGeom>
          <a:solidFill>
            <a:schemeClr val="accent1">
              <a:alpha val="2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1"/>
          <p:cNvSpPr/>
          <p:nvPr/>
        </p:nvSpPr>
        <p:spPr>
          <a:xfrm flipH="1">
            <a:off x="7604080" y="6453143"/>
            <a:ext cx="814903" cy="404857"/>
          </a:xfrm>
          <a:prstGeom prst="triangle">
            <a:avLst>
              <a:gd fmla="val 50000" name="adj"/>
            </a:avLst>
          </a:prstGeom>
          <a:solidFill>
            <a:schemeClr val="accent1">
              <a:alpha val="2941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21"/>
          <p:cNvPicPr preferRelativeResize="0"/>
          <p:nvPr/>
        </p:nvPicPr>
        <p:blipFill rotWithShape="1">
          <a:blip r:embed="rId3">
            <a:alphaModFix/>
          </a:blip>
          <a:srcRect b="1" l="0" r="0" t="47326"/>
          <a:stretch/>
        </p:blipFill>
        <p:spPr>
          <a:xfrm>
            <a:off x="1318665" y="114750"/>
            <a:ext cx="9638453" cy="68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/>
          <p:nvPr/>
        </p:nvSpPr>
        <p:spPr>
          <a:xfrm>
            <a:off x="616743" y="0"/>
            <a:ext cx="10958513" cy="64940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ח-כא: המשך כיבושי יהודה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כיבוש ערים בצורות וחזקות: </a:t>
            </a:r>
            <a:r>
              <a:rPr b="1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ירושלים, חברון 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והענקים אשר בה;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חברון ניתנת לכלב כפי שציווה משה.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קשה לכבוש את קרית ספר(דביר) עתניאל בן קנז אחיו הקטן של כלב  כובש אותה וזוכה בעכסה בת כלב.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היא מבקשת מבעלה שידבר עם אביה שיתן לה נחלה עם מקורות מים.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כיבוש אזורים בהרי יהודה ובשפלה. עזה, אשקלון, עקרון, הר, הנגב, השפלה.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אך מתקשה באזור אחד - העמק "כי רכב ברזל להם".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יהודה עוזר לשמעון לכבוש מספר ערים בעיקר את צפת.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2"/>
          <p:cNvSpPr/>
          <p:nvPr/>
        </p:nvSpPr>
        <p:spPr>
          <a:xfrm rot="-2187846">
            <a:off x="-442913" y="656849"/>
            <a:ext cx="438969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iw-IL" sz="5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כיבושי יהודה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/>
          <p:nvPr/>
        </p:nvSpPr>
        <p:spPr>
          <a:xfrm>
            <a:off x="8205079" y="843677"/>
            <a:ext cx="3389068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iw-IL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נחלת יוסף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iw-IL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ונחלת שאר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iw-IL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השבטים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3"/>
          <p:cNvSpPr/>
          <p:nvPr/>
        </p:nvSpPr>
        <p:spPr>
          <a:xfrm>
            <a:off x="3014663" y="5414963"/>
            <a:ext cx="914400" cy="914400"/>
          </a:xfrm>
          <a:prstGeom prst="ellipse">
            <a:avLst/>
          </a:prstGeom>
          <a:noFill/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0" name="Google Shape;170;p23"/>
          <p:cNvPicPr preferRelativeResize="0"/>
          <p:nvPr/>
        </p:nvPicPr>
        <p:blipFill rotWithShape="1">
          <a:blip r:embed="rId3">
            <a:alphaModFix/>
          </a:blip>
          <a:srcRect b="38681" l="0" r="0" t="8921"/>
          <a:stretch/>
        </p:blipFill>
        <p:spPr>
          <a:xfrm>
            <a:off x="320413" y="0"/>
            <a:ext cx="7884666" cy="6575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/>
          <p:nvPr/>
        </p:nvSpPr>
        <p:spPr>
          <a:xfrm>
            <a:off x="471488" y="920621"/>
            <a:ext cx="10853737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כב-כו: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כיבוש בית אל בידי בני יוסף, גם בית-אל הייתה עיר קשה  לכיבוש.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בני יוסף מתאמצים לכבשה, ולבסוף מצליחים בזכות סיוע של איש מאנשי העיר אשר הראם את "מבוא העיר".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כז-לו:  ששה שבטים הנזכרים נוספים לא מצליחים לכבוש ערים רבות שנשארו בידי הכנענים והאמוריים עובדי עבודה זרה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כגון: בית שאן – בנחלת מנשה,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גזר – בנחלת אפרים,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David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עכו – בנחלת אשר.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4"/>
          <p:cNvSpPr/>
          <p:nvPr/>
        </p:nvSpPr>
        <p:spPr>
          <a:xfrm rot="-2187846">
            <a:off x="-682701" y="312274"/>
            <a:ext cx="438969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iw-IL" sz="5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כיבושי יוסף</a:t>
            </a:r>
            <a:endParaRPr b="0" i="0" sz="5400" u="none" cap="none" strike="noStrik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4"/>
          <p:cNvSpPr/>
          <p:nvPr/>
        </p:nvSpPr>
        <p:spPr>
          <a:xfrm rot="-2187846">
            <a:off x="-558830" y="4374766"/>
            <a:ext cx="4338884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iw-IL" sz="4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כיבושי שאר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iw-IL" sz="40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השבטים</a:t>
            </a:r>
            <a:endParaRPr b="0" i="0" sz="4000" u="none" cap="none" strike="noStrik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/>
        </p:nvSpPr>
        <p:spPr>
          <a:xfrm>
            <a:off x="5684996" y="113368"/>
            <a:ext cx="6099300" cy="11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David"/>
              <a:buNone/>
            </a:pPr>
            <a:r>
              <a:rPr b="1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פרק ב פס' א-ו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5"/>
          <p:cNvSpPr txBox="1"/>
          <p:nvPr/>
        </p:nvSpPr>
        <p:spPr>
          <a:xfrm>
            <a:off x="316706" y="1857375"/>
            <a:ext cx="11558588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במעמד לאומי, במקום הסמוך לגלגל, מופיע מלאך ה' ומוכיח את העם על מלאכת הירושה שלא הושלמה, והעונש –"וְגַּם אָ מַּ רְ תִ י לֹא אֲגָרֵּ ש אֹותָ ם מִ פְ נֵּיכֶם", עם ישראל לא יזכה להשלים את ירושת הארץ ;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התגובה לדברי המלאך –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"וַּיִשְ אּו הָ עָ ם אֶ ת קֹולָם וַּיִבְכּו", שם המקום על שם המאורע – "וַּיִקְ רְאּו שֵּ ם הַּ מָ קֹום הַּ הּוא בֹכִים"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