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C67F-19EC-433B-B69F-41CD83D29981}" type="datetimeFigureOut">
              <a:rPr lang="he-IL" smtClean="0"/>
              <a:t>כ"ה/תשרי/תשפ"א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D1D5-6C2C-4063-8094-6D5E6BC06578}" type="slidenum">
              <a:rPr lang="he-IL" smtClean="0"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C67F-19EC-433B-B69F-41CD83D29981}" type="datetimeFigureOut">
              <a:rPr lang="he-IL" smtClean="0"/>
              <a:t>כ"ה/תשרי/תשפ"א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D1D5-6C2C-4063-8094-6D5E6BC06578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C67F-19EC-433B-B69F-41CD83D29981}" type="datetimeFigureOut">
              <a:rPr lang="he-IL" smtClean="0"/>
              <a:t>כ"ה/תשרי/תשפ"א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D1D5-6C2C-4063-8094-6D5E6BC0657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C67F-19EC-433B-B69F-41CD83D29981}" type="datetimeFigureOut">
              <a:rPr lang="he-IL" smtClean="0"/>
              <a:t>כ"ה/תשרי/תשפ"א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D1D5-6C2C-4063-8094-6D5E6BC06578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C67F-19EC-433B-B69F-41CD83D29981}" type="datetimeFigureOut">
              <a:rPr lang="he-IL" smtClean="0"/>
              <a:t>כ"ה/תשרי/תשפ"א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D1D5-6C2C-4063-8094-6D5E6BC06578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C67F-19EC-433B-B69F-41CD83D29981}" type="datetimeFigureOut">
              <a:rPr lang="he-IL" smtClean="0"/>
              <a:t>כ"ה/תשרי/תשפ"א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D1D5-6C2C-4063-8094-6D5E6BC0657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C67F-19EC-433B-B69F-41CD83D29981}" type="datetimeFigureOut">
              <a:rPr lang="he-IL" smtClean="0"/>
              <a:t>כ"ה/תשרי/תשפ"א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D1D5-6C2C-4063-8094-6D5E6BC0657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C67F-19EC-433B-B69F-41CD83D29981}" type="datetimeFigureOut">
              <a:rPr lang="he-IL" smtClean="0"/>
              <a:t>כ"ה/תשרי/תשפ"א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D1D5-6C2C-4063-8094-6D5E6BC0657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C67F-19EC-433B-B69F-41CD83D29981}" type="datetimeFigureOut">
              <a:rPr lang="he-IL" smtClean="0"/>
              <a:t>כ"ה/תשרי/תשפ"א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D1D5-6C2C-4063-8094-6D5E6BC06578}" type="slidenum">
              <a:rPr lang="he-IL" smtClean="0"/>
              <a:t>‹#›</a:t>
            </a:fld>
            <a:endParaRPr lang="he-I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C67F-19EC-433B-B69F-41CD83D29981}" type="datetimeFigureOut">
              <a:rPr lang="he-IL" smtClean="0"/>
              <a:t>כ"ה/תשרי/תשפ"א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D1D5-6C2C-4063-8094-6D5E6BC0657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5C67F-19EC-433B-B69F-41CD83D29981}" type="datetimeFigureOut">
              <a:rPr lang="he-IL" smtClean="0"/>
              <a:t>כ"ה/תשרי/תשפ"א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55D1D5-6C2C-4063-8094-6D5E6BC0657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525C67F-19EC-433B-B69F-41CD83D29981}" type="datetimeFigureOut">
              <a:rPr lang="he-IL" smtClean="0"/>
              <a:t>כ"ה/תשרי/תשפ"א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55D1D5-6C2C-4063-8094-6D5E6BC06578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1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2286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r" defTabSz="914400" rtl="1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31640" y="2492896"/>
            <a:ext cx="6357090" cy="1368152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ctr"/>
            <a:r>
              <a:rPr lang="he-IL" sz="8000" b="1" dirty="0" smtClean="0"/>
              <a:t>אהוד בן גרא</a:t>
            </a:r>
            <a:endParaRPr lang="he-IL" sz="8000" b="1" dirty="0"/>
          </a:p>
        </p:txBody>
      </p: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043608" y="404664"/>
            <a:ext cx="7175351" cy="1793167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182880" indent="0" algn="ctr">
              <a:buNone/>
            </a:pPr>
            <a:r>
              <a:rPr lang="he-IL" dirty="0" smtClean="0"/>
              <a:t>שופטים פרק  ג</a:t>
            </a:r>
            <a:br>
              <a:rPr lang="he-IL" dirty="0" smtClean="0"/>
            </a:br>
            <a:r>
              <a:rPr lang="he-IL" dirty="0" smtClean="0"/>
              <a:t> פסוקים </a:t>
            </a:r>
            <a:r>
              <a:rPr lang="he-IL" dirty="0" err="1" smtClean="0"/>
              <a:t>יב</a:t>
            </a:r>
            <a:r>
              <a:rPr lang="he-IL" dirty="0" smtClean="0"/>
              <a:t>-לא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22400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287524" y="503175"/>
            <a:ext cx="8712968" cy="6120680"/>
          </a:xfrm>
        </p:spPr>
        <p:txBody>
          <a:bodyPr>
            <a:no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he-IL" sz="2800" b="1" dirty="0" err="1" smtClean="0"/>
              <a:t>יב</a:t>
            </a:r>
            <a:r>
              <a:rPr lang="he-IL" sz="2800" b="1" dirty="0" smtClean="0"/>
              <a:t>.</a:t>
            </a:r>
            <a:r>
              <a:rPr lang="he-IL" sz="2800" dirty="0"/>
              <a:t> וַיֹּסִפוּ בְּנֵי יִשְׂרָאֵל, לַעֲשׂוֹת הָרַע בְּעֵינֵי יְהוָה; וַיְחַזֵּק </a:t>
            </a:r>
            <a:r>
              <a:rPr lang="he-IL" sz="2800" dirty="0" smtClean="0"/>
              <a:t>ה' אֶת-עֶגְלוֹן </a:t>
            </a:r>
            <a:r>
              <a:rPr lang="he-IL" sz="2800" dirty="0"/>
              <a:t>מֶלֶךְ-מוֹאָב, עַל-יִשְׂרָאֵל, עַל כִּי-עָשׂוּ אֶת-הָרַע, בְּעֵינֵי יְהוָה.  </a:t>
            </a:r>
            <a:endParaRPr lang="he-IL" sz="2800" dirty="0"/>
          </a:p>
          <a:p>
            <a:pPr marL="45720" indent="0">
              <a:lnSpc>
                <a:spcPct val="150000"/>
              </a:lnSpc>
              <a:buNone/>
            </a:pPr>
            <a:r>
              <a:rPr lang="he-IL" sz="2800" b="1" dirty="0" err="1" smtClean="0"/>
              <a:t>יג</a:t>
            </a:r>
            <a:r>
              <a:rPr lang="he-IL" sz="2800" b="1" dirty="0" smtClean="0"/>
              <a:t>.</a:t>
            </a:r>
            <a:r>
              <a:rPr lang="he-IL" sz="2800" dirty="0"/>
              <a:t> </a:t>
            </a:r>
            <a:r>
              <a:rPr lang="he-IL" sz="2800" dirty="0" err="1"/>
              <a:t>וַיֶּאֱסֹף</a:t>
            </a:r>
            <a:r>
              <a:rPr lang="he-IL" sz="2800" dirty="0"/>
              <a:t> אֵלָיו, אֶת-בְּנֵי עַמּוֹן וַעֲמָלֵק; וַיֵּלֶךְ, </a:t>
            </a:r>
            <a:r>
              <a:rPr lang="he-IL" sz="2800" dirty="0" err="1"/>
              <a:t>וַיַּך</a:t>
            </a:r>
            <a:r>
              <a:rPr lang="he-IL" sz="2800" dirty="0"/>
              <a:t>ְ אֶת-יִשְׂרָאֵל, וַיִּירְשׁוּ, אֶת-עִיר הַתְּמָרִים.  </a:t>
            </a:r>
            <a:endParaRPr lang="he-IL" sz="2800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he-IL" sz="2800" b="1" dirty="0" smtClean="0"/>
              <a:t>יד.</a:t>
            </a:r>
            <a:r>
              <a:rPr lang="he-IL" sz="2800" dirty="0" smtClean="0"/>
              <a:t> וַיַּעַבְדוּ בְנֵי-יִשְׂרָאֵל אֶת-עֶגְלוֹן מֶלֶךְ-מוֹאָב, שְׁמוֹנֶה עֶשְׂרֵה שָׁנָה.  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he-IL" sz="2800" b="1" dirty="0" smtClean="0"/>
              <a:t>טו.</a:t>
            </a:r>
            <a:r>
              <a:rPr lang="he-IL" sz="2800" dirty="0"/>
              <a:t> וַיִּזְעֲקוּ בְנֵי-יִשְׂרָאֵל, אֶל-יְהוָה, </a:t>
            </a:r>
            <a:r>
              <a:rPr lang="he-IL" sz="2800" dirty="0" err="1"/>
              <a:t>וַיָּקֶם</a:t>
            </a:r>
            <a:r>
              <a:rPr lang="he-IL" sz="2800" dirty="0"/>
              <a:t> יְהוָה לָהֶם מוֹשִׁיעַ אֶת-אֵהוּד בֶּן-גֵּרָא בֶּן-הַיְמִינִי, אִישׁ אִטֵּר יַד-יְמִינוֹ; </a:t>
            </a:r>
            <a:r>
              <a:rPr lang="he-IL" sz="2800" dirty="0"/>
              <a:t/>
            </a:r>
            <a:br>
              <a:rPr lang="he-IL" sz="2800" dirty="0"/>
            </a:br>
            <a:endParaRPr lang="he-IL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4" t="32639" r="23837"/>
          <a:stretch/>
        </p:blipFill>
        <p:spPr bwMode="auto">
          <a:xfrm>
            <a:off x="5387855" y="404664"/>
            <a:ext cx="202337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2" t="33821" r="22469"/>
          <a:stretch/>
        </p:blipFill>
        <p:spPr bwMode="auto">
          <a:xfrm>
            <a:off x="3974097" y="1670433"/>
            <a:ext cx="1872208" cy="1742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6" t="32300" r="26152"/>
          <a:stretch/>
        </p:blipFill>
        <p:spPr bwMode="auto">
          <a:xfrm>
            <a:off x="5747038" y="4557458"/>
            <a:ext cx="1656184" cy="165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42" t="27569" r="19400"/>
          <a:stretch/>
        </p:blipFill>
        <p:spPr bwMode="auto">
          <a:xfrm>
            <a:off x="683568" y="4430330"/>
            <a:ext cx="2016224" cy="1909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0" t="18520" r="30528" b="13173"/>
          <a:stretch/>
        </p:blipFill>
        <p:spPr bwMode="auto">
          <a:xfrm>
            <a:off x="1547664" y="0"/>
            <a:ext cx="6511734" cy="6700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מחבר חץ ישר 9"/>
          <p:cNvCxnSpPr/>
          <p:nvPr/>
        </p:nvCxnSpPr>
        <p:spPr>
          <a:xfrm flipH="1" flipV="1">
            <a:off x="5617131" y="1808820"/>
            <a:ext cx="458450" cy="108012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446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9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lketidende.dk - Lolland og Falster samlet et sted - Forside - Klub FT -  Bustur til København - vi hylder dronningen - AFLY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408" y="1215403"/>
            <a:ext cx="4527329" cy="313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דף צביעה של חייל -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334" y="1531582"/>
            <a:ext cx="1113783" cy="202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חץ ימינה 5"/>
          <p:cNvSpPr/>
          <p:nvPr/>
        </p:nvSpPr>
        <p:spPr>
          <a:xfrm>
            <a:off x="2265690" y="2780928"/>
            <a:ext cx="1728192" cy="3109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לחצן פעולה: עזרה 6">
            <a:hlinkClick r:id="" action="ppaction://noaction" highlightClick="1"/>
          </p:cNvPr>
          <p:cNvSpPr/>
          <p:nvPr/>
        </p:nvSpPr>
        <p:spPr>
          <a:xfrm>
            <a:off x="2837461" y="1698566"/>
            <a:ext cx="504056" cy="845445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>
            <a:off x="6732240" y="4676661"/>
            <a:ext cx="16979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אומץ</a:t>
            </a:r>
            <a:endParaRPr lang="he-IL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מלבן 10"/>
          <p:cNvSpPr/>
          <p:nvPr/>
        </p:nvSpPr>
        <p:spPr>
          <a:xfrm>
            <a:off x="3245309" y="5733256"/>
            <a:ext cx="30396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עזרה מה'</a:t>
            </a:r>
            <a:endParaRPr lang="he-IL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מלבן 11"/>
          <p:cNvSpPr/>
          <p:nvPr/>
        </p:nvSpPr>
        <p:spPr>
          <a:xfrm>
            <a:off x="923225" y="4676661"/>
            <a:ext cx="20008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חכמה</a:t>
            </a:r>
            <a:endParaRPr lang="he-IL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מלבן 12"/>
          <p:cNvSpPr/>
          <p:nvPr/>
        </p:nvSpPr>
        <p:spPr>
          <a:xfrm>
            <a:off x="3779912" y="4792888"/>
            <a:ext cx="19704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גבורה</a:t>
            </a:r>
            <a:endParaRPr lang="he-IL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686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251520" y="476672"/>
            <a:ext cx="8685584" cy="3604592"/>
          </a:xfrm>
        </p:spPr>
        <p:txBody>
          <a:bodyPr>
            <a:no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he-IL" sz="2800" dirty="0" smtClean="0"/>
              <a:t>ויִּשְׁלְחוּ </a:t>
            </a:r>
            <a:r>
              <a:rPr lang="he-IL" sz="2800" dirty="0"/>
              <a:t>בְנֵי-יִשְׂרָאֵל בְּיָדוֹ מִנְחָה, לְעֶגְלוֹן מֶלֶךְ מוֹאָב.  </a:t>
            </a:r>
            <a:endParaRPr lang="he-IL" sz="2800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he-IL" sz="2800" b="1" dirty="0" err="1" smtClean="0"/>
              <a:t>טז</a:t>
            </a:r>
            <a:r>
              <a:rPr lang="he-IL" sz="2800" dirty="0"/>
              <a:t> וַיַּעַשׂ לוֹ אֵהוּד חֶרֶב, וְלָהּ שְׁנֵי פֵיוֹת--גֹּמֶד אָרְכָּהּ; </a:t>
            </a:r>
            <a:r>
              <a:rPr lang="he-IL" sz="2800" dirty="0" err="1"/>
              <a:t>וַיַּחְגֹּר</a:t>
            </a:r>
            <a:r>
              <a:rPr lang="he-IL" sz="2800" dirty="0"/>
              <a:t> אוֹתָהּ מִתַּחַת לְמַדָּיו, עַל יֶרֶךְ יְמִינוֹ.  </a:t>
            </a:r>
            <a:r>
              <a:rPr lang="he-IL" sz="2800" b="1" dirty="0" err="1"/>
              <a:t>יז</a:t>
            </a:r>
            <a:r>
              <a:rPr lang="he-IL" sz="2800" dirty="0"/>
              <a:t> וַיַּקְרֵב, אֶת-הַמִּנְחָה, לְעֶגְלוֹן, מֶלֶךְ מוֹאָב; וְעֶגְלוֹן, אִישׁ בָּרִיא מְאֹד.  </a:t>
            </a:r>
            <a:r>
              <a:rPr lang="he-IL" sz="2800" b="1" dirty="0" err="1"/>
              <a:t>יח</a:t>
            </a:r>
            <a:r>
              <a:rPr lang="he-IL" sz="2800" dirty="0"/>
              <a:t> וַיְהִי כַּאֲשֶׁר כִּלָּה, לְהַקְרִיב אֶת-הַמִּנְחָה; </a:t>
            </a:r>
            <a:endParaRPr lang="he-IL" sz="2800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he-IL" sz="2800" dirty="0" smtClean="0"/>
              <a:t>וַיְשַׁלַּח</a:t>
            </a:r>
            <a:r>
              <a:rPr lang="he-IL" sz="2800" dirty="0"/>
              <a:t>, אֶת-הָעָם, נֹשְׂאֵי, הַמִּנְחָה</a:t>
            </a:r>
            <a:r>
              <a:rPr lang="he-IL" sz="2800" dirty="0" smtClean="0"/>
              <a:t>.</a:t>
            </a:r>
          </a:p>
          <a:p>
            <a:pPr marL="45720" indent="0">
              <a:buNone/>
            </a:pPr>
            <a:endParaRPr lang="he-IL" sz="1600" dirty="0"/>
          </a:p>
          <a:p>
            <a:pPr marL="45720" indent="0">
              <a:buNone/>
            </a:pPr>
            <a:r>
              <a:rPr lang="he-IL" sz="1600" dirty="0"/>
              <a:t/>
            </a:r>
            <a:br>
              <a:rPr lang="he-IL" sz="1600" dirty="0"/>
            </a:br>
            <a:endParaRPr lang="he-IL" sz="1600" dirty="0"/>
          </a:p>
        </p:txBody>
      </p:sp>
      <p:pic>
        <p:nvPicPr>
          <p:cNvPr id="4" name="תמונה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79812" y="1160748"/>
            <a:ext cx="3384376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7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0.00023 L -0.29132 0.4191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66" y="209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179512" y="116632"/>
            <a:ext cx="8784976" cy="6624736"/>
          </a:xfrm>
        </p:spPr>
        <p:txBody>
          <a:bodyPr>
            <a:no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he-IL" sz="2800" b="1" dirty="0" err="1" smtClean="0"/>
              <a:t>יט</a:t>
            </a:r>
            <a:r>
              <a:rPr lang="he-IL" sz="2800" dirty="0"/>
              <a:t> וְהוּא שָׁב, </a:t>
            </a:r>
            <a:r>
              <a:rPr lang="he-IL" sz="2800" dirty="0" err="1"/>
              <a:t>מִן-הַפְּסִילִים</a:t>
            </a:r>
            <a:r>
              <a:rPr lang="he-IL" sz="2800" dirty="0"/>
              <a:t> אֲשֶׁר אֶת-הַגִּלְגָּל, וַיֹּאמֶר, דְּבַר-סֵתֶר לִי אֵלֶיךָ הַמֶּלֶךְ; וַיֹּאמֶר הָס--וַיֵּצְאוּ מֵעָלָיו, </a:t>
            </a:r>
            <a:r>
              <a:rPr lang="he-IL" sz="2800" dirty="0" err="1"/>
              <a:t>כָּל-הָעֹמְדִים</a:t>
            </a:r>
            <a:r>
              <a:rPr lang="he-IL" sz="2800" dirty="0"/>
              <a:t> עָלָיו.  </a:t>
            </a:r>
            <a:endParaRPr lang="he-IL" sz="2800" dirty="0" smtClean="0"/>
          </a:p>
          <a:p>
            <a:pPr marL="45720" indent="0">
              <a:lnSpc>
                <a:spcPct val="150000"/>
              </a:lnSpc>
              <a:buNone/>
            </a:pPr>
            <a:endParaRPr lang="he-IL" sz="2800" b="1" dirty="0"/>
          </a:p>
          <a:p>
            <a:pPr marL="45720" indent="0">
              <a:lnSpc>
                <a:spcPct val="150000"/>
              </a:lnSpc>
              <a:buNone/>
            </a:pPr>
            <a:r>
              <a:rPr lang="he-IL" sz="2800" b="1" dirty="0" smtClean="0"/>
              <a:t>כ</a:t>
            </a:r>
            <a:r>
              <a:rPr lang="he-IL" sz="2800" dirty="0"/>
              <a:t> וְאֵהוּד בָּא אֵלָיו, וְהוּא-יֹשֵׁב בַּעֲלִיַּת הַמְּקֵרָה אֲשֶׁר-לוֹ לְבַדּוֹ, וַיֹּאמֶר אֵהוּד, </a:t>
            </a:r>
            <a:r>
              <a:rPr lang="he-IL" sz="2800" dirty="0" err="1"/>
              <a:t>דְּבַר-אֱלֹהִים</a:t>
            </a:r>
            <a:r>
              <a:rPr lang="he-IL" sz="2800" dirty="0"/>
              <a:t> לִי אֵלֶיךָ; </a:t>
            </a:r>
            <a:r>
              <a:rPr lang="he-IL" sz="2800" dirty="0" err="1"/>
              <a:t>וַיָּקָם</a:t>
            </a:r>
            <a:r>
              <a:rPr lang="he-IL" sz="2800" dirty="0"/>
              <a:t>, מֵעַל </a:t>
            </a:r>
            <a:r>
              <a:rPr lang="he-IL" sz="2800" dirty="0" err="1"/>
              <a:t>הַכִּסֵּא</a:t>
            </a:r>
            <a:r>
              <a:rPr lang="he-IL" sz="2800" dirty="0"/>
              <a:t>.  </a:t>
            </a:r>
            <a:endParaRPr lang="he-IL" sz="2800" dirty="0" smtClean="0"/>
          </a:p>
          <a:p>
            <a:pPr marL="45720" indent="0">
              <a:lnSpc>
                <a:spcPct val="150000"/>
              </a:lnSpc>
              <a:buNone/>
            </a:pPr>
            <a:endParaRPr lang="he-IL" sz="2800" b="1" dirty="0"/>
          </a:p>
          <a:p>
            <a:pPr marL="45720" indent="0">
              <a:lnSpc>
                <a:spcPct val="150000"/>
              </a:lnSpc>
              <a:buNone/>
            </a:pPr>
            <a:r>
              <a:rPr lang="he-IL" sz="2800" b="1" dirty="0" err="1" smtClean="0"/>
              <a:t>כא</a:t>
            </a:r>
            <a:r>
              <a:rPr lang="he-IL" sz="2800" dirty="0" smtClean="0"/>
              <a:t> וַיִּשְׁלַח אֵהוּד, אֶת-יַד שְׂמֹאלוֹ, </a:t>
            </a:r>
            <a:r>
              <a:rPr lang="he-IL" sz="2800" dirty="0" err="1" smtClean="0"/>
              <a:t>וַיִּקַּח</a:t>
            </a:r>
            <a:r>
              <a:rPr lang="he-IL" sz="2800" dirty="0" smtClean="0"/>
              <a:t> אֶת-הַחֶרֶב, מֵעַל יֶרֶךְ יְמִינוֹ...  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he-IL" sz="2800" b="1" dirty="0" err="1" smtClean="0"/>
              <a:t>כג</a:t>
            </a:r>
            <a:r>
              <a:rPr lang="he-IL" sz="2800" dirty="0"/>
              <a:t> וַיֵּצֵא אֵהוּד, </a:t>
            </a:r>
            <a:r>
              <a:rPr lang="he-IL" sz="2800" dirty="0" err="1"/>
              <a:t>הַמִּסְדְּרוֹנָה</a:t>
            </a:r>
            <a:r>
              <a:rPr lang="he-IL" sz="2800" dirty="0"/>
              <a:t>; </a:t>
            </a:r>
            <a:r>
              <a:rPr lang="he-IL" sz="2800" dirty="0" err="1"/>
              <a:t>וַיִּסְגֹּר</a:t>
            </a:r>
            <a:r>
              <a:rPr lang="he-IL" sz="2800" dirty="0"/>
              <a:t> דַּלְתוֹת </a:t>
            </a:r>
            <a:r>
              <a:rPr lang="he-IL" sz="2800" dirty="0" err="1"/>
              <a:t>הָעֲלִיָּה</a:t>
            </a:r>
            <a:r>
              <a:rPr lang="he-IL" sz="2800" dirty="0"/>
              <a:t>, בַּעֲדוֹ--וְנָעָל.  </a:t>
            </a:r>
            <a:r>
              <a:rPr lang="he-IL" sz="2800" dirty="0"/>
              <a:t/>
            </a:r>
            <a:br>
              <a:rPr lang="he-IL" sz="2800" dirty="0"/>
            </a:br>
            <a:endParaRPr lang="he-IL" sz="2800" dirty="0"/>
          </a:p>
        </p:txBody>
      </p:sp>
      <p:pic>
        <p:nvPicPr>
          <p:cNvPr id="4" name="תמונה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1" y="1340768"/>
            <a:ext cx="1368152" cy="1152128"/>
          </a:xfrm>
          <a:prstGeom prst="rect">
            <a:avLst/>
          </a:prstGeom>
        </p:spPr>
      </p:pic>
      <p:pic>
        <p:nvPicPr>
          <p:cNvPr id="6" name="תמונה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157192"/>
            <a:ext cx="2739777" cy="84658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0" r="24857"/>
          <a:stretch/>
        </p:blipFill>
        <p:spPr bwMode="auto">
          <a:xfrm>
            <a:off x="3220825" y="1052737"/>
            <a:ext cx="2865080" cy="4058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09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179512" y="332656"/>
            <a:ext cx="8784976" cy="6192688"/>
          </a:xfrm>
        </p:spPr>
        <p:txBody>
          <a:bodyPr>
            <a:no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he-IL" sz="3200" b="1" dirty="0"/>
              <a:t>כד</a:t>
            </a:r>
            <a:r>
              <a:rPr lang="he-IL" sz="3200" dirty="0"/>
              <a:t> וְהוּא יָצָא, וַעֲבָדָיו בָּאוּ, וַיִּרְאוּ, וְהִנֵּה דַּלְתוֹת </a:t>
            </a:r>
            <a:r>
              <a:rPr lang="he-IL" sz="3200" dirty="0" err="1"/>
              <a:t>הָעֲלִיָּה</a:t>
            </a:r>
            <a:r>
              <a:rPr lang="he-IL" sz="3200" dirty="0"/>
              <a:t> נְעֻלוֹת; וַיֹּאמְרוּ, אַךְ מֵסִיךְ הוּא אֶת-רַגְלָיו בַּחֲדַר הַמְּקֵרָה.  </a:t>
            </a:r>
            <a:endParaRPr lang="he-IL" sz="3200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he-IL" sz="3200" b="1" dirty="0" smtClean="0"/>
              <a:t>כה</a:t>
            </a:r>
            <a:r>
              <a:rPr lang="he-IL" sz="3200" dirty="0"/>
              <a:t> וַיָּחִילוּ עַד-בּוֹשׁ, וְהִנֵּה אֵינֶנּוּ פֹתֵחַ דַּלְתוֹת </a:t>
            </a:r>
            <a:r>
              <a:rPr lang="he-IL" sz="3200" dirty="0" err="1"/>
              <a:t>הָעֲלִיָּה</a:t>
            </a:r>
            <a:r>
              <a:rPr lang="he-IL" sz="3200" dirty="0"/>
              <a:t>; </a:t>
            </a:r>
            <a:r>
              <a:rPr lang="he-IL" sz="3200" dirty="0" err="1"/>
              <a:t>וַיִּקְחו</a:t>
            </a:r>
            <a:r>
              <a:rPr lang="he-IL" sz="3200" dirty="0"/>
              <a:t>ּ אֶת-הַמַּפְתֵּחַ, וַיִּפְתָּחוּ, וְהִנֵּה </a:t>
            </a:r>
            <a:r>
              <a:rPr lang="he-IL" sz="3200" dirty="0" err="1"/>
              <a:t>אֲדֹנֵיהֶם</a:t>
            </a:r>
            <a:r>
              <a:rPr lang="he-IL" sz="3200" dirty="0"/>
              <a:t>, נֹפֵל אַרְצָה מֵת.  </a:t>
            </a:r>
            <a:endParaRPr lang="he-IL" sz="3200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he-IL" sz="3200" b="1" dirty="0" err="1" smtClean="0"/>
              <a:t>כו</a:t>
            </a:r>
            <a:r>
              <a:rPr lang="he-IL" sz="3200" dirty="0"/>
              <a:t> וְאֵהוּד נִמְלַט, עַד </a:t>
            </a:r>
            <a:r>
              <a:rPr lang="he-IL" sz="3200" dirty="0" err="1"/>
              <a:t>הִתְמַהְמְהָם</a:t>
            </a:r>
            <a:r>
              <a:rPr lang="he-IL" sz="3200" dirty="0"/>
              <a:t>; וְהוּא עָבַר </a:t>
            </a:r>
            <a:r>
              <a:rPr lang="he-IL" sz="3200" dirty="0" err="1"/>
              <a:t>אֶת-הַפְּסִילִים</a:t>
            </a:r>
            <a:r>
              <a:rPr lang="he-IL" sz="3200" dirty="0"/>
              <a:t>, וַיִּמָּלֵט </a:t>
            </a:r>
            <a:r>
              <a:rPr lang="he-IL" sz="3200" dirty="0" err="1"/>
              <a:t>הַשְּׂעִירָתָה</a:t>
            </a:r>
            <a:r>
              <a:rPr lang="he-IL" sz="3200" dirty="0"/>
              <a:t>.  </a:t>
            </a:r>
            <a:endParaRPr lang="he-IL" sz="3200" dirty="0"/>
          </a:p>
        </p:txBody>
      </p:sp>
    </p:spTree>
    <p:extLst>
      <p:ext uri="{BB962C8B-B14F-4D97-AF65-F5344CB8AC3E}">
        <p14:creationId xmlns:p14="http://schemas.microsoft.com/office/powerpoint/2010/main" val="367493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quarter" idx="13"/>
          </p:nvPr>
        </p:nvSpPr>
        <p:spPr>
          <a:xfrm>
            <a:off x="179512" y="332656"/>
            <a:ext cx="8784976" cy="6525344"/>
          </a:xfrm>
        </p:spPr>
        <p:txBody>
          <a:bodyPr>
            <a:noAutofit/>
          </a:bodyPr>
          <a:lstStyle/>
          <a:p>
            <a:pPr marL="45720" indent="0">
              <a:lnSpc>
                <a:spcPct val="150000"/>
              </a:lnSpc>
              <a:buNone/>
            </a:pPr>
            <a:r>
              <a:rPr lang="he-IL" sz="2400" b="1" dirty="0" err="1" smtClean="0"/>
              <a:t>כז</a:t>
            </a:r>
            <a:r>
              <a:rPr lang="he-IL" sz="2400" dirty="0"/>
              <a:t> וַיְהִי בְּבוֹאוֹ, וַיִּתְקַע בַּשּׁוֹפָר בְּהַר אֶפְרָיִם; </a:t>
            </a:r>
            <a:endParaRPr lang="he-IL" sz="2400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he-IL" sz="2400" dirty="0" smtClean="0"/>
              <a:t>וַיֵּרְדוּ </a:t>
            </a:r>
            <a:r>
              <a:rPr lang="he-IL" sz="2400" dirty="0"/>
              <a:t>עִמּוֹ בְנֵי-יִשְׂרָאֵל מִן-הָהָר, וְהוּא לִפְנֵיהֶם.  </a:t>
            </a:r>
            <a:endParaRPr lang="he-IL" sz="2400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he-IL" sz="2400" b="1" dirty="0" err="1" smtClean="0"/>
              <a:t>כח</a:t>
            </a:r>
            <a:r>
              <a:rPr lang="he-IL" sz="2400" dirty="0"/>
              <a:t> וַיֹּאמֶר </a:t>
            </a:r>
            <a:r>
              <a:rPr lang="he-IL" sz="2400" dirty="0" err="1"/>
              <a:t>אֲלֵהֶם</a:t>
            </a:r>
            <a:r>
              <a:rPr lang="he-IL" sz="2400" dirty="0"/>
              <a:t> רִדְפוּ אַחֲרַי, כִּי-נָתַן יְהוָה </a:t>
            </a:r>
            <a:r>
              <a:rPr lang="he-IL" sz="2400" dirty="0" err="1"/>
              <a:t>אֶת-אֹיְבֵיכֶם</a:t>
            </a:r>
            <a:r>
              <a:rPr lang="he-IL" sz="2400" dirty="0"/>
              <a:t> אֶת-מוֹאָב בְּיֶדְכֶם; וַיֵּרְדוּ אַחֲרָיו, וַיִּלְכְּדוּ אֶת-מַעְבְּרוֹת הַיַּרְדֵּן לְמוֹאָב, וְלֹא-נָתְנוּ אִישׁ, לַעֲבֹר.  </a:t>
            </a:r>
            <a:endParaRPr lang="he-IL" sz="2400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he-IL" sz="2400" b="1" dirty="0" err="1" smtClean="0"/>
              <a:t>כט</a:t>
            </a:r>
            <a:r>
              <a:rPr lang="he-IL" sz="2400" dirty="0"/>
              <a:t> וַיַּכּוּ אֶת-מוֹאָב בָּעֵת הַהִיא, כַּעֲשֶׂרֶת אֲלָפִים אִישׁ--כָּל-שָׁמֵן, וְכָל-אִישׁ חָיִל; וְלֹא נִמְלַט, אִישׁ.  </a:t>
            </a:r>
            <a:endParaRPr lang="he-IL" sz="2400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he-IL" sz="2400" b="1" dirty="0" smtClean="0"/>
              <a:t>ל</a:t>
            </a:r>
            <a:r>
              <a:rPr lang="he-IL" sz="2400" dirty="0"/>
              <a:t> </a:t>
            </a:r>
            <a:r>
              <a:rPr lang="he-IL" sz="2400" dirty="0" err="1"/>
              <a:t>וַתִּכָּנַע</a:t>
            </a:r>
            <a:r>
              <a:rPr lang="he-IL" sz="2400" dirty="0"/>
              <a:t> מוֹאָב בַּיּוֹם הַהוּא, תַּחַת יַד יִשְׂרָאֵל; </a:t>
            </a:r>
            <a:r>
              <a:rPr lang="he-IL" sz="2400" dirty="0" err="1"/>
              <a:t>וַתִּשְׁקֹט</a:t>
            </a:r>
            <a:r>
              <a:rPr lang="he-IL" sz="2400" dirty="0"/>
              <a:t> הָאָרֶץ, שְׁמוֹנִים שָׁנָה.  {פ}</a:t>
            </a:r>
            <a:r>
              <a:rPr lang="he-IL" sz="2400" dirty="0"/>
              <a:t/>
            </a:r>
            <a:br>
              <a:rPr lang="he-IL" sz="2400" dirty="0"/>
            </a:br>
            <a:r>
              <a:rPr lang="he-IL" sz="2400" b="1" dirty="0"/>
              <a:t>לא</a:t>
            </a:r>
            <a:r>
              <a:rPr lang="he-IL" sz="2400" dirty="0"/>
              <a:t> וְאַחֲרָיו הָיָה, שַׁמְגַּר בֶּן-עֲנָת, </a:t>
            </a:r>
            <a:r>
              <a:rPr lang="he-IL" sz="2400" dirty="0" err="1"/>
              <a:t>וַיַּך</a:t>
            </a:r>
            <a:r>
              <a:rPr lang="he-IL" sz="2400" dirty="0"/>
              <a:t>ְ </a:t>
            </a:r>
            <a:r>
              <a:rPr lang="he-IL" sz="2400" dirty="0" err="1"/>
              <a:t>אֶת-פְּלִשְׁתִּים</a:t>
            </a:r>
            <a:r>
              <a:rPr lang="he-IL" sz="2400" dirty="0"/>
              <a:t> שֵׁשׁ-מֵאוֹת אִישׁ, בְּמַלְמַד הַבָּקָר; </a:t>
            </a:r>
            <a:r>
              <a:rPr lang="he-IL" sz="2400" dirty="0" err="1"/>
              <a:t>וַיּוֹשַׁע</a:t>
            </a:r>
            <a:r>
              <a:rPr lang="he-IL" sz="2400" dirty="0"/>
              <a:t> גַּם-הוּא, אֶת-יִשְׂרָאֵל.  {פ}</a:t>
            </a:r>
            <a:endParaRPr lang="he-IL" sz="2400" dirty="0"/>
          </a:p>
        </p:txBody>
      </p:sp>
      <p:pic>
        <p:nvPicPr>
          <p:cNvPr id="2" name="Shofar  Sound of the Shofar - Amazing Shofar Blast -  Trump - High Quality -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00" end="141021.883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296140" y="497547"/>
            <a:ext cx="465584" cy="465584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63927"/>
            <a:ext cx="914535" cy="93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0" t="18520" r="30528" b="13173"/>
          <a:stretch/>
        </p:blipFill>
        <p:spPr bwMode="auto">
          <a:xfrm>
            <a:off x="1547664" y="772866"/>
            <a:ext cx="5760640" cy="592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חץ מעוקל למטה 3"/>
          <p:cNvSpPr/>
          <p:nvPr/>
        </p:nvSpPr>
        <p:spPr>
          <a:xfrm rot="2494176">
            <a:off x="4877753" y="2420136"/>
            <a:ext cx="1035350" cy="446395"/>
          </a:xfrm>
          <a:prstGeom prst="curvedDownArrow">
            <a:avLst>
              <a:gd name="adj1" fmla="val 34578"/>
              <a:gd name="adj2" fmla="val 69660"/>
              <a:gd name="adj3" fmla="val 635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6" name="כפל 5"/>
          <p:cNvSpPr/>
          <p:nvPr/>
        </p:nvSpPr>
        <p:spPr>
          <a:xfrm>
            <a:off x="5004048" y="2054427"/>
            <a:ext cx="432048" cy="654493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5" t="26372" r="13199" b="-1"/>
          <a:stretch/>
        </p:blipFill>
        <p:spPr bwMode="auto">
          <a:xfrm>
            <a:off x="5039409" y="3284984"/>
            <a:ext cx="3010563" cy="215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841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86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</p:bldLst>
  </p:timing>
</p:sld>
</file>

<file path=ppt/theme/theme1.xml><?xml version="1.0" encoding="utf-8"?>
<a:theme xmlns:a="http://schemas.openxmlformats.org/drawingml/2006/main" name="זרם מדחף">
  <a:themeElements>
    <a:clrScheme name="זרם מדחף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זרם מדחף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זרם מדחף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1292</TotalTime>
  <Words>26</Words>
  <Application>Microsoft Office PowerPoint</Application>
  <PresentationFormat>‫הצגה על המסך (4:3)</PresentationFormat>
  <Paragraphs>29</Paragraphs>
  <Slides>7</Slides>
  <Notes>0</Notes>
  <HiddenSlides>0</HiddenSlides>
  <MMClips>1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8" baseType="lpstr">
      <vt:lpstr>זרם מדחף</vt:lpstr>
      <vt:lpstr>שופטים פרק  ג  פסוקים יב-לא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שופטים פרק  ג  פסוקים יב-לא</dc:title>
  <dc:creator>‏‏משתמש Windows</dc:creator>
  <cp:lastModifiedBy>‏‏משתמש Windows</cp:lastModifiedBy>
  <cp:revision>8</cp:revision>
  <dcterms:created xsi:type="dcterms:W3CDTF">2020-10-12T21:24:52Z</dcterms:created>
  <dcterms:modified xsi:type="dcterms:W3CDTF">2020-10-13T18:57:26Z</dcterms:modified>
</cp:coreProperties>
</file>