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7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 txBox="1"/>
          <p:nvPr/>
        </p:nvSpPr>
        <p:spPr>
          <a:xfrm>
            <a:off x="1587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1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6" name="Google Shape;66;p1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1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type="ctrTitle"/>
          </p:nvPr>
        </p:nvSpPr>
        <p:spPr>
          <a:xfrm>
            <a:off x="571500" y="214312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90" name="Google Shape;90;p13"/>
          <p:cNvSpPr txBox="1"/>
          <p:nvPr>
            <p:ph idx="1" type="subTitle"/>
          </p:nvPr>
        </p:nvSpPr>
        <p:spPr>
          <a:xfrm>
            <a:off x="428625" y="1143000"/>
            <a:ext cx="8215312" cy="642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בספר שופטים אירועים ברצף מעגלי שחוזר על עצמו.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pic>
        <p:nvPicPr>
          <p:cNvPr id="92" name="Google Shape;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2850" y="1828800"/>
            <a:ext cx="6651625" cy="46450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 rot="1260000">
            <a:off x="5400675" y="2151062"/>
            <a:ext cx="1030287" cy="581025"/>
          </a:xfrm>
          <a:prstGeom prst="curvedDownArrow">
            <a:avLst>
              <a:gd fmla="val 15509" name="adj1"/>
              <a:gd fmla="val 20077" name="adj2"/>
              <a:gd fmla="val 16200" name="adj3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לכן</a:t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 rot="6516906">
            <a:off x="6156306" y="4623342"/>
            <a:ext cx="1099506" cy="540276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 rot="1116906">
            <a:off x="6435915" y="4343710"/>
            <a:ext cx="540276" cy="10995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לכן</a:t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 rot="10800000">
            <a:off x="4071937" y="5929312"/>
            <a:ext cx="938212" cy="517525"/>
          </a:xfrm>
          <a:prstGeom prst="curvedDownArrow">
            <a:avLst>
              <a:gd fmla="val 15643" name="adj1"/>
              <a:gd fmla="val 20111" name="adj2"/>
              <a:gd fmla="val 16200" name="adj3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 rot="-5400000">
            <a:off x="4282269" y="5718956"/>
            <a:ext cx="517525" cy="9382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לכן</a:t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 rot="-6180000">
            <a:off x="1760537" y="4681537"/>
            <a:ext cx="1100137" cy="541337"/>
          </a:xfrm>
          <a:prstGeom prst="curvedDownArrow">
            <a:avLst>
              <a:gd fmla="val 16286" name="adj1"/>
              <a:gd fmla="val 20272" name="adj2"/>
              <a:gd fmla="val 16200" name="adj3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 rot="-780000">
            <a:off x="2039925" y="4402125"/>
            <a:ext cx="541337" cy="11001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לכן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ctrTitle"/>
          </p:nvPr>
        </p:nvSpPr>
        <p:spPr>
          <a:xfrm>
            <a:off x="571500" y="571500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06" name="Google Shape;106;p14"/>
          <p:cNvSpPr txBox="1"/>
          <p:nvPr>
            <p:ph idx="1" type="subTitle"/>
          </p:nvPr>
        </p:nvSpPr>
        <p:spPr>
          <a:xfrm>
            <a:off x="357187" y="2214562"/>
            <a:ext cx="821531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b="1" i="0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ע"פ הרצף החוזר נלמד להכיר ולנתח את סיפורי השופטים השונים.</a:t>
            </a:r>
            <a:endParaRPr/>
          </a:p>
          <a:p>
            <a:pPr indent="0" lvl="0" marL="0" rtl="1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b="1" i="0" lang="en-US" sz="2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כתב איזה פרק ואיזה פסוקים הינך מנתח.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>
            <p:ph type="ctrTitle"/>
          </p:nvPr>
        </p:nvSpPr>
        <p:spPr>
          <a:xfrm>
            <a:off x="571500" y="357187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14" name="Google Shape;114;p15"/>
          <p:cNvSpPr txBox="1"/>
          <p:nvPr>
            <p:ph idx="1" type="subTitle"/>
          </p:nvPr>
        </p:nvSpPr>
        <p:spPr>
          <a:xfrm>
            <a:off x="500062" y="1500187"/>
            <a:ext cx="8215312" cy="4786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1: החטא.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2: העונש. 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3: בני ישראל מבקשים מחילה והצלה.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4: ה' שולח לבני ישראל שופט שמציל אותם.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5: סיפור ההצלה של בני ישראל מידי האויב.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6: מעטים מול רבים.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7: הארץ שקטה מספר שנים.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שלב 8: מפת השופטים.</a:t>
            </a:r>
            <a:endParaRPr/>
          </a:p>
          <a:p>
            <a:pPr indent="0" lvl="0" mar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>
            <p:ph type="ctrTitle"/>
          </p:nvPr>
        </p:nvSpPr>
        <p:spPr>
          <a:xfrm>
            <a:off x="857250" y="357187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22" name="Google Shape;122;p16"/>
          <p:cNvSpPr txBox="1"/>
          <p:nvPr>
            <p:ph idx="1" type="subTitle"/>
          </p:nvPr>
        </p:nvSpPr>
        <p:spPr>
          <a:xfrm>
            <a:off x="5857875" y="1500187"/>
            <a:ext cx="2786062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 החטא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24" name="Google Shape;124;p16"/>
          <p:cNvSpPr txBox="1"/>
          <p:nvPr/>
        </p:nvSpPr>
        <p:spPr>
          <a:xfrm>
            <a:off x="428625" y="3429000"/>
            <a:ext cx="8215312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  מצא בפרק את הפסוק המתאר את החטא של בני ישראל והעתק אותו.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  פרט את החטאים של בני ישראל. 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ג.  מהו החטא החמור ביותר, לדעתך.</a:t>
            </a:r>
            <a:endParaRPr/>
          </a:p>
        </p:txBody>
      </p:sp>
      <p:pic>
        <p:nvPicPr>
          <p:cNvPr descr="http://tbn0.google.com/images?q=tbn:Ii2aTPxnQH0FeM:http://www.vanderbilt.edu/AnS/religious_studies/Baal2.gif" id="125" name="Google Shape;12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85750"/>
            <a:ext cx="895350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357187" y="1857375"/>
            <a:ext cx="1571625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הבעל – אל כנעני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1928812" y="2428875"/>
            <a:ext cx="6858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</a:pPr>
            <a:r>
              <a:rPr b="1" i="0" lang="en-US" sz="2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הסיפור פותח בחטא של בני ישראל. ברוב הסיפורים  מדובר בעזיבת ה' ובעבודת לאלילים.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>
            <p:ph type="ctrTitle"/>
          </p:nvPr>
        </p:nvSpPr>
        <p:spPr>
          <a:xfrm>
            <a:off x="857250" y="357187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34" name="Google Shape;134;p17"/>
          <p:cNvSpPr txBox="1"/>
          <p:nvPr>
            <p:ph idx="1" type="subTitle"/>
          </p:nvPr>
        </p:nvSpPr>
        <p:spPr>
          <a:xfrm>
            <a:off x="6000750" y="1428750"/>
            <a:ext cx="2500312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העונש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357187" y="3000375"/>
            <a:ext cx="8215312" cy="257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מצא בפרק את הפסוק המתאר את העונש אשר הטיל ה' על בני ישראל והעתק אותו.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חפש ומצא את הפרטים הבאים: 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א.  המדינה המשעבדת: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ב.  המלך המשעבד: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ג.  תקופת השעבוד:</a:t>
            </a:r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1928812" y="2214562"/>
            <a:ext cx="6858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בעקבות החטא בא העונש...</a:t>
            </a:r>
            <a:endParaRPr/>
          </a:p>
        </p:txBody>
      </p:sp>
      <p:pic>
        <p:nvPicPr>
          <p:cNvPr descr="http://tbn0.google.com/images?q=tbn:u_TJqjR8xtCB8M:http://www.2give.co.il/media/products/c0057bcd8c33.jpg" id="138" name="Google Shape;13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640000">
            <a:off x="719137" y="339725"/>
            <a:ext cx="1406525" cy="1408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/>
          <p:nvPr>
            <p:ph type="ctrTitle"/>
          </p:nvPr>
        </p:nvSpPr>
        <p:spPr>
          <a:xfrm>
            <a:off x="857250" y="357187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45" name="Google Shape;145;p18"/>
          <p:cNvSpPr txBox="1"/>
          <p:nvPr>
            <p:ph idx="1" type="subTitle"/>
          </p:nvPr>
        </p:nvSpPr>
        <p:spPr>
          <a:xfrm>
            <a:off x="857250" y="1928812"/>
            <a:ext cx="8001000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בני ישראל מבקשים מחילה והצלה</a:t>
            </a:r>
            <a:endParaRPr/>
          </a:p>
        </p:txBody>
      </p:sp>
      <p:sp>
        <p:nvSpPr>
          <p:cNvPr id="146" name="Google Shape;146;p18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357187" y="3643312"/>
            <a:ext cx="8215312" cy="2071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מצא בפרק את הפסוק המתאר את הבקשה של בני ישראל לעזרה והעתק אותו.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כמה זמן אחרי השעבוד בקשו בני ישראל עזרה?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1857375" y="2786062"/>
            <a:ext cx="6858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ה' נענה תמיד לתחנונים של בני ישראל להצלה:</a:t>
            </a:r>
            <a:endParaRPr/>
          </a:p>
        </p:txBody>
      </p:sp>
      <p:pic>
        <p:nvPicPr>
          <p:cNvPr descr="http://tbn0.google.com/images?q=tbn:NX7oxhA8TXSB8M:http://www.toratemet.net/image/users/21292/ftp/my_files/Imagesdusite/%D7%98%D7%9C%D7%99%D7%AA%2520%D7%9B%D7%97%D7%95%D7%9C%D7%94.jpg" id="149" name="Google Shape;14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750" y="214312"/>
            <a:ext cx="1214437" cy="1693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>
            <p:ph type="ctrTitle"/>
          </p:nvPr>
        </p:nvSpPr>
        <p:spPr>
          <a:xfrm>
            <a:off x="857250" y="357187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56" name="Google Shape;156;p19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357187" y="3429000"/>
            <a:ext cx="8215312" cy="2071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rabicPeriod"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מי השופט?</a:t>
            </a:r>
            <a:endParaRPr/>
          </a:p>
          <a:p>
            <a:pPr indent="-514350" lvl="0" marL="51435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rabicPeriod"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איך מתואר השופט?</a:t>
            </a:r>
            <a:endParaRPr/>
          </a:p>
          <a:p>
            <a:pPr indent="-514350" lvl="0" marL="51435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rabicPeriod"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מאיזה שבט השופט?</a:t>
            </a:r>
            <a:endParaRPr/>
          </a:p>
          <a:p>
            <a:pPr indent="-514350" lvl="0" marL="514350" marR="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AutoNum type="arabicPeriod"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מה עשה השופט?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1571625" y="2500312"/>
            <a:ext cx="6858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ה' נענה תמיד לתחנונים של בני ישראל להצלה: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1785937" y="1643062"/>
            <a:ext cx="6858000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ה' שולח לבני ישראל שופט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type="ctrTitle"/>
          </p:nvPr>
        </p:nvSpPr>
        <p:spPr>
          <a:xfrm>
            <a:off x="857250" y="357187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67" name="Google Shape;167;p20"/>
          <p:cNvSpPr txBox="1"/>
          <p:nvPr/>
        </p:nvSpPr>
        <p:spPr>
          <a:xfrm>
            <a:off x="357187" y="3500437"/>
            <a:ext cx="8215312" cy="2071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כיצד פעל השופט?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באיזה תכסיס נקט השופט?</a:t>
            </a:r>
            <a:endParaRPr/>
          </a:p>
          <a:p>
            <a:pPr indent="-514350" lvl="0" marL="514350" marR="0" rtl="1" algn="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האם השופט נעזר במישהו נוסף?</a:t>
            </a:r>
            <a:endParaRPr/>
          </a:p>
        </p:txBody>
      </p:sp>
      <p:sp>
        <p:nvSpPr>
          <p:cNvPr id="168" name="Google Shape;168;p20"/>
          <p:cNvSpPr txBox="1"/>
          <p:nvPr/>
        </p:nvSpPr>
        <p:spPr>
          <a:xfrm>
            <a:off x="357187" y="1500187"/>
            <a:ext cx="8286750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כיצד מציל השופט את בני ישראל?</a:t>
            </a:r>
            <a:endParaRPr/>
          </a:p>
        </p:txBody>
      </p:sp>
      <p:sp>
        <p:nvSpPr>
          <p:cNvPr id="169" name="Google Shape;169;p20"/>
          <p:cNvSpPr txBox="1"/>
          <p:nvPr/>
        </p:nvSpPr>
        <p:spPr>
          <a:xfrm>
            <a:off x="1571625" y="2500312"/>
            <a:ext cx="685800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כל שופט ושופט השתמש בתכנית משלו כדי לנצח את האויב: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/>
          <p:nvPr>
            <p:ph type="ctrTitle"/>
          </p:nvPr>
        </p:nvSpPr>
        <p:spPr>
          <a:xfrm>
            <a:off x="500062" y="357187"/>
            <a:ext cx="8129587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76" name="Google Shape;176;p21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285750" y="3929062"/>
            <a:ext cx="8215312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האם כלל זה מתקיים בפרק? הסבר.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4000500" y="1500187"/>
            <a:ext cx="4714875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מעטים מול רבים</a:t>
            </a:r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285750" y="2500312"/>
            <a:ext cx="8358187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במלחמות ישראל התקיים פעמים רבות העיקרון של מעטים מול רבים.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>
            <p:ph type="ctrTitle"/>
          </p:nvPr>
        </p:nvSpPr>
        <p:spPr>
          <a:xfrm>
            <a:off x="714375" y="285750"/>
            <a:ext cx="7772400" cy="969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שופטים בישראל</a:t>
            </a:r>
            <a:endParaRPr/>
          </a:p>
        </p:txBody>
      </p:sp>
      <p:sp>
        <p:nvSpPr>
          <p:cNvPr id="186" name="Google Shape;186;p22"/>
          <p:cNvSpPr txBox="1"/>
          <p:nvPr>
            <p:ph idx="1" type="subTitle"/>
          </p:nvPr>
        </p:nvSpPr>
        <p:spPr>
          <a:xfrm>
            <a:off x="1785937" y="1500187"/>
            <a:ext cx="6929437" cy="785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 הארץ שקטה מספר שנים</a:t>
            </a:r>
            <a:endParaRPr/>
          </a:p>
        </p:txBody>
      </p:sp>
      <p:sp>
        <p:nvSpPr>
          <p:cNvPr id="187" name="Google Shape;187;p22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sp>
        <p:nvSpPr>
          <p:cNvPr id="188" name="Google Shape;188;p22"/>
          <p:cNvSpPr txBox="1"/>
          <p:nvPr/>
        </p:nvSpPr>
        <p:spPr>
          <a:xfrm>
            <a:off x="357187" y="3643312"/>
            <a:ext cx="8215312" cy="1357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14350" lvl="0" marL="5143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מצא בפרק את הפסוק המתאר את השקט שנשמר מספר שנים.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type="title"/>
          </p:nvPr>
        </p:nvSpPr>
        <p:spPr>
          <a:xfrm>
            <a:off x="4500562" y="285750"/>
            <a:ext cx="447198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 מפת השופטים</a:t>
            </a:r>
            <a:endParaRPr/>
          </a:p>
        </p:txBody>
      </p:sp>
      <p:sp>
        <p:nvSpPr>
          <p:cNvPr id="194" name="Google Shape;194;p23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פורית אברמוב</a:t>
            </a:r>
            <a:endParaRPr/>
          </a:p>
        </p:txBody>
      </p:sp>
      <p:pic>
        <p:nvPicPr>
          <p:cNvPr descr="http://lib.cet.ac.il/storage/Pics/16500_16599/0000016503/9678_B.jpeg" id="195" name="Google Shape;195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122237"/>
            <a:ext cx="3643312" cy="673576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/>
          <p:nvPr/>
        </p:nvSpPr>
        <p:spPr>
          <a:xfrm>
            <a:off x="4214812" y="1857375"/>
            <a:ext cx="4471987" cy="29289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מצא במפה את השופט אותו הינך חוקר. 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0" marR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הקף את שמו בעיגול.</a:t>
            </a:r>
            <a:endParaRPr/>
          </a:p>
          <a:p>
            <a:pPr indent="-165100" lvl="0" marL="0" marR="0" rtl="1" algn="r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AutoNum type="arabicPeriod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אילו ישובים אתה מכיר באזור בו פעל השופט.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