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388620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1588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1588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iw-IL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1" name="Google Shape;91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0" name="Google Shape;100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6" name="Google Shape;11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8" name="Google Shape;128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5" name="Google Shape;135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1" name="Google Shape;141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8" name="Google Shape;148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5" name="Google Shape;155;p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6" name="Google Shape;156;p9:notes"/>
          <p:cNvSpPr txBox="1"/>
          <p:nvPr>
            <p:ph idx="12" type="sldNum"/>
          </p:nvPr>
        </p:nvSpPr>
        <p:spPr>
          <a:xfrm>
            <a:off x="1588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2" name="Google Shape;162;p1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3" name="Google Shape;163;p10:notes"/>
          <p:cNvSpPr txBox="1"/>
          <p:nvPr>
            <p:ph idx="12" type="sldNum"/>
          </p:nvPr>
        </p:nvSpPr>
        <p:spPr>
          <a:xfrm>
            <a:off x="1588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9" name="Google Shape;169;p1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0" name="Google Shape;170;p11:notes"/>
          <p:cNvSpPr txBox="1"/>
          <p:nvPr>
            <p:ph idx="12" type="sldNum"/>
          </p:nvPr>
        </p:nvSpPr>
        <p:spPr>
          <a:xfrm>
            <a:off x="1588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תוכן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מקטע עליונה" type="secHead">
  <p:cSld name="SECTION_HEADER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4" name="Google Shape;24;p3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השוואה" type="twoTxTwoObj">
  <p:cSld name="TWO_OBJECTS_WITH_TEXT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0" name="Google Shape;30;p4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2" name="Google Shape;32;p4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4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4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קופית כותרת" type="title">
  <p:cSld name="TITLE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5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39" name="Google Shape;39;p5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5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ני תכנים" type="twoObj">
  <p:cSld name="TWO_OBJECTS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6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6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בלבד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7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7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ריק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וכן עם כיתוב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9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9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מונה עם כיתוב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טקסט אנכי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1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אנכית וטקסט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7CAAC"/>
            </a:gs>
            <a:gs pos="100000">
              <a:srgbClr val="ED823A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Relationship Id="rId4" Type="http://schemas.openxmlformats.org/officeDocument/2006/relationships/image" Target="../media/image4.png"/><Relationship Id="rId9" Type="http://schemas.openxmlformats.org/officeDocument/2006/relationships/image" Target="../media/image3.png"/><Relationship Id="rId5" Type="http://schemas.openxmlformats.org/officeDocument/2006/relationships/image" Target="../media/image12.png"/><Relationship Id="rId6" Type="http://schemas.openxmlformats.org/officeDocument/2006/relationships/image" Target="../media/image14.png"/><Relationship Id="rId7" Type="http://schemas.openxmlformats.org/officeDocument/2006/relationships/image" Target="../media/image2.png"/><Relationship Id="rId8" Type="http://schemas.openxmlformats.org/officeDocument/2006/relationships/image" Target="../media/image10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jpg"/><Relationship Id="rId4" Type="http://schemas.openxmlformats.org/officeDocument/2006/relationships/image" Target="../media/image1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3"/>
          <p:cNvSpPr txBox="1"/>
          <p:nvPr/>
        </p:nvSpPr>
        <p:spPr>
          <a:xfrm>
            <a:off x="843281" y="1368890"/>
            <a:ext cx="10769600" cy="486287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600"/>
              <a:buFont typeface="Arial"/>
              <a:buNone/>
            </a:pPr>
            <a:r>
              <a:rPr b="0" i="0" lang="iw-IL" sz="166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פרק ז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r>
              <a:rPr b="0" i="0" lang="iw-IL" sz="6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המשך ההכנות למערכה,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r>
              <a:rPr b="0" i="0" lang="iw-IL" sz="6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הפשיטה על מחנה מדין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chemeClr val="accent2"/>
            </a:gs>
            <a:gs pos="24000">
              <a:schemeClr val="accent2"/>
            </a:gs>
            <a:gs pos="90000">
              <a:srgbClr val="CC9F8B"/>
            </a:gs>
            <a:gs pos="98000">
              <a:srgbClr val="A9BEE4"/>
            </a:gs>
            <a:gs pos="100000">
              <a:srgbClr val="A9BEE4"/>
            </a:gs>
          </a:gsLst>
          <a:lin ang="5400000" scaled="0"/>
        </a:gradFill>
      </p:bgPr>
    </p:bg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4"/>
          <p:cNvSpPr txBox="1"/>
          <p:nvPr>
            <p:ph type="title"/>
          </p:nvPr>
        </p:nvSpPr>
        <p:spPr>
          <a:xfrm>
            <a:off x="9841185" y="501218"/>
            <a:ext cx="4977900" cy="1454100"/>
          </a:xfrm>
          <a:prstGeom prst="rect">
            <a:avLst/>
          </a:prstGeom>
          <a:solidFill>
            <a:srgbClr val="FFFF00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800"/>
              <a:buFont typeface="Calibri"/>
              <a:buNone/>
            </a:pPr>
            <a:r>
              <a:rPr b="1" lang="iw-IL" sz="4800" u="sng">
                <a:solidFill>
                  <a:srgbClr val="FF0000"/>
                </a:solidFill>
              </a:rPr>
              <a:t>מיקום המלחמה (א')</a:t>
            </a:r>
            <a:endParaRPr/>
          </a:p>
        </p:txBody>
      </p:sp>
      <p:sp>
        <p:nvSpPr>
          <p:cNvPr id="94" name="Google Shape;94;p14"/>
          <p:cNvSpPr txBox="1"/>
          <p:nvPr>
            <p:ph idx="1" type="body"/>
          </p:nvPr>
        </p:nvSpPr>
        <p:spPr>
          <a:xfrm>
            <a:off x="7260540" y="1656272"/>
            <a:ext cx="4646980" cy="439877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>
              <a:solidFill>
                <a:srgbClr val="FF0000"/>
              </a:solidFill>
            </a:endParaRPr>
          </a:p>
          <a:p>
            <a:pPr indent="-228600" lvl="0" marL="2286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Char char="•"/>
            </a:pPr>
            <a:r>
              <a:rPr lang="iw-IL">
                <a:solidFill>
                  <a:srgbClr val="000000"/>
                </a:solidFill>
              </a:rPr>
              <a:t>וַיַּשְׁכֵּם יְרֻבַּעַל הוּא גִדְעוֹן וְכָל הָעָם אֲשֶׁר אִתּוֹ,וַיַּחֲנוּ עַל עֵין-חֲרֹד  </a:t>
            </a:r>
            <a:endParaRPr/>
          </a:p>
          <a:p>
            <a:pPr indent="0" lvl="0" marL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-228600" lvl="0" marL="2286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Char char="•"/>
            </a:pPr>
            <a:r>
              <a:rPr lang="iw-IL">
                <a:solidFill>
                  <a:srgbClr val="000000"/>
                </a:solidFill>
              </a:rPr>
              <a:t>וּמַחֲנֵה-מִדְיָן הָיָה לוֹ מִצָּפוֹן מִגִּבְעַת-הַמּוֹרֶה בָּעֵמֶק</a:t>
            </a:r>
            <a:endParaRPr/>
          </a:p>
          <a:p>
            <a:pPr indent="-101600" lvl="0" marL="2286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>
              <a:solidFill>
                <a:srgbClr val="000000"/>
              </a:solidFill>
            </a:endParaRPr>
          </a:p>
        </p:txBody>
      </p:sp>
      <p:pic>
        <p:nvPicPr>
          <p:cNvPr id="95" name="Google Shape;95;p14"/>
          <p:cNvPicPr preferRelativeResize="0"/>
          <p:nvPr/>
        </p:nvPicPr>
        <p:blipFill rotWithShape="1">
          <a:blip r:embed="rId3">
            <a:alphaModFix/>
          </a:blip>
          <a:srcRect b="5422" l="12913" r="42693" t="13875"/>
          <a:stretch/>
        </p:blipFill>
        <p:spPr>
          <a:xfrm>
            <a:off x="138825" y="-121950"/>
            <a:ext cx="7486868" cy="7101893"/>
          </a:xfrm>
          <a:custGeom>
            <a:rect b="b" l="l" r="r" t="t"/>
            <a:pathLst>
              <a:path extrusionOk="0" h="5063738" w="4838041">
                <a:moveTo>
                  <a:pt x="2306172" y="0"/>
                </a:moveTo>
                <a:cubicBezTo>
                  <a:pt x="3704485" y="0"/>
                  <a:pt x="4838041" y="1133556"/>
                  <a:pt x="4838041" y="2531869"/>
                </a:cubicBezTo>
                <a:cubicBezTo>
                  <a:pt x="4838041" y="3930182"/>
                  <a:pt x="3704485" y="5063738"/>
                  <a:pt x="2306172" y="5063738"/>
                </a:cubicBezTo>
                <a:cubicBezTo>
                  <a:pt x="1344832" y="5063738"/>
                  <a:pt x="508631" y="4527956"/>
                  <a:pt x="79886" y="3738709"/>
                </a:cubicBezTo>
                <a:lnTo>
                  <a:pt x="0" y="3572876"/>
                </a:lnTo>
                <a:lnTo>
                  <a:pt x="0" y="1490863"/>
                </a:lnTo>
                <a:lnTo>
                  <a:pt x="79886" y="1325030"/>
                </a:lnTo>
                <a:cubicBezTo>
                  <a:pt x="508631" y="535783"/>
                  <a:pt x="1344832" y="0"/>
                  <a:pt x="2306172" y="0"/>
                </a:cubicBezTo>
                <a:close/>
              </a:path>
            </a:pathLst>
          </a:custGeom>
          <a:noFill/>
          <a:ln>
            <a:noFill/>
          </a:ln>
        </p:spPr>
      </p:pic>
      <p:cxnSp>
        <p:nvCxnSpPr>
          <p:cNvPr id="96" name="Google Shape;96;p14"/>
          <p:cNvCxnSpPr/>
          <p:nvPr/>
        </p:nvCxnSpPr>
        <p:spPr>
          <a:xfrm flipH="1">
            <a:off x="9930715" y="2314125"/>
            <a:ext cx="3902100" cy="601200"/>
          </a:xfrm>
          <a:prstGeom prst="straightConnector1">
            <a:avLst/>
          </a:prstGeom>
          <a:noFill/>
          <a:ln cap="flat" cmpd="sng" w="76200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97" name="Google Shape;97;p14"/>
          <p:cNvCxnSpPr/>
          <p:nvPr/>
        </p:nvCxnSpPr>
        <p:spPr>
          <a:xfrm rot="10800000">
            <a:off x="8351947" y="3916537"/>
            <a:ext cx="3335100" cy="1737000"/>
          </a:xfrm>
          <a:prstGeom prst="straightConnector1">
            <a:avLst/>
          </a:prstGeom>
          <a:noFill/>
          <a:ln cap="flat" cmpd="sng" w="76200">
            <a:solidFill>
              <a:srgbClr val="FF0000"/>
            </a:solidFill>
            <a:prstDash val="solid"/>
            <a:miter lim="800000"/>
            <a:headEnd len="sm" w="sm" type="none"/>
            <a:tailEnd len="med" w="med" type="triangle"/>
          </a:ln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lag of Manasseh.svg" id="102" name="Google Shape;102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209550" cy="152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lag of Zebulun.svg" id="103" name="Google Shape;103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209550" cy="152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lag of Asher.svg" id="104" name="Google Shape;104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0" y="0"/>
            <a:ext cx="209550" cy="152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lag of Naphtali.svg" id="105" name="Google Shape;105;p1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0" y="0"/>
            <a:ext cx="209550" cy="152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lag of Ephraim.svg" id="106" name="Google Shape;106;p1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0" y="0"/>
            <a:ext cx="209550" cy="152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lag of Manasseh.svg" id="107" name="Google Shape;107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209550" cy="152400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5"/>
          <p:cNvSpPr/>
          <p:nvPr/>
        </p:nvSpPr>
        <p:spPr>
          <a:xfrm rot="-375523">
            <a:off x="228639" y="2647930"/>
            <a:ext cx="5416460" cy="646331"/>
          </a:xfrm>
          <a:prstGeom prst="rect">
            <a:avLst/>
          </a:prstGeom>
          <a:noFill/>
          <a:ln cap="flat" cmpd="sng" w="571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iw-IL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10,000 = 22,000 - 32,000 </a:t>
            </a:r>
            <a:endParaRPr b="0" i="0" sz="3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15"/>
          <p:cNvSpPr/>
          <p:nvPr/>
        </p:nvSpPr>
        <p:spPr>
          <a:xfrm>
            <a:off x="104773" y="152400"/>
            <a:ext cx="11779252" cy="830997"/>
          </a:xfrm>
          <a:prstGeom prst="rect">
            <a:avLst/>
          </a:prstGeom>
          <a:solidFill>
            <a:srgbClr val="FFFF00"/>
          </a:solidFill>
          <a:ln cap="flat" cmpd="sng" w="571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iw-IL" sz="4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סינון הלוחמים (ב-ח)</a:t>
            </a:r>
            <a:endParaRPr b="0" i="0" sz="48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15"/>
          <p:cNvSpPr txBox="1"/>
          <p:nvPr>
            <p:ph type="title"/>
          </p:nvPr>
        </p:nvSpPr>
        <p:spPr>
          <a:xfrm>
            <a:off x="831850" y="1709738"/>
            <a:ext cx="10515600" cy="5587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-457200" lvl="0" marL="45720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iw-IL" sz="2800" u="sng"/>
              <a:t>שלב א' </a:t>
            </a:r>
            <a:r>
              <a:rPr lang="iw-IL" sz="2800"/>
              <a:t>– "מי ירא וחרד ישב </a:t>
            </a:r>
            <a:r>
              <a:rPr lang="iw-IL" sz="2800">
                <a:latin typeface="Arial"/>
                <a:ea typeface="Arial"/>
                <a:cs typeface="Arial"/>
                <a:sym typeface="Arial"/>
              </a:rPr>
              <a:t>ויצפר</a:t>
            </a:r>
            <a:r>
              <a:rPr lang="iw-IL" sz="2800"/>
              <a:t> מהר הגלעד..." (ג')</a:t>
            </a:r>
            <a:endParaRPr/>
          </a:p>
        </p:txBody>
      </p:sp>
      <p:sp>
        <p:nvSpPr>
          <p:cNvPr id="111" name="Google Shape;111;p1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iw-IL" sz="2800" u="sng">
                <a:solidFill>
                  <a:schemeClr val="dk1"/>
                </a:solidFill>
              </a:rPr>
              <a:t>שלב ב' – </a:t>
            </a:r>
            <a:r>
              <a:rPr lang="iw-IL" sz="2800">
                <a:solidFill>
                  <a:schemeClr val="dk1"/>
                </a:solidFill>
              </a:rPr>
              <a:t>"הורד אותם אל המים ואצרפנו לך שם..." (ד')</a:t>
            </a:r>
            <a:endParaRPr/>
          </a:p>
        </p:txBody>
      </p:sp>
      <p:pic>
        <p:nvPicPr>
          <p:cNvPr id="112" name="Google Shape;112;p1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8537575" y="2614612"/>
            <a:ext cx="2809875" cy="1628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5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2950234" y="5245269"/>
            <a:ext cx="6816066" cy="16153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×ª××¦××ª ×ª××× × ×¢×××¨ âªgideon judges 7â¬â" id="118" name="Google Shape;118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2133" y="2226936"/>
            <a:ext cx="5425563" cy="5362574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16"/>
          <p:cNvSpPr/>
          <p:nvPr/>
        </p:nvSpPr>
        <p:spPr>
          <a:xfrm>
            <a:off x="133357" y="148885"/>
            <a:ext cx="11620489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0" i="0" lang="iw-IL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רק </a:t>
            </a:r>
            <a:r>
              <a:rPr b="0" i="0" lang="iw-IL" sz="4400" u="sng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300 המלקקים </a:t>
            </a:r>
            <a:r>
              <a:rPr b="0" i="0" lang="iw-IL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נשארים למלחמה מול מדין – מדוע?</a:t>
            </a:r>
            <a:endParaRPr b="0" i="0" sz="2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16"/>
          <p:cNvSpPr/>
          <p:nvPr/>
        </p:nvSpPr>
        <p:spPr>
          <a:xfrm>
            <a:off x="6227696" y="3088710"/>
            <a:ext cx="3607861" cy="830997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כֹּל אֲשֶׁר יָלֹק בִּלְשׁוֹנוֹ מִן-הַמַּיִם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כַּאֲשֶׁר יָלֹק הַכֶּלֶב: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16"/>
          <p:cNvSpPr/>
          <p:nvPr/>
        </p:nvSpPr>
        <p:spPr>
          <a:xfrm>
            <a:off x="6999401" y="5114648"/>
            <a:ext cx="4450257" cy="954107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וְכֹל אֲשֶׁר יִכְרַע עַל בִּרְכָּיו לִשְׁתּות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בידם אל פיהם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×ª××¦××ª ×ª××× × ×¢×××¨ âª300 numberâ¬â" id="122" name="Google Shape;122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44353" y="2503983"/>
            <a:ext cx="974545" cy="58472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3" name="Google Shape;123;p16"/>
          <p:cNvCxnSpPr/>
          <p:nvPr/>
        </p:nvCxnSpPr>
        <p:spPr>
          <a:xfrm flipH="1">
            <a:off x="3950898" y="3429000"/>
            <a:ext cx="2276798" cy="642668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24" name="Google Shape;124;p16"/>
          <p:cNvCxnSpPr/>
          <p:nvPr/>
        </p:nvCxnSpPr>
        <p:spPr>
          <a:xfrm rot="10800000">
            <a:off x="5416644" y="5495877"/>
            <a:ext cx="1582758" cy="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25" name="Google Shape;125;p16"/>
          <p:cNvSpPr/>
          <p:nvPr/>
        </p:nvSpPr>
        <p:spPr>
          <a:xfrm>
            <a:off x="8649692" y="4469903"/>
            <a:ext cx="1149674" cy="64633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iw-IL" sz="36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970</a:t>
            </a:r>
            <a:endParaRPr b="0" i="0" sz="2000" u="none" cap="none" strike="noStrik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iw-IL" u="sng"/>
              <a:t>הבחירה במלקקים:</a:t>
            </a:r>
            <a:endParaRPr/>
          </a:p>
        </p:txBody>
      </p:sp>
      <p:sp>
        <p:nvSpPr>
          <p:cNvPr id="131" name="Google Shape;131;p17"/>
          <p:cNvSpPr txBox="1"/>
          <p:nvPr>
            <p:ph idx="1" type="body"/>
          </p:nvPr>
        </p:nvSpPr>
        <p:spPr>
          <a:xfrm>
            <a:off x="1024925" y="1366031"/>
            <a:ext cx="10515600" cy="517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1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80"/>
              <a:buChar char="•"/>
            </a:pPr>
            <a:r>
              <a:rPr b="1" lang="iw-IL" sz="2380" u="sng"/>
              <a:t>רש"י פסוק ה': </a:t>
            </a:r>
            <a:endParaRPr/>
          </a:p>
          <a:p>
            <a:pPr indent="0" lvl="0" marL="0" rtl="1" algn="r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380"/>
              <a:buNone/>
            </a:pPr>
            <a:r>
              <a:rPr lang="iw-IL" sz="2380"/>
              <a:t>שכך הם למודים לכרוע לפני עבודת גלולים – סיבה רוחנית.</a:t>
            </a:r>
            <a:endParaRPr/>
          </a:p>
          <a:p>
            <a:pPr indent="0" lvl="0" marL="0" rtl="1" algn="r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380"/>
              <a:buNone/>
            </a:pPr>
            <a:r>
              <a:t/>
            </a:r>
            <a:endParaRPr sz="2380"/>
          </a:p>
          <a:p>
            <a:pPr indent="-228600" lvl="0" marL="228600" rtl="1" algn="r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380"/>
              <a:buChar char="•"/>
            </a:pPr>
            <a:r>
              <a:rPr b="1" lang="iw-IL" sz="2380" u="sng"/>
              <a:t>רלב"ג פסוק ה': </a:t>
            </a:r>
            <a:endParaRPr/>
          </a:p>
          <a:p>
            <a:pPr indent="0" lvl="0" marL="0" rtl="1" algn="r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380"/>
              <a:buNone/>
            </a:pPr>
            <a:r>
              <a:rPr lang="iw-IL" sz="2380"/>
              <a:t>המלקקים בידם אל פיהם... זה מורה על חריצות וגבורה – סיבה צבאית.</a:t>
            </a:r>
            <a:endParaRPr/>
          </a:p>
          <a:p>
            <a:pPr indent="0" lvl="0" marL="0" rtl="1" algn="r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380"/>
              <a:buNone/>
            </a:pPr>
            <a:r>
              <a:t/>
            </a:r>
            <a:endParaRPr sz="2380"/>
          </a:p>
          <a:p>
            <a:pPr indent="-228600" lvl="0" marL="228600" rtl="1" algn="r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380"/>
              <a:buChar char="•"/>
            </a:pPr>
            <a:r>
              <a:rPr b="1" lang="iw-IL" sz="2380" u="sng"/>
              <a:t>המלב"ים פסוק ה': </a:t>
            </a:r>
            <a:endParaRPr/>
          </a:p>
          <a:p>
            <a:pPr indent="0" lvl="0" marL="0" rtl="1" algn="r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380"/>
              <a:buNone/>
            </a:pPr>
            <a:r>
              <a:rPr lang="iw-IL" sz="2380"/>
              <a:t>גם הכריעה מורה על בולמוס התאווה לשתות בפעם אחת – סיבה רוחנית.</a:t>
            </a:r>
            <a:endParaRPr/>
          </a:p>
          <a:p>
            <a:pPr indent="0" lvl="0" marL="0" rtl="1" algn="r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380"/>
              <a:buNone/>
            </a:pPr>
            <a:r>
              <a:t/>
            </a:r>
            <a:endParaRPr sz="2380"/>
          </a:p>
          <a:p>
            <a:pPr indent="-228600" lvl="0" marL="228600" rtl="1" algn="r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380"/>
              <a:buChar char="•"/>
            </a:pPr>
            <a:r>
              <a:rPr b="1" lang="iw-IL" sz="2380" u="sng"/>
              <a:t>הרב יהודה מאלי: </a:t>
            </a:r>
            <a:endParaRPr/>
          </a:p>
          <a:p>
            <a:pPr indent="0" lvl="0" marL="0" rtl="1" algn="r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380"/>
              <a:buNone/>
            </a:pPr>
            <a:r>
              <a:rPr lang="iw-IL" sz="2380"/>
              <a:t>האדם המלקק אל פיו, יכול להמשיך ולהחזיק בידו השנייה בנשק, והוא ערוך ומוכן לקרב, בעוד שהכורע על ברכיו, ראשו במים, ואת נשקו הוא מניח בידו – סיבה צבאית.</a:t>
            </a:r>
            <a:endParaRPr/>
          </a:p>
        </p:txBody>
      </p:sp>
      <p:pic>
        <p:nvPicPr>
          <p:cNvPr id="132" name="Google Shape;132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2879066" cy="28467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1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1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1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1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8"/>
          <p:cNvSpPr/>
          <p:nvPr/>
        </p:nvSpPr>
        <p:spPr>
          <a:xfrm>
            <a:off x="930257" y="260990"/>
            <a:ext cx="10331486" cy="1354217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iw-IL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1" i="0" sz="2000" u="none" cap="none" strike="noStrike">
              <a:solidFill>
                <a:srgbClr val="C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1" i="0" lang="iw-IL" sz="4400" u="sng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חלום המדייני (ט-טו)</a:t>
            </a:r>
            <a:endParaRPr b="1" i="0" sz="4400" u="none" cap="none" strike="noStrike">
              <a:solidFill>
                <a:srgbClr val="C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w-IL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iw-IL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1" i="0" sz="1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8" name="Google Shape;138;p18"/>
          <p:cNvSpPr txBox="1"/>
          <p:nvPr>
            <p:ph idx="1" type="body"/>
          </p:nvPr>
        </p:nvSpPr>
        <p:spPr>
          <a:xfrm>
            <a:off x="623258" y="1791119"/>
            <a:ext cx="10945483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50800" lvl="0" marL="22860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0" lvl="0" marL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iw-IL" u="sng"/>
              <a:t>צליל לחם שעורים (לחם שעורים אפוי על גחלים)</a:t>
            </a:r>
            <a:endParaRPr/>
          </a:p>
          <a:p>
            <a:pPr indent="-228600" lvl="0" marL="2286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iw-IL"/>
              <a:t>הנמשל: עם ישראל:</a:t>
            </a:r>
            <a:endParaRPr/>
          </a:p>
          <a:p>
            <a:pPr indent="0" lvl="0" marL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iw-IL"/>
              <a:t>א. רש"י – זכות הקרבת קורבן העומר בט"ז ניסן.</a:t>
            </a:r>
            <a:endParaRPr/>
          </a:p>
          <a:p>
            <a:pPr indent="0" lvl="0" marL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iw-IL"/>
              <a:t>ב. מצודת דוד – דבר קל כלחם כך ישראל הם חלשים לעומת מחנה מדין.</a:t>
            </a:r>
            <a:endParaRPr/>
          </a:p>
          <a:p>
            <a:pPr indent="0" lvl="0" marL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iw-IL"/>
              <a:t>ג. מלבי"ם – המדיינים באו לבזוז מישראל את השעורים הגדלים בזמן פסח.</a:t>
            </a:r>
            <a:endParaRPr/>
          </a:p>
          <a:p>
            <a:pPr indent="0" lvl="0" marL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iw-IL" u="sng"/>
              <a:t>מתהפך במחנה מדין ויבוא עד האוהל ויכהו ויפל ויהפכהו למעלה ונפל האוהל</a:t>
            </a:r>
            <a:endParaRPr/>
          </a:p>
          <a:p>
            <a:pPr indent="-228600" lvl="0" marL="2286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iw-IL"/>
              <a:t>הנמשל: נלחמים במדיינים ומביסים אותם</a:t>
            </a:r>
            <a:endParaRPr/>
          </a:p>
          <a:p>
            <a:pPr indent="-50800" lvl="0" marL="2286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9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800"/>
              <a:buFont typeface="Calibri"/>
              <a:buNone/>
            </a:pPr>
            <a:r>
              <a:rPr lang="iw-IL" sz="4800">
                <a:solidFill>
                  <a:srgbClr val="FF0000"/>
                </a:solidFill>
                <a:highlight>
                  <a:srgbClr val="FFFF00"/>
                </a:highlight>
              </a:rPr>
              <a:t>תוכנית הקרב נגד המדיינים – ט"ו-כ'</a:t>
            </a:r>
            <a:endParaRPr/>
          </a:p>
        </p:txBody>
      </p:sp>
      <p:pic>
        <p:nvPicPr>
          <p:cNvPr id="144" name="Google Shape;144;p19"/>
          <p:cNvPicPr preferRelativeResize="0"/>
          <p:nvPr>
            <p:ph idx="2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1388" y="1811547"/>
            <a:ext cx="3694878" cy="4378116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19"/>
          <p:cNvSpPr txBox="1"/>
          <p:nvPr>
            <p:ph idx="4" type="body"/>
          </p:nvPr>
        </p:nvSpPr>
        <p:spPr>
          <a:xfrm>
            <a:off x="4106174" y="1811546"/>
            <a:ext cx="7249214" cy="504645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iw-IL" u="sng"/>
              <a:t>גורמי הפתעה:</a:t>
            </a:r>
            <a:endParaRPr/>
          </a:p>
          <a:p>
            <a:pPr indent="-228600" lvl="0" marL="228600" rtl="1" algn="r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iw-IL"/>
              <a:t>"ויחץ את שלוש מאות האיש שלשה ראשים".(ט"ז)</a:t>
            </a:r>
            <a:endParaRPr/>
          </a:p>
          <a:p>
            <a:pPr indent="-228600" lvl="0" marL="228600" rtl="1" algn="r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iw-IL"/>
              <a:t>"ויבא גדעון ... ראש האשמורת התיכונה אך הקם הקימו את השומרים" (י"ט)</a:t>
            </a:r>
            <a:endParaRPr/>
          </a:p>
          <a:p>
            <a:pPr indent="-228600" lvl="0" marL="228600" rtl="1" algn="r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iw-IL"/>
              <a:t>"ויתקעו בשופרות" (י"ט)</a:t>
            </a:r>
            <a:endParaRPr/>
          </a:p>
          <a:p>
            <a:pPr indent="-228600" lvl="0" marL="228600" rtl="1" algn="r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iw-IL"/>
              <a:t>"ונפוץ הכדים אשר בידם" (י"ט)</a:t>
            </a:r>
            <a:endParaRPr/>
          </a:p>
          <a:p>
            <a:pPr indent="-228600" lvl="0" marL="228600" rtl="1" algn="r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iw-IL"/>
              <a:t>"ויחזיקו ביד שמאלם בלפידים" (כ')</a:t>
            </a:r>
            <a:endParaRPr/>
          </a:p>
          <a:p>
            <a:pPr indent="-228600" lvl="0" marL="228600" rtl="1" algn="r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iw-IL"/>
              <a:t>"ויקראו חרב לה' ולגדעון" (כ')</a:t>
            </a:r>
            <a:br>
              <a:rPr lang="iw-IL"/>
            </a:br>
            <a:endParaRPr/>
          </a:p>
          <a:p>
            <a:pPr indent="-50800" lvl="0" marL="228600" rtl="1" algn="r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0"/>
          <p:cNvSpPr/>
          <p:nvPr/>
        </p:nvSpPr>
        <p:spPr>
          <a:xfrm>
            <a:off x="4330460" y="1919288"/>
            <a:ext cx="7669200" cy="4493400"/>
          </a:xfrm>
          <a:prstGeom prst="rect">
            <a:avLst/>
          </a:prstGeom>
          <a:noFill/>
          <a:ln cap="flat" cmpd="sng" w="762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iw-IL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iw-IL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2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85750" lvl="0" marL="28575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1" i="0" lang="iw-IL" sz="20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וַיַּעַמְדוּ אִישׁ תַּחְתָּיו, </a:t>
            </a:r>
            <a:r>
              <a:rPr b="0" i="0" lang="iw-IL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סָבִיב לַמַּחֲנֶה  וַיָּרָץ כָּל הַמַּחֲנֶה וַיָּרִיעוּ וַיָּנוּסוּ (כ"א)</a:t>
            </a:r>
            <a:endParaRPr b="0" i="0" sz="2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iw-IL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 </a:t>
            </a:r>
            <a:endParaRPr b="0" i="0" sz="2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3429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0" i="0" lang="iw-IL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וַיָּשֶׂם ה' אֵת חֶרֶב אִישׁ בְּרֵעֵהוּ וּבְכָל הַמַּחֲנֶה (כ"ב)</a:t>
            </a:r>
            <a:endParaRPr b="0" i="0" sz="2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iw-IL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2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3429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0" i="0" lang="iw-IL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וַיָּנָס הַמַּחֲנֶה עַד בֵּית-הַשִּׁטָּה צְרֵרָתָה עַד שְׂפַת אָבֵל-מְחוֹלָה עַל טַבָּת (כ"ב)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0" i="0" lang="iw-IL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וַיִּצָּעֵק אִישׁ-יִשְׂרָאֵל מִנַּפְתָּלִי וּמִן-אָשֵׁר, וּמִן-כָּל-מְנַשֶּׁה; וַיִּרְדְּפוּ, אַחֲרֵי מִדְיָן. (כ"ג)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0" i="0" lang="iw-IL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וּמַלְאָכִים שָׁלַח גִּדְעוֹן בְּכָל הַר-אֶפְרַיִם לֵאמֹר: רְדוּ לִקְרַאת מִדְיָן וְלִכְדוּ לָהֶם אֶת הַמַּיִם עַד בֵּית-בָּרָה וְאֶת הַיַּרְדֵּן וַיִּצָּעֵק כָּל אִישׁ-אֶפְרַיִם... וַיִּלְכְּדוּ שְׁנֵי שָׂרֵי-מִדְיָן אֶת עֹרֵב וְאֶת זְאֵב..." (כ"ד-כ"ה)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p20"/>
          <p:cNvSpPr txBox="1"/>
          <p:nvPr>
            <p:ph type="title"/>
          </p:nvPr>
        </p:nvSpPr>
        <p:spPr>
          <a:xfrm>
            <a:off x="3467818" y="365125"/>
            <a:ext cx="7887569" cy="1325563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800"/>
              <a:buFont typeface="Calibri"/>
              <a:buNone/>
            </a:pPr>
            <a:r>
              <a:rPr lang="iw-IL" sz="4800">
                <a:solidFill>
                  <a:srgbClr val="FF0000"/>
                </a:solidFill>
                <a:highlight>
                  <a:srgbClr val="FFFF00"/>
                </a:highlight>
              </a:rPr>
              <a:t>מנוסת המדיינים – כ"א-כ"ה</a:t>
            </a:r>
            <a:endParaRPr/>
          </a:p>
        </p:txBody>
      </p:sp>
      <p:pic>
        <p:nvPicPr>
          <p:cNvPr id="152" name="Google Shape;152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"/>
            <a:ext cx="4194373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1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159" name="Google Shape;159;p21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2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166" name="Google Shape;166;p22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3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173" name="Google Shape;173;p23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ערכת נושא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ערכת נושא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