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F8D85A7-6AB4-4F9F-9F04-C3BAD4F657D5}">
  <a:tblStyle styleId="{DF8D85A7-6AB4-4F9F-9F04-C3BAD4F657D5}" styleName="Table_0">
    <a:wholeTbl>
      <a:tcTxStyle b="off" i="off">
        <a:font>
          <a:latin typeface="Calibri"/>
          <a:ea typeface="Calibri"/>
          <a:cs typeface="Calibri"/>
        </a:font>
        <a:schemeClr val="lt1"/>
      </a:tcTxStyle>
      <a:tcStyle>
        <a:tcBdr>
          <a:left>
            <a:ln cap="flat" cmpd="sng" w="9525">
              <a:solidFill>
                <a:srgbClr val="C7DBBF"/>
              </a:solidFill>
              <a:prstDash val="solid"/>
              <a:round/>
              <a:headEnd len="sm" w="sm" type="none"/>
              <a:tailEnd len="sm" w="sm" type="none"/>
            </a:ln>
          </a:left>
          <a:right>
            <a:ln cap="flat" cmpd="sng" w="9525">
              <a:solidFill>
                <a:srgbClr val="C7DBBF"/>
              </a:solidFill>
              <a:prstDash val="solid"/>
              <a:round/>
              <a:headEnd len="sm" w="sm" type="none"/>
              <a:tailEnd len="sm" w="sm" type="none"/>
            </a:ln>
          </a:right>
          <a:top>
            <a:ln cap="flat" cmpd="sng" w="9525">
              <a:solidFill>
                <a:srgbClr val="C7DBBF"/>
              </a:solidFill>
              <a:prstDash val="solid"/>
              <a:round/>
              <a:headEnd len="sm" w="sm" type="none"/>
              <a:tailEnd len="sm" w="sm" type="none"/>
            </a:ln>
          </a:top>
          <a:bottom>
            <a:ln cap="flat" cmpd="sng" w="9525">
              <a:solidFill>
                <a:srgbClr val="C7DBBF"/>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tcStyle>
        <a:fill>
          <a:solidFill>
            <a:schemeClr val="lt1">
              <a:alpha val="20000"/>
            </a:schemeClr>
          </a:solidFill>
        </a:fill>
      </a:tcStyle>
    </a:band1H>
    <a:band2H>
      <a:tcTxStyle b="off" i="off"/>
    </a:band2H>
    <a:band1V>
      <a:tcTxStyle b="off" i="off"/>
      <a:tcStyle>
        <a:fill>
          <a:solidFill>
            <a:schemeClr val="lt1">
              <a:alpha val="20000"/>
            </a:schemeClr>
          </a:solidFill>
        </a:fill>
      </a:tcStyle>
    </a:band1V>
    <a:band2V>
      <a:tcTxStyle b="off" i="off"/>
    </a:band2V>
    <a:lastCol>
      <a:tcTxStyle b="on" i="off"/>
      <a:tcStyle>
        <a:tcBdr>
          <a:left>
            <a:ln cap="flat" cmpd="sng" w="9525">
              <a:solidFill>
                <a:schemeClr val="lt1"/>
              </a:solidFill>
              <a:prstDash val="solid"/>
              <a:round/>
              <a:headEnd len="sm" w="sm" type="none"/>
              <a:tailEnd len="sm" w="sm" type="none"/>
            </a:ln>
          </a:left>
        </a:tcBdr>
      </a:tcStyle>
    </a:lastCol>
    <a:firstCol>
      <a:tcTxStyle b="on" i="off"/>
      <a:tcStyle>
        <a:tcBdr>
          <a:right>
            <a:ln cap="flat" cmpd="sng" w="9525">
              <a:solidFill>
                <a:schemeClr val="lt1"/>
              </a:solidFill>
              <a:prstDash val="solid"/>
              <a:round/>
              <a:headEnd len="sm" w="sm" type="none"/>
              <a:tailEnd len="sm" w="sm" type="none"/>
            </a:ln>
          </a:right>
        </a:tcBdr>
      </a:tcStyle>
    </a:firstCol>
    <a:lastRow>
      <a:tcTxStyle b="on" i="off"/>
      <a:tcStyle>
        <a:tcBdr>
          <a:top>
            <a:ln cap="flat" cmpd="sng" w="9525">
              <a:solidFill>
                <a:schemeClr val="lt1"/>
              </a:solidFill>
              <a:prstDash val="solid"/>
              <a:round/>
              <a:headEnd len="sm" w="sm" type="none"/>
              <a:tailEnd len="sm" w="sm" type="none"/>
            </a:ln>
          </a:top>
        </a:tcBdr>
        <a:fill>
          <a:solidFill>
            <a:srgbClr val="FFFFFF">
              <a:alpha val="0"/>
            </a:srgbClr>
          </a:solidFill>
        </a:fill>
      </a:tcStyle>
    </a:lastRow>
    <a:seCell>
      <a:tcTxStyle b="off" i="off"/>
      <a:tcStyle>
        <a:tcBdr>
          <a:left>
            <a:ln cap="flat" cmpd="sng" w="9525">
              <a:solidFill>
                <a:srgbClr val="000000">
                  <a:alpha val="0"/>
                </a:srgbClr>
              </a:solidFill>
              <a:prstDash val="solid"/>
              <a:round/>
              <a:headEnd len="sm" w="sm" type="none"/>
              <a:tailEnd len="sm" w="sm" type="none"/>
            </a:ln>
          </a:left>
          <a:top>
            <a:ln cap="flat" cmpd="sng" w="9525">
              <a:solidFill>
                <a:srgbClr val="000000">
                  <a:alpha val="0"/>
                </a:srgbClr>
              </a:solidFill>
              <a:prstDash val="solid"/>
              <a:round/>
              <a:headEnd len="sm" w="sm" type="none"/>
              <a:tailEnd len="sm" w="sm" type="none"/>
            </a:ln>
          </a:top>
        </a:tcBdr>
      </a:tcStyle>
    </a:seCell>
    <a:swCell>
      <a:tcTxStyle b="off" i="off"/>
      <a:tcStyle>
        <a:tcBdr>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tcBdr>
      </a:tcStyle>
    </a:swCell>
    <a:firstRow>
      <a:tcTxStyle b="on" i="off"/>
      <a:tcStyle>
        <a:tcBdr>
          <a:bottom>
            <a:ln cap="flat" cmpd="sng" w="9525">
              <a:solidFill>
                <a:schemeClr val="lt1"/>
              </a:solidFill>
              <a:prstDash val="solid"/>
              <a:round/>
              <a:headEnd len="sm" w="sm" type="none"/>
              <a:tailEnd len="sm" w="sm" type="none"/>
            </a:ln>
          </a:bottom>
        </a:tcBdr>
        <a:fill>
          <a:solidFill>
            <a:srgbClr val="FFFFFF">
              <a:alpha val="0"/>
            </a:srgbClr>
          </a:solidFill>
        </a:fill>
      </a:tcStyle>
    </a:firstRow>
    <a:neCell>
      <a:tcTxStyle b="off" i="off"/>
      <a:tcStyle>
        <a:tcBdr>
          <a:bottom>
            <a:ln cap="flat" cmpd="sng" w="9525">
              <a:solidFill>
                <a:srgbClr val="000000">
                  <a:alpha val="0"/>
                </a:srgbClr>
              </a:solidFill>
              <a:prstDash val="solid"/>
              <a:round/>
              <a:headEnd len="sm" w="sm" type="none"/>
              <a:tailEnd len="sm" w="sm" type="none"/>
            </a:ln>
          </a:bottom>
        </a:tcBdr>
      </a:tcStyle>
    </a:neCell>
    <a:nwCell>
      <a:tcTxStyle b="off" i="off"/>
    </a:nwCell>
  </a:tblStyle>
  <a:tblStyle styleId="{1DBC2E22-23F1-4398-ACD4-C4B2E8C2C778}"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8788"/>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88" y="0"/>
            <a:ext cx="2971800" cy="458788"/>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86200" y="8685213"/>
            <a:ext cx="2971800" cy="458787"/>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97" name="Google Shape;97;p2:notes"/>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107" name="Google Shape;107;p3:notes"/>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iw-IL"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123" name="Google Shape;123;p5:notes"/>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4:notes"/>
          <p:cNvSpPr txBox="1"/>
          <p:nvPr>
            <p:ph idx="12" type="sldNum"/>
          </p:nvPr>
        </p:nvSpPr>
        <p:spPr>
          <a:xfrm>
            <a:off x="1588" y="8685213"/>
            <a:ext cx="2971800" cy="4587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Clr>
                <a:srgbClr val="000000"/>
              </a:buClr>
              <a:buSzPts val="1400"/>
              <a:buFont typeface="Arial"/>
              <a:buNone/>
            </a:pPr>
            <a:fld id="{00000000-1234-1234-1234-123412341234}" type="slidenum">
              <a:rPr lang="iw-I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p15:notes"/>
          <p:cNvSpPr txBox="1"/>
          <p:nvPr>
            <p:ph idx="12" type="sldNum"/>
          </p:nvPr>
        </p:nvSpPr>
        <p:spPr>
          <a:xfrm>
            <a:off x="1588" y="8685213"/>
            <a:ext cx="2971800" cy="458700"/>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Clr>
                <a:srgbClr val="000000"/>
              </a:buClr>
              <a:buSzPts val="1400"/>
              <a:buFont typeface="Arial"/>
              <a:buNone/>
            </a:pPr>
            <a:fld id="{00000000-1234-1234-1234-123412341234}" type="slidenum">
              <a:rPr lang="iw-I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1" name="Shape 21"/>
        <p:cNvGrpSpPr/>
        <p:nvPr/>
      </p:nvGrpSpPr>
      <p:grpSpPr>
        <a:xfrm>
          <a:off x="0" y="0"/>
          <a:ext cx="0" cy="0"/>
          <a:chOff x="0" y="0"/>
          <a:chExt cx="0" cy="0"/>
        </a:xfrm>
      </p:grpSpPr>
      <p:sp>
        <p:nvSpPr>
          <p:cNvPr id="22" name="Google Shape;22;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4" name="Google Shape;24;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25" name="Shape 25"/>
        <p:cNvGrpSpPr/>
        <p:nvPr/>
      </p:nvGrpSpPr>
      <p:grpSpPr>
        <a:xfrm>
          <a:off x="0" y="0"/>
          <a:ext cx="0" cy="0"/>
          <a:chOff x="0" y="0"/>
          <a:chExt cx="0" cy="0"/>
        </a:xfrm>
      </p:grpSpPr>
      <p:sp>
        <p:nvSpPr>
          <p:cNvPr id="26" name="Google Shape;26;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28" name="Google Shape;28;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0" name="Google Shape;30;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31" name="Shape 31"/>
        <p:cNvGrpSpPr/>
        <p:nvPr/>
      </p:nvGrpSpPr>
      <p:grpSpPr>
        <a:xfrm>
          <a:off x="0" y="0"/>
          <a:ext cx="0" cy="0"/>
          <a:chOff x="0" y="0"/>
          <a:chExt cx="0" cy="0"/>
        </a:xfrm>
      </p:grpSpPr>
      <p:sp>
        <p:nvSpPr>
          <p:cNvPr id="32" name="Google Shape;32;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5" name="Google Shape;35;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36" name="Shape 36"/>
        <p:cNvGrpSpPr/>
        <p:nvPr/>
      </p:nvGrpSpPr>
      <p:grpSpPr>
        <a:xfrm>
          <a:off x="0" y="0"/>
          <a:ext cx="0" cy="0"/>
          <a:chOff x="0" y="0"/>
          <a:chExt cx="0" cy="0"/>
        </a:xfrm>
      </p:grpSpPr>
      <p:sp>
        <p:nvSpPr>
          <p:cNvPr id="37" name="Google Shape;37;p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rtl="1"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39" name="Google Shape;39;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0" name="Google Shape;40;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1" name="Google Shape;41;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42" name="Shape 42"/>
        <p:cNvGrpSpPr/>
        <p:nvPr/>
      </p:nvGrpSpPr>
      <p:grpSpPr>
        <a:xfrm>
          <a:off x="0" y="0"/>
          <a:ext cx="0" cy="0"/>
          <a:chOff x="0" y="0"/>
          <a:chExt cx="0" cy="0"/>
        </a:xfrm>
      </p:grpSpPr>
      <p:sp>
        <p:nvSpPr>
          <p:cNvPr id="43" name="Google Shape;43;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5" name="Google Shape;45;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6" name="Google Shape;46;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7" name="Google Shape;4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8" name="Google Shape;48;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2" name="Google Shape;52;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3" name="Google Shape;53;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4" name="Google Shape;54;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5" name="Google Shape;55;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4" name="Google Shape;64;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CAAC"/>
            </a:gs>
            <a:gs pos="100000">
              <a:srgbClr val="ED823A"/>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nvSpPr>
        <p:spPr>
          <a:xfrm>
            <a:off x="792481" y="1277450"/>
            <a:ext cx="10769600" cy="3662541"/>
          </a:xfrm>
          <a:prstGeom prst="rect">
            <a:avLst/>
          </a:prstGeom>
          <a:solidFill>
            <a:srgbClr val="FFFF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6600"/>
              <a:buFont typeface="Arial"/>
              <a:buNone/>
            </a:pPr>
            <a:r>
              <a:rPr b="0" i="0" lang="iw-IL" sz="16600" u="none" cap="none" strike="noStrike">
                <a:solidFill>
                  <a:srgbClr val="C00000"/>
                </a:solidFill>
                <a:latin typeface="Arial"/>
                <a:ea typeface="Arial"/>
                <a:cs typeface="Arial"/>
                <a:sym typeface="Arial"/>
              </a:rPr>
              <a:t>פרק ו</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600"/>
              <a:buFont typeface="Arial"/>
              <a:buNone/>
            </a:pPr>
            <a:r>
              <a:rPr b="0" i="0" lang="iw-IL" sz="6600" u="none" cap="none" strike="noStrike">
                <a:solidFill>
                  <a:schemeClr val="dk1"/>
                </a:solidFill>
                <a:latin typeface="Arial"/>
                <a:ea typeface="Arial"/>
                <a:cs typeface="Arial"/>
                <a:sym typeface="Arial"/>
              </a:rPr>
              <a:t>מינוי גדעון להצלה ממדיין</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5323880" y="1277450"/>
            <a:ext cx="2259576" cy="67370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3434492" y="1085225"/>
            <a:ext cx="2259576" cy="67370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2584967" y="1672550"/>
            <a:ext cx="2259576" cy="67370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6710192" y="1520150"/>
            <a:ext cx="2259576" cy="67370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4565417" y="1520150"/>
            <a:ext cx="2259576" cy="67370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p:nvPr/>
        </p:nvSpPr>
        <p:spPr>
          <a:xfrm>
            <a:off x="6096000" y="220429"/>
            <a:ext cx="5927060" cy="6417141"/>
          </a:xfrm>
          <a:prstGeom prst="rect">
            <a:avLst/>
          </a:prstGeom>
          <a:solidFill>
            <a:srgbClr val="92D050"/>
          </a:soli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300"/>
              <a:buFont typeface="Arial"/>
              <a:buNone/>
            </a:pPr>
            <a:r>
              <a:t/>
            </a:r>
            <a:endParaRPr b="1" i="0" sz="3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chemeClr val="dk1"/>
                </a:solidFill>
                <a:latin typeface="Arial"/>
                <a:ea typeface="Arial"/>
                <a:cs typeface="Arial"/>
                <a:sym typeface="Arial"/>
              </a:rPr>
              <a:t>ההתדרדרות בעונש</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t/>
            </a:r>
            <a:endParaRPr b="1" i="0" sz="2800" u="sng" cap="none" strike="noStrike">
              <a:solidFill>
                <a:schemeClr val="dk1"/>
              </a:solidFill>
              <a:latin typeface="Arial"/>
              <a:ea typeface="Arial"/>
              <a:cs typeface="Arial"/>
              <a:sym typeface="Arial"/>
            </a:endParaRPr>
          </a:p>
          <a:p>
            <a:pPr indent="-285750" lvl="0" marL="285750" marR="0" rtl="1" algn="r">
              <a:lnSpc>
                <a:spcPct val="100000"/>
              </a:lnSpc>
              <a:spcBef>
                <a:spcPts val="0"/>
              </a:spcBef>
              <a:spcAft>
                <a:spcPts val="0"/>
              </a:spcAft>
              <a:buClr>
                <a:schemeClr val="dk1"/>
              </a:buClr>
              <a:buSzPts val="2800"/>
              <a:buFont typeface="Arial"/>
              <a:buChar char="•"/>
            </a:pPr>
            <a:r>
              <a:rPr b="1" i="0" lang="iw-IL" sz="2800" u="none" cap="none" strike="noStrike">
                <a:solidFill>
                  <a:schemeClr val="dk1"/>
                </a:solidFill>
                <a:latin typeface="Arial"/>
                <a:ea typeface="Arial"/>
                <a:cs typeface="Arial"/>
                <a:sym typeface="Arial"/>
              </a:rPr>
              <a:t>עם ישראל מחפשים מסתור מפני המידיינים.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457200" lvl="0" marL="457200" marR="0" rtl="1" algn="r">
              <a:lnSpc>
                <a:spcPct val="100000"/>
              </a:lnSpc>
              <a:spcBef>
                <a:spcPts val="0"/>
              </a:spcBef>
              <a:spcAft>
                <a:spcPts val="0"/>
              </a:spcAft>
              <a:buClr>
                <a:schemeClr val="dk1"/>
              </a:buClr>
              <a:buSzPts val="2800"/>
              <a:buFont typeface="Arial"/>
              <a:buChar char="•"/>
            </a:pPr>
            <a:r>
              <a:rPr b="1" i="0" lang="iw-IL" sz="2800" u="none" cap="none" strike="noStrike">
                <a:solidFill>
                  <a:schemeClr val="dk1"/>
                </a:solidFill>
                <a:latin typeface="Arial"/>
                <a:ea typeface="Arial"/>
                <a:cs typeface="Arial"/>
                <a:sym typeface="Arial"/>
              </a:rPr>
              <a:t>"כדי ארבה לרוב" – המון רב עולה על שדותיהם מעמים שונים.</a:t>
            </a:r>
            <a:endParaRPr b="0" i="0" sz="1400" u="none" cap="none" strike="noStrike">
              <a:solidFill>
                <a:srgbClr val="000000"/>
              </a:solidFill>
              <a:latin typeface="Arial"/>
              <a:ea typeface="Arial"/>
              <a:cs typeface="Arial"/>
              <a:sym typeface="Arial"/>
            </a:endParaRPr>
          </a:p>
          <a:p>
            <a:pPr indent="-279400" lvl="0" marL="457200" marR="0" rtl="1" algn="r">
              <a:lnSpc>
                <a:spcPct val="100000"/>
              </a:lnSpc>
              <a:spcBef>
                <a:spcPts val="0"/>
              </a:spcBef>
              <a:spcAft>
                <a:spcPts val="0"/>
              </a:spcAft>
              <a:buClr>
                <a:schemeClr val="dk1"/>
              </a:buClr>
              <a:buSzPts val="2800"/>
              <a:buFont typeface="Arial"/>
              <a:buNone/>
            </a:pPr>
            <a:r>
              <a:t/>
            </a:r>
            <a:endParaRPr b="1" i="0" sz="2800" u="none" cap="none" strike="noStrike">
              <a:solidFill>
                <a:schemeClr val="dk1"/>
              </a:solidFill>
              <a:latin typeface="Arial"/>
              <a:ea typeface="Arial"/>
              <a:cs typeface="Arial"/>
              <a:sym typeface="Arial"/>
            </a:endParaRPr>
          </a:p>
          <a:p>
            <a:pPr indent="-457200" lvl="0" marL="457200" marR="0" rtl="1" algn="r">
              <a:lnSpc>
                <a:spcPct val="100000"/>
              </a:lnSpc>
              <a:spcBef>
                <a:spcPts val="0"/>
              </a:spcBef>
              <a:spcAft>
                <a:spcPts val="0"/>
              </a:spcAft>
              <a:buClr>
                <a:schemeClr val="dk1"/>
              </a:buClr>
              <a:buSzPts val="2800"/>
              <a:buFont typeface="Arial"/>
              <a:buChar char="•"/>
            </a:pPr>
            <a:r>
              <a:rPr b="1" i="0" lang="iw-IL" sz="2800" u="none" cap="none" strike="noStrike">
                <a:solidFill>
                  <a:schemeClr val="dk1"/>
                </a:solidFill>
                <a:latin typeface="Arial"/>
                <a:ea typeface="Arial"/>
                <a:cs typeface="Arial"/>
                <a:sym typeface="Arial"/>
              </a:rPr>
              <a:t>התפשטות על פני שטח רחב בארץ – "עד עזה"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285750" lvl="0" marL="285750" marR="0" rtl="1" algn="r">
              <a:lnSpc>
                <a:spcPct val="100000"/>
              </a:lnSpc>
              <a:spcBef>
                <a:spcPts val="0"/>
              </a:spcBef>
              <a:spcAft>
                <a:spcPts val="0"/>
              </a:spcAft>
              <a:buClr>
                <a:schemeClr val="dk1"/>
              </a:buClr>
              <a:buSzPts val="2800"/>
              <a:buFont typeface="Arial"/>
              <a:buChar char="•"/>
            </a:pPr>
            <a:r>
              <a:rPr b="1" i="0" lang="iw-IL" sz="2800" u="none" cap="none" strike="noStrike">
                <a:solidFill>
                  <a:schemeClr val="dk1"/>
                </a:solidFill>
                <a:latin typeface="Arial"/>
                <a:ea typeface="Arial"/>
                <a:cs typeface="Arial"/>
                <a:sym typeface="Arial"/>
              </a:rPr>
              <a:t>השחתת היבול של ישראל עד הבאתם לידי עניות – נזק כלכלי כבד ולא רק מדיני.</a:t>
            </a:r>
            <a:endParaRPr b="0" i="0" sz="1400" u="none" cap="none" strike="noStrike">
              <a:solidFill>
                <a:srgbClr val="000000"/>
              </a:solidFill>
              <a:latin typeface="Arial"/>
              <a:ea typeface="Arial"/>
              <a:cs typeface="Arial"/>
              <a:sym typeface="Arial"/>
            </a:endParaRPr>
          </a:p>
          <a:p>
            <a:pPr indent="-184150" lvl="0" marL="285750" marR="0" rtl="1" algn="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Arial"/>
              <a:ea typeface="Arial"/>
              <a:cs typeface="Arial"/>
              <a:sym typeface="Arial"/>
            </a:endParaRPr>
          </a:p>
        </p:txBody>
      </p:sp>
      <p:pic>
        <p:nvPicPr>
          <p:cNvPr descr="They arrived on camels and they stayed until the land was stripped bare. The Midianites were so cruel the Israelites hid in mountains, caves, and strongholds. Godâs people were reduced to starvation. â Slide 3" id="100" name="Google Shape;100;p14"/>
          <p:cNvPicPr preferRelativeResize="0"/>
          <p:nvPr/>
        </p:nvPicPr>
        <p:blipFill rotWithShape="1">
          <a:blip r:embed="rId3">
            <a:alphaModFix/>
          </a:blip>
          <a:srcRect b="0" l="0" r="0" t="0"/>
          <a:stretch/>
        </p:blipFill>
        <p:spPr>
          <a:xfrm>
            <a:off x="168941" y="2518912"/>
            <a:ext cx="5737640" cy="4271255"/>
          </a:xfrm>
          <a:prstGeom prst="rect">
            <a:avLst/>
          </a:prstGeom>
          <a:noFill/>
          <a:ln>
            <a:noFill/>
          </a:ln>
        </p:spPr>
      </p:pic>
      <p:sp>
        <p:nvSpPr>
          <p:cNvPr id="101" name="Google Shape;101;p14"/>
          <p:cNvSpPr txBox="1"/>
          <p:nvPr/>
        </p:nvSpPr>
        <p:spPr>
          <a:xfrm>
            <a:off x="438232" y="411534"/>
            <a:ext cx="4797619" cy="1446550"/>
          </a:xfrm>
          <a:prstGeom prst="rect">
            <a:avLst/>
          </a:prstGeom>
          <a:solidFill>
            <a:srgbClr val="92D050"/>
          </a:solidFill>
          <a:ln cap="flat" cmpd="sng" w="603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400"/>
              <a:buFont typeface="Arial"/>
              <a:buNone/>
            </a:pPr>
            <a:r>
              <a:rPr b="0" i="0" lang="iw-IL" sz="4400" u="none" cap="none" strike="noStrike">
                <a:solidFill>
                  <a:srgbClr val="C00000"/>
                </a:solidFill>
                <a:latin typeface="Arial"/>
                <a:ea typeface="Arial"/>
                <a:cs typeface="Arial"/>
                <a:sym typeface="Arial"/>
              </a:rPr>
              <a:t>השעבוד המדייני – א'-ו'</a:t>
            </a:r>
            <a:endParaRPr b="0" i="0" sz="1400" u="none" cap="none" strike="noStrike">
              <a:solidFill>
                <a:srgbClr val="000000"/>
              </a:solidFill>
              <a:latin typeface="Arial"/>
              <a:ea typeface="Arial"/>
              <a:cs typeface="Arial"/>
              <a:sym typeface="Arial"/>
            </a:endParaRPr>
          </a:p>
        </p:txBody>
      </p:sp>
      <p:pic>
        <p:nvPicPr>
          <p:cNvPr descr="תוצאת תמונה עבור wheat icon" id="102" name="Google Shape;102;p14"/>
          <p:cNvPicPr preferRelativeResize="0"/>
          <p:nvPr/>
        </p:nvPicPr>
        <p:blipFill rotWithShape="1">
          <a:blip r:embed="rId4">
            <a:alphaModFix/>
          </a:blip>
          <a:srcRect b="8134" l="6918" r="7203" t="9099"/>
          <a:stretch/>
        </p:blipFill>
        <p:spPr>
          <a:xfrm>
            <a:off x="168940" y="4537494"/>
            <a:ext cx="1858035" cy="2288739"/>
          </a:xfrm>
          <a:prstGeom prst="rect">
            <a:avLst/>
          </a:prstGeom>
          <a:noFill/>
          <a:ln>
            <a:noFill/>
          </a:ln>
        </p:spPr>
      </p:pic>
      <p:sp>
        <p:nvSpPr>
          <p:cNvPr id="103" name="Google Shape;103;p14"/>
          <p:cNvSpPr/>
          <p:nvPr/>
        </p:nvSpPr>
        <p:spPr>
          <a:xfrm>
            <a:off x="4149294" y="4869208"/>
            <a:ext cx="1751664" cy="1938992"/>
          </a:xfrm>
          <a:prstGeom prst="rect">
            <a:avLst/>
          </a:prstGeom>
          <a:solidFill>
            <a:srgbClr val="FFFF00"/>
          </a:solidFill>
          <a:ln cap="flat" cmpd="sng" w="5715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FF0000"/>
                </a:solidFill>
                <a:latin typeface="Arial"/>
                <a:ea typeface="Arial"/>
                <a:cs typeface="Arial"/>
                <a:sym typeface="Arial"/>
              </a:rPr>
              <a:t>נקווה שהמדיינים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FF0000"/>
                </a:solidFill>
                <a:latin typeface="Arial"/>
                <a:ea typeface="Arial"/>
                <a:cs typeface="Arial"/>
                <a:sym typeface="Arial"/>
              </a:rPr>
              <a:t>לא יראו אותנו</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FF0000"/>
                </a:solidFill>
                <a:latin typeface="Arial"/>
                <a:ea typeface="Arial"/>
                <a:cs typeface="Arial"/>
                <a:sym typeface="Arial"/>
              </a:rPr>
              <a:t>ואת התבואה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FF0000"/>
                </a:solidFill>
                <a:latin typeface="Arial"/>
                <a:ea typeface="Arial"/>
                <a:cs typeface="Arial"/>
                <a:sym typeface="Arial"/>
              </a:rPr>
              <a:t>שאנחנו מחביאים פה</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descr="×ª××× × ×§×©××¨×" id="109" name="Google Shape;109;p15"/>
          <p:cNvPicPr preferRelativeResize="0"/>
          <p:nvPr/>
        </p:nvPicPr>
        <p:blipFill rotWithShape="1">
          <a:blip r:embed="rId3">
            <a:alphaModFix/>
          </a:blip>
          <a:srcRect b="10759" l="7342" r="14852" t="15884"/>
          <a:stretch/>
        </p:blipFill>
        <p:spPr>
          <a:xfrm>
            <a:off x="423776" y="0"/>
            <a:ext cx="8464060" cy="6717324"/>
          </a:xfrm>
          <a:prstGeom prst="rect">
            <a:avLst/>
          </a:prstGeom>
          <a:noFill/>
          <a:ln>
            <a:noFill/>
          </a:ln>
        </p:spPr>
      </p:pic>
      <p:sp>
        <p:nvSpPr>
          <p:cNvPr id="110" name="Google Shape;110;p15"/>
          <p:cNvSpPr txBox="1"/>
          <p:nvPr/>
        </p:nvSpPr>
        <p:spPr>
          <a:xfrm>
            <a:off x="9007408" y="781321"/>
            <a:ext cx="2961853" cy="4524315"/>
          </a:xfrm>
          <a:prstGeom prst="rect">
            <a:avLst/>
          </a:prstGeom>
          <a:solidFill>
            <a:srgbClr val="FFFF00"/>
          </a:solidFill>
          <a:ln cap="flat" cmpd="sng" w="60325">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C00000"/>
              </a:buClr>
              <a:buSzPts val="3200"/>
              <a:buFont typeface="Arial"/>
              <a:buNone/>
            </a:pPr>
            <a:r>
              <a:rPr b="0" i="0" lang="iw-IL" sz="3200" u="none" cap="none" strike="noStrike">
                <a:solidFill>
                  <a:srgbClr val="C00000"/>
                </a:solidFill>
                <a:latin typeface="Arial"/>
                <a:ea typeface="Arial"/>
                <a:cs typeface="Arial"/>
                <a:sym typeface="Arial"/>
              </a:rPr>
              <a:t>השונה בסיפור</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C00000"/>
              </a:buClr>
              <a:buSzPts val="3200"/>
              <a:buFont typeface="Arial"/>
              <a:buNone/>
            </a:pPr>
            <a:r>
              <a:rPr b="0" i="0" lang="iw-IL" sz="3200" u="none" cap="none" strike="noStrike">
                <a:solidFill>
                  <a:srgbClr val="C00000"/>
                </a:solidFill>
                <a:latin typeface="Arial"/>
                <a:ea typeface="Arial"/>
                <a:cs typeface="Arial"/>
                <a:sym typeface="Arial"/>
              </a:rPr>
              <a:t>השעבוד המדייני הכלכלי-חקלאי</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C00000"/>
              </a:buClr>
              <a:buSzPts val="3200"/>
              <a:buFont typeface="Arial"/>
              <a:buNone/>
            </a:pPr>
            <a:r>
              <a:rPr b="0" i="0" lang="iw-IL" sz="3200" u="none" cap="none" strike="noStrike">
                <a:solidFill>
                  <a:srgbClr val="C00000"/>
                </a:solidFill>
                <a:latin typeface="Arial"/>
                <a:ea typeface="Arial"/>
                <a:cs typeface="Arial"/>
                <a:sym typeface="Arial"/>
              </a:rPr>
              <a:t>הוא שלאחר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C00000"/>
              </a:buClr>
              <a:buSzPts val="3200"/>
              <a:buFont typeface="Arial"/>
              <a:buNone/>
            </a:pPr>
            <a:r>
              <a:rPr b="0" i="0" lang="iw-IL" sz="3200" u="none" cap="none" strike="noStrike">
                <a:solidFill>
                  <a:srgbClr val="C00000"/>
                </a:solidFill>
                <a:latin typeface="Arial"/>
                <a:ea typeface="Arial"/>
                <a:cs typeface="Arial"/>
                <a:sym typeface="Arial"/>
              </a:rPr>
              <a:t>זעקת ישראל</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C00000"/>
              </a:buClr>
              <a:buSzPts val="3200"/>
              <a:buFont typeface="Arial"/>
              <a:buNone/>
            </a:pPr>
            <a:r>
              <a:rPr b="0" i="0" lang="iw-IL" sz="3200" u="none" cap="none" strike="noStrike">
                <a:solidFill>
                  <a:srgbClr val="C00000"/>
                </a:solidFill>
                <a:latin typeface="Arial"/>
                <a:ea typeface="Arial"/>
                <a:cs typeface="Arial"/>
                <a:sym typeface="Arial"/>
              </a:rPr>
              <a:t>מגיעה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C00000"/>
              </a:buClr>
              <a:buSzPts val="3200"/>
              <a:buFont typeface="Arial"/>
              <a:buNone/>
            </a:pPr>
            <a:r>
              <a:rPr b="0" i="0" lang="iw-IL" sz="3200" u="none" cap="none" strike="noStrike">
                <a:solidFill>
                  <a:srgbClr val="C00000"/>
                </a:solidFill>
                <a:latin typeface="Arial"/>
                <a:ea typeface="Arial"/>
                <a:cs typeface="Arial"/>
                <a:sym typeface="Arial"/>
              </a:rPr>
              <a:t>תוכחת הנביא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C00000"/>
              </a:buClr>
              <a:buSzPts val="3200"/>
              <a:buFont typeface="Arial"/>
              <a:buNone/>
            </a:pPr>
            <a:r>
              <a:rPr b="0" i="0" lang="iw-IL" sz="3200" u="none" cap="none" strike="noStrike">
                <a:solidFill>
                  <a:srgbClr val="C00000"/>
                </a:solidFill>
                <a:latin typeface="Arial"/>
                <a:ea typeface="Arial"/>
                <a:cs typeface="Arial"/>
                <a:sym typeface="Arial"/>
              </a:rPr>
              <a:t>ורק אח"כ מינוי גדעון כמושיע</a:t>
            </a:r>
            <a:endParaRPr b="0" i="0" sz="1400" u="none" cap="none" strike="noStrike">
              <a:solidFill>
                <a:srgbClr val="000000"/>
              </a:solidFill>
              <a:latin typeface="Arial"/>
              <a:ea typeface="Arial"/>
              <a:cs typeface="Arial"/>
              <a:sym typeface="Arial"/>
            </a:endParaRPr>
          </a:p>
        </p:txBody>
      </p:sp>
      <p:sp>
        <p:nvSpPr>
          <p:cNvPr id="111" name="Google Shape;111;p15"/>
          <p:cNvSpPr txBox="1"/>
          <p:nvPr/>
        </p:nvSpPr>
        <p:spPr>
          <a:xfrm>
            <a:off x="3661685" y="3675580"/>
            <a:ext cx="1473023" cy="1200329"/>
          </a:xfrm>
          <a:prstGeom prst="rect">
            <a:avLst/>
          </a:prstGeom>
          <a:solidFill>
            <a:srgbClr val="FFFF00"/>
          </a:solidFill>
          <a:ln cap="flat" cmpd="sng" w="60325">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C00000"/>
              </a:buClr>
              <a:buSzPts val="3600"/>
              <a:buFont typeface="Arial"/>
              <a:buNone/>
            </a:pPr>
            <a:r>
              <a:rPr b="0" i="0" lang="iw-IL" sz="3600" u="none" cap="none" strike="noStrike">
                <a:solidFill>
                  <a:srgbClr val="C00000"/>
                </a:solidFill>
                <a:latin typeface="Arial"/>
                <a:ea typeface="Arial"/>
                <a:cs typeface="Arial"/>
                <a:sym typeface="Arial"/>
              </a:rPr>
              <a:t>תוכחת</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C00000"/>
              </a:buClr>
              <a:buSzPts val="3600"/>
              <a:buFont typeface="Arial"/>
              <a:buNone/>
            </a:pPr>
            <a:r>
              <a:rPr b="0" i="0" lang="iw-IL" sz="3600" u="none" cap="none" strike="noStrike">
                <a:solidFill>
                  <a:srgbClr val="C00000"/>
                </a:solidFill>
                <a:latin typeface="Arial"/>
                <a:ea typeface="Arial"/>
                <a:cs typeface="Arial"/>
                <a:sym typeface="Arial"/>
              </a:rPr>
              <a:t>נביא</a:t>
            </a:r>
            <a:endParaRPr b="0" i="0" sz="1400" u="none" cap="none" strike="noStrike">
              <a:solidFill>
                <a:srgbClr val="000000"/>
              </a:solidFill>
              <a:latin typeface="Arial"/>
              <a:ea typeface="Arial"/>
              <a:cs typeface="Arial"/>
              <a:sym typeface="Arial"/>
            </a:endParaRPr>
          </a:p>
        </p:txBody>
      </p:sp>
      <p:sp>
        <p:nvSpPr>
          <p:cNvPr id="112" name="Google Shape;112;p15"/>
          <p:cNvSpPr/>
          <p:nvPr/>
        </p:nvSpPr>
        <p:spPr>
          <a:xfrm>
            <a:off x="5134708" y="3476287"/>
            <a:ext cx="3872700" cy="398585"/>
          </a:xfrm>
          <a:prstGeom prst="leftArrow">
            <a:avLst>
              <a:gd fmla="val 50000" name="adj1"/>
              <a:gd fmla="val 50000" name="adj2"/>
            </a:avLst>
          </a:prstGeom>
          <a:solidFill>
            <a:srgbClr val="FFC000"/>
          </a:solidFill>
          <a:ln cap="flat" cmpd="sng" w="127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nvSpPr>
        <p:spPr>
          <a:xfrm>
            <a:off x="3068625" y="703561"/>
            <a:ext cx="5420629" cy="769441"/>
          </a:xfrm>
          <a:prstGeom prst="rect">
            <a:avLst/>
          </a:prstGeom>
          <a:solidFill>
            <a:srgbClr val="92D050"/>
          </a:solidFill>
          <a:ln cap="flat" cmpd="sng" w="603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400"/>
              <a:buFont typeface="Arial"/>
              <a:buNone/>
            </a:pPr>
            <a:r>
              <a:rPr b="0" i="0" lang="iw-IL" sz="4400" u="none" cap="none" strike="noStrike">
                <a:solidFill>
                  <a:srgbClr val="C00000"/>
                </a:solidFill>
                <a:latin typeface="Arial"/>
                <a:ea typeface="Arial"/>
                <a:cs typeface="Arial"/>
                <a:sym typeface="Arial"/>
              </a:rPr>
              <a:t>תוכחת הנביא – ח'-י'</a:t>
            </a:r>
            <a:endParaRPr b="0" i="0" sz="1400" u="none" cap="none" strike="noStrike">
              <a:solidFill>
                <a:srgbClr val="000000"/>
              </a:solidFill>
              <a:latin typeface="Arial"/>
              <a:ea typeface="Arial"/>
              <a:cs typeface="Arial"/>
              <a:sym typeface="Arial"/>
            </a:endParaRPr>
          </a:p>
        </p:txBody>
      </p:sp>
      <p:graphicFrame>
        <p:nvGraphicFramePr>
          <p:cNvPr id="118" name="Google Shape;118;p16"/>
          <p:cNvGraphicFramePr/>
          <p:nvPr/>
        </p:nvGraphicFramePr>
        <p:xfrm>
          <a:off x="838200" y="1935454"/>
          <a:ext cx="3000000" cy="3000000"/>
        </p:xfrm>
        <a:graphic>
          <a:graphicData uri="http://schemas.openxmlformats.org/drawingml/2006/table">
            <a:tbl>
              <a:tblPr bandRow="1" firstRow="1">
                <a:gradFill>
                  <a:gsLst>
                    <a:gs pos="0">
                      <a:srgbClr val="7FB75F"/>
                    </a:gs>
                    <a:gs pos="50000">
                      <a:srgbClr val="6EB141"/>
                    </a:gs>
                    <a:gs pos="100000">
                      <a:srgbClr val="5FA134"/>
                    </a:gs>
                  </a:gsLst>
                  <a:lin ang="5400000" scaled="0"/>
                </a:gradFill>
                <a:tableStyleId>{DF8D85A7-6AB4-4F9F-9F04-C3BAD4F657D5}</a:tableStyleId>
              </a:tblPr>
              <a:tblGrid>
                <a:gridCol w="2397450"/>
                <a:gridCol w="4202375"/>
                <a:gridCol w="3915775"/>
              </a:tblGrid>
              <a:tr h="703825">
                <a:tc>
                  <a:txBody>
                    <a:bodyPr/>
                    <a:lstStyle/>
                    <a:p>
                      <a:pPr indent="0" lvl="0" marL="0" marR="0" rtl="1" algn="r">
                        <a:lnSpc>
                          <a:spcPct val="100000"/>
                        </a:lnSpc>
                        <a:spcBef>
                          <a:spcPts val="0"/>
                        </a:spcBef>
                        <a:spcAft>
                          <a:spcPts val="0"/>
                        </a:spcAft>
                        <a:buClr>
                          <a:srgbClr val="000000"/>
                        </a:buClr>
                        <a:buSzPts val="2400"/>
                        <a:buFont typeface="Arial"/>
                        <a:buNone/>
                      </a:pPr>
                      <a:r>
                        <a:t/>
                      </a:r>
                      <a:endParaRPr b="1" sz="2400" u="none" cap="none" strike="noStrike">
                        <a:solidFill>
                          <a:schemeClr val="lt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תוכחת מלאך ה' – פרק ב' א-ה</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תוכחת הנביא – פרק ו' ח'-י'</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31700">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על מה מוכיח את עם ישראל?</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על שכרתו ברית עם העמים ולא הכריתו אותם.</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על עבודה זרה</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16475">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אלו אירועים מזכיר בתוכחתו?</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יציאת מצרים ונתינת הארץ.</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יציאת מצרים ונתינת הארץ.</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984575">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תגובת העם?</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בכו וזבחו לה'.</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r">
                        <a:lnSpc>
                          <a:spcPct val="100000"/>
                        </a:lnSpc>
                        <a:spcBef>
                          <a:spcPts val="0"/>
                        </a:spcBef>
                        <a:spcAft>
                          <a:spcPts val="0"/>
                        </a:spcAft>
                        <a:buClr>
                          <a:srgbClr val="000000"/>
                        </a:buClr>
                        <a:buSzPts val="2400"/>
                        <a:buFont typeface="Arial"/>
                        <a:buNone/>
                      </a:pPr>
                      <a:r>
                        <a:rPr lang="iw-IL" sz="2400" u="none" cap="none" strike="noStrike"/>
                        <a:t>אין תגובה.</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19" name="Google Shape;119;p16"/>
          <p:cNvSpPr txBox="1"/>
          <p:nvPr>
            <p:ph idx="1" type="body"/>
          </p:nvPr>
        </p:nvSpPr>
        <p:spPr>
          <a:xfrm>
            <a:off x="838200" y="5717285"/>
            <a:ext cx="10515600" cy="78483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2800"/>
              <a:buNone/>
            </a:pPr>
            <a:r>
              <a:rPr lang="iw-IL"/>
              <a:t>מה ניתן ללמוד מהשוואה זו על ההתדרדרות במצבו הרוחני של עם ישראל?</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7"/>
          <p:cNvSpPr txBox="1"/>
          <p:nvPr/>
        </p:nvSpPr>
        <p:spPr>
          <a:xfrm>
            <a:off x="547007" y="362023"/>
            <a:ext cx="5400404" cy="2308324"/>
          </a:xfrm>
          <a:prstGeom prst="rect">
            <a:avLst/>
          </a:prstGeom>
          <a:solidFill>
            <a:srgbClr val="92D050"/>
          </a:solidFill>
          <a:ln cap="flat" cmpd="sng" w="603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7200"/>
              <a:buFont typeface="Arial"/>
              <a:buNone/>
            </a:pPr>
            <a:r>
              <a:rPr b="0" i="0" lang="iw-IL" sz="7200" u="none" cap="none" strike="noStrike">
                <a:solidFill>
                  <a:srgbClr val="C00000"/>
                </a:solidFill>
                <a:latin typeface="Arial"/>
                <a:ea typeface="Arial"/>
                <a:cs typeface="Arial"/>
                <a:sym typeface="Arial"/>
              </a:rPr>
              <a:t>גדעון והמלאך  י"א-כ"ד</a:t>
            </a:r>
            <a:endParaRPr b="0" i="0" sz="1400" u="none" cap="none" strike="noStrike">
              <a:solidFill>
                <a:srgbClr val="000000"/>
              </a:solidFill>
              <a:latin typeface="Arial"/>
              <a:ea typeface="Arial"/>
              <a:cs typeface="Arial"/>
              <a:sym typeface="Arial"/>
            </a:endParaRPr>
          </a:p>
        </p:txBody>
      </p:sp>
      <p:pic>
        <p:nvPicPr>
          <p:cNvPr id="126" name="Google Shape;126;p17"/>
          <p:cNvPicPr preferRelativeResize="0"/>
          <p:nvPr/>
        </p:nvPicPr>
        <p:blipFill rotWithShape="1">
          <a:blip r:embed="rId3">
            <a:alphaModFix/>
          </a:blip>
          <a:srcRect b="0" l="0" r="0" t="0"/>
          <a:stretch/>
        </p:blipFill>
        <p:spPr>
          <a:xfrm>
            <a:off x="8491746" y="251732"/>
            <a:ext cx="3493220" cy="6458053"/>
          </a:xfrm>
          <a:prstGeom prst="rect">
            <a:avLst/>
          </a:prstGeom>
          <a:noFill/>
          <a:ln>
            <a:noFill/>
          </a:ln>
        </p:spPr>
      </p:pic>
      <p:sp>
        <p:nvSpPr>
          <p:cNvPr id="127" name="Google Shape;127;p17"/>
          <p:cNvSpPr/>
          <p:nvPr/>
        </p:nvSpPr>
        <p:spPr>
          <a:xfrm>
            <a:off x="10317192" y="2053087"/>
            <a:ext cx="379563" cy="345056"/>
          </a:xfrm>
          <a:prstGeom prst="ellipse">
            <a:avLst/>
          </a:prstGeom>
          <a:no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128" name="Google Shape;128;p17"/>
          <p:cNvPicPr preferRelativeResize="0"/>
          <p:nvPr/>
        </p:nvPicPr>
        <p:blipFill rotWithShape="1">
          <a:blip r:embed="rId4">
            <a:alphaModFix/>
          </a:blip>
          <a:srcRect b="0" l="0" r="0" t="0"/>
          <a:stretch/>
        </p:blipFill>
        <p:spPr>
          <a:xfrm>
            <a:off x="8554267" y="4775041"/>
            <a:ext cx="396274" cy="353599"/>
          </a:xfrm>
          <a:prstGeom prst="rect">
            <a:avLst/>
          </a:prstGeom>
          <a:noFill/>
          <a:ln>
            <a:noFill/>
          </a:ln>
        </p:spPr>
      </p:pic>
      <p:sp>
        <p:nvSpPr>
          <p:cNvPr id="129" name="Google Shape;129;p17"/>
          <p:cNvSpPr txBox="1"/>
          <p:nvPr>
            <p:ph type="title"/>
          </p:nvPr>
        </p:nvSpPr>
        <p:spPr>
          <a:xfrm>
            <a:off x="831850" y="2950234"/>
            <a:ext cx="7018188" cy="3545743"/>
          </a:xfrm>
          <a:prstGeom prst="rect">
            <a:avLst/>
          </a:prstGeom>
          <a:noFill/>
          <a:ln>
            <a:noFill/>
          </a:ln>
        </p:spPr>
        <p:txBody>
          <a:bodyPr anchorCtr="0" anchor="b" bIns="45700" lIns="91425" spcFirstLastPara="1" rIns="91425" wrap="square" tIns="45700">
            <a:noAutofit/>
          </a:bodyPr>
          <a:lstStyle/>
          <a:p>
            <a:pPr indent="0" lvl="0" marL="0" rtl="1" algn="r">
              <a:lnSpc>
                <a:spcPct val="100000"/>
              </a:lnSpc>
              <a:spcBef>
                <a:spcPts val="0"/>
              </a:spcBef>
              <a:spcAft>
                <a:spcPts val="0"/>
              </a:spcAft>
              <a:buClr>
                <a:schemeClr val="dk1"/>
              </a:buClr>
              <a:buSzPts val="3600"/>
              <a:buFont typeface="Calibri"/>
              <a:buNone/>
            </a:pPr>
            <a:r>
              <a:rPr b="1" lang="iw-IL" sz="3600"/>
              <a:t>"חבט חטים בגת להניס מפני מדין" (י"א)</a:t>
            </a:r>
            <a:br>
              <a:rPr lang="iw-IL" sz="3600"/>
            </a:br>
            <a:r>
              <a:rPr lang="iw-IL" sz="3600">
                <a:solidFill>
                  <a:srgbClr val="000000"/>
                </a:solidFill>
                <a:latin typeface="Arial"/>
                <a:ea typeface="Arial"/>
                <a:cs typeface="Arial"/>
                <a:sym typeface="Arial"/>
              </a:rPr>
              <a:t>גת= מקום שעושים בו יין. </a:t>
            </a:r>
            <a:br>
              <a:rPr lang="iw-IL" sz="3600">
                <a:solidFill>
                  <a:srgbClr val="000000"/>
                </a:solidFill>
                <a:latin typeface="Arial"/>
                <a:ea typeface="Arial"/>
                <a:cs typeface="Arial"/>
                <a:sym typeface="Arial"/>
              </a:rPr>
            </a:br>
            <a:r>
              <a:rPr lang="iw-IL" sz="3600">
                <a:solidFill>
                  <a:srgbClr val="000000"/>
                </a:solidFill>
                <a:latin typeface="Arial"/>
                <a:ea typeface="Arial"/>
                <a:cs typeface="Arial"/>
                <a:sym typeface="Arial"/>
              </a:rPr>
              <a:t>גדעון בא לשם לחבוט בחיטים בכדי שהמדיינים לא יגלו אותו.</a:t>
            </a:r>
            <a:br>
              <a:rPr lang="iw-IL" sz="3600">
                <a:solidFill>
                  <a:srgbClr val="000000"/>
                </a:solidFill>
                <a:latin typeface="Calibri"/>
                <a:ea typeface="Calibri"/>
                <a:cs typeface="Calibri"/>
                <a:sym typeface="Calibri"/>
              </a:rPr>
            </a:br>
            <a:endParaRPr sz="3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ph type="title"/>
          </p:nvPr>
        </p:nvSpPr>
        <p:spPr>
          <a:xfrm>
            <a:off x="838200" y="365126"/>
            <a:ext cx="10515600" cy="1022910"/>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chemeClr val="dk1"/>
              </a:buClr>
              <a:buSzPts val="4400"/>
              <a:buFont typeface="Calibri"/>
              <a:buNone/>
            </a:pPr>
            <a:r>
              <a:rPr lang="iw-IL"/>
              <a:t>דו השיח בין המלאך לגדעון – י"ב-ט"ז</a:t>
            </a:r>
            <a:endParaRPr/>
          </a:p>
        </p:txBody>
      </p:sp>
      <p:graphicFrame>
        <p:nvGraphicFramePr>
          <p:cNvPr id="135" name="Google Shape;135;p18"/>
          <p:cNvGraphicFramePr/>
          <p:nvPr/>
        </p:nvGraphicFramePr>
        <p:xfrm>
          <a:off x="838200" y="1388035"/>
          <a:ext cx="3000000" cy="3000000"/>
        </p:xfrm>
        <a:graphic>
          <a:graphicData uri="http://schemas.openxmlformats.org/drawingml/2006/table">
            <a:tbl>
              <a:tblPr>
                <a:noFill/>
                <a:tableStyleId>{1DBC2E22-23F1-4398-ACD4-C4B2E8C2C778}</a:tableStyleId>
              </a:tblPr>
              <a:tblGrid>
                <a:gridCol w="3664800"/>
                <a:gridCol w="4261450"/>
                <a:gridCol w="2589350"/>
              </a:tblGrid>
              <a:tr h="552500">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הסבר דברי המלאך וגדעון</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גדעון</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המלאך</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801050">
                <a:tc>
                  <a:txBody>
                    <a:bodyPr/>
                    <a:lstStyle/>
                    <a:p>
                      <a:pPr indent="0" lvl="0" marL="0" marR="0" rtl="1" algn="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"אשר ספרו לנו אבותינו" - פסח היה אמר לו אמש הקרני אבא את ההלל ושמעתיו שהיה אומר (תהלים קיד א) בצאת ישראל ממצרים ועתה נטשנו. </a:t>
                      </a:r>
                      <a:r>
                        <a:rPr lang="iw-IL" sz="1400" u="none" cap="none" strike="noStrike">
                          <a:highlight>
                            <a:srgbClr val="FFFF00"/>
                          </a:highlight>
                          <a:latin typeface="Calibri"/>
                          <a:ea typeface="Calibri"/>
                          <a:cs typeface="Calibri"/>
                          <a:sym typeface="Calibri"/>
                        </a:rPr>
                        <a:t>אם צדיקים היו אבותינו יעשה לנו בזכותם ואם רשעים היו כשם שעשה להם נפלאותיו חנם כן יעשה לנו </a:t>
                      </a:r>
                      <a:r>
                        <a:rPr lang="iw-IL" sz="1400" u="none" cap="none" strike="noStrike">
                          <a:latin typeface="Calibri"/>
                          <a:ea typeface="Calibri"/>
                          <a:cs typeface="Calibri"/>
                          <a:sym typeface="Calibri"/>
                        </a:rPr>
                        <a:t>ואיה כל נפלאותיו (רש"י פסוק י"ג)</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בִּי אֲדֹנִי וְיֵשׁ ה' עִמָּנוּ ?!  וְלָמָּה מְצָאַתְנוּ כָּל-זֹאת ?!</a:t>
                      </a:r>
                      <a:endParaRPr sz="1400" u="none" cap="none" strike="noStrike"/>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וְאַיֵּה כָל נִפְלְאֹתָיו אֲשֶׁר סִפְּרוּ לָנוּ אֲבוֹתֵינוּ לֵאמֹר </a:t>
                      </a:r>
                      <a:endParaRPr sz="1400" u="none" cap="none" strike="noStrike"/>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הֲלֹא מִמִּצְרַיִם הֶעֱלָנוּ ה' ?!  </a:t>
                      </a:r>
                      <a:endParaRPr sz="1400" u="none" cap="none" strike="noStrike"/>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וְעַתָּה נְטָשָׁנוּ ה' וַיִּתְּנֵנוּ בְּכַף-מִדְיָן !</a:t>
                      </a:r>
                      <a:endParaRPr sz="1400" u="none" cap="none" strike="noStrike"/>
                    </a:p>
                    <a:p>
                      <a:pPr indent="0" lvl="0" marL="0" marR="0" rtl="1" algn="ctr">
                        <a:lnSpc>
                          <a:spcPct val="15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ה' עִמְּךָ, גִּבּוֹר-הֶחָיִל</a:t>
                      </a:r>
                      <a:endParaRPr sz="1400" u="none" cap="none" strike="noStrike">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496650">
                <a:tc>
                  <a:txBody>
                    <a:bodyPr/>
                    <a:lstStyle/>
                    <a:p>
                      <a:pPr indent="0" lvl="0" marL="0" marR="0" rtl="1" algn="r">
                        <a:lnSpc>
                          <a:spcPct val="150000"/>
                        </a:lnSpc>
                        <a:spcBef>
                          <a:spcPts val="0"/>
                        </a:spcBef>
                        <a:spcAft>
                          <a:spcPts val="0"/>
                        </a:spcAft>
                        <a:buClr>
                          <a:srgbClr val="000000"/>
                        </a:buClr>
                        <a:buSzPts val="1400"/>
                        <a:buFont typeface="Arial"/>
                        <a:buNone/>
                      </a:pPr>
                      <a:r>
                        <a:rPr lang="iw-IL" sz="1400" u="none" cap="none" strike="noStrike">
                          <a:highlight>
                            <a:srgbClr val="FFFF00"/>
                          </a:highlight>
                          <a:latin typeface="Calibri"/>
                          <a:ea typeface="Calibri"/>
                          <a:cs typeface="Calibri"/>
                          <a:sym typeface="Calibri"/>
                        </a:rPr>
                        <a:t>הענוה של גדעון:</a:t>
                      </a:r>
                      <a:endParaRPr sz="1400" u="none" cap="none" strike="noStrike"/>
                    </a:p>
                    <a:p>
                      <a:pPr indent="0" lvl="0" marL="0" marR="0" rtl="1" algn="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משפחתי היא הגרועה מתוך האלף מבית משנה שתחת שר האלף ואני הקטן מבית אבי ולא יסכימו לשמוע לי.</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וַיֹּאמֶר אֵלָיו:</a:t>
                      </a:r>
                      <a:endParaRPr sz="1400" u="none" cap="none" strike="noStrike">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בִּי אֲדֹנָי, בַּמָּה אוֹשִׁיעַ אֶת יִשְׂרָאֵל,</a:t>
                      </a:r>
                      <a:endParaRPr sz="1400" u="none" cap="none" strike="noStrike">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הִנֵּה אַלְפִּי הַדַּל בִּמְנַשֶּׁה, </a:t>
                      </a:r>
                      <a:endParaRPr sz="1400" u="none" cap="none" strike="noStrike"/>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וְאָנֹכִי הַצָּעִיר בְּבֵית-אָבִי ?!</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וַיִּפֶן אֵלָיו ה' וַיֹּאמֶר:</a:t>
                      </a:r>
                      <a:endParaRPr sz="1400" u="none" cap="none" strike="noStrike">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לֵךְ בְּכֹחֲךָ זֶה  </a:t>
                      </a:r>
                      <a:endParaRPr sz="1400" u="none" cap="none" strike="noStrike"/>
                    </a:p>
                    <a:p>
                      <a:pPr indent="0" lvl="0" marL="0" marR="0" rtl="1" algn="ctr">
                        <a:lnSpc>
                          <a:spcPct val="150000"/>
                        </a:lnSpc>
                        <a:spcBef>
                          <a:spcPts val="0"/>
                        </a:spcBef>
                        <a:spcAft>
                          <a:spcPts val="0"/>
                        </a:spcAft>
                        <a:buClr>
                          <a:srgbClr val="000000"/>
                        </a:buClr>
                        <a:buSzPts val="1400"/>
                        <a:buFont typeface="Arial"/>
                        <a:buNone/>
                      </a:pPr>
                      <a:r>
                        <a:rPr lang="iw-IL" sz="1400" u="none" cap="none" strike="noStrike">
                          <a:highlight>
                            <a:srgbClr val="FFFF00"/>
                          </a:highlight>
                          <a:latin typeface="Calibri"/>
                          <a:ea typeface="Calibri"/>
                          <a:cs typeface="Calibri"/>
                          <a:sym typeface="Calibri"/>
                        </a:rPr>
                        <a:t>(רש"י: לימוד הזכות על ישראל )</a:t>
                      </a:r>
                      <a:endParaRPr sz="1400" u="none" cap="none" strike="noStrike">
                        <a:highlight>
                          <a:srgbClr val="FFFF00"/>
                        </a:highlight>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וְהוֹשַׁעְתָּ אֶת יִשְׂרָאֵל מִכַּף-מִדְיָן,  </a:t>
                      </a:r>
                      <a:endParaRPr sz="1400" u="none" cap="none" strike="noStrike">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הֲלֹא שְׁלַחְתִּיך  </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75150">
                <a:tc>
                  <a:txBody>
                    <a:bodyPr/>
                    <a:lstStyle/>
                    <a:p>
                      <a:pPr indent="0" lvl="0" marL="0" marR="0" rtl="1" algn="ctr">
                        <a:lnSpc>
                          <a:spcPct val="15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 </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 וַיֹּאמֶר אֵלָיו ה': </a:t>
                      </a:r>
                      <a:endParaRPr sz="1400" u="none" cap="none" strike="noStrike">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כִּי אֶהְיֶה עִמָּךְ,</a:t>
                      </a:r>
                      <a:endParaRPr sz="1400" u="none" cap="none" strike="noStrike"/>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וְהִכִּיתָ אֶת מִדְיָן כְּאִישׁ-אֶחָד</a:t>
                      </a:r>
                      <a:endParaRPr sz="1400" u="none" cap="none" strike="noStrike">
                        <a:latin typeface="Calibri"/>
                        <a:ea typeface="Calibri"/>
                        <a:cs typeface="Calibri"/>
                        <a:sym typeface="Calibri"/>
                      </a:endParaRPr>
                    </a:p>
                    <a:p>
                      <a:pPr indent="0" lvl="0" marL="0" marR="0" rtl="1" algn="ctr">
                        <a:lnSpc>
                          <a:spcPct val="150000"/>
                        </a:lnSpc>
                        <a:spcBef>
                          <a:spcPts val="0"/>
                        </a:spcBef>
                        <a:spcAft>
                          <a:spcPts val="0"/>
                        </a:spcAft>
                        <a:buClr>
                          <a:srgbClr val="000000"/>
                        </a:buClr>
                        <a:buSzPts val="1400"/>
                        <a:buFont typeface="Arial"/>
                        <a:buNone/>
                      </a:pPr>
                      <a:r>
                        <a:rPr lang="iw-IL" sz="1400" u="none" cap="none" strike="noStrike">
                          <a:latin typeface="Calibri"/>
                          <a:ea typeface="Calibri"/>
                          <a:cs typeface="Calibri"/>
                          <a:sym typeface="Calibri"/>
                        </a:rPr>
                        <a:t> </a:t>
                      </a:r>
                      <a:endParaRPr sz="14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36" name="Google Shape;136;p18"/>
          <p:cNvSpPr/>
          <p:nvPr/>
        </p:nvSpPr>
        <p:spPr>
          <a:xfrm>
            <a:off x="4782929" y="244599"/>
            <a:ext cx="4252197" cy="200055"/>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20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chemeClr val="dk1"/>
              </a:buClr>
              <a:buSzPts val="4400"/>
              <a:buFont typeface="Calibri"/>
              <a:buNone/>
            </a:pPr>
            <a:r>
              <a:rPr lang="iw-IL"/>
              <a:t>האות שנותן המלאך לגדעון י"ז-כ"א</a:t>
            </a:r>
            <a:endParaRPr/>
          </a:p>
        </p:txBody>
      </p:sp>
      <p:sp>
        <p:nvSpPr>
          <p:cNvPr id="142" name="Google Shape;142;p19"/>
          <p:cNvSpPr txBox="1"/>
          <p:nvPr>
            <p:ph idx="1" type="body"/>
          </p:nvPr>
        </p:nvSpPr>
        <p:spPr>
          <a:xfrm>
            <a:off x="838200" y="1362974"/>
            <a:ext cx="10515600" cy="5129901"/>
          </a:xfrm>
          <a:prstGeom prst="rect">
            <a:avLst/>
          </a:prstGeom>
          <a:noFill/>
          <a:ln>
            <a:noFill/>
          </a:ln>
        </p:spPr>
        <p:txBody>
          <a:bodyPr anchorCtr="0" anchor="t" bIns="45700" lIns="91425" spcFirstLastPara="1" rIns="91425" wrap="square" tIns="45700">
            <a:noAutofit/>
          </a:bodyPr>
          <a:lstStyle/>
          <a:p>
            <a:pPr indent="0" lvl="0" marL="0" rtl="1" algn="r">
              <a:lnSpc>
                <a:spcPct val="80000"/>
              </a:lnSpc>
              <a:spcBef>
                <a:spcPts val="0"/>
              </a:spcBef>
              <a:spcAft>
                <a:spcPts val="0"/>
              </a:spcAft>
              <a:buClr>
                <a:schemeClr val="dk1"/>
              </a:buClr>
              <a:buSzPts val="2590"/>
              <a:buNone/>
            </a:pPr>
            <a:r>
              <a:rPr lang="iw-IL" sz="2590" u="sng"/>
              <a:t>האות:</a:t>
            </a:r>
            <a:endParaRPr/>
          </a:p>
          <a:p>
            <a:pPr indent="-228600" lvl="0" marL="228600" rtl="1" algn="r">
              <a:lnSpc>
                <a:spcPct val="80000"/>
              </a:lnSpc>
              <a:spcBef>
                <a:spcPts val="1000"/>
              </a:spcBef>
              <a:spcAft>
                <a:spcPts val="0"/>
              </a:spcAft>
              <a:buClr>
                <a:schemeClr val="dk1"/>
              </a:buClr>
              <a:buSzPts val="2590"/>
              <a:buChar char="•"/>
            </a:pPr>
            <a:r>
              <a:rPr lang="iw-IL" sz="2590"/>
              <a:t>גדעון מביא בשר, מצות ורוטב (מרק).</a:t>
            </a:r>
            <a:endParaRPr/>
          </a:p>
          <a:p>
            <a:pPr indent="-228600" lvl="0" marL="228600" rtl="1" algn="r">
              <a:lnSpc>
                <a:spcPct val="80000"/>
              </a:lnSpc>
              <a:spcBef>
                <a:spcPts val="1000"/>
              </a:spcBef>
              <a:spcAft>
                <a:spcPts val="0"/>
              </a:spcAft>
              <a:buClr>
                <a:schemeClr val="dk1"/>
              </a:buClr>
              <a:buSzPts val="2590"/>
              <a:buChar char="•"/>
            </a:pPr>
            <a:r>
              <a:rPr lang="iw-IL" sz="2590"/>
              <a:t>המלאך מבקש שישים אותם על הסלע וישפוך עליהם את המרק.</a:t>
            </a:r>
            <a:endParaRPr/>
          </a:p>
          <a:p>
            <a:pPr indent="-228600" lvl="0" marL="228600" rtl="1" algn="r">
              <a:lnSpc>
                <a:spcPct val="80000"/>
              </a:lnSpc>
              <a:spcBef>
                <a:spcPts val="1000"/>
              </a:spcBef>
              <a:spcAft>
                <a:spcPts val="0"/>
              </a:spcAft>
              <a:buClr>
                <a:schemeClr val="dk1"/>
              </a:buClr>
              <a:buSzPts val="2590"/>
              <a:buChar char="•"/>
            </a:pPr>
            <a:r>
              <a:rPr lang="iw-IL" sz="2590"/>
              <a:t>המלאך נוגע במשענת (מטה) שלו בבשר ובמצות.</a:t>
            </a:r>
            <a:endParaRPr/>
          </a:p>
          <a:p>
            <a:pPr indent="-228600" lvl="0" marL="228600" rtl="1" algn="r">
              <a:lnSpc>
                <a:spcPct val="80000"/>
              </a:lnSpc>
              <a:spcBef>
                <a:spcPts val="1000"/>
              </a:spcBef>
              <a:spcAft>
                <a:spcPts val="0"/>
              </a:spcAft>
              <a:buClr>
                <a:schemeClr val="dk1"/>
              </a:buClr>
              <a:buSzPts val="2590"/>
              <a:buChar char="•"/>
            </a:pPr>
            <a:r>
              <a:rPr lang="iw-IL" sz="2590"/>
              <a:t>יוצאת אש ששורפת הכל.</a:t>
            </a:r>
            <a:endParaRPr/>
          </a:p>
          <a:p>
            <a:pPr indent="-228600" lvl="0" marL="228600" rtl="1" algn="r">
              <a:lnSpc>
                <a:spcPct val="80000"/>
              </a:lnSpc>
              <a:spcBef>
                <a:spcPts val="1000"/>
              </a:spcBef>
              <a:spcAft>
                <a:spcPts val="0"/>
              </a:spcAft>
              <a:buClr>
                <a:schemeClr val="dk1"/>
              </a:buClr>
              <a:buSzPts val="2590"/>
              <a:buChar char="•"/>
            </a:pPr>
            <a:r>
              <a:rPr lang="iw-IL" sz="2590"/>
              <a:t>המלאך נעלם מעיני גדעון.</a:t>
            </a:r>
            <a:endParaRPr/>
          </a:p>
          <a:p>
            <a:pPr indent="-64135" lvl="0" marL="228600" rtl="1" algn="r">
              <a:lnSpc>
                <a:spcPct val="80000"/>
              </a:lnSpc>
              <a:spcBef>
                <a:spcPts val="1000"/>
              </a:spcBef>
              <a:spcAft>
                <a:spcPts val="0"/>
              </a:spcAft>
              <a:buClr>
                <a:schemeClr val="dk1"/>
              </a:buClr>
              <a:buSzPts val="2590"/>
              <a:buNone/>
            </a:pPr>
            <a:r>
              <a:t/>
            </a:r>
            <a:endParaRPr sz="2590"/>
          </a:p>
          <a:p>
            <a:pPr indent="0" lvl="0" marL="0" rtl="1" algn="r">
              <a:lnSpc>
                <a:spcPct val="80000"/>
              </a:lnSpc>
              <a:spcBef>
                <a:spcPts val="1000"/>
              </a:spcBef>
              <a:spcAft>
                <a:spcPts val="0"/>
              </a:spcAft>
              <a:buClr>
                <a:schemeClr val="dk1"/>
              </a:buClr>
              <a:buSzPts val="2590"/>
              <a:buNone/>
            </a:pPr>
            <a:r>
              <a:rPr lang="iw-IL" sz="2590" u="sng"/>
              <a:t>תגובת גדעון:</a:t>
            </a:r>
            <a:endParaRPr/>
          </a:p>
          <a:p>
            <a:pPr indent="-228600" lvl="0" marL="228600" rtl="1" algn="r">
              <a:lnSpc>
                <a:spcPct val="80000"/>
              </a:lnSpc>
              <a:spcBef>
                <a:spcPts val="1000"/>
              </a:spcBef>
              <a:spcAft>
                <a:spcPts val="0"/>
              </a:spcAft>
              <a:buClr>
                <a:schemeClr val="dk1"/>
              </a:buClr>
              <a:buSzPts val="2590"/>
              <a:buChar char="•"/>
            </a:pPr>
            <a:r>
              <a:rPr lang="iw-IL" sz="2590"/>
              <a:t>חשש מפני שהבין שראה מלאך.</a:t>
            </a:r>
            <a:endParaRPr/>
          </a:p>
          <a:p>
            <a:pPr indent="-228600" lvl="0" marL="228600" rtl="1" algn="r">
              <a:lnSpc>
                <a:spcPct val="80000"/>
              </a:lnSpc>
              <a:spcBef>
                <a:spcPts val="1000"/>
              </a:spcBef>
              <a:spcAft>
                <a:spcPts val="0"/>
              </a:spcAft>
              <a:buClr>
                <a:schemeClr val="dk1"/>
              </a:buClr>
              <a:buSzPts val="2590"/>
              <a:buChar char="•"/>
            </a:pPr>
            <a:r>
              <a:rPr lang="iw-IL" sz="2590"/>
              <a:t>המלאך (רד"ק)  אומר לו שיהיה לו שלום ולא ימות.</a:t>
            </a:r>
            <a:endParaRPr/>
          </a:p>
          <a:p>
            <a:pPr indent="-228600" lvl="0" marL="228600" rtl="1" algn="r">
              <a:lnSpc>
                <a:spcPct val="80000"/>
              </a:lnSpc>
              <a:spcBef>
                <a:spcPts val="1000"/>
              </a:spcBef>
              <a:spcAft>
                <a:spcPts val="0"/>
              </a:spcAft>
              <a:buClr>
                <a:schemeClr val="dk1"/>
              </a:buClr>
              <a:buSzPts val="2590"/>
              <a:buChar char="•"/>
            </a:pPr>
            <a:r>
              <a:rPr lang="iw-IL" sz="2590"/>
              <a:t>גדעון בונה מזבח וקורא לו "ה' שלום".</a:t>
            </a:r>
            <a:endParaRPr/>
          </a:p>
          <a:p>
            <a:pPr indent="0" lvl="0" marL="0" rtl="1" algn="r">
              <a:lnSpc>
                <a:spcPct val="80000"/>
              </a:lnSpc>
              <a:spcBef>
                <a:spcPts val="1000"/>
              </a:spcBef>
              <a:spcAft>
                <a:spcPts val="0"/>
              </a:spcAft>
              <a:buClr>
                <a:schemeClr val="dk1"/>
              </a:buClr>
              <a:buSzPts val="2590"/>
              <a:buNone/>
            </a:pPr>
            <a:r>
              <a:t/>
            </a:r>
            <a:endParaRPr sz="2590"/>
          </a:p>
          <a:p>
            <a:pPr indent="0" lvl="0" marL="0" rtl="1" algn="r">
              <a:lnSpc>
                <a:spcPct val="80000"/>
              </a:lnSpc>
              <a:spcBef>
                <a:spcPts val="1000"/>
              </a:spcBef>
              <a:spcAft>
                <a:spcPts val="0"/>
              </a:spcAft>
              <a:buClr>
                <a:schemeClr val="dk1"/>
              </a:buClr>
              <a:buSzPts val="2590"/>
              <a:buNone/>
            </a:pPr>
            <a:r>
              <a:t/>
            </a:r>
            <a:endParaRPr sz="259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0"/>
          <p:cNvSpPr txBox="1"/>
          <p:nvPr>
            <p:ph type="title"/>
          </p:nvPr>
        </p:nvSpPr>
        <p:spPr>
          <a:xfrm>
            <a:off x="635000" y="-42783"/>
            <a:ext cx="10515600" cy="1325563"/>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FF0000"/>
              </a:buClr>
              <a:buSzPts val="3600"/>
              <a:buFont typeface="Arial"/>
              <a:buNone/>
            </a:pPr>
            <a:r>
              <a:rPr lang="iw-IL" sz="3600" u="sng">
                <a:solidFill>
                  <a:srgbClr val="FF0000"/>
                </a:solidFill>
                <a:highlight>
                  <a:srgbClr val="FFFF00"/>
                </a:highlight>
                <a:latin typeface="Arial"/>
                <a:ea typeface="Arial"/>
                <a:cs typeface="Arial"/>
                <a:sym typeface="Arial"/>
              </a:rPr>
              <a:t>מלחמת גדעון בעבודת הבעל בעופרה- כ"ה-ל"ב </a:t>
            </a:r>
            <a:endParaRPr/>
          </a:p>
        </p:txBody>
      </p:sp>
      <p:pic>
        <p:nvPicPr>
          <p:cNvPr descr="×ª××× × ×§×©××¨×" id="148" name="Google Shape;148;p20"/>
          <p:cNvPicPr preferRelativeResize="0"/>
          <p:nvPr/>
        </p:nvPicPr>
        <p:blipFill rotWithShape="1">
          <a:blip r:embed="rId3">
            <a:alphaModFix/>
          </a:blip>
          <a:srcRect b="39655" l="22421" r="3306" t="2181"/>
          <a:stretch/>
        </p:blipFill>
        <p:spPr>
          <a:xfrm>
            <a:off x="3745000" y="4358540"/>
            <a:ext cx="4295599" cy="2499460"/>
          </a:xfrm>
          <a:prstGeom prst="rect">
            <a:avLst/>
          </a:prstGeom>
          <a:noFill/>
          <a:ln>
            <a:noFill/>
          </a:ln>
        </p:spPr>
      </p:pic>
      <p:sp>
        <p:nvSpPr>
          <p:cNvPr id="149" name="Google Shape;149;p20"/>
          <p:cNvSpPr/>
          <p:nvPr/>
        </p:nvSpPr>
        <p:spPr>
          <a:xfrm>
            <a:off x="4413250" y="2919775"/>
            <a:ext cx="3365499" cy="1438765"/>
          </a:xfrm>
          <a:prstGeom prst="cloudCallout">
            <a:avLst>
              <a:gd fmla="val 23464" name="adj1"/>
              <a:gd fmla="val 137722"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0" name="Google Shape;150;p20"/>
          <p:cNvSpPr/>
          <p:nvPr/>
        </p:nvSpPr>
        <p:spPr>
          <a:xfrm>
            <a:off x="4495799" y="2990086"/>
            <a:ext cx="2794000" cy="118494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וַיֹּאמְרוּ אַנְשֵׁי-הָעִיר אֶל יוֹאָשׁ: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הוֹצֵא אֶת בִּנְךָ, וְיָמֹת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כִּי נָתַץ אֶת מִזְבַּח-הַבַּעַל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וְכִי כָרַת הָאֲשֵׁרָה אֲשֶׁר עָלָיו !</a:t>
            </a:r>
            <a:endParaRPr b="0" i="0" sz="2000" u="none" cap="none" strike="noStrike">
              <a:solidFill>
                <a:schemeClr val="dk1"/>
              </a:solidFill>
              <a:latin typeface="Times New Roman"/>
              <a:ea typeface="Times New Roman"/>
              <a:cs typeface="Times New Roman"/>
              <a:sym typeface="Times New Roman"/>
            </a:endParaRPr>
          </a:p>
        </p:txBody>
      </p:sp>
      <p:sp>
        <p:nvSpPr>
          <p:cNvPr id="151" name="Google Shape;151;p20"/>
          <p:cNvSpPr/>
          <p:nvPr/>
        </p:nvSpPr>
        <p:spPr>
          <a:xfrm>
            <a:off x="5509201" y="1113744"/>
            <a:ext cx="6682800" cy="2308200"/>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400"/>
              <a:buFont typeface="Arial"/>
              <a:buNone/>
            </a:pPr>
            <a:r>
              <a:rPr b="0" i="0" lang="iw-IL" sz="2400" u="sng" cap="none" strike="noStrike">
                <a:solidFill>
                  <a:schemeClr val="dk1"/>
                </a:solidFill>
                <a:latin typeface="Arial"/>
                <a:ea typeface="Arial"/>
                <a:cs typeface="Arial"/>
                <a:sym typeface="Arial"/>
              </a:rPr>
              <a:t>ציווי ה' לגדעון:</a:t>
            </a:r>
            <a:endParaRPr b="0" i="0" sz="1400" u="none" cap="none" strike="noStrike">
              <a:solidFill>
                <a:srgbClr val="000000"/>
              </a:solidFill>
              <a:latin typeface="Arial"/>
              <a:ea typeface="Arial"/>
              <a:cs typeface="Arial"/>
              <a:sym typeface="Arial"/>
            </a:endParaRPr>
          </a:p>
          <a:p>
            <a:pPr indent="-342900" lvl="0" marL="342900" marR="0" rtl="1" algn="r">
              <a:lnSpc>
                <a:spcPct val="100000"/>
              </a:lnSpc>
              <a:spcBef>
                <a:spcPts val="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לקחת את פר השור (שלא ישתמשו בו לע"ז) ופר שבע שנים (שפוטם 7 שנים לע"ז) של אביו.</a:t>
            </a:r>
            <a:endParaRPr b="0" i="0" sz="1400" u="none" cap="none" strike="noStrike">
              <a:solidFill>
                <a:srgbClr val="000000"/>
              </a:solidFill>
              <a:latin typeface="Arial"/>
              <a:ea typeface="Arial"/>
              <a:cs typeface="Arial"/>
              <a:sym typeface="Arial"/>
            </a:endParaRPr>
          </a:p>
          <a:p>
            <a:pPr indent="-342900" lvl="0" marL="342900" marR="0" rtl="1" algn="r">
              <a:lnSpc>
                <a:spcPct val="100000"/>
              </a:lnSpc>
              <a:spcBef>
                <a:spcPts val="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להרוס את מזבח הבעל ואת האשרה.</a:t>
            </a:r>
            <a:endParaRPr b="0" i="0" sz="1400" u="none" cap="none" strike="noStrike">
              <a:solidFill>
                <a:srgbClr val="000000"/>
              </a:solidFill>
              <a:latin typeface="Arial"/>
              <a:ea typeface="Arial"/>
              <a:cs typeface="Arial"/>
              <a:sym typeface="Arial"/>
            </a:endParaRPr>
          </a:p>
          <a:p>
            <a:pPr indent="-342900" lvl="0" marL="342900" marR="0" rtl="1" algn="r">
              <a:lnSpc>
                <a:spcPct val="100000"/>
              </a:lnSpc>
              <a:spcBef>
                <a:spcPts val="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לבנות מזבח על הסלע ולהקריב לעולה את פר שבע שנים בעזרת עצי האשרה.</a:t>
            </a:r>
            <a:endParaRPr b="0" i="0" sz="2400" u="none" cap="none" strike="noStrike">
              <a:solidFill>
                <a:schemeClr val="dk1"/>
              </a:solidFill>
              <a:latin typeface="Times New Roman"/>
              <a:ea typeface="Times New Roman"/>
              <a:cs typeface="Times New Roman"/>
              <a:sym typeface="Times New Roman"/>
            </a:endParaRPr>
          </a:p>
        </p:txBody>
      </p:sp>
      <p:sp>
        <p:nvSpPr>
          <p:cNvPr id="152" name="Google Shape;152;p20"/>
          <p:cNvSpPr/>
          <p:nvPr/>
        </p:nvSpPr>
        <p:spPr>
          <a:xfrm>
            <a:off x="199449" y="1009999"/>
            <a:ext cx="4393607" cy="3348541"/>
          </a:xfrm>
          <a:prstGeom prst="cloudCallout">
            <a:avLst>
              <a:gd fmla="val 37507" name="adj1"/>
              <a:gd fmla="val 68327"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וַיֹּאמֶר יוֹאָשׁ אֲשֶׁר עָמְדוּ עָלָיו: </a:t>
            </a:r>
            <a:endParaRPr b="0" i="0" sz="1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הַאַתֶּם תְּרִיבוּן לַבַּעַל, אִם אַתֶּם תּוֹשִׁיעוּן אוֹתוֹ ?!  אֲשֶׁר יָרִיב לוֹ יוּמַת עַד הַבֹּקֶר ! אִם אֱלֹקים הוּא יָרֶב לוֹ כִּי נָתַץ אֶת מִזְבְּחוֹ  </a:t>
            </a:r>
            <a:endParaRPr b="0" i="0" sz="1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וַיִּקְרָא לוֹ בַיּוֹם-הַהוּא יְרֻבַּעַלף לֵאמֹר יָרֶב בּוֹ הַבַּעַל כִּי נָתַץ אֶת מִזְבְּחוֹ !</a:t>
            </a:r>
            <a:endParaRPr b="0" i="0" sz="1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5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2000"/>
                                        <p:tgtEl>
                                          <p:spTgt spid="1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p:nvPr/>
        </p:nvSpPr>
        <p:spPr>
          <a:xfrm>
            <a:off x="483354" y="1711016"/>
            <a:ext cx="4288469" cy="4570482"/>
          </a:xfrm>
          <a:prstGeom prst="rect">
            <a:avLst/>
          </a:prstGeom>
          <a:noFill/>
          <a:ln cap="flat" cmpd="sng" w="762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700"/>
              <a:buFont typeface="Arial"/>
              <a:buNone/>
            </a:pPr>
            <a:r>
              <a:t/>
            </a:r>
            <a:endParaRPr b="1"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chemeClr val="dk1"/>
                </a:solidFill>
                <a:latin typeface="Arial"/>
                <a:ea typeface="Arial"/>
                <a:cs typeface="Arial"/>
                <a:sym typeface="Arial"/>
              </a:rPr>
              <a:t>גדעון והמצטרפים אליו נערכים לקרב </a:t>
            </a:r>
            <a:r>
              <a:rPr b="1" i="0" lang="iw-IL" sz="1200" u="none" cap="none" strike="noStrike">
                <a:solidFill>
                  <a:schemeClr val="dk1"/>
                </a:solidFill>
                <a:latin typeface="Arial"/>
                <a:ea typeface="Arial"/>
                <a:cs typeface="Arial"/>
                <a:sym typeface="Arial"/>
              </a:rPr>
              <a:t>(לג-לה)</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וְרוּחַ-ה' לָבְשָׁה אֶת גִּדְעוֹן: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וַיִּתְקַע בַּשּׁוֹפָר,</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Arial"/>
                <a:ea typeface="Arial"/>
                <a:cs typeface="Arial"/>
                <a:sym typeface="Arial"/>
              </a:rPr>
              <a:t>הצטרפות משפחת אביעזר שבמנשה:</a:t>
            </a:r>
            <a:r>
              <a:rPr b="0" i="0" lang="iw-IL"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וַיִּזָּעֵק </a:t>
            </a:r>
            <a:r>
              <a:rPr b="0" i="0" lang="iw-IL" sz="1800" u="none" cap="none" strike="noStrike">
                <a:solidFill>
                  <a:schemeClr val="dk1"/>
                </a:solidFill>
                <a:highlight>
                  <a:srgbClr val="00FF00"/>
                </a:highlight>
                <a:latin typeface="Arial"/>
                <a:ea typeface="Arial"/>
                <a:cs typeface="Arial"/>
                <a:sym typeface="Arial"/>
              </a:rPr>
              <a:t>אֲבִיעֶזֶר</a:t>
            </a:r>
            <a:r>
              <a:rPr b="0" i="0" lang="iw-IL" sz="1800" u="none" cap="none" strike="noStrike">
                <a:solidFill>
                  <a:schemeClr val="dk1"/>
                </a:solidFill>
                <a:latin typeface="Arial"/>
                <a:ea typeface="Arial"/>
                <a:cs typeface="Arial"/>
                <a:sym typeface="Arial"/>
              </a:rPr>
              <a:t> אַחֲרָיו.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Arial"/>
                <a:ea typeface="Arial"/>
                <a:cs typeface="Arial"/>
                <a:sym typeface="Arial"/>
              </a:rPr>
              <a:t>קריאה לשבט מנשה: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וּמַלְאָכִים שָׁלַח בְּכָל </a:t>
            </a:r>
            <a:r>
              <a:rPr b="0" i="0" lang="iw-IL" sz="1800" u="none" cap="none" strike="noStrike">
                <a:solidFill>
                  <a:schemeClr val="dk1"/>
                </a:solidFill>
                <a:highlight>
                  <a:srgbClr val="00FF00"/>
                </a:highlight>
                <a:latin typeface="Arial"/>
                <a:ea typeface="Arial"/>
                <a:cs typeface="Arial"/>
                <a:sym typeface="Arial"/>
              </a:rPr>
              <a:t>מְנַשֶּׁה,</a:t>
            </a:r>
            <a:r>
              <a:rPr b="0" i="0" lang="iw-IL"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וַיִּזָּעֵק גַּם הוּא אַחֲרָיו.</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Arial"/>
                <a:ea typeface="Arial"/>
                <a:cs typeface="Arial"/>
                <a:sym typeface="Arial"/>
              </a:rPr>
              <a:t>הצטרפות השבטים: אשר, זבולון ונפתלי:</a:t>
            </a:r>
            <a:r>
              <a:rPr b="0" i="0" lang="iw-IL"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וּמַלְאָכִים שָׁלַח </a:t>
            </a:r>
            <a:r>
              <a:rPr b="0" i="0" lang="iw-IL" sz="1800" u="none" cap="none" strike="noStrike">
                <a:solidFill>
                  <a:schemeClr val="dk1"/>
                </a:solidFill>
                <a:highlight>
                  <a:srgbClr val="00FF00"/>
                </a:highlight>
                <a:latin typeface="Arial"/>
                <a:ea typeface="Arial"/>
                <a:cs typeface="Arial"/>
                <a:sym typeface="Arial"/>
              </a:rPr>
              <a:t>בְּאָשֵׁר וּבִזְבֻלוּן וּבְנַפְתָּלִי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Arial"/>
                <a:ea typeface="Arial"/>
                <a:cs typeface="Arial"/>
                <a:sym typeface="Arial"/>
              </a:rPr>
              <a:t>וַיַּעֲלוּ לִקְרָאתָם.    </a:t>
            </a:r>
            <a:endParaRPr b="0" i="0" sz="2000" u="none" cap="none" strike="noStrike">
              <a:solidFill>
                <a:schemeClr val="dk1"/>
              </a:solidFill>
              <a:latin typeface="Times New Roman"/>
              <a:ea typeface="Times New Roman"/>
              <a:cs typeface="Times New Roman"/>
              <a:sym typeface="Times New Roman"/>
            </a:endParaRPr>
          </a:p>
        </p:txBody>
      </p:sp>
      <p:sp>
        <p:nvSpPr>
          <p:cNvPr id="158" name="Google Shape;158;p21"/>
          <p:cNvSpPr txBox="1"/>
          <p:nvPr/>
        </p:nvSpPr>
        <p:spPr>
          <a:xfrm>
            <a:off x="6135233" y="509954"/>
            <a:ext cx="5510668" cy="954107"/>
          </a:xfrm>
          <a:prstGeom prst="rect">
            <a:avLst/>
          </a:prstGeom>
          <a:solidFill>
            <a:srgbClr val="FFFF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050"/>
              <a:buFont typeface="Arial"/>
              <a:buNone/>
            </a:pPr>
            <a:r>
              <a:rPr b="1" i="0" lang="iw-IL" sz="1050" u="none" cap="none" strike="noStrike">
                <a:solidFill>
                  <a:schemeClr val="dk1"/>
                </a:solidFill>
                <a:latin typeface="Arial"/>
                <a:ea typeface="Arial"/>
                <a:cs typeface="Arial"/>
                <a:sym typeface="Arial"/>
              </a:rPr>
              <a:t> </a:t>
            </a:r>
            <a:r>
              <a:rPr b="0" i="0" lang="iw-IL" sz="2800" u="none" cap="none" strike="noStrike">
                <a:solidFill>
                  <a:schemeClr val="dk1"/>
                </a:solidFill>
                <a:latin typeface="Arial"/>
                <a:ea typeface="Arial"/>
                <a:cs typeface="Arial"/>
                <a:sym typeface="Arial"/>
              </a:rPr>
              <a:t>וְכָל מִדְיָן וַעֲמָלֵק וּבְנֵי-קֶדֶם נֶאֶסְפוּ יַחְדָּו,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וַיַּעַבְרוּ וַיַּחֲנוּ בְּעֵמֶק-יִזְרְעֶאל (ל"ג)</a:t>
            </a:r>
            <a:endParaRPr b="0" i="0" sz="2800" u="none" cap="none" strike="noStrike">
              <a:solidFill>
                <a:srgbClr val="0070C0"/>
              </a:solidFill>
              <a:latin typeface="Arial"/>
              <a:ea typeface="Arial"/>
              <a:cs typeface="Arial"/>
              <a:sym typeface="Arial"/>
            </a:endParaRPr>
          </a:p>
        </p:txBody>
      </p:sp>
      <p:cxnSp>
        <p:nvCxnSpPr>
          <p:cNvPr id="159" name="Google Shape;159;p21"/>
          <p:cNvCxnSpPr/>
          <p:nvPr/>
        </p:nvCxnSpPr>
        <p:spPr>
          <a:xfrm>
            <a:off x="5374104" y="509954"/>
            <a:ext cx="0" cy="6081346"/>
          </a:xfrm>
          <a:prstGeom prst="straightConnector1">
            <a:avLst/>
          </a:prstGeom>
          <a:noFill/>
          <a:ln cap="flat" cmpd="sng" w="76200">
            <a:solidFill>
              <a:srgbClr val="FFFF00"/>
            </a:solidFill>
            <a:prstDash val="solid"/>
            <a:miter lim="800000"/>
            <a:headEnd len="sm" w="sm" type="none"/>
            <a:tailEnd len="sm" w="sm" type="none"/>
          </a:ln>
        </p:spPr>
      </p:cxnSp>
      <p:sp>
        <p:nvSpPr>
          <p:cNvPr id="160" name="Google Shape;160;p21"/>
          <p:cNvSpPr txBox="1"/>
          <p:nvPr/>
        </p:nvSpPr>
        <p:spPr>
          <a:xfrm>
            <a:off x="293301" y="221595"/>
            <a:ext cx="4893846" cy="1200329"/>
          </a:xfrm>
          <a:prstGeom prst="rect">
            <a:avLst/>
          </a:prstGeom>
          <a:solidFill>
            <a:srgbClr val="92D05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0" i="0" lang="iw-IL" sz="3600" u="none" cap="none" strike="noStrike">
                <a:solidFill>
                  <a:srgbClr val="000000"/>
                </a:solidFill>
                <a:latin typeface="Calibri"/>
                <a:ea typeface="Calibri"/>
                <a:cs typeface="Calibri"/>
                <a:sym typeface="Calibri"/>
              </a:rPr>
              <a:t>ההכנות למלחמה במדין ל"ד-ל"ה</a:t>
            </a:r>
            <a:endParaRPr b="0" i="0" sz="1400" u="none" cap="none" strike="noStrike">
              <a:solidFill>
                <a:srgbClr val="000000"/>
              </a:solidFill>
              <a:latin typeface="Arial"/>
              <a:ea typeface="Arial"/>
              <a:cs typeface="Arial"/>
              <a:sym typeface="Arial"/>
            </a:endParaRPr>
          </a:p>
        </p:txBody>
      </p:sp>
      <p:pic>
        <p:nvPicPr>
          <p:cNvPr id="161" name="Google Shape;161;p21"/>
          <p:cNvPicPr preferRelativeResize="0"/>
          <p:nvPr/>
        </p:nvPicPr>
        <p:blipFill rotWithShape="1">
          <a:blip r:embed="rId3">
            <a:alphaModFix/>
          </a:blip>
          <a:srcRect b="21334" l="33254" r="41840" t="23886"/>
          <a:stretch/>
        </p:blipFill>
        <p:spPr>
          <a:xfrm>
            <a:off x="6096000" y="1711016"/>
            <a:ext cx="5545308" cy="4880284"/>
          </a:xfrm>
          <a:prstGeom prst="rect">
            <a:avLst/>
          </a:prstGeom>
          <a:noFill/>
          <a:ln>
            <a:noFill/>
          </a:ln>
        </p:spPr>
      </p:pic>
      <p:cxnSp>
        <p:nvCxnSpPr>
          <p:cNvPr id="162" name="Google Shape;162;p21"/>
          <p:cNvCxnSpPr/>
          <p:nvPr/>
        </p:nvCxnSpPr>
        <p:spPr>
          <a:xfrm>
            <a:off x="7096552" y="2971800"/>
            <a:ext cx="1535400" cy="914400"/>
          </a:xfrm>
          <a:prstGeom prst="straightConnector1">
            <a:avLst/>
          </a:prstGeom>
          <a:noFill/>
          <a:ln cap="flat" cmpd="sng" w="57150">
            <a:solidFill>
              <a:schemeClr val="accent1"/>
            </a:solidFill>
            <a:prstDash val="solid"/>
            <a:miter lim="800000"/>
            <a:headEnd len="sm" w="sm" type="none"/>
            <a:tailEnd len="med" w="med" type="triangle"/>
          </a:ln>
        </p:spPr>
      </p:cxnSp>
      <p:sp>
        <p:nvSpPr>
          <p:cNvPr id="163" name="Google Shape;163;p21"/>
          <p:cNvSpPr txBox="1"/>
          <p:nvPr/>
        </p:nvSpPr>
        <p:spPr>
          <a:xfrm>
            <a:off x="5561056" y="2242868"/>
            <a:ext cx="1535499" cy="1077218"/>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0" i="0" lang="iw-IL" sz="3200" u="none" cap="none" strike="noStrike">
                <a:solidFill>
                  <a:schemeClr val="dk1"/>
                </a:solidFill>
                <a:latin typeface="Calibri"/>
                <a:ea typeface="Calibri"/>
                <a:cs typeface="Calibri"/>
                <a:sym typeface="Calibri"/>
              </a:rPr>
              <a:t>עמק יזרעאל</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gtEl>
                                        <p:attrNameLst>
                                          <p:attrName>style.visibility</p:attrName>
                                        </p:attrNameLst>
                                      </p:cBhvr>
                                      <p:to>
                                        <p:strVal val="visible"/>
                                      </p:to>
                                    </p:set>
                                    <p:anim calcmode="lin" valueType="num">
                                      <p:cBhvr additive="base">
                                        <p:cTn dur="500"/>
                                        <p:tgtEl>
                                          <p:spTgt spid="15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chemeClr val="dk1"/>
              </a:buClr>
              <a:buSzPts val="4400"/>
              <a:buFont typeface="Calibri"/>
              <a:buNone/>
            </a:pPr>
            <a:r>
              <a:rPr lang="iw-IL">
                <a:highlight>
                  <a:srgbClr val="00FF00"/>
                </a:highlight>
              </a:rPr>
              <a:t>ניסי גיזת הצמר – ל"ו-מ' </a:t>
            </a:r>
            <a:endParaRPr/>
          </a:p>
        </p:txBody>
      </p:sp>
      <p:sp>
        <p:nvSpPr>
          <p:cNvPr id="169" name="Google Shape;169;p22"/>
          <p:cNvSpPr txBox="1"/>
          <p:nvPr>
            <p:ph idx="1" type="body"/>
          </p:nvPr>
        </p:nvSpPr>
        <p:spPr>
          <a:xfrm>
            <a:off x="4149200" y="1825625"/>
            <a:ext cx="7204500" cy="3119100"/>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Char char="•"/>
            </a:pPr>
            <a:r>
              <a:rPr lang="iw-IL"/>
              <a:t>אות ראשון - טל על הגיזה לבדה ומסביב הכל יבש.</a:t>
            </a:r>
            <a:endParaRPr/>
          </a:p>
          <a:p>
            <a:pPr indent="-228600" lvl="0" marL="228600" rtl="1" algn="r">
              <a:lnSpc>
                <a:spcPct val="90000"/>
              </a:lnSpc>
              <a:spcBef>
                <a:spcPts val="1000"/>
              </a:spcBef>
              <a:spcAft>
                <a:spcPts val="0"/>
              </a:spcAft>
              <a:buClr>
                <a:schemeClr val="dk1"/>
              </a:buClr>
              <a:buSzPts val="2800"/>
              <a:buChar char="•"/>
            </a:pPr>
            <a:r>
              <a:rPr lang="iw-IL"/>
              <a:t>אות שני – הגיזה יבשה וסביבה הכל מלא טל.</a:t>
            </a:r>
            <a:endParaRPr/>
          </a:p>
          <a:p>
            <a:pPr indent="-50800" lvl="0" marL="228600" rtl="1" algn="r">
              <a:lnSpc>
                <a:spcPct val="90000"/>
              </a:lnSpc>
              <a:spcBef>
                <a:spcPts val="1000"/>
              </a:spcBef>
              <a:spcAft>
                <a:spcPts val="0"/>
              </a:spcAft>
              <a:buClr>
                <a:schemeClr val="dk1"/>
              </a:buClr>
              <a:buSzPts val="2800"/>
              <a:buNone/>
            </a:pPr>
            <a:r>
              <a:t/>
            </a:r>
            <a:endParaRPr/>
          </a:p>
          <a:p>
            <a:pPr indent="-228600" lvl="0" marL="228600" rtl="1" algn="r">
              <a:lnSpc>
                <a:spcPct val="90000"/>
              </a:lnSpc>
              <a:spcBef>
                <a:spcPts val="1000"/>
              </a:spcBef>
              <a:spcAft>
                <a:spcPts val="0"/>
              </a:spcAft>
              <a:buClr>
                <a:schemeClr val="dk1"/>
              </a:buClr>
              <a:buSzPts val="2800"/>
              <a:buChar char="•"/>
            </a:pPr>
            <a:r>
              <a:rPr lang="iw-IL"/>
              <a:t>קשיים במעשה גדעון:</a:t>
            </a:r>
            <a:endParaRPr/>
          </a:p>
          <a:p>
            <a:pPr indent="-514350" lvl="0" marL="514350" rtl="1" algn="r">
              <a:lnSpc>
                <a:spcPct val="90000"/>
              </a:lnSpc>
              <a:spcBef>
                <a:spcPts val="1000"/>
              </a:spcBef>
              <a:spcAft>
                <a:spcPts val="0"/>
              </a:spcAft>
              <a:buClr>
                <a:schemeClr val="dk1"/>
              </a:buClr>
              <a:buSzPts val="2800"/>
              <a:buFont typeface="Calibri"/>
              <a:buAutoNum type="arabicPeriod"/>
            </a:pPr>
            <a:r>
              <a:rPr lang="iw-IL"/>
              <a:t>מדוע גדעון מנסה את ה' והרי הדבר אסור?</a:t>
            </a:r>
            <a:endParaRPr/>
          </a:p>
          <a:p>
            <a:pPr indent="-514350" lvl="0" marL="514350" rtl="1" algn="r">
              <a:lnSpc>
                <a:spcPct val="90000"/>
              </a:lnSpc>
              <a:spcBef>
                <a:spcPts val="1000"/>
              </a:spcBef>
              <a:spcAft>
                <a:spcPts val="0"/>
              </a:spcAft>
              <a:buClr>
                <a:schemeClr val="dk1"/>
              </a:buClr>
              <a:buSzPts val="2800"/>
              <a:buFont typeface="Calibri"/>
              <a:buAutoNum type="arabicPeriod"/>
            </a:pPr>
            <a:r>
              <a:rPr lang="iw-IL"/>
              <a:t>מדוע מבקש גדעון שני אותות ולא מסתפק באחד?</a:t>
            </a:r>
            <a:endParaRPr/>
          </a:p>
          <a:p>
            <a:pPr indent="-50800" lvl="0" marL="228600" rtl="1" algn="r">
              <a:lnSpc>
                <a:spcPct val="90000"/>
              </a:lnSpc>
              <a:spcBef>
                <a:spcPts val="1000"/>
              </a:spcBef>
              <a:spcAft>
                <a:spcPts val="0"/>
              </a:spcAft>
              <a:buClr>
                <a:schemeClr val="dk1"/>
              </a:buClr>
              <a:buSzPts val="2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animEffect filter="fade" transition="in">
                                      <p:cBhvr>
                                        <p:cTn dur="500"/>
                                        <p:tgtEl>
                                          <p:spTgt spid="16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animEffect filter="fade" transition="in">
                                      <p:cBhvr>
                                        <p:cTn dur="500"/>
                                        <p:tgtEl>
                                          <p:spTgt spid="16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animEffect filter="fade" transition="in">
                                      <p:cBhvr>
                                        <p:cTn dur="500"/>
                                        <p:tgtEl>
                                          <p:spTgt spid="16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animEffect filter="fade" transition="in">
                                      <p:cBhvr>
                                        <p:cTn dur="500"/>
                                        <p:tgtEl>
                                          <p:spTgt spid="16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4" st="4"/>
                                            </p:txEl>
                                          </p:spTgt>
                                        </p:tgtEl>
                                        <p:attrNameLst>
                                          <p:attrName>style.visibility</p:attrName>
                                        </p:attrNameLst>
                                      </p:cBhvr>
                                      <p:to>
                                        <p:strVal val="visible"/>
                                      </p:to>
                                    </p:set>
                                    <p:animEffect filter="fade" transition="in">
                                      <p:cBhvr>
                                        <p:cTn dur="500"/>
                                        <p:tgtEl>
                                          <p:spTgt spid="16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5" st="5"/>
                                            </p:txEl>
                                          </p:spTgt>
                                        </p:tgtEl>
                                        <p:attrNameLst>
                                          <p:attrName>style.visibility</p:attrName>
                                        </p:attrNameLst>
                                      </p:cBhvr>
                                      <p:to>
                                        <p:strVal val="visible"/>
                                      </p:to>
                                    </p:set>
                                    <p:animEffect filter="fade" transition="in">
                                      <p:cBhvr>
                                        <p:cTn dur="500"/>
                                        <p:tgtEl>
                                          <p:spTgt spid="16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xEl>
                                              <p:pRg end="6" st="6"/>
                                            </p:txEl>
                                          </p:spTgt>
                                        </p:tgtEl>
                                        <p:attrNameLst>
                                          <p:attrName>style.visibility</p:attrName>
                                        </p:attrNameLst>
                                      </p:cBhvr>
                                      <p:to>
                                        <p:strVal val="visible"/>
                                      </p:to>
                                    </p:set>
                                    <p:animEffect filter="fade" transition="in">
                                      <p:cBhvr>
                                        <p:cTn dur="500"/>
                                        <p:tgtEl>
                                          <p:spTgt spid="16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chemeClr val="dk1"/>
              </a:buClr>
              <a:buSzPts val="4400"/>
              <a:buFont typeface="Calibri"/>
              <a:buNone/>
            </a:pPr>
            <a:r>
              <a:rPr lang="iw-IL"/>
              <a:t>מדוע גדעון מנסה את ה' והרי הדבר אסור?</a:t>
            </a:r>
            <a:br>
              <a:rPr lang="iw-IL"/>
            </a:br>
            <a:endParaRPr/>
          </a:p>
        </p:txBody>
      </p:sp>
      <p:sp>
        <p:nvSpPr>
          <p:cNvPr id="175" name="Google Shape;175;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chemeClr val="dk1"/>
              </a:buClr>
              <a:buSzPts val="2800"/>
              <a:buNone/>
            </a:pPr>
            <a:r>
              <a:rPr b="1" lang="iw-IL" u="sng"/>
              <a:t>רד"ק פסוק ל"ט</a:t>
            </a:r>
            <a:endParaRPr/>
          </a:p>
          <a:p>
            <a:pPr indent="-228600" lvl="0" marL="228600" rtl="1" algn="r">
              <a:lnSpc>
                <a:spcPct val="90000"/>
              </a:lnSpc>
              <a:spcBef>
                <a:spcPts val="1000"/>
              </a:spcBef>
              <a:spcAft>
                <a:spcPts val="0"/>
              </a:spcAft>
              <a:buClr>
                <a:schemeClr val="dk1"/>
              </a:buClr>
              <a:buSzPts val="2800"/>
              <a:buChar char="•"/>
            </a:pPr>
            <a:r>
              <a:rPr lang="iw-IL"/>
              <a:t>אנסה נא - כתב רבינו סעדיה ז"ל כי הנסיון ביכולת הבורא אסור ... אבל גדעון לא היה לו ספק ביכולת הבורא אלא רצה לנסות אם הוא ראוי לנס גדול כזה:</a:t>
            </a:r>
            <a:endParaRPr/>
          </a:p>
          <a:p>
            <a:pPr indent="0" lvl="0" marL="0" rtl="1" algn="r">
              <a:lnSpc>
                <a:spcPct val="90000"/>
              </a:lnSpc>
              <a:spcBef>
                <a:spcPts val="1000"/>
              </a:spcBef>
              <a:spcAft>
                <a:spcPts val="0"/>
              </a:spcAft>
              <a:buClr>
                <a:schemeClr val="dk1"/>
              </a:buClr>
              <a:buSzPts val="2800"/>
              <a:buNone/>
            </a:pPr>
            <a:r>
              <a:t/>
            </a:r>
            <a:endParaRPr/>
          </a:p>
          <a:p>
            <a:pPr indent="0" lvl="0" marL="0" rtl="1" algn="r">
              <a:lnSpc>
                <a:spcPct val="90000"/>
              </a:lnSpc>
              <a:spcBef>
                <a:spcPts val="1000"/>
              </a:spcBef>
              <a:spcAft>
                <a:spcPts val="0"/>
              </a:spcAft>
              <a:buClr>
                <a:schemeClr val="dk1"/>
              </a:buClr>
              <a:buSzPts val="2800"/>
              <a:buNone/>
            </a:pPr>
            <a:r>
              <a:t/>
            </a:r>
            <a:endParaRPr/>
          </a:p>
          <a:p>
            <a:pPr indent="-50800" lvl="0" marL="228600" rtl="1" algn="r">
              <a:lnSpc>
                <a:spcPct val="90000"/>
              </a:lnSpc>
              <a:spcBef>
                <a:spcPts val="1000"/>
              </a:spcBef>
              <a:spcAft>
                <a:spcPts val="0"/>
              </a:spcAft>
              <a:buClr>
                <a:schemeClr val="dk1"/>
              </a:buClr>
              <a:buSzPts val="2800"/>
              <a:buNone/>
            </a:pPr>
            <a:r>
              <a:t/>
            </a:r>
            <a:endParaRPr/>
          </a:p>
          <a:p>
            <a:pPr indent="0" lvl="0" marL="0" rtl="1" algn="r">
              <a:lnSpc>
                <a:spcPct val="90000"/>
              </a:lnSpc>
              <a:spcBef>
                <a:spcPts val="1000"/>
              </a:spcBef>
              <a:spcAft>
                <a:spcPts val="0"/>
              </a:spcAft>
              <a:buClr>
                <a:schemeClr val="dk1"/>
              </a:buClr>
              <a:buSzPts val="28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type="title"/>
          </p:nvPr>
        </p:nvSpPr>
        <p:spPr>
          <a:xfrm>
            <a:off x="838200" y="365125"/>
            <a:ext cx="10515600" cy="1239388"/>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chemeClr val="dk1"/>
              </a:buClr>
              <a:buSzPts val="3959"/>
              <a:buFont typeface="Calibri"/>
              <a:buNone/>
            </a:pPr>
            <a:r>
              <a:rPr lang="iw-IL" sz="3959"/>
              <a:t>מדוע מבקש גדעון שני אותות ולא מסתפק באחד?</a:t>
            </a:r>
            <a:br>
              <a:rPr lang="iw-IL" sz="3959"/>
            </a:br>
            <a:endParaRPr sz="3959"/>
          </a:p>
        </p:txBody>
      </p:sp>
      <p:sp>
        <p:nvSpPr>
          <p:cNvPr id="181" name="Google Shape;181;p24"/>
          <p:cNvSpPr txBox="1"/>
          <p:nvPr>
            <p:ph idx="1" type="body"/>
          </p:nvPr>
        </p:nvSpPr>
        <p:spPr>
          <a:xfrm>
            <a:off x="838200" y="1242204"/>
            <a:ext cx="10515600" cy="4934759"/>
          </a:xfrm>
          <a:prstGeom prst="rect">
            <a:avLst/>
          </a:prstGeom>
          <a:noFill/>
          <a:ln>
            <a:noFill/>
          </a:ln>
        </p:spPr>
        <p:txBody>
          <a:bodyPr anchorCtr="0" anchor="t" bIns="45700" lIns="91425" spcFirstLastPara="1" rIns="91425" wrap="square" tIns="45700">
            <a:noAutofit/>
          </a:bodyPr>
          <a:lstStyle/>
          <a:p>
            <a:pPr indent="-50800" lvl="0" marL="228600" rtl="1" algn="r">
              <a:lnSpc>
                <a:spcPct val="90000"/>
              </a:lnSpc>
              <a:spcBef>
                <a:spcPts val="0"/>
              </a:spcBef>
              <a:spcAft>
                <a:spcPts val="0"/>
              </a:spcAft>
              <a:buClr>
                <a:schemeClr val="dk1"/>
              </a:buClr>
              <a:buSzPts val="2800"/>
              <a:buNone/>
            </a:pPr>
            <a:r>
              <a:t/>
            </a:r>
            <a:endParaRPr/>
          </a:p>
          <a:p>
            <a:pPr indent="0" lvl="0" marL="0" rtl="1" algn="r">
              <a:lnSpc>
                <a:spcPct val="90000"/>
              </a:lnSpc>
              <a:spcBef>
                <a:spcPts val="1000"/>
              </a:spcBef>
              <a:spcAft>
                <a:spcPts val="0"/>
              </a:spcAft>
              <a:buClr>
                <a:schemeClr val="dk1"/>
              </a:buClr>
              <a:buSzPts val="2800"/>
              <a:buNone/>
            </a:pPr>
            <a:r>
              <a:rPr lang="iw-IL" u="sng"/>
              <a:t>רש"י פסוק ל"ח</a:t>
            </a:r>
            <a:endParaRPr/>
          </a:p>
          <a:p>
            <a:pPr indent="-228600" lvl="0" marL="228600" rtl="1" algn="r">
              <a:lnSpc>
                <a:spcPct val="90000"/>
              </a:lnSpc>
              <a:spcBef>
                <a:spcPts val="1000"/>
              </a:spcBef>
              <a:spcAft>
                <a:spcPts val="0"/>
              </a:spcAft>
              <a:buClr>
                <a:schemeClr val="dk1"/>
              </a:buClr>
              <a:buSzPts val="2800"/>
              <a:buChar char="•"/>
            </a:pPr>
            <a:r>
              <a:rPr lang="iw-IL"/>
              <a:t>ויהי כן" - שהיה טל על הגזה לבדה יותר מבשאר מקומות כמו שהוא אומר (פסוק לז) מלא הספל מים אבל </a:t>
            </a:r>
            <a:r>
              <a:rPr b="1" lang="iw-IL"/>
              <a:t>על כל הארץ חורב לא נתקיים </a:t>
            </a:r>
            <a:r>
              <a:rPr lang="iw-IL"/>
              <a:t>שהברית כרותה לטל שאינו נעצר </a:t>
            </a:r>
            <a:endParaRPr/>
          </a:p>
          <a:p>
            <a:pPr indent="-50800" lvl="0" marL="228600" rtl="1" algn="r">
              <a:lnSpc>
                <a:spcPct val="90000"/>
              </a:lnSpc>
              <a:spcBef>
                <a:spcPts val="1000"/>
              </a:spcBef>
              <a:spcAft>
                <a:spcPts val="0"/>
              </a:spcAft>
              <a:buClr>
                <a:schemeClr val="dk1"/>
              </a:buClr>
              <a:buSzPts val="2800"/>
              <a:buNone/>
            </a:pPr>
            <a:r>
              <a:t/>
            </a:r>
            <a:endParaRPr u="sng"/>
          </a:p>
          <a:p>
            <a:pPr indent="0" lvl="0" marL="0" rtl="1" algn="r">
              <a:lnSpc>
                <a:spcPct val="90000"/>
              </a:lnSpc>
              <a:spcBef>
                <a:spcPts val="1000"/>
              </a:spcBef>
              <a:spcAft>
                <a:spcPts val="0"/>
              </a:spcAft>
              <a:buClr>
                <a:schemeClr val="dk1"/>
              </a:buClr>
              <a:buSzPts val="2800"/>
              <a:buNone/>
            </a:pPr>
            <a:r>
              <a:rPr lang="iw-IL" u="sng"/>
              <a:t>רלב"ג פסוק ל"ו:</a:t>
            </a:r>
            <a:endParaRPr/>
          </a:p>
          <a:p>
            <a:pPr indent="-228600" lvl="0" marL="228600" rtl="1" algn="r">
              <a:lnSpc>
                <a:spcPct val="90000"/>
              </a:lnSpc>
              <a:spcBef>
                <a:spcPts val="1000"/>
              </a:spcBef>
              <a:spcAft>
                <a:spcPts val="0"/>
              </a:spcAft>
              <a:buClr>
                <a:schemeClr val="dk1"/>
              </a:buClr>
              <a:buSzPts val="2800"/>
              <a:buChar char="•"/>
            </a:pPr>
            <a:r>
              <a:rPr lang="iw-IL"/>
              <a:t>ולא הספיק לו האות הא' כי </a:t>
            </a:r>
            <a:r>
              <a:rPr b="1" lang="iw-IL"/>
              <a:t>מדרך הגזה שתמשוך הלחיות </a:t>
            </a:r>
            <a:r>
              <a:rPr lang="iw-IL"/>
              <a:t>ולזה שאל אות שני הפך הא' והוא שיהיה חורב על הגזה לבדה ועל כל הארץ יהיה טל.</a:t>
            </a:r>
            <a:endParaRPr/>
          </a:p>
          <a:p>
            <a:pPr indent="-50800" lvl="0" marL="228600" rtl="1" algn="r">
              <a:lnSpc>
                <a:spcPct val="90000"/>
              </a:lnSpc>
              <a:spcBef>
                <a:spcPts val="1000"/>
              </a:spcBef>
              <a:spcAft>
                <a:spcPts val="0"/>
              </a:spcAft>
              <a:buClr>
                <a:schemeClr val="dk1"/>
              </a:buClr>
              <a:buSzPts val="28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iw-IL"/>
              <a:t>אברבנאל שופטים ל"ו</a:t>
            </a:r>
            <a:endParaRPr/>
          </a:p>
        </p:txBody>
      </p:sp>
      <p:sp>
        <p:nvSpPr>
          <p:cNvPr id="187" name="Google Shape;187;p25"/>
          <p:cNvSpPr txBox="1"/>
          <p:nvPr>
            <p:ph idx="1" type="body"/>
          </p:nvPr>
        </p:nvSpPr>
        <p:spPr>
          <a:xfrm>
            <a:off x="970275" y="1731275"/>
            <a:ext cx="10515600" cy="4351200"/>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Char char="•"/>
            </a:pPr>
            <a:r>
              <a:rPr lang="iw-IL"/>
              <a:t>היה הנסיון בטל שהוא השפע והעזר האלהי... וכאלו אמר אני אשים גיזת הצמר שהוא דוגמתי ודמיון עצמי במעוטה ורפיונה בגורן אשר באה לי בה הנבואה בראשונה, ואם עליה לבדה יהיה טל ועל כל הארץ חורב יהיה </a:t>
            </a:r>
            <a:r>
              <a:rPr b="1" lang="iw-IL"/>
              <a:t>סימן ואות שיבוא אלי השפע והעזר האלהי ולא יבוא על כל האומות</a:t>
            </a:r>
            <a:r>
              <a:rPr lang="iw-IL"/>
              <a:t> שהם משל לכל הארץ, ... הנה אז ידעתי כי תושיע בידי את ישראל, כי היה הגיזה משל לידו. ... ואמנם למה לא נסתפק באות הראשון ושאל האות השני, ... ותהיה בחינתו וכוונתו על הנס השני שבהיותו גדעון דומה לגיזת הצמר במיעוטו ורפיונו, ... שאם יבוא על כל הארץ שהיה </a:t>
            </a:r>
            <a:r>
              <a:rPr b="1" lang="iw-IL"/>
              <a:t>רמז לאומות, יהיה סימן שכלם יכסו עליהם המים המרים המאררים... יהיה כאן היבשה סימן טוב לישראל</a:t>
            </a:r>
            <a:r>
              <a:rPr lang="iw-IL"/>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SzPts val="1800"/>
              <a:buNone/>
            </a:pPr>
            <a:r>
              <a:t/>
            </a:r>
            <a:endParaRPr/>
          </a:p>
        </p:txBody>
      </p:sp>
      <p:sp>
        <p:nvSpPr>
          <p:cNvPr id="194" name="Google Shape;194;p2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8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800"/>
              <a:buNone/>
            </a:pPr>
            <a:r>
              <a:t/>
            </a:r>
            <a:endParaRPr/>
          </a:p>
        </p:txBody>
      </p:sp>
      <p:sp>
        <p:nvSpPr>
          <p:cNvPr id="201" name="Google Shape;201;p2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