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72" d="100"/>
          <a:sy n="72" d="100"/>
        </p:scale>
        <p:origin x="110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/>
              <a:t>לחץ כדי לערוך סגנונות טקסט של תבנית בסיס</a:t>
            </a:r>
          </a:p>
          <a:p>
            <a:pPr lvl="1" eaLnBrk="1" latinLnBrk="0" hangingPunct="1"/>
            <a:r>
              <a:rPr lang="he-IL"/>
              <a:t>רמה שנייה</a:t>
            </a:r>
          </a:p>
          <a:p>
            <a:pPr lvl="2" eaLnBrk="1" latinLnBrk="0" hangingPunct="1"/>
            <a:r>
              <a:rPr lang="he-IL"/>
              <a:t>רמה שלישית</a:t>
            </a:r>
          </a:p>
          <a:p>
            <a:pPr lvl="3" eaLnBrk="1" latinLnBrk="0" hangingPunct="1"/>
            <a:r>
              <a:rPr lang="he-IL"/>
              <a:t>רמה רביעית</a:t>
            </a:r>
          </a:p>
          <a:p>
            <a:pPr lvl="4" eaLnBrk="1" latinLnBrk="0" hangingPunct="1"/>
            <a:r>
              <a:rPr lang="he-IL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/>
              <a:t>לחץ כדי לערוך סגנונות טקסט של תבנית בסיס</a:t>
            </a:r>
          </a:p>
          <a:p>
            <a:pPr lvl="1" eaLnBrk="1" latinLnBrk="0" hangingPunct="1"/>
            <a:r>
              <a:rPr lang="he-IL"/>
              <a:t>רמה שנייה</a:t>
            </a:r>
          </a:p>
          <a:p>
            <a:pPr lvl="2" eaLnBrk="1" latinLnBrk="0" hangingPunct="1"/>
            <a:r>
              <a:rPr lang="he-IL"/>
              <a:t>רמה שלישית</a:t>
            </a:r>
          </a:p>
          <a:p>
            <a:pPr lvl="3" eaLnBrk="1" latinLnBrk="0" hangingPunct="1"/>
            <a:r>
              <a:rPr lang="he-IL"/>
              <a:t>רמה רביעית</a:t>
            </a:r>
          </a:p>
          <a:p>
            <a:pPr lvl="4" eaLnBrk="1" latinLnBrk="0" hangingPunct="1"/>
            <a:r>
              <a:rPr lang="he-IL"/>
              <a:t>רמה חמישית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/>
              <a:t>לחץ כדי לערוך סגנונות טקסט של תבנית בסיס</a:t>
            </a:r>
          </a:p>
          <a:p>
            <a:pPr lvl="1" eaLnBrk="1" latinLnBrk="0" hangingPunct="1"/>
            <a:r>
              <a:rPr lang="he-IL"/>
              <a:t>רמה שנייה</a:t>
            </a:r>
          </a:p>
          <a:p>
            <a:pPr lvl="2" eaLnBrk="1" latinLnBrk="0" hangingPunct="1"/>
            <a:r>
              <a:rPr lang="he-IL"/>
              <a:t>רמה שלישית</a:t>
            </a:r>
          </a:p>
          <a:p>
            <a:pPr lvl="3" eaLnBrk="1" latinLnBrk="0" hangingPunct="1"/>
            <a:r>
              <a:rPr lang="he-IL"/>
              <a:t>רמה רביעית</a:t>
            </a:r>
          </a:p>
          <a:p>
            <a:pPr lvl="4" eaLnBrk="1" latinLnBrk="0" hangingPunct="1"/>
            <a:r>
              <a:rPr lang="he-IL"/>
              <a:t>רמה חמישית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/>
              <a:t>לחץ כדי לערוך סגנונות טקסט של תבנית בסיס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/>
              <a:t>לחץ כדי לערוך סגנונות טקסט של תבנית בסיס</a:t>
            </a:r>
          </a:p>
          <a:p>
            <a:pPr lvl="1" eaLnBrk="1" latinLnBrk="0" hangingPunct="1"/>
            <a:r>
              <a:rPr lang="he-IL"/>
              <a:t>רמה שנייה</a:t>
            </a:r>
          </a:p>
          <a:p>
            <a:pPr lvl="2" eaLnBrk="1" latinLnBrk="0" hangingPunct="1"/>
            <a:r>
              <a:rPr lang="he-IL"/>
              <a:t>רמה שלישית</a:t>
            </a:r>
          </a:p>
          <a:p>
            <a:pPr lvl="3" eaLnBrk="1" latinLnBrk="0" hangingPunct="1"/>
            <a:r>
              <a:rPr lang="he-IL"/>
              <a:t>רמה רביעית</a:t>
            </a:r>
          </a:p>
          <a:p>
            <a:pPr lvl="4" eaLnBrk="1" latinLnBrk="0" hangingPunct="1"/>
            <a:r>
              <a:rPr lang="he-IL"/>
              <a:t>רמה חמישית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/>
              <a:t>לחץ כדי לערוך סגנונות טקסט של תבנית בסיס</a:t>
            </a:r>
          </a:p>
          <a:p>
            <a:pPr lvl="1" eaLnBrk="1" latinLnBrk="0" hangingPunct="1"/>
            <a:r>
              <a:rPr lang="he-IL"/>
              <a:t>רמה שנייה</a:t>
            </a:r>
          </a:p>
          <a:p>
            <a:pPr lvl="2" eaLnBrk="1" latinLnBrk="0" hangingPunct="1"/>
            <a:r>
              <a:rPr lang="he-IL"/>
              <a:t>רמה שלישית</a:t>
            </a:r>
          </a:p>
          <a:p>
            <a:pPr lvl="3" eaLnBrk="1" latinLnBrk="0" hangingPunct="1"/>
            <a:r>
              <a:rPr lang="he-IL"/>
              <a:t>רמה רביעית</a:t>
            </a:r>
          </a:p>
          <a:p>
            <a:pPr lvl="4" eaLnBrk="1" latinLnBrk="0" hangingPunct="1"/>
            <a:r>
              <a:rPr lang="he-IL"/>
              <a:t>רמה חמישית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/>
              <a:t>לחץ כדי לערוך סגנונות טקסט של תבנית בסיס</a:t>
            </a:r>
          </a:p>
          <a:p>
            <a:pPr lvl="1" eaLnBrk="1" latinLnBrk="0" hangingPunct="1"/>
            <a:r>
              <a:rPr lang="he-IL"/>
              <a:t>רמה שנייה</a:t>
            </a:r>
          </a:p>
          <a:p>
            <a:pPr lvl="2" eaLnBrk="1" latinLnBrk="0" hangingPunct="1"/>
            <a:r>
              <a:rPr lang="he-IL"/>
              <a:t>רמה שלישית</a:t>
            </a:r>
          </a:p>
          <a:p>
            <a:pPr lvl="3" eaLnBrk="1" latinLnBrk="0" hangingPunct="1"/>
            <a:r>
              <a:rPr lang="he-IL"/>
              <a:t>רמה רביעית</a:t>
            </a:r>
          </a:p>
          <a:p>
            <a:pPr lvl="4" eaLnBrk="1" latinLnBrk="0" hangingPunct="1"/>
            <a:r>
              <a:rPr lang="he-IL"/>
              <a:t>רמה חמישית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/>
              <a:t>לחץ על הסמל כדי להוסיף תמונה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/>
              <a:t>לחץ כדי לערוך סגנונות טקסט של תבנית בסיס</a:t>
            </a:r>
          </a:p>
          <a:p>
            <a:pPr lvl="1" eaLnBrk="1" latinLnBrk="0" hangingPunct="1"/>
            <a:r>
              <a:rPr lang="he-IL"/>
              <a:t>רמה שנייה</a:t>
            </a:r>
          </a:p>
          <a:p>
            <a:pPr lvl="2" eaLnBrk="1" latinLnBrk="0" hangingPunct="1"/>
            <a:r>
              <a:rPr lang="he-IL"/>
              <a:t>רמה שלישית</a:t>
            </a:r>
          </a:p>
          <a:p>
            <a:pPr lvl="3" eaLnBrk="1" latinLnBrk="0" hangingPunct="1"/>
            <a:r>
              <a:rPr lang="he-IL"/>
              <a:t>רמה רביעית</a:t>
            </a:r>
          </a:p>
          <a:p>
            <a:pPr lvl="4" eaLnBrk="1" latinLnBrk="0" hangingPunct="1"/>
            <a:r>
              <a:rPr lang="he-IL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/>
              <a:t>לחץ כדי לערוך סגנונות טקסט של תבנית בסיס</a:t>
            </a:r>
          </a:p>
          <a:p>
            <a:pPr lvl="1" eaLnBrk="1" latinLnBrk="0" hangingPunct="1"/>
            <a:r>
              <a:rPr lang="he-IL"/>
              <a:t>רמה שנייה</a:t>
            </a:r>
          </a:p>
          <a:p>
            <a:pPr lvl="2" eaLnBrk="1" latinLnBrk="0" hangingPunct="1"/>
            <a:r>
              <a:rPr lang="he-IL"/>
              <a:t>רמה שלישית</a:t>
            </a:r>
          </a:p>
          <a:p>
            <a:pPr lvl="3" eaLnBrk="1" latinLnBrk="0" hangingPunct="1"/>
            <a:r>
              <a:rPr lang="he-IL"/>
              <a:t>רמה רביעית</a:t>
            </a:r>
          </a:p>
          <a:p>
            <a:pPr lvl="4" eaLnBrk="1" latinLnBrk="0" hangingPunct="1"/>
            <a:r>
              <a:rPr lang="he-IL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/>
              <a:t>רמה שנייה</a:t>
            </a:r>
          </a:p>
          <a:p>
            <a:pPr lvl="2" eaLnBrk="1" latinLnBrk="0" hangingPunct="1"/>
            <a:r>
              <a:rPr kumimoji="0" lang="he-IL"/>
              <a:t>רמה שלישית</a:t>
            </a:r>
          </a:p>
          <a:p>
            <a:pPr lvl="3" eaLnBrk="1" latinLnBrk="0" hangingPunct="1"/>
            <a:r>
              <a:rPr kumimoji="0" lang="he-IL"/>
              <a:t>רמה רביעית</a:t>
            </a:r>
          </a:p>
          <a:p>
            <a:pPr lvl="4" eaLnBrk="1" latinLnBrk="0" hangingPunct="1"/>
            <a:r>
              <a:rPr kumimoji="0" lang="he-IL"/>
              <a:t>רמה חמישית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A07019-86C3-45DE-AB1F-BAECC7C96D77}" type="datetimeFigureOut">
              <a:rPr lang="he-IL" smtClean="0"/>
              <a:t>כ'/טבת/תשפ"א</a:t>
            </a:fld>
            <a:endParaRPr lang="he-I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E727C4-8B3E-478D-9CB9-5A1DA83E1E04}" type="slidenum">
              <a:rPr lang="he-IL" smtClean="0"/>
              <a:t>‹#›</a:t>
            </a:fld>
            <a:endParaRPr lang="he-I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Igym9kWlnQ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eiidDBJ53gw&amp;feature=em-upload_owner" TargetMode="External"/><Relationship Id="rId2" Type="http://schemas.openxmlformats.org/officeDocument/2006/relationships/hyperlink" Target="https://www.youtube.com/watch?v=SOmY_jkCTBI&amp;feature=em-upload_owne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youtu.be/3JkLEPqjoj0" TargetMode="External"/><Relationship Id="rId4" Type="http://schemas.openxmlformats.org/officeDocument/2006/relationships/hyperlink" Target="http://youtu.be/m2R6-SlFvq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dirty="0"/>
              <a:t>פרשת השופטים 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השוואה בין ספר שמות לדברים  </a:t>
            </a:r>
          </a:p>
          <a:p>
            <a:r>
              <a:rPr lang="he-IL" dirty="0"/>
              <a:t>ההבדל בין חכם לנבון  </a:t>
            </a:r>
          </a:p>
          <a:p>
            <a:r>
              <a:rPr lang="he-IL" dirty="0"/>
              <a:t>כקטן כגדול תשמעון </a:t>
            </a:r>
          </a:p>
        </p:txBody>
      </p:sp>
    </p:spTree>
    <p:extLst>
      <p:ext uri="{BB962C8B-B14F-4D97-AF65-F5344CB8AC3E}">
        <p14:creationId xmlns:p14="http://schemas.microsoft.com/office/powerpoint/2010/main" val="410494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1886" y="320412"/>
            <a:ext cx="8875374" cy="1082993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FF0000"/>
                </a:solidFill>
              </a:rPr>
              <a:t>השוואה בין ספר שמות לספר דברים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e-IL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200" dirty="0"/>
              <a:t>ספר דברים חוזר על מצוות ואירועים שהיו בעברם של ישראל </a:t>
            </a:r>
          </a:p>
          <a:p>
            <a:r>
              <a:rPr lang="he-IL" sz="2200" dirty="0"/>
              <a:t>אחד האירועים הוא מינוי השופטים.</a:t>
            </a:r>
          </a:p>
          <a:p>
            <a:r>
              <a:rPr lang="he-IL" sz="2200" dirty="0"/>
              <a:t>כתוב ע"פ השוואה שלמדנו בכיתה לפחות שני דברים דומים המשותפים לפרשיות ושני דברים שונים שאינם משותפים לפרשיות </a:t>
            </a:r>
          </a:p>
        </p:txBody>
      </p:sp>
      <p:pic>
        <p:nvPicPr>
          <p:cNvPr id="1027" name="Picture 3" descr="C:\Users\USER\AppData\Local\Microsoft\Windows\Temporary Internet Files\Content.IE5\TP3NP52B\MC90044133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4" y="4149846"/>
            <a:ext cx="2526410" cy="252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7020272" y="6021288"/>
            <a:ext cx="2123728" cy="6549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25 </a:t>
            </a:r>
            <a:r>
              <a:rPr lang="he-IL" dirty="0"/>
              <a:t>נק'</a:t>
            </a:r>
          </a:p>
        </p:txBody>
      </p:sp>
    </p:spTree>
    <p:extLst>
      <p:ext uri="{BB962C8B-B14F-4D97-AF65-F5344CB8AC3E}">
        <p14:creationId xmlns:p14="http://schemas.microsoft.com/office/powerpoint/2010/main" val="382003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/>
              <a:t>ההבדל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כתוב לדעתך מדוע התורה שמה דגש שונה בספר דברים 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08920"/>
            <a:ext cx="2977611" cy="3968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מלבן 3"/>
          <p:cNvSpPr/>
          <p:nvPr/>
        </p:nvSpPr>
        <p:spPr>
          <a:xfrm>
            <a:off x="7164288" y="6021288"/>
            <a:ext cx="1800200" cy="656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10 נק' </a:t>
            </a:r>
          </a:p>
        </p:txBody>
      </p:sp>
    </p:spTree>
    <p:extLst>
      <p:ext uri="{BB962C8B-B14F-4D97-AF65-F5344CB8AC3E}">
        <p14:creationId xmlns:p14="http://schemas.microsoft.com/office/powerpoint/2010/main" val="51178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/>
              <a:t>חכם או נבון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"...זו היא ששאל </a:t>
            </a:r>
            <a:r>
              <a:rPr lang="he-IL" dirty="0" err="1"/>
              <a:t>אריוס</a:t>
            </a:r>
            <a:r>
              <a:rPr lang="he-IL" dirty="0"/>
              <a:t> את רבי יוסי מה בין חכמים לנבונים, חכם דומה לשולחני[מחליף שטרות] עשיר </a:t>
            </a:r>
            <a:r>
              <a:rPr lang="he-IL" dirty="0" err="1"/>
              <a:t>כשמביאין</a:t>
            </a:r>
            <a:r>
              <a:rPr lang="he-IL" dirty="0"/>
              <a:t> לו </a:t>
            </a:r>
            <a:r>
              <a:rPr lang="he-IL" dirty="0" err="1"/>
              <a:t>דינרין</a:t>
            </a:r>
            <a:r>
              <a:rPr lang="he-IL" dirty="0"/>
              <a:t> לראות רואה וכשאין </a:t>
            </a:r>
            <a:r>
              <a:rPr lang="he-IL" dirty="0" err="1"/>
              <a:t>מביאין</a:t>
            </a:r>
            <a:r>
              <a:rPr lang="he-IL" dirty="0"/>
              <a:t> לו יושב </a:t>
            </a:r>
            <a:r>
              <a:rPr lang="he-IL" dirty="0" err="1"/>
              <a:t>ותוהא</a:t>
            </a:r>
            <a:r>
              <a:rPr lang="he-IL" dirty="0"/>
              <a:t> </a:t>
            </a:r>
          </a:p>
          <a:p>
            <a:endParaRPr lang="he-IL" dirty="0"/>
          </a:p>
          <a:p>
            <a:r>
              <a:rPr lang="he-IL" dirty="0"/>
              <a:t>נבון דומה לשולחני תגר </a:t>
            </a:r>
            <a:r>
              <a:rPr lang="he-IL" dirty="0" err="1"/>
              <a:t>כשמביאין</a:t>
            </a:r>
            <a:r>
              <a:rPr lang="he-IL" dirty="0"/>
              <a:t> לו מעות לראות רואה וכשאין </a:t>
            </a:r>
            <a:r>
              <a:rPr lang="he-IL" dirty="0" err="1"/>
              <a:t>מביאין</a:t>
            </a:r>
            <a:r>
              <a:rPr lang="he-IL" dirty="0"/>
              <a:t> לו מחזר ומביא משלו" [רש"י דברים א </a:t>
            </a:r>
            <a:r>
              <a:rPr lang="he-IL" dirty="0" err="1"/>
              <a:t>יג</a:t>
            </a:r>
            <a:r>
              <a:rPr lang="he-IL" dirty="0"/>
              <a:t>] </a:t>
            </a:r>
            <a:endParaRPr lang="en-US" dirty="0"/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לבן מעוגל 3"/>
          <p:cNvSpPr/>
          <p:nvPr/>
        </p:nvSpPr>
        <p:spPr>
          <a:xfrm>
            <a:off x="971600" y="5301208"/>
            <a:ext cx="777686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על פי דברי רש"י הגדירו מיהו אדם "חכם" ו מיהו אדם "נבון "?</a:t>
            </a:r>
          </a:p>
        </p:txBody>
      </p:sp>
      <p:sp>
        <p:nvSpPr>
          <p:cNvPr id="5" name="מלבן 4"/>
          <p:cNvSpPr/>
          <p:nvPr/>
        </p:nvSpPr>
        <p:spPr>
          <a:xfrm>
            <a:off x="755576" y="404664"/>
            <a:ext cx="223224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15 נק'</a:t>
            </a:r>
          </a:p>
        </p:txBody>
      </p:sp>
    </p:spTree>
    <p:extLst>
      <p:ext uri="{BB962C8B-B14F-4D97-AF65-F5344CB8AC3E}">
        <p14:creationId xmlns:p14="http://schemas.microsoft.com/office/powerpoint/2010/main" val="17213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1"/>
            <a:ext cx="9302758" cy="685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הסבר ענן 3"/>
          <p:cNvSpPr/>
          <p:nvPr/>
        </p:nvSpPr>
        <p:spPr>
          <a:xfrm>
            <a:off x="2267744" y="194657"/>
            <a:ext cx="2664296" cy="1800200"/>
          </a:xfrm>
          <a:prstGeom prst="cloudCallout">
            <a:avLst>
              <a:gd name="adj1" fmla="val 49442"/>
              <a:gd name="adj2" fmla="val 584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שלום יוסי מה נשמע ?</a:t>
            </a:r>
          </a:p>
        </p:txBody>
      </p:sp>
      <p:sp>
        <p:nvSpPr>
          <p:cNvPr id="5" name="הסבר ענן 4"/>
          <p:cNvSpPr/>
          <p:nvPr/>
        </p:nvSpPr>
        <p:spPr>
          <a:xfrm>
            <a:off x="2267744" y="194657"/>
            <a:ext cx="2664296" cy="1775296"/>
          </a:xfrm>
          <a:prstGeom prst="cloudCallout">
            <a:avLst>
              <a:gd name="adj1" fmla="val -88231"/>
              <a:gd name="adj2" fmla="val 526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שלומי בסדר יהודה , ברוך ה'  !</a:t>
            </a:r>
          </a:p>
          <a:p>
            <a:pPr algn="ctr"/>
            <a:r>
              <a:rPr lang="he-IL" dirty="0"/>
              <a:t>יואב </a:t>
            </a:r>
            <a:r>
              <a:rPr lang="he-IL" dirty="0" err="1"/>
              <a:t>הכל</a:t>
            </a:r>
            <a:r>
              <a:rPr lang="he-IL" dirty="0"/>
              <a:t> בסדר </a:t>
            </a:r>
            <a:r>
              <a:rPr lang="he-IL" dirty="0" err="1"/>
              <a:t>איתך</a:t>
            </a:r>
            <a:r>
              <a:rPr lang="he-IL" dirty="0"/>
              <a:t>? </a:t>
            </a:r>
          </a:p>
        </p:txBody>
      </p:sp>
      <p:sp>
        <p:nvSpPr>
          <p:cNvPr id="7" name="הסבר ענן 6"/>
          <p:cNvSpPr/>
          <p:nvPr/>
        </p:nvSpPr>
        <p:spPr>
          <a:xfrm>
            <a:off x="3923928" y="4509120"/>
            <a:ext cx="3122984" cy="2268252"/>
          </a:xfrm>
          <a:prstGeom prst="cloudCallout">
            <a:avLst>
              <a:gd name="adj1" fmla="val 48275"/>
              <a:gd name="adj2" fmla="val -10463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dirty="0"/>
              <a:t>את האמת לא ממש !</a:t>
            </a:r>
          </a:p>
          <a:p>
            <a:pPr algn="ctr"/>
            <a:r>
              <a:rPr lang="he-IL" dirty="0"/>
              <a:t>אני  ויהודה התווכחנו כל היום </a:t>
            </a:r>
          </a:p>
          <a:p>
            <a:pPr algn="ctr"/>
            <a:r>
              <a:rPr lang="he-IL" dirty="0"/>
              <a:t>אני טענתי שעדיף להיות חכם ויהודה טען שעדיף להיות נבון </a:t>
            </a:r>
          </a:p>
        </p:txBody>
      </p:sp>
      <p:sp>
        <p:nvSpPr>
          <p:cNvPr id="9" name="הסבר ענן 8"/>
          <p:cNvSpPr/>
          <p:nvPr/>
        </p:nvSpPr>
        <p:spPr>
          <a:xfrm>
            <a:off x="2267744" y="194657"/>
            <a:ext cx="2664296" cy="2154224"/>
          </a:xfrm>
          <a:prstGeom prst="cloudCallout">
            <a:avLst>
              <a:gd name="adj1" fmla="val -76066"/>
              <a:gd name="adj2" fmla="val 2747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את האמת ששניכם צודקים .</a:t>
            </a:r>
          </a:p>
          <a:p>
            <a:pPr algn="ctr"/>
            <a:r>
              <a:rPr lang="he-IL" dirty="0"/>
              <a:t>מצד אחד עדיף להיות חכם  כי חכם יודע המון, את כל מה שהוא למד  </a:t>
            </a:r>
          </a:p>
        </p:txBody>
      </p:sp>
      <p:sp>
        <p:nvSpPr>
          <p:cNvPr id="10" name="הסבר ענן 9"/>
          <p:cNvSpPr/>
          <p:nvPr/>
        </p:nvSpPr>
        <p:spPr>
          <a:xfrm>
            <a:off x="213880" y="3212976"/>
            <a:ext cx="2053864" cy="3168352"/>
          </a:xfrm>
          <a:prstGeom prst="cloudCallout">
            <a:avLst>
              <a:gd name="adj1" fmla="val -1845"/>
              <a:gd name="adj2" fmla="val -83634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מצד שני עדיף להיות נבון כי כך אתה יכול להעמיק בדברים ולהבין דבר מתוך דבר </a:t>
            </a:r>
          </a:p>
        </p:txBody>
      </p:sp>
    </p:spTree>
    <p:extLst>
      <p:ext uri="{BB962C8B-B14F-4D97-AF65-F5344CB8AC3E}">
        <p14:creationId xmlns:p14="http://schemas.microsoft.com/office/powerpoint/2010/main" val="32338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" y="0"/>
            <a:ext cx="9302750" cy="685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הסבר ענן 3"/>
          <p:cNvSpPr/>
          <p:nvPr/>
        </p:nvSpPr>
        <p:spPr>
          <a:xfrm>
            <a:off x="1827538" y="4332958"/>
            <a:ext cx="3600400" cy="2520280"/>
          </a:xfrm>
          <a:prstGeom prst="cloudCallout">
            <a:avLst>
              <a:gd name="adj1" fmla="val 41585"/>
              <a:gd name="adj2" fmla="val -1158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יוסי אני לא מבין אותך ? </a:t>
            </a:r>
          </a:p>
          <a:p>
            <a:pPr algn="ctr"/>
            <a:r>
              <a:rPr lang="he-IL" dirty="0"/>
              <a:t>ביימנו למה צריך אנשים חכמים העולם מוצף בידע  </a:t>
            </a:r>
          </a:p>
          <a:p>
            <a:pPr algn="ctr"/>
            <a:r>
              <a:rPr lang="he-IL" dirty="0"/>
              <a:t>לחיצת כפתור </a:t>
            </a:r>
            <a:r>
              <a:rPr lang="en-US" dirty="0"/>
              <a:t> GOOGEL </a:t>
            </a:r>
            <a:r>
              <a:rPr lang="he-IL" dirty="0"/>
              <a:t> על תוכנת </a:t>
            </a:r>
            <a:r>
              <a:rPr lang="he-IL" dirty="0" err="1"/>
              <a:t>ויקפדיה</a:t>
            </a:r>
            <a:r>
              <a:rPr lang="he-IL" dirty="0"/>
              <a:t> ואני משיג את כל הידע שאני צריך </a:t>
            </a:r>
          </a:p>
        </p:txBody>
      </p:sp>
      <p:sp>
        <p:nvSpPr>
          <p:cNvPr id="5" name="הסבר ענן 4"/>
          <p:cNvSpPr/>
          <p:nvPr/>
        </p:nvSpPr>
        <p:spPr>
          <a:xfrm>
            <a:off x="2195736" y="620688"/>
            <a:ext cx="2462265" cy="1512168"/>
          </a:xfrm>
          <a:prstGeom prst="cloudCallout">
            <a:avLst>
              <a:gd name="adj1" fmla="val -75654"/>
              <a:gd name="adj2" fmla="val 519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אתה צודק אבל מי אמר שהמידע </a:t>
            </a:r>
            <a:r>
              <a:rPr lang="he-IL" dirty="0" err="1"/>
              <a:t>בויקפדיה</a:t>
            </a:r>
            <a:r>
              <a:rPr lang="he-IL" dirty="0"/>
              <a:t> </a:t>
            </a:r>
            <a:r>
              <a:rPr lang="he-IL" dirty="0" err="1"/>
              <a:t>מדוייק</a:t>
            </a:r>
            <a:r>
              <a:rPr lang="he-IL" dirty="0"/>
              <a:t>  </a:t>
            </a:r>
          </a:p>
        </p:txBody>
      </p:sp>
      <p:sp>
        <p:nvSpPr>
          <p:cNvPr id="6" name="הסבר ענן 5"/>
          <p:cNvSpPr/>
          <p:nvPr/>
        </p:nvSpPr>
        <p:spPr>
          <a:xfrm>
            <a:off x="1841531" y="4352966"/>
            <a:ext cx="3586407" cy="2500272"/>
          </a:xfrm>
          <a:prstGeom prst="cloudCallout">
            <a:avLst>
              <a:gd name="adj1" fmla="val 41688"/>
              <a:gd name="adj2" fmla="val -1253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err="1"/>
              <a:t>הההה</a:t>
            </a:r>
            <a:r>
              <a:rPr lang="he-IL" dirty="0"/>
              <a:t>....אתה מהדור הישן ! </a:t>
            </a:r>
          </a:p>
          <a:p>
            <a:pPr algn="ctr"/>
            <a:r>
              <a:rPr lang="he-IL" dirty="0"/>
              <a:t>שמעת פעם על המושג "חכמת המונים "?</a:t>
            </a:r>
          </a:p>
        </p:txBody>
      </p:sp>
      <p:sp>
        <p:nvSpPr>
          <p:cNvPr id="7" name="הסבר ענן 6"/>
          <p:cNvSpPr/>
          <p:nvPr/>
        </p:nvSpPr>
        <p:spPr>
          <a:xfrm>
            <a:off x="1986708" y="476672"/>
            <a:ext cx="2880320" cy="1656184"/>
          </a:xfrm>
          <a:prstGeom prst="cloudCallout">
            <a:avLst>
              <a:gd name="adj1" fmla="val -58123"/>
              <a:gd name="adj2" fmla="val 511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לא ,לא שמעתי</a:t>
            </a:r>
          </a:p>
        </p:txBody>
      </p:sp>
      <p:sp>
        <p:nvSpPr>
          <p:cNvPr id="8" name="הסבר ענן 7"/>
          <p:cNvSpPr/>
          <p:nvPr/>
        </p:nvSpPr>
        <p:spPr>
          <a:xfrm>
            <a:off x="1979812" y="4342962"/>
            <a:ext cx="3505384" cy="2520280"/>
          </a:xfrm>
          <a:prstGeom prst="cloudCallout">
            <a:avLst>
              <a:gd name="adj1" fmla="val 44044"/>
              <a:gd name="adj2" fmla="val -1194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אז לפני שאני אראה לך דוגמאות ל"חכמת המונים" לידיעתך מחקרים מראים </a:t>
            </a:r>
            <a:r>
              <a:rPr lang="he-IL" dirty="0" err="1"/>
              <a:t>שבויקפדיה</a:t>
            </a:r>
            <a:r>
              <a:rPr lang="he-IL" dirty="0"/>
              <a:t> יש פחות טעיות </a:t>
            </a:r>
            <a:r>
              <a:rPr lang="he-IL" dirty="0" err="1"/>
              <a:t>מאינצקלופדיה</a:t>
            </a:r>
            <a:r>
              <a:rPr lang="he-IL" dirty="0"/>
              <a:t> העברית/ ומבריטניקה </a:t>
            </a:r>
          </a:p>
        </p:txBody>
      </p:sp>
      <p:sp>
        <p:nvSpPr>
          <p:cNvPr id="9" name="הסבר ענן 8"/>
          <p:cNvSpPr/>
          <p:nvPr/>
        </p:nvSpPr>
        <p:spPr>
          <a:xfrm>
            <a:off x="2022712" y="476672"/>
            <a:ext cx="2808312" cy="1656184"/>
          </a:xfrm>
          <a:prstGeom prst="cloudCallout">
            <a:avLst>
              <a:gd name="adj1" fmla="val -57528"/>
              <a:gd name="adj2" fmla="val 405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WOW </a:t>
            </a:r>
            <a:r>
              <a:rPr lang="he-IL" dirty="0"/>
              <a:t>לא ידעתי את זה </a:t>
            </a:r>
          </a:p>
        </p:txBody>
      </p:sp>
      <p:sp>
        <p:nvSpPr>
          <p:cNvPr id="10" name="הסבר ענן 9"/>
          <p:cNvSpPr/>
          <p:nvPr/>
        </p:nvSpPr>
        <p:spPr>
          <a:xfrm>
            <a:off x="1986708" y="4385941"/>
            <a:ext cx="3600400" cy="2504189"/>
          </a:xfrm>
          <a:prstGeom prst="cloudCallout">
            <a:avLst>
              <a:gd name="adj1" fmla="val 48160"/>
              <a:gd name="adj2" fmla="val -1363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אז בוא נראה סרטון על חכמת המונים </a:t>
            </a:r>
          </a:p>
          <a:p>
            <a:pPr algn="ctr"/>
            <a:r>
              <a:rPr lang="he-IL" dirty="0"/>
              <a:t>כנס לקישור הבא  </a:t>
            </a:r>
          </a:p>
          <a:p>
            <a:pPr algn="ctr"/>
            <a:r>
              <a:rPr lang="he-IL" dirty="0"/>
              <a:t>"</a:t>
            </a:r>
            <a:r>
              <a:rPr lang="he-IL" dirty="0">
                <a:hlinkClick r:id="rId3"/>
              </a:rPr>
              <a:t>חכמת המונים"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8727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/>
              <a:t>חכמת המונים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קרא </a:t>
            </a:r>
            <a:r>
              <a:rPr lang="he-IL" dirty="0" err="1"/>
              <a:t>בויקפדיה</a:t>
            </a:r>
            <a:r>
              <a:rPr lang="he-IL" dirty="0"/>
              <a:t> על הערך חכמת המונים </a:t>
            </a:r>
          </a:p>
          <a:p>
            <a:r>
              <a:rPr lang="he-IL" dirty="0"/>
              <a:t>חשוב אלו תוכנות אתה מכיר היום שמבוססות על "חכמת המונים"</a:t>
            </a:r>
          </a:p>
        </p:txBody>
      </p:sp>
      <p:sp>
        <p:nvSpPr>
          <p:cNvPr id="4" name="מלבן 3"/>
          <p:cNvSpPr/>
          <p:nvPr/>
        </p:nvSpPr>
        <p:spPr>
          <a:xfrm>
            <a:off x="395536" y="5949280"/>
            <a:ext cx="165618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15 נק'</a:t>
            </a:r>
          </a:p>
        </p:txBody>
      </p:sp>
    </p:spTree>
    <p:extLst>
      <p:ext uri="{BB962C8B-B14F-4D97-AF65-F5344CB8AC3E}">
        <p14:creationId xmlns:p14="http://schemas.microsoft.com/office/powerpoint/2010/main" val="230316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6350"/>
            <a:ext cx="9302750" cy="685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הסבר ענן 3"/>
          <p:cNvSpPr/>
          <p:nvPr/>
        </p:nvSpPr>
        <p:spPr>
          <a:xfrm>
            <a:off x="2771800" y="3573016"/>
            <a:ext cx="3888432" cy="2156271"/>
          </a:xfrm>
          <a:prstGeom prst="cloudCallout">
            <a:avLst>
              <a:gd name="adj1" fmla="val 56512"/>
              <a:gd name="adj2" fmla="val -714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עדיין אבל לא הושגה ההכרעה . </a:t>
            </a:r>
          </a:p>
          <a:p>
            <a:pPr algn="ctr"/>
            <a:r>
              <a:rPr lang="he-IL" dirty="0"/>
              <a:t>בנוגע ל"חכמת ההמונים" אני מסכים !אך מה אדם עושה שאין לו מידע בנושא והוא לא מופיע "</a:t>
            </a:r>
            <a:r>
              <a:rPr lang="he-IL" dirty="0" err="1"/>
              <a:t>בויקפדיה</a:t>
            </a:r>
            <a:r>
              <a:rPr lang="he-IL" dirty="0"/>
              <a:t>" </a:t>
            </a:r>
          </a:p>
        </p:txBody>
      </p:sp>
      <p:sp>
        <p:nvSpPr>
          <p:cNvPr id="5" name="הסבר ענן 4"/>
          <p:cNvSpPr/>
          <p:nvPr/>
        </p:nvSpPr>
        <p:spPr>
          <a:xfrm>
            <a:off x="1547664" y="476672"/>
            <a:ext cx="3240360" cy="144016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מה הבעיה? </a:t>
            </a:r>
          </a:p>
          <a:p>
            <a:pPr algn="ctr"/>
            <a:r>
              <a:rPr lang="he-IL" dirty="0"/>
              <a:t>מקיש ב</a:t>
            </a:r>
            <a:r>
              <a:rPr lang="en-US" dirty="0" err="1"/>
              <a:t>googel</a:t>
            </a:r>
            <a:r>
              <a:rPr lang="en-US" dirty="0"/>
              <a:t> </a:t>
            </a:r>
            <a:r>
              <a:rPr lang="he-IL" dirty="0"/>
              <a:t> </a:t>
            </a:r>
          </a:p>
        </p:txBody>
      </p:sp>
      <p:sp>
        <p:nvSpPr>
          <p:cNvPr id="6" name="הסבר ענן 5"/>
          <p:cNvSpPr/>
          <p:nvPr/>
        </p:nvSpPr>
        <p:spPr>
          <a:xfrm>
            <a:off x="2591780" y="3282999"/>
            <a:ext cx="4248472" cy="2736304"/>
          </a:xfrm>
          <a:prstGeom prst="cloudCallout">
            <a:avLst>
              <a:gd name="adj1" fmla="val 48519"/>
              <a:gd name="adj2" fmla="val -441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אז זהו שישנה בעיה </a:t>
            </a:r>
          </a:p>
          <a:p>
            <a:pPr algn="ctr"/>
            <a:r>
              <a:rPr lang="he-IL" dirty="0"/>
              <a:t>הרבה פעמים אנשים לא יודעים לחפש בגוגל והם מבזבזים המון זמן ואז הם לא יוצאים "חכמים "וגם לא "נבונים " </a:t>
            </a:r>
          </a:p>
          <a:p>
            <a:pPr algn="ctr"/>
            <a:r>
              <a:rPr lang="he-IL" dirty="0"/>
              <a:t>לכן אני טוען צריך לחזור לספרים. ומספיק להיות חכמים!</a:t>
            </a:r>
          </a:p>
        </p:txBody>
      </p:sp>
      <p:sp>
        <p:nvSpPr>
          <p:cNvPr id="7" name="הסבר ענן 6"/>
          <p:cNvSpPr/>
          <p:nvPr/>
        </p:nvSpPr>
        <p:spPr>
          <a:xfrm>
            <a:off x="5580112" y="188640"/>
            <a:ext cx="3024336" cy="2088232"/>
          </a:xfrm>
          <a:prstGeom prst="cloudCallout">
            <a:avLst>
              <a:gd name="adj1" fmla="val -70407"/>
              <a:gd name="adj2" fmla="val 584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זה באמת ההבדל בין "חכם" ל"נבון" </a:t>
            </a:r>
          </a:p>
          <a:p>
            <a:pPr algn="ctr"/>
            <a:r>
              <a:rPr lang="he-IL" dirty="0"/>
              <a:t>אני נבון ואלמד אתכם כיצד יש לחפש בגוגל .</a:t>
            </a:r>
          </a:p>
          <a:p>
            <a:pPr algn="ctr"/>
            <a:r>
              <a:rPr lang="he-IL" dirty="0"/>
              <a:t>ולא להישאר רק עם המידע שיש לי... </a:t>
            </a:r>
          </a:p>
        </p:txBody>
      </p:sp>
    </p:spTree>
    <p:extLst>
      <p:ext uri="{BB962C8B-B14F-4D97-AF65-F5344CB8AC3E}">
        <p14:creationId xmlns:p14="http://schemas.microsoft.com/office/powerpoint/2010/main" val="402747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2200" dirty="0">
                <a:solidFill>
                  <a:srgbClr val="FF0000"/>
                </a:solidFill>
              </a:rPr>
              <a:t>אנו לא נלמד את כל כללי החיפוש בגוגל אלא נעשה משימה קטנה שתמחיש כמה חשוב לדעת את כללי החיפוש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e-IL" dirty="0"/>
              <a:t>לדוגמא אם  ברצוני להשלים משפט או ביטוי ואיני זוכר או שאיני יודע כיצד המשפט מתחיל או מסתיים</a:t>
            </a:r>
          </a:p>
          <a:p>
            <a:pPr marL="0" indent="0" algn="ctr">
              <a:buNone/>
            </a:pPr>
            <a:r>
              <a:rPr lang="he-IL" dirty="0">
                <a:solidFill>
                  <a:srgbClr val="00B050"/>
                </a:solidFill>
              </a:rPr>
              <a:t>הקליד '*' במקום המילה / המילים החסרות </a:t>
            </a:r>
          </a:p>
          <a:p>
            <a:pPr marL="0" indent="0">
              <a:buNone/>
            </a:pPr>
            <a:r>
              <a:rPr lang="he-IL" dirty="0"/>
              <a:t>לדוגמא : אם אני רוצה לחפש את המשפט אם תרצו אין זו אגדה ושכחתי את המשפט תרצו אכתוב בגוגל אם '*' אין זו אגדה והקבל את המילה החסרה. </a:t>
            </a:r>
          </a:p>
          <a:p>
            <a:pPr marL="0" indent="0">
              <a:buNone/>
            </a:pPr>
            <a:r>
              <a:rPr lang="he-IL" dirty="0">
                <a:solidFill>
                  <a:srgbClr val="C00000"/>
                </a:solidFill>
              </a:rPr>
              <a:t>תרגיל : השלימו את המשפטים / פסוקים הבאים :  </a:t>
            </a:r>
          </a:p>
          <a:p>
            <a:pPr marL="0" indent="0">
              <a:buNone/>
            </a:pPr>
            <a:r>
              <a:rPr lang="he-IL" dirty="0"/>
              <a:t>1.לא אוכל לבדי '*' אתכם =</a:t>
            </a:r>
          </a:p>
          <a:p>
            <a:pPr marL="0" indent="0">
              <a:buNone/>
            </a:pPr>
            <a:r>
              <a:rPr lang="he-IL" dirty="0"/>
              <a:t>2.ויתן אותם '*' על העם= </a:t>
            </a:r>
          </a:p>
          <a:p>
            <a:pPr marL="0" indent="0">
              <a:buNone/>
            </a:pPr>
            <a:r>
              <a:rPr lang="he-IL" dirty="0"/>
              <a:t>3. אנשים '*' וידעים=</a:t>
            </a:r>
          </a:p>
          <a:p>
            <a:pPr marL="0" indent="0">
              <a:buNone/>
            </a:pPr>
            <a:r>
              <a:rPr lang="he-IL" dirty="0"/>
              <a:t>4. ויבחר משה אנשי '*' מכל ישראל =</a:t>
            </a:r>
          </a:p>
        </p:txBody>
      </p:sp>
      <p:sp>
        <p:nvSpPr>
          <p:cNvPr id="4" name="מלבן 3"/>
          <p:cNvSpPr/>
          <p:nvPr/>
        </p:nvSpPr>
        <p:spPr>
          <a:xfrm>
            <a:off x="755576" y="260648"/>
            <a:ext cx="201622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15 נק' </a:t>
            </a:r>
          </a:p>
        </p:txBody>
      </p:sp>
    </p:spTree>
    <p:extLst>
      <p:ext uri="{BB962C8B-B14F-4D97-AF65-F5344CB8AC3E}">
        <p14:creationId xmlns:p14="http://schemas.microsoft.com/office/powerpoint/2010/main" val="280987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כקטן וכגדול תשמעון 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e-IL" dirty="0"/>
              <a:t>רש"י פירש את הפסוק בשלשה פרושים ,צפה בסרטונים שלפניך וכתוב את הפירוש המתאים ברש"י לסרטון – ציינו האם השופט שומר את הדין </a:t>
            </a:r>
          </a:p>
          <a:p>
            <a:r>
              <a:rPr lang="he-IL" dirty="0">
                <a:solidFill>
                  <a:srgbClr val="FF0000"/>
                </a:solidFill>
              </a:rPr>
              <a:t>שימו לב שבסרטונים בחלק מהמקרים השופט שומר את הדין ובחלקם לא </a:t>
            </a:r>
          </a:p>
          <a:p>
            <a:r>
              <a:rPr lang="he-IL" dirty="0">
                <a:hlinkClick r:id="rId2"/>
              </a:rPr>
              <a:t>סרטון א  </a:t>
            </a:r>
            <a:r>
              <a:rPr lang="he-IL" dirty="0"/>
              <a:t>-</a:t>
            </a:r>
          </a:p>
          <a:p>
            <a:endParaRPr lang="he-IL" dirty="0"/>
          </a:p>
          <a:p>
            <a:r>
              <a:rPr lang="he-IL" dirty="0">
                <a:hlinkClick r:id="rId3"/>
              </a:rPr>
              <a:t>סרטון ב</a:t>
            </a:r>
            <a:r>
              <a:rPr lang="he-IL" dirty="0"/>
              <a:t>-</a:t>
            </a:r>
          </a:p>
          <a:p>
            <a:pPr marL="0" indent="0">
              <a:buNone/>
            </a:pPr>
            <a:endParaRPr lang="he-IL" dirty="0"/>
          </a:p>
          <a:p>
            <a:r>
              <a:rPr lang="he-IL" dirty="0">
                <a:hlinkClick r:id="rId4"/>
              </a:rPr>
              <a:t>סרטון ג </a:t>
            </a:r>
            <a:r>
              <a:rPr lang="he-IL" dirty="0"/>
              <a:t>-</a:t>
            </a:r>
          </a:p>
          <a:p>
            <a:endParaRPr lang="he-IL" dirty="0"/>
          </a:p>
          <a:p>
            <a:r>
              <a:rPr lang="he-IL" dirty="0">
                <a:hlinkClick r:id="rId5"/>
              </a:rPr>
              <a:t>סרטון ד </a:t>
            </a:r>
            <a:r>
              <a:rPr lang="he-IL" dirty="0"/>
              <a:t>-</a:t>
            </a:r>
          </a:p>
        </p:txBody>
      </p:sp>
      <p:sp>
        <p:nvSpPr>
          <p:cNvPr id="4" name="מלבן 3"/>
          <p:cNvSpPr/>
          <p:nvPr/>
        </p:nvSpPr>
        <p:spPr>
          <a:xfrm>
            <a:off x="6300192" y="476672"/>
            <a:ext cx="252028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30 נק'</a:t>
            </a:r>
          </a:p>
        </p:txBody>
      </p:sp>
    </p:spTree>
    <p:extLst>
      <p:ext uri="{BB962C8B-B14F-4D97-AF65-F5344CB8AC3E}">
        <p14:creationId xmlns:p14="http://schemas.microsoft.com/office/powerpoint/2010/main" val="136725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6496</TotalTime>
  <Words>596</Words>
  <Application>Microsoft Office PowerPoint</Application>
  <PresentationFormat>‫הצגה על המסך (4:3)</PresentationFormat>
  <Paragraphs>74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4" baseType="lpstr">
      <vt:lpstr>Calibri</vt:lpstr>
      <vt:lpstr>Constantia</vt:lpstr>
      <vt:lpstr>Wingdings 2</vt:lpstr>
      <vt:lpstr>זרימה</vt:lpstr>
      <vt:lpstr>פרשת השופטים </vt:lpstr>
      <vt:lpstr>השוואה בין ספר שמות לספר דברים   </vt:lpstr>
      <vt:lpstr>ההבדל </vt:lpstr>
      <vt:lpstr>חכם או נבון </vt:lpstr>
      <vt:lpstr>מצגת של PowerPoint‏</vt:lpstr>
      <vt:lpstr>מצגת של PowerPoint‏</vt:lpstr>
      <vt:lpstr>חכמת המונים </vt:lpstr>
      <vt:lpstr>מצגת של PowerPoint‏</vt:lpstr>
      <vt:lpstr>אנו לא נלמד את כל כללי החיפוש בגוגל אלא נעשה משימה קטנה שתמחיש כמה חשוב לדעת את כללי החיפוש </vt:lpstr>
      <vt:lpstr>כקטן וכגדול תשמעון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א,ב  אין חוששין שמא גררה חולדה מבית לבית, וממקום למקום; אם כן מחצר לחצר, ומעיר לעיר--אין לדבר סוף.</dc:title>
  <dc:creator>USER</dc:creator>
  <cp:lastModifiedBy>User</cp:lastModifiedBy>
  <cp:revision>24</cp:revision>
  <dcterms:created xsi:type="dcterms:W3CDTF">2014-10-01T07:40:14Z</dcterms:created>
  <dcterms:modified xsi:type="dcterms:W3CDTF">2021-01-04T18:43:31Z</dcterms:modified>
</cp:coreProperties>
</file>