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9144000" cx="685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type="ctrTitle"/>
          </p:nvPr>
        </p:nvSpPr>
        <p:spPr>
          <a:xfrm>
            <a:off x="514350" y="2840568"/>
            <a:ext cx="5829300" cy="19600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1028700" y="5181600"/>
            <a:ext cx="4800600" cy="233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rt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rtl="1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rt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4" name="Google Shape;14;p2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2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" type="body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3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/>
          <p:nvPr>
            <p:ph type="title"/>
          </p:nvPr>
        </p:nvSpPr>
        <p:spPr>
          <a:xfrm>
            <a:off x="541735" y="5875867"/>
            <a:ext cx="5829300" cy="1816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" type="body"/>
          </p:nvPr>
        </p:nvSpPr>
        <p:spPr>
          <a:xfrm>
            <a:off x="541735" y="3875618"/>
            <a:ext cx="5829300" cy="2000249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rtl="1" algn="r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rtl="1" algn="r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rtl="1" algn="r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6" name="Google Shape;26;p4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5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" type="body"/>
          </p:nvPr>
        </p:nvSpPr>
        <p:spPr>
          <a:xfrm>
            <a:off x="257175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2" name="Google Shape;32;p5"/>
          <p:cNvSpPr txBox="1"/>
          <p:nvPr>
            <p:ph idx="2" type="body"/>
          </p:nvPr>
        </p:nvSpPr>
        <p:spPr>
          <a:xfrm>
            <a:off x="2628900" y="2844800"/>
            <a:ext cx="2257425" cy="80454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342900" y="2046817"/>
            <a:ext cx="303014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9" name="Google Shape;39;p6"/>
          <p:cNvSpPr txBox="1"/>
          <p:nvPr>
            <p:ph idx="2" type="body"/>
          </p:nvPr>
        </p:nvSpPr>
        <p:spPr>
          <a:xfrm>
            <a:off x="342900" y="2899833"/>
            <a:ext cx="303014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0" name="Google Shape;40;p6"/>
          <p:cNvSpPr txBox="1"/>
          <p:nvPr>
            <p:ph idx="3" type="body"/>
          </p:nvPr>
        </p:nvSpPr>
        <p:spPr>
          <a:xfrm>
            <a:off x="3483769" y="2046817"/>
            <a:ext cx="3031331" cy="85301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1" name="Google Shape;41;p6"/>
          <p:cNvSpPr txBox="1"/>
          <p:nvPr>
            <p:ph idx="4" type="body"/>
          </p:nvPr>
        </p:nvSpPr>
        <p:spPr>
          <a:xfrm>
            <a:off x="3483769" y="2899833"/>
            <a:ext cx="3031331" cy="526838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rtl="1" algn="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2" name="Google Shape;42;p6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6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7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8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342900" y="364067"/>
            <a:ext cx="2256235" cy="15494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2681287" y="364067"/>
            <a:ext cx="3833813" cy="78041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342900" y="1913467"/>
            <a:ext cx="2256235" cy="62547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344216" y="6400800"/>
            <a:ext cx="4114800" cy="75565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344216" y="817033"/>
            <a:ext cx="41148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344216" y="7156451"/>
            <a:ext cx="4114800" cy="107314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rtl="1" algn="r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rtl="1" algn="r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rtl="1" algn="r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411692" y="2064810"/>
            <a:ext cx="6034617" cy="617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-892969" y="5110957"/>
            <a:ext cx="10401300" cy="11572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-3264693" y="4010820"/>
            <a:ext cx="10401300" cy="33575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rtl="1" algn="l">
              <a:spcBef>
                <a:spcPts val="0"/>
              </a:spcBef>
              <a:buNone/>
              <a:defRPr/>
            </a:lvl1pPr>
            <a:lvl2pPr indent="0" lvl="1" marL="0" rtl="1" algn="l">
              <a:spcBef>
                <a:spcPts val="0"/>
              </a:spcBef>
              <a:buNone/>
              <a:defRPr/>
            </a:lvl2pPr>
            <a:lvl3pPr indent="0" lvl="2" marL="0" rtl="1" algn="l">
              <a:spcBef>
                <a:spcPts val="0"/>
              </a:spcBef>
              <a:buNone/>
              <a:defRPr/>
            </a:lvl3pPr>
            <a:lvl4pPr indent="0" lvl="3" marL="0" rtl="1" algn="l">
              <a:spcBef>
                <a:spcPts val="0"/>
              </a:spcBef>
              <a:buNone/>
              <a:defRPr/>
            </a:lvl4pPr>
            <a:lvl5pPr indent="0" lvl="4" marL="0" rtl="1" algn="l">
              <a:spcBef>
                <a:spcPts val="0"/>
              </a:spcBef>
              <a:buNone/>
              <a:defRPr/>
            </a:lvl5pPr>
            <a:lvl6pPr indent="0" lvl="5" marL="0" rtl="1" algn="l">
              <a:spcBef>
                <a:spcPts val="0"/>
              </a:spcBef>
              <a:buNone/>
              <a:defRPr/>
            </a:lvl6pPr>
            <a:lvl7pPr indent="0" lvl="6" marL="0" rtl="1" algn="l">
              <a:spcBef>
                <a:spcPts val="0"/>
              </a:spcBef>
              <a:buNone/>
              <a:defRPr/>
            </a:lvl7pPr>
            <a:lvl8pPr indent="0" lvl="7" marL="0" rtl="1" algn="l">
              <a:spcBef>
                <a:spcPts val="0"/>
              </a:spcBef>
              <a:buNone/>
              <a:defRPr/>
            </a:lvl8pPr>
            <a:lvl9pPr indent="0" lvl="8" marL="0" rtl="1" algn="l">
              <a:spcBef>
                <a:spcPts val="0"/>
              </a:spcBef>
              <a:buNone/>
              <a:defRPr/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1" algn="r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1" algn="r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1" algn="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1" algn="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/>
          <p:nvPr/>
        </p:nvSpPr>
        <p:spPr>
          <a:xfrm>
            <a:off x="-76200" y="0"/>
            <a:ext cx="6924700" cy="62324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בס"ד                                                                                                               שם__________________________</a:t>
            </a:r>
            <a:endParaRPr/>
          </a:p>
          <a:p>
            <a:pPr indent="0" lvl="0" marL="0" marR="0" rtl="1" algn="ct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iw-IL" sz="14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יפתח הגלעדי – חלק ג', אבצן, אילון ועבדון </a:t>
            </a:r>
            <a:r>
              <a:rPr b="0" i="0" lang="iw-IL" sz="1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(פרק יב)</a:t>
            </a:r>
            <a:endParaRPr b="0" i="0" sz="1200" u="sng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1) מהי הטענה של בני אפרים על יפתח?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2) א'. מהי תשובתו של יפתח ב</a:t>
            </a:r>
            <a:r>
              <a:rPr b="1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פסוק ג</a:t>
            </a: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ב'. מהי תשובתו של יפתח ב</a:t>
            </a:r>
            <a:r>
              <a:rPr b="1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פסוק ד</a:t>
            </a: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3) הוכח מפסוק ד שמני אפרים לא נרגעו בעקבות תשובותיו של יפתח.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4) הסבר באופן כללי את המשפט שאמרו אנשי אפרים לאנשי גלעד "פְּלִיטֵי אֶפְרַיִם אַתֶּם גִּלְעָד בְּתוֹךְ אֶפְרַיִם בְּתוֹךְ מְנַשֶּׁה" (ד).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5) על מה השתלטו אנשי גלעד (ה)?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6) א'. כיצד בדקו אנשי גלעד מי משבט אפרים?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ב'. כמה נהרגו במלחמת אחים זו?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7) מה מיוחד באבצן?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שאלת אתגר: 8) עיין בבמדבר פרק כו. צטט את הפסוק שמקשר בין אֵילוֹן לזְבוּלֻן.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9) א'. מה אפשר ללמוד מהפסוק "וַיְהִי לוֹ אַרְבָּעִים בָּנִים וּשְׁלֹשִׁים בְּנֵי בָנִים רֹכְבִים עַל שִׁבְעִים עֲיָרִם"?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ש. אתגר: ב'. איזה שופט נוסף שראינו קשור לעֲיָרִם? צטט את הפסוק!</a:t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ביאורי מילים: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וָאֶזְעַק אֶתְכֶם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וָאָשִׂימָה נַפְשִׁי בְכַפִּי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הַאֶפְרָתִי אַתָּה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סִבֹּלֶת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iw-IL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וְלֹא יָכִין לְדַבֵּר כֵּן (עיין במצודת דוד!)</a:t>
            </a:r>
            <a:endParaRPr/>
          </a:p>
          <a:p>
            <a:pPr indent="0" lvl="0" marL="0" marR="0" rtl="1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