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3"/>
  </p:notesMasterIdLst>
  <p:sldIdLst>
    <p:sldId id="256" r:id="rId2"/>
    <p:sldId id="268" r:id="rId3"/>
    <p:sldId id="258" r:id="rId4"/>
    <p:sldId id="269" r:id="rId5"/>
    <p:sldId id="262" r:id="rId6"/>
    <p:sldId id="266" r:id="rId7"/>
    <p:sldId id="263" r:id="rId8"/>
    <p:sldId id="270" r:id="rId9"/>
    <p:sldId id="264" r:id="rId10"/>
    <p:sldId id="267" r:id="rId11"/>
    <p:sldId id="273" r:id="rId12"/>
    <p:sldId id="272" r:id="rId13"/>
    <p:sldId id="30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3" r:id="rId22"/>
    <p:sldId id="300" r:id="rId23"/>
    <p:sldId id="302" r:id="rId24"/>
    <p:sldId id="284" r:id="rId25"/>
    <p:sldId id="285" r:id="rId26"/>
    <p:sldId id="286" r:id="rId27"/>
    <p:sldId id="289" r:id="rId28"/>
    <p:sldId id="290" r:id="rId29"/>
    <p:sldId id="291" r:id="rId30"/>
    <p:sldId id="288" r:id="rId31"/>
    <p:sldId id="301" r:id="rId32"/>
    <p:sldId id="292" r:id="rId33"/>
    <p:sldId id="287" r:id="rId34"/>
    <p:sldId id="294" r:id="rId35"/>
    <p:sldId id="295" r:id="rId36"/>
    <p:sldId id="304" r:id="rId37"/>
    <p:sldId id="299" r:id="rId38"/>
    <p:sldId id="296" r:id="rId39"/>
    <p:sldId id="297" r:id="rId40"/>
    <p:sldId id="298" r:id="rId41"/>
    <p:sldId id="265" r:id="rId42"/>
    <p:sldId id="261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60B12"/>
    <a:srgbClr val="0A121C"/>
    <a:srgbClr val="F2F2F2"/>
    <a:srgbClr val="FFFFFF"/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85571" autoAdjust="0"/>
    <p:restoredTop sz="94676" autoAdjust="0"/>
  </p:normalViewPr>
  <p:slideViewPr>
    <p:cSldViewPr>
      <p:cViewPr varScale="1">
        <p:scale>
          <a:sx n="63" d="100"/>
          <a:sy n="63" d="100"/>
        </p:scale>
        <p:origin x="67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7B3A005-BC7F-4214-82D9-927AD2E0A7D9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127B68-0C68-4B9A-BB5D-C8CE4E3D7E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2993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7B68-0C68-4B9A-BB5D-C8CE4E3D7E19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048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7B68-0C68-4B9A-BB5D-C8CE4E3D7E19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048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7B68-0C68-4B9A-BB5D-C8CE4E3D7E19}" type="slidenum">
              <a:rPr lang="he-IL" smtClean="0"/>
              <a:t>57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048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7B68-0C68-4B9A-BB5D-C8CE4E3D7E19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048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49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777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2587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1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34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7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591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6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231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75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74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1E74-4F5C-47A7-9439-00B986BE87E4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42969346-A33A-4FA9-8F35-76F54EF4801C}"/>
              </a:ext>
            </a:extLst>
          </p:cNvPr>
          <p:cNvSpPr/>
          <p:nvPr userDrawn="1"/>
        </p:nvSpPr>
        <p:spPr>
          <a:xfrm>
            <a:off x="3275856" y="-7545"/>
            <a:ext cx="23663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סהר</a:t>
            </a:r>
            <a:r>
              <a:rPr lang="he-IL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ואורי אלון, ארגז הכלים למורה המקוון</a:t>
            </a:r>
          </a:p>
        </p:txBody>
      </p:sp>
    </p:spTree>
    <p:extLst>
      <p:ext uri="{BB962C8B-B14F-4D97-AF65-F5344CB8AC3E}">
        <p14:creationId xmlns:p14="http://schemas.microsoft.com/office/powerpoint/2010/main" val="130978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478" y="-341217"/>
            <a:ext cx="9598956" cy="71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4"/>
          <p:cNvSpPr/>
          <p:nvPr/>
        </p:nvSpPr>
        <p:spPr>
          <a:xfrm>
            <a:off x="7596336" y="6165304"/>
            <a:ext cx="1728192" cy="692696"/>
          </a:xfrm>
          <a:prstGeom prst="rect">
            <a:avLst/>
          </a:prstGeom>
          <a:solidFill>
            <a:srgbClr val="060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707030" cy="500750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691680" y="5342615"/>
            <a:ext cx="561662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</a:rPr>
              <a:t>תבנית למבדק ידע</a:t>
            </a:r>
          </a:p>
          <a:p>
            <a:pPr algn="ctr"/>
            <a:r>
              <a:rPr lang="he-IL" sz="2800" dirty="0">
                <a:solidFill>
                  <a:schemeClr val="bg1"/>
                </a:solidFill>
              </a:rPr>
              <a:t> </a:t>
            </a:r>
            <a:r>
              <a:rPr lang="he-IL" sz="2000" dirty="0">
                <a:solidFill>
                  <a:schemeClr val="bg1"/>
                </a:solidFill>
              </a:rPr>
              <a:t>על פי השעשועון המפורסם </a:t>
            </a:r>
            <a:endParaRPr lang="he-IL" sz="2800" dirty="0">
              <a:solidFill>
                <a:schemeClr val="bg1"/>
              </a:solidFill>
            </a:endParaRPr>
          </a:p>
          <a:p>
            <a:pPr algn="ctr"/>
            <a:r>
              <a:rPr lang="he-IL" sz="2000" dirty="0">
                <a:solidFill>
                  <a:schemeClr val="bg1"/>
                </a:solidFill>
              </a:rPr>
              <a:t>מאת סהר ואורי אלון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793C5CE-10B5-44D9-A49F-788C4588230F}"/>
              </a:ext>
            </a:extLst>
          </p:cNvPr>
          <p:cNvSpPr txBox="1"/>
          <p:nvPr/>
        </p:nvSpPr>
        <p:spPr>
          <a:xfrm>
            <a:off x="179512" y="191946"/>
            <a:ext cx="3600400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3200" b="1" dirty="0">
                <a:solidFill>
                  <a:srgbClr val="FF0000"/>
                </a:solidFill>
              </a:rPr>
              <a:t>גדעון בן יואש </a:t>
            </a:r>
          </a:p>
          <a:p>
            <a:r>
              <a:rPr lang="he-IL" sz="3200" b="1" dirty="0">
                <a:solidFill>
                  <a:srgbClr val="FF0000"/>
                </a:solidFill>
              </a:rPr>
              <a:t>אבימלך בן </a:t>
            </a:r>
            <a:r>
              <a:rPr lang="he-IL" sz="3200" b="1" dirty="0" err="1">
                <a:solidFill>
                  <a:srgbClr val="FF0000"/>
                </a:solidFill>
              </a:rPr>
              <a:t>ירובעל</a:t>
            </a:r>
            <a:r>
              <a:rPr lang="he-IL" sz="3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433A2935-8424-48F7-A260-E948A9306E52}"/>
              </a:ext>
            </a:extLst>
          </p:cNvPr>
          <p:cNvSpPr txBox="1"/>
          <p:nvPr/>
        </p:nvSpPr>
        <p:spPr>
          <a:xfrm>
            <a:off x="5141539" y="-60960"/>
            <a:ext cx="3528392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endParaRPr lang="he-IL" b="1" dirty="0">
              <a:solidFill>
                <a:srgbClr val="FF0000"/>
              </a:solidFill>
            </a:endParaRPr>
          </a:p>
          <a:p>
            <a:r>
              <a:rPr lang="he-IL" sz="3600" b="1" dirty="0">
                <a:solidFill>
                  <a:srgbClr val="FF0000"/>
                </a:solidFill>
              </a:rPr>
              <a:t>שופטים ו-ט</a:t>
            </a:r>
          </a:p>
          <a:p>
            <a:endParaRPr lang="he-I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88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0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20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מפני מי עשו בני ישראל מנהרות?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מצרים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מדין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ה'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בעלי חיים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16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24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19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היכן חבט גדעון חיטים?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בבית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בשדה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בגורן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בגת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122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10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18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אמר למי? </a:t>
            </a:r>
          </a:p>
          <a:p>
            <a:pPr algn="ctr"/>
            <a:r>
              <a:rPr lang="he-IL" sz="2400" dirty="0"/>
              <a:t>"לך בכוחך זה והושעת את ישראל</a:t>
            </a:r>
            <a:r>
              <a:rPr lang="he-IL" dirty="0"/>
              <a:t>"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אנשי עפרה לגדעון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יואש לגדעון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המלאך לגדעון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אנשי שכם לגדעון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27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1" animBg="1"/>
      <p:bldP spid="2055" grpId="2" animBg="1"/>
      <p:bldP spid="2055" grpId="3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48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17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איזה אוכל הביא גדעון למלאך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מצות ותפוחי אדמה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בשר ומצות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לחם וירקות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מרק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618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3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16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ניתץ את מזבח הבעל?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אנשי העיר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1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יואש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אבימלך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גדעון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871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42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5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שם גדעון בגורן?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שופר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גיזת צמר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מצות ובשר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פר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BFA3E761-5F60-404C-87D6-43F904729CC6}"/>
              </a:ext>
            </a:extLst>
          </p:cNvPr>
          <p:cNvSpPr txBox="1"/>
          <p:nvPr/>
        </p:nvSpPr>
        <p:spPr>
          <a:xfrm>
            <a:off x="2343016" y="5874142"/>
            <a:ext cx="336782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solidFill>
                  <a:srgbClr val="FF0000"/>
                </a:solidFill>
              </a:rPr>
              <a:t>ניסיון ראשון </a:t>
            </a:r>
          </a:p>
        </p:txBody>
      </p:sp>
    </p:spTree>
    <p:extLst>
      <p:ext uri="{BB962C8B-B14F-4D97-AF65-F5344CB8AC3E}">
        <p14:creationId xmlns:p14="http://schemas.microsoft.com/office/powerpoint/2010/main" val="416640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78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6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היכן היה טל באות הראשון?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בגת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על המזבח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על גיזת הצמר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בגורן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388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25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7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כמה טל סחט גדען מגיזת הצמר?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חצי כד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ספל מלא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כמה טיפות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סיר שלם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449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801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8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היכן חנה מחנה גדעון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בעמק יזרעאל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בעופרה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בבית לחם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בעין חרוד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0B2F095-8146-46B5-8CF3-2CCF1E449024}"/>
              </a:ext>
            </a:extLst>
          </p:cNvPr>
          <p:cNvSpPr txBox="1"/>
          <p:nvPr/>
        </p:nvSpPr>
        <p:spPr>
          <a:xfrm>
            <a:off x="1925912" y="6038586"/>
            <a:ext cx="4914342" cy="10464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solidFill>
                  <a:srgbClr val="FF0000"/>
                </a:solidFill>
              </a:rPr>
              <a:t>מלחמת גדעון במדין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8167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635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9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היכן חנה מחנה מדין?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בעופרה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בעמק יזרעאל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צפונית לגבעת המורה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במירון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88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0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10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כמה חיילים שפחדו חזרו לביתם?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22,000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100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54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300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6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2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9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היה מספר המלקקים בלשונם?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9700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300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1500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22,000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51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8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מדוע אנשים כרעו על ברכיהם לשתות?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הרגלים שלהם כאבו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רצו להתקרב למים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היו רגילים להשתחוות לפסל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היו עייפים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966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41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13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7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עם מי יצא גדעון למלחמה?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עם האמיצים.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עם המלקקים בלשונם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עם מי שירד לשתות מים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עם מי שכרע על ברכיו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723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30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14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6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היה פורה?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נציג שבט אפרים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שופט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נערו של גדעון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שר צבא מדין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589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61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15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באלו מילים אומרים לנו שהמדיינים היו רבים?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אלפי אלפים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1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ככוכבי השמים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כחול אשר על שפת הים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כארבה לרוב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3480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4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16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חיל מדין ספר לחברו שראה לחם שעורים. </a:t>
            </a:r>
          </a:p>
          <a:p>
            <a:pPr algn="ctr"/>
            <a:r>
              <a:rPr lang="he-IL" sz="2400" dirty="0"/>
              <a:t>מי הוא הלחם בפתרון החלום?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/>
              <a:t>צלמונע</a:t>
            </a:r>
            <a:r>
              <a:rPr lang="he-IL" dirty="0"/>
              <a:t>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האוכל שהם אוכלים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מאכל הבהמות שלהם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חרב גדעון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379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66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17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את מה הפיל לחם השעורים?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השופר מהכד 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אוהל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עורב מהמרכבה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זאב לירדן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342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21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18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נתן גדעון לחייליו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חרבות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חיצים ומגנים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שופרות כדים ולפידים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מרכבות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758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3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19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קראו חיילי גדעון?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חרב לה' ולגדעון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/>
              <a:t>הנצחון</a:t>
            </a:r>
            <a:r>
              <a:rPr lang="he-IL" dirty="0"/>
              <a:t> שלנו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 לה' אלי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ברחו מהר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5301">
            <a:off x="6317229" y="-2065319"/>
            <a:ext cx="1774901" cy="201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5225">
            <a:off x="3507867" y="-2271126"/>
            <a:ext cx="1627692" cy="18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9637">
            <a:off x="8058242" y="-2003662"/>
            <a:ext cx="1325516" cy="15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603">
            <a:off x="2159346" y="-2201984"/>
            <a:ext cx="1675333" cy="18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8403">
            <a:off x="4815539" y="-2006185"/>
            <a:ext cx="1513534" cy="171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642">
            <a:off x="668837" y="-1893098"/>
            <a:ext cx="1599834" cy="18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1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-0.14583 1.55741 " pathEditMode="relative" rAng="0" ptsTypes="AA">
                                      <p:cBhvr>
                                        <p:cTn id="8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7787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E-6 1.11111E-6 L 0.02448 1.41296 " pathEditMode="relative" rAng="0" ptsTypes="AA">
                                      <p:cBhvr>
                                        <p:cTn id="8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7064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-1.85185E-6 L -0.32726 1.50486 " pathEditMode="relative" rAng="0" ptsTypes="AA">
                                      <p:cBhvr>
                                        <p:cTn id="90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72" y="7523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2.59259E-6 L -0.0441 1.42801 " pathEditMode="relative" rAng="0" ptsTypes="AA">
                                      <p:cBhvr>
                                        <p:cTn id="9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" y="713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2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22222E-6 -2.59259E-6 L -0.1507 1.45949 " pathEditMode="relative" rAng="0" ptsTypes="AA">
                                      <p:cBhvr>
                                        <p:cTn id="9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5" y="7296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0 L -0.16059 1.34722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6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6"/>
          <a:stretch/>
        </p:blipFill>
        <p:spPr bwMode="auto">
          <a:xfrm>
            <a:off x="4056" y="692696"/>
            <a:ext cx="9139944" cy="51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מלבן מעוגל 2"/>
          <p:cNvSpPr/>
          <p:nvPr/>
        </p:nvSpPr>
        <p:spPr>
          <a:xfrm rot="20565490">
            <a:off x="1679994" y="1470107"/>
            <a:ext cx="5819858" cy="3787831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בשלב 2</a:t>
            </a:r>
          </a:p>
        </p:txBody>
      </p:sp>
    </p:spTree>
    <p:extLst>
      <p:ext uri="{BB962C8B-B14F-4D97-AF65-F5344CB8AC3E}">
        <p14:creationId xmlns:p14="http://schemas.microsoft.com/office/powerpoint/2010/main" val="30648139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F5E8E4-C18B-4CD4-B393-A0A43F82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9808828-41F9-45D8-9A78-5F65CDF07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91909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8" y="-330886"/>
            <a:ext cx="9598956" cy="71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4"/>
          <p:cNvSpPr/>
          <p:nvPr/>
        </p:nvSpPr>
        <p:spPr>
          <a:xfrm>
            <a:off x="7596336" y="6165304"/>
            <a:ext cx="1728192" cy="692696"/>
          </a:xfrm>
          <a:prstGeom prst="rect">
            <a:avLst/>
          </a:prstGeom>
          <a:solidFill>
            <a:srgbClr val="060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707030" cy="500750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691680" y="5342615"/>
            <a:ext cx="561662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</a:rPr>
              <a:t>תבנית למבדק ידע</a:t>
            </a:r>
          </a:p>
          <a:p>
            <a:pPr algn="ctr"/>
            <a:r>
              <a:rPr lang="he-IL" sz="2800" dirty="0">
                <a:solidFill>
                  <a:schemeClr val="bg1"/>
                </a:solidFill>
              </a:rPr>
              <a:t> </a:t>
            </a:r>
            <a:r>
              <a:rPr lang="he-IL" sz="2000" dirty="0">
                <a:solidFill>
                  <a:schemeClr val="bg1"/>
                </a:solidFill>
              </a:rPr>
              <a:t>על פי השעשועון המפורסם </a:t>
            </a:r>
            <a:endParaRPr lang="he-IL" sz="2800" dirty="0">
              <a:solidFill>
                <a:schemeClr val="bg1"/>
              </a:solidFill>
            </a:endParaRPr>
          </a:p>
          <a:p>
            <a:pPr algn="ctr"/>
            <a:r>
              <a:rPr lang="he-IL" sz="2000" dirty="0">
                <a:solidFill>
                  <a:schemeClr val="bg1"/>
                </a:solidFill>
              </a:rPr>
              <a:t>מאת סהר ואורי אלון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F6DC1EF-CE87-4D04-860F-0F4A8972BF2A}"/>
              </a:ext>
            </a:extLst>
          </p:cNvPr>
          <p:cNvSpPr txBox="1"/>
          <p:nvPr/>
        </p:nvSpPr>
        <p:spPr>
          <a:xfrm>
            <a:off x="2339752" y="1412776"/>
            <a:ext cx="4032448" cy="3231654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endParaRPr lang="he-IL" sz="3200" dirty="0"/>
          </a:p>
          <a:p>
            <a:r>
              <a:rPr lang="he-IL" sz="10000" dirty="0"/>
              <a:t>שלב ב'</a:t>
            </a:r>
          </a:p>
          <a:p>
            <a:r>
              <a:rPr lang="he-IL" sz="7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1094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55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היו עורב וזאב?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מצרים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שרי מדין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מלכי מדין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מנהיגי שבט אפרים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328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85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בקש גדעון מאנשי סוכות ואנשי </a:t>
            </a:r>
            <a:r>
              <a:rPr lang="he-IL" sz="2400" dirty="0" err="1"/>
              <a:t>פנואל</a:t>
            </a:r>
            <a:r>
              <a:rPr lang="he-IL" sz="2400" dirty="0"/>
              <a:t>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עזרה במלחמה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לתפוס את מלכי מדין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כיכרות לחם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212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9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במה היכה גדעון את אנשי סוכות?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בעצים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בשוטים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בקוצים וברקנים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במקלות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855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02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עשה גדעון מהשלל?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מתנות לחיילים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אפוד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קישוטים לביתו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שרשראות לאשתו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685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55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כמה בנים היו לגדעון?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70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10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27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63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5301">
            <a:off x="6317229" y="-2065319"/>
            <a:ext cx="1774901" cy="201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5225">
            <a:off x="3507867" y="-2271126"/>
            <a:ext cx="1627692" cy="18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9637">
            <a:off x="8058242" y="-2003662"/>
            <a:ext cx="1325516" cy="15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603">
            <a:off x="2159346" y="-2201984"/>
            <a:ext cx="1675333" cy="18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8403">
            <a:off x="4815539" y="-2006185"/>
            <a:ext cx="1513534" cy="171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642">
            <a:off x="668837" y="-1893098"/>
            <a:ext cx="1599834" cy="18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58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-0.14583 1.55741 " pathEditMode="relative" rAng="0" ptsTypes="AA">
                                      <p:cBhvr>
                                        <p:cTn id="8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7787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E-6 1.11111E-6 L 0.02448 1.41296 " pathEditMode="relative" rAng="0" ptsTypes="AA">
                                      <p:cBhvr>
                                        <p:cTn id="8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7064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-1.85185E-6 L -0.32726 1.50486 " pathEditMode="relative" rAng="0" ptsTypes="AA">
                                      <p:cBhvr>
                                        <p:cTn id="90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72" y="7523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2.59259E-6 L -0.0441 1.42801 " pathEditMode="relative" rAng="0" ptsTypes="AA">
                                      <p:cBhvr>
                                        <p:cTn id="9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" y="713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2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22222E-6 -2.59259E-6 L -0.1507 1.45949 " pathEditMode="relative" rAng="0" ptsTypes="AA">
                                      <p:cBhvr>
                                        <p:cTn id="9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5" y="7296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0 L -0.16059 1.34722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6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6"/>
          <a:stretch/>
        </p:blipFill>
        <p:spPr bwMode="auto">
          <a:xfrm>
            <a:off x="4056" y="692696"/>
            <a:ext cx="9139944" cy="51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מלבן מעוגל 2"/>
          <p:cNvSpPr/>
          <p:nvPr/>
        </p:nvSpPr>
        <p:spPr>
          <a:xfrm rot="20565490">
            <a:off x="1679994" y="1470107"/>
            <a:ext cx="5819858" cy="3787831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בשלב 2</a:t>
            </a:r>
          </a:p>
        </p:txBody>
      </p:sp>
    </p:spTree>
    <p:extLst>
      <p:ext uri="{BB962C8B-B14F-4D97-AF65-F5344CB8AC3E}">
        <p14:creationId xmlns:p14="http://schemas.microsoft.com/office/powerpoint/2010/main" val="7841118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F7F4FC3-F498-4ED3-A9E5-BAFB706C2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33D067-C56B-4615-9CAA-BB46908E9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8854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8" y="-330886"/>
            <a:ext cx="9598956" cy="71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4"/>
          <p:cNvSpPr/>
          <p:nvPr/>
        </p:nvSpPr>
        <p:spPr>
          <a:xfrm>
            <a:off x="7596336" y="6165304"/>
            <a:ext cx="1728192" cy="692696"/>
          </a:xfrm>
          <a:prstGeom prst="rect">
            <a:avLst/>
          </a:prstGeom>
          <a:solidFill>
            <a:srgbClr val="060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707030" cy="500750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691680" y="5342615"/>
            <a:ext cx="561662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</a:rPr>
              <a:t>תבנית למבדק ידע</a:t>
            </a:r>
          </a:p>
          <a:p>
            <a:pPr algn="ctr"/>
            <a:r>
              <a:rPr lang="he-IL" sz="2800" dirty="0">
                <a:solidFill>
                  <a:schemeClr val="bg1"/>
                </a:solidFill>
              </a:rPr>
              <a:t> </a:t>
            </a:r>
            <a:r>
              <a:rPr lang="he-IL" sz="2000" dirty="0">
                <a:solidFill>
                  <a:schemeClr val="bg1"/>
                </a:solidFill>
              </a:rPr>
              <a:t>על פי השעשועון המפורסם </a:t>
            </a:r>
            <a:endParaRPr lang="he-IL" sz="2800" dirty="0">
              <a:solidFill>
                <a:schemeClr val="bg1"/>
              </a:solidFill>
            </a:endParaRPr>
          </a:p>
          <a:p>
            <a:pPr algn="ctr"/>
            <a:r>
              <a:rPr lang="he-IL" sz="2000" dirty="0">
                <a:solidFill>
                  <a:schemeClr val="bg1"/>
                </a:solidFill>
              </a:rPr>
              <a:t>מאת סהר ואורי אלון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A48B260-A047-432B-8B69-33088FE11900}"/>
              </a:ext>
            </a:extLst>
          </p:cNvPr>
          <p:cNvSpPr txBox="1"/>
          <p:nvPr/>
        </p:nvSpPr>
        <p:spPr>
          <a:xfrm>
            <a:off x="2339752" y="1412776"/>
            <a:ext cx="4032448" cy="3231654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endParaRPr lang="he-IL" sz="3200" dirty="0"/>
          </a:p>
          <a:p>
            <a:r>
              <a:rPr lang="he-IL" sz="10000" dirty="0"/>
              <a:t>שלב ג'</a:t>
            </a:r>
          </a:p>
          <a:p>
            <a:r>
              <a:rPr lang="he-IL" sz="7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35428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55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634853" y="497667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שמו של בן הפילגש משכם?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זבול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/>
              <a:t>אבימלך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פורה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געל בן עבד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341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79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עשה אבימלך </a:t>
            </a:r>
          </a:p>
          <a:p>
            <a:pPr algn="ctr"/>
            <a:r>
              <a:rPr lang="he-IL" sz="2400" dirty="0"/>
              <a:t>בכסף שקבל מאנשי מגדל שכם?</a:t>
            </a:r>
            <a:r>
              <a:rPr lang="en-US" sz="2400" dirty="0"/>
              <a:t> </a:t>
            </a:r>
            <a:endParaRPr lang="he-IL" sz="2400" dirty="0"/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הכין אפוד זהב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הכין סעודה לאנשיו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קנה כלי מלחמה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14325" y="4115422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שכר אנשים להרוג את אחיו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374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05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את מי שכר אבימלך בכסף שקבל?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טבחים למשתה ושמחה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עבדים ושפחות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אנשים ריקים ופוחזים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אנשים לבנות את שכם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4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50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מאחי אבימלך נשאר בחיים?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געל בן עבד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יותם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זבול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גדעון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976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62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בקשו העצים?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להמליך עליהם מלך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לגדול בהרים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צל ומים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שיהיו להם פירות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5301">
            <a:off x="6317229" y="-2065319"/>
            <a:ext cx="1774901" cy="201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5225">
            <a:off x="3507867" y="-2271126"/>
            <a:ext cx="1627692" cy="18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9637">
            <a:off x="8058242" y="-2003662"/>
            <a:ext cx="1325516" cy="15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603">
            <a:off x="2159346" y="-2201984"/>
            <a:ext cx="1675333" cy="18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8403">
            <a:off x="4815539" y="-2006185"/>
            <a:ext cx="1513534" cy="171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642">
            <a:off x="668837" y="-1893098"/>
            <a:ext cx="1599834" cy="18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07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-0.14583 1.55741 " pathEditMode="relative" rAng="0" ptsTypes="AA">
                                      <p:cBhvr>
                                        <p:cTn id="8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7787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E-6 1.11111E-6 L 0.02448 1.41296 " pathEditMode="relative" rAng="0" ptsTypes="AA">
                                      <p:cBhvr>
                                        <p:cTn id="8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7064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-1.85185E-6 L -0.32726 1.50486 " pathEditMode="relative" rAng="0" ptsTypes="AA">
                                      <p:cBhvr>
                                        <p:cTn id="90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72" y="7523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2.59259E-6 L -0.0441 1.42801 " pathEditMode="relative" rAng="0" ptsTypes="AA">
                                      <p:cBhvr>
                                        <p:cTn id="9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" y="713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2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22222E-6 -2.59259E-6 L -0.1507 1.45949 " pathEditMode="relative" rAng="0" ptsTypes="AA">
                                      <p:cBhvr>
                                        <p:cTn id="9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5" y="7296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0 L -0.16059 1.34722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6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6"/>
          <a:stretch/>
        </p:blipFill>
        <p:spPr bwMode="auto">
          <a:xfrm>
            <a:off x="4056" y="692696"/>
            <a:ext cx="9139944" cy="51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מלבן מעוגל 2"/>
          <p:cNvSpPr/>
          <p:nvPr/>
        </p:nvSpPr>
        <p:spPr>
          <a:xfrm rot="20565490">
            <a:off x="1652694" y="1535084"/>
            <a:ext cx="5819858" cy="3787831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במיליון</a:t>
            </a:r>
          </a:p>
        </p:txBody>
      </p:sp>
      <p:sp>
        <p:nvSpPr>
          <p:cNvPr id="5" name="מלבן מעוגל 2">
            <a:extLst>
              <a:ext uri="{FF2B5EF4-FFF2-40B4-BE49-F238E27FC236}">
                <a16:creationId xmlns:a16="http://schemas.microsoft.com/office/drawing/2014/main" id="{2CE61A28-1489-4A94-8539-B330DDFC1B70}"/>
              </a:ext>
            </a:extLst>
          </p:cNvPr>
          <p:cNvSpPr/>
          <p:nvPr/>
        </p:nvSpPr>
        <p:spPr>
          <a:xfrm rot="20565490">
            <a:off x="1671448" y="1479990"/>
            <a:ext cx="5819858" cy="3787831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בשלב 3</a:t>
            </a:r>
          </a:p>
        </p:txBody>
      </p:sp>
    </p:spTree>
    <p:extLst>
      <p:ext uri="{BB962C8B-B14F-4D97-AF65-F5344CB8AC3E}">
        <p14:creationId xmlns:p14="http://schemas.microsoft.com/office/powerpoint/2010/main" val="32424253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9B2663-2BE7-4B0F-983D-2FDF31F9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2B124C4-8A04-40EF-9916-A1A0726E5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48646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8" y="-330886"/>
            <a:ext cx="9598956" cy="71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4"/>
          <p:cNvSpPr/>
          <p:nvPr/>
        </p:nvSpPr>
        <p:spPr>
          <a:xfrm>
            <a:off x="7596336" y="6165304"/>
            <a:ext cx="1728192" cy="692696"/>
          </a:xfrm>
          <a:prstGeom prst="rect">
            <a:avLst/>
          </a:prstGeom>
          <a:solidFill>
            <a:srgbClr val="060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707030" cy="500750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691680" y="5342615"/>
            <a:ext cx="561662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chemeClr val="bg1"/>
                </a:solidFill>
              </a:rPr>
              <a:t>תבנית למבדק ידע</a:t>
            </a:r>
          </a:p>
          <a:p>
            <a:pPr algn="ctr"/>
            <a:r>
              <a:rPr lang="he-IL" sz="2800" dirty="0">
                <a:solidFill>
                  <a:schemeClr val="bg1"/>
                </a:solidFill>
              </a:rPr>
              <a:t> </a:t>
            </a:r>
            <a:r>
              <a:rPr lang="he-IL" sz="2000" dirty="0">
                <a:solidFill>
                  <a:schemeClr val="bg1"/>
                </a:solidFill>
              </a:rPr>
              <a:t>על פי השעשועון המפורסם </a:t>
            </a:r>
            <a:endParaRPr lang="he-IL" sz="2800" dirty="0">
              <a:solidFill>
                <a:schemeClr val="bg1"/>
              </a:solidFill>
            </a:endParaRPr>
          </a:p>
          <a:p>
            <a:pPr algn="ctr"/>
            <a:r>
              <a:rPr lang="he-IL" sz="2000" dirty="0">
                <a:solidFill>
                  <a:schemeClr val="bg1"/>
                </a:solidFill>
              </a:rPr>
              <a:t>מאת סהר ואורי אלון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2E34BD2-F51C-4B80-B009-A550899A9F64}"/>
              </a:ext>
            </a:extLst>
          </p:cNvPr>
          <p:cNvSpPr txBox="1"/>
          <p:nvPr/>
        </p:nvSpPr>
        <p:spPr>
          <a:xfrm>
            <a:off x="2339752" y="1412776"/>
            <a:ext cx="4032448" cy="3231654"/>
          </a:xfrm>
          <a:prstGeom prst="rect">
            <a:avLst/>
          </a:prstGeom>
          <a:solidFill>
            <a:srgbClr val="FFC000"/>
          </a:solidFill>
        </p:spPr>
        <p:txBody>
          <a:bodyPr wrap="square" rtlCol="1">
            <a:spAutoFit/>
          </a:bodyPr>
          <a:lstStyle/>
          <a:p>
            <a:endParaRPr lang="he-IL" sz="3200" dirty="0"/>
          </a:p>
          <a:p>
            <a:r>
              <a:rPr lang="he-IL" sz="10000" dirty="0"/>
              <a:t>שלב ד'</a:t>
            </a:r>
          </a:p>
          <a:p>
            <a:r>
              <a:rPr lang="he-IL" sz="7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67153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14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האטד הסכים למלוך. </a:t>
            </a:r>
          </a:p>
          <a:p>
            <a:pPr algn="ctr"/>
            <a:r>
              <a:rPr lang="he-IL" sz="2400" dirty="0"/>
              <a:t>מה קרה לארזי הלבנון?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בנו מהם חומה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אש המריבה פרץ בין אבימלך לבין אנשי שכם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כרתו אותם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בנו מהם בתים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259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מרד באבימלך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אבימלך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זבול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יותם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געל בן עבד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902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98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מי אמר למי: "צל הרים אתה רואה כאנשים"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האישה החכמה לאבימלך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אבימלך לנערו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זבול שר העיר לגעל בן עבד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יותם לאבימלך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326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959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איזו עיר נזרעה מלח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/>
              <a:t>תבץ</a:t>
            </a:r>
            <a:r>
              <a:rPr lang="he-IL" dirty="0"/>
              <a:t>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שכם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עפרה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בית לחם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325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81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/>
              <a:t>מה זרקה האישה על ראש אבימלך?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כל התשובות נכונות 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אבן ריחיים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אבן כבדה מאוד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אבן שהרגה אותו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5301">
            <a:off x="6317229" y="-2065319"/>
            <a:ext cx="1774901" cy="201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5225">
            <a:off x="3507867" y="-2271126"/>
            <a:ext cx="1627692" cy="18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9637">
            <a:off x="8058242" y="-2003662"/>
            <a:ext cx="1325516" cy="15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603">
            <a:off x="2159346" y="-2201984"/>
            <a:ext cx="1675333" cy="18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8403">
            <a:off x="4815539" y="-2006185"/>
            <a:ext cx="1513534" cy="171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642">
            <a:off x="668837" y="-1893098"/>
            <a:ext cx="1599834" cy="18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15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-0.14583 1.55741 " pathEditMode="relative" rAng="0" ptsTypes="AA">
                                      <p:cBhvr>
                                        <p:cTn id="8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7787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E-6 1.11111E-6 L 0.02448 1.41296 " pathEditMode="relative" rAng="0" ptsTypes="AA">
                                      <p:cBhvr>
                                        <p:cTn id="8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7064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-1.85185E-6 L -0.32726 1.50486 " pathEditMode="relative" rAng="0" ptsTypes="AA">
                                      <p:cBhvr>
                                        <p:cTn id="90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72" y="7523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2.59259E-6 L -0.0441 1.42801 " pathEditMode="relative" rAng="0" ptsTypes="AA">
                                      <p:cBhvr>
                                        <p:cTn id="9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" y="713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2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22222E-6 -2.59259E-6 L -0.1507 1.45949 " pathEditMode="relative" rAng="0" ptsTypes="AA">
                                      <p:cBhvr>
                                        <p:cTn id="9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5" y="7296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0 L -0.16059 1.34722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6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6"/>
          <a:stretch/>
        </p:blipFill>
        <p:spPr bwMode="auto">
          <a:xfrm>
            <a:off x="4056" y="692696"/>
            <a:ext cx="9139944" cy="51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מלבן מעוגל 2"/>
          <p:cNvSpPr/>
          <p:nvPr/>
        </p:nvSpPr>
        <p:spPr>
          <a:xfrm rot="20565490">
            <a:off x="1679994" y="1470107"/>
            <a:ext cx="5819858" cy="3787831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במיליון</a:t>
            </a:r>
          </a:p>
        </p:txBody>
      </p:sp>
    </p:spTree>
    <p:extLst>
      <p:ext uri="{BB962C8B-B14F-4D97-AF65-F5344CB8AC3E}">
        <p14:creationId xmlns:p14="http://schemas.microsoft.com/office/powerpoint/2010/main" val="348444968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839</Words>
  <Application>Microsoft Office PowerPoint</Application>
  <PresentationFormat>‫הצגה על המסך (4:3)</PresentationFormat>
  <Paragraphs>360</Paragraphs>
  <Slides>81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81</vt:i4>
      </vt:variant>
    </vt:vector>
  </HeadingPairs>
  <TitlesOfParts>
    <vt:vector size="84" baseType="lpstr">
      <vt:lpstr>Arial</vt:lpstr>
      <vt:lpstr>Calibri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אורי אלון-ארגז הכלים למורה המקוון</dc:creator>
  <cp:lastModifiedBy>חנה</cp:lastModifiedBy>
  <cp:revision>51</cp:revision>
  <dcterms:created xsi:type="dcterms:W3CDTF">2011-07-18T06:54:24Z</dcterms:created>
  <dcterms:modified xsi:type="dcterms:W3CDTF">2022-02-22T17:33:50Z</dcterms:modified>
</cp:coreProperties>
</file>