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A13CADD-2244-4F76-AB09-ADFE885EE3CB}">
  <a:tblStyle styleId="{3A13CADD-2244-4F76-AB09-ADFE885EE3C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iw-IL"/>
              <a:t>ויקרא פרק י"ט פסוק י"ד</a:t>
            </a:r>
            <a:br>
              <a:rPr lang="iw-IL"/>
            </a:br>
            <a:r>
              <a:rPr lang="iw-IL"/>
              <a:t>"לא תקלל חרש"</a:t>
            </a:r>
            <a:endParaRPr/>
          </a:p>
        </p:txBody>
      </p:sp>
      <p:pic>
        <p:nvPicPr>
          <p:cNvPr descr="התקפי זעם של ילדים - התמודדות ודרכי טיפול" id="85" name="Google Shape;8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13263" y="3867149"/>
            <a:ext cx="3173412" cy="2398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/>
              <a:t>מה הדברים הטובים שעושים באמצעות הדיבור?</a:t>
            </a:r>
            <a:endParaRPr/>
          </a:p>
        </p:txBody>
      </p:sp>
      <p:sp>
        <p:nvSpPr>
          <p:cNvPr id="91" name="Google Shape;91;p14"/>
          <p:cNvSpPr txBox="1"/>
          <p:nvPr/>
        </p:nvSpPr>
        <p:spPr>
          <a:xfrm>
            <a:off x="1528763" y="1400174"/>
            <a:ext cx="9786937" cy="507206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/>
              <a:t>ומה הדברים הפחות טובים שעושים באמצעות דיבור.</a:t>
            </a:r>
            <a:endParaRPr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838200" y="365125"/>
            <a:ext cx="10515600" cy="29067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/>
              <a:t>לֹא-תְקַלֵּל חֵרֵשׁ</a:t>
            </a:r>
            <a:br>
              <a:rPr lang="iw-IL"/>
            </a:br>
            <a:r>
              <a:rPr lang="iw-IL"/>
              <a:t>--וְלִפְנֵי עִוֵּר, לֹא תִתֵּן מִכְשֹׁל;</a:t>
            </a:r>
            <a:br>
              <a:rPr lang="iw-IL"/>
            </a:br>
            <a:r>
              <a:rPr lang="iw-IL"/>
              <a:t> וְיָרֵאתָ מֵּאֱלֹהֶיךָ, אֲנִי יְהוָה.</a:t>
            </a:r>
            <a:endParaRPr/>
          </a:p>
        </p:txBody>
      </p:sp>
      <p:sp>
        <p:nvSpPr>
          <p:cNvPr id="103" name="Google Shape;103;p16"/>
          <p:cNvSpPr txBox="1"/>
          <p:nvPr/>
        </p:nvSpPr>
        <p:spPr>
          <a:xfrm>
            <a:off x="1757364" y="4000500"/>
            <a:ext cx="9244012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מה הבעיה לקלל חרש?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הוא בכל מקרה לא שומע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/>
              <a:t>הבנו שלא כדאי לקלל, אפילו מישהו שלא שומע.</a:t>
            </a:r>
            <a:br>
              <a:rPr lang="iw-IL"/>
            </a:br>
            <a:r>
              <a:rPr lang="iw-IL"/>
              <a:t>ומי ששומע? מותר לקלל?</a:t>
            </a:r>
            <a:endParaRPr/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למדנו מושג שרש"י לימד אותנו: סמיכות עניינים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היום נלמד מושג נוסף: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קל וחומר</a:t>
            </a:r>
            <a:endParaRPr/>
          </a:p>
          <a:p>
            <a:pPr indent="-508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aphicFrame>
        <p:nvGraphicFramePr>
          <p:cNvPr id="110" name="Google Shape;110;p17"/>
          <p:cNvGraphicFramePr/>
          <p:nvPr/>
        </p:nvGraphicFramePr>
        <p:xfrm>
          <a:off x="3015933" y="345757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{3A13CADD-2244-4F76-AB09-ADFE885EE3CB}</a:tableStyleId>
              </a:tblPr>
              <a:tblGrid>
                <a:gridCol w="3427925"/>
                <a:gridCol w="3428800"/>
              </a:tblGrid>
              <a:tr h="5810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קל</a:t>
                      </a:r>
                      <a:endParaRPr b="1" sz="2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וחומר</a:t>
                      </a:r>
                      <a:endParaRPr b="1" sz="2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 מעלות - דוחים טיול.</a:t>
                      </a:r>
                      <a:endParaRPr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 מעלות - ודאי דוחים את הטיול.</a:t>
                      </a:r>
                      <a:endParaRPr sz="24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1" name="Google Shape;111;p17"/>
          <p:cNvSpPr txBox="1"/>
          <p:nvPr/>
        </p:nvSpPr>
        <p:spPr>
          <a:xfrm>
            <a:off x="3009901" y="4052887"/>
            <a:ext cx="3371850" cy="1042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7"/>
          <p:cNvSpPr/>
          <p:nvPr/>
        </p:nvSpPr>
        <p:spPr>
          <a:xfrm>
            <a:off x="3014663" y="5129212"/>
            <a:ext cx="3400425" cy="118586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לקלל אדם ששומע –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ודאי שאסור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7"/>
          <p:cNvSpPr/>
          <p:nvPr/>
        </p:nvSpPr>
        <p:spPr>
          <a:xfrm>
            <a:off x="6429375" y="5157788"/>
            <a:ext cx="3457576" cy="118586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לקלל חרש, שאינו שומע ויודע – 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אסור.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1585913" y="365124"/>
            <a:ext cx="9767887" cy="5121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/>
              <a:t>אז למה לדעתכם בכל זאת לפעמים מקללים?☹</a:t>
            </a:r>
            <a:br>
              <a:rPr lang="iw-IL"/>
            </a:br>
            <a:br>
              <a:rPr lang="iw-IL"/>
            </a:br>
            <a:r>
              <a:rPr lang="iw-IL"/>
              <a:t>מה הקללה גורמת לחברה?</a:t>
            </a:r>
            <a:br>
              <a:rPr lang="iw-IL"/>
            </a:br>
            <a:r>
              <a:rPr lang="iw-IL"/>
              <a:t>מה היא גורמת למי שמקללים אותו,</a:t>
            </a:r>
            <a:br>
              <a:rPr lang="iw-IL"/>
            </a:br>
            <a:r>
              <a:rPr lang="iw-IL"/>
              <a:t>ואיך היא משפיע על מי שמקלל?</a:t>
            </a:r>
            <a:br>
              <a:rPr lang="iw-IL"/>
            </a:br>
            <a:r>
              <a:rPr lang="iw-IL"/>
              <a:t>איך נתחזק בדיבור נעים ואוירה טובה בכיתה?</a:t>
            </a:r>
            <a:endParaRPr/>
          </a:p>
        </p:txBody>
      </p:sp>
      <p:pic>
        <p:nvPicPr>
          <p:cNvPr id="119" name="Google Shape;11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4363" y="4787774"/>
            <a:ext cx="4291013" cy="2070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