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80"/>
    <p:restoredTop sz="94660"/>
  </p:normalViewPr>
  <p:slideViewPr>
    <p:cSldViewPr>
      <p:cViewPr>
        <p:scale>
          <a:sx n="100" d="100"/>
          <a:sy n="100" d="100"/>
        </p:scale>
        <p:origin x="-1836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6586-3BF1-4166-B09F-9F85FDF5DFCB}" type="datetimeFigureOut">
              <a:rPr lang="he-IL" smtClean="0"/>
              <a:t>ט"ו/חשון/תשע"ו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6F2E-B92B-4C56-A470-FF3824BA22E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6586-3BF1-4166-B09F-9F85FDF5DFCB}" type="datetimeFigureOut">
              <a:rPr lang="he-IL" smtClean="0"/>
              <a:t>ט"ו/חשון/תשע"ו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6F2E-B92B-4C56-A470-FF3824BA22E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6586-3BF1-4166-B09F-9F85FDF5DFCB}" type="datetimeFigureOut">
              <a:rPr lang="he-IL" smtClean="0"/>
              <a:t>ט"ו/חשון/תשע"ו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6F2E-B92B-4C56-A470-FF3824BA22E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6586-3BF1-4166-B09F-9F85FDF5DFCB}" type="datetimeFigureOut">
              <a:rPr lang="he-IL" smtClean="0"/>
              <a:t>ט"ו/חשון/תשע"ו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6F2E-B92B-4C56-A470-FF3824BA22E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6586-3BF1-4166-B09F-9F85FDF5DFCB}" type="datetimeFigureOut">
              <a:rPr lang="he-IL" smtClean="0"/>
              <a:t>ט"ו/חשון/תשע"ו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6F2E-B92B-4C56-A470-FF3824BA22E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6586-3BF1-4166-B09F-9F85FDF5DFCB}" type="datetimeFigureOut">
              <a:rPr lang="he-IL" smtClean="0"/>
              <a:t>ט"ו/חשון/תשע"ו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6F2E-B92B-4C56-A470-FF3824BA22E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6586-3BF1-4166-B09F-9F85FDF5DFCB}" type="datetimeFigureOut">
              <a:rPr lang="he-IL" smtClean="0"/>
              <a:t>ט"ו/חשון/תשע"ו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6F2E-B92B-4C56-A470-FF3824BA22E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6586-3BF1-4166-B09F-9F85FDF5DFCB}" type="datetimeFigureOut">
              <a:rPr lang="he-IL" smtClean="0"/>
              <a:t>ט"ו/חשון/תשע"ו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6F2E-B92B-4C56-A470-FF3824BA22E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6586-3BF1-4166-B09F-9F85FDF5DFCB}" type="datetimeFigureOut">
              <a:rPr lang="he-IL" smtClean="0"/>
              <a:t>ט"ו/חשון/תשע"ו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6F2E-B92B-4C56-A470-FF3824BA22E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6586-3BF1-4166-B09F-9F85FDF5DFCB}" type="datetimeFigureOut">
              <a:rPr lang="he-IL" smtClean="0"/>
              <a:t>ט"ו/חשון/תשע"ו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6F2E-B92B-4C56-A470-FF3824BA22E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6586-3BF1-4166-B09F-9F85FDF5DFCB}" type="datetimeFigureOut">
              <a:rPr lang="he-IL" smtClean="0"/>
              <a:t>ט"ו/חשון/תשע"ו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46F2E-B92B-4C56-A470-FF3824BA22E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46586-3BF1-4166-B09F-9F85FDF5DFCB}" type="datetimeFigureOut">
              <a:rPr lang="he-IL" smtClean="0"/>
              <a:t>ט"ו/חשון/תשע"ו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46F2E-B92B-4C56-A470-FF3824BA22E5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-76200"/>
            <a:ext cx="7010400" cy="88024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dirty="0" smtClean="0"/>
              <a:t>בס"ד                                                                                                                        שם______________</a:t>
            </a:r>
          </a:p>
          <a:p>
            <a:pPr algn="ctr"/>
            <a:r>
              <a:rPr lang="he-IL" sz="1400" b="1" u="sng" dirty="0" smtClean="0"/>
              <a:t>אהוד בן </a:t>
            </a:r>
            <a:r>
              <a:rPr lang="he-IL" sz="1400" b="1" u="sng" dirty="0" err="1" smtClean="0"/>
              <a:t>גרא</a:t>
            </a:r>
            <a:r>
              <a:rPr lang="he-IL" sz="1400" b="1" u="sng" dirty="0" smtClean="0"/>
              <a:t> – פרק ג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1) את איזה עם ה' שלח להעניש את ישראל (</a:t>
            </a:r>
            <a:r>
              <a:rPr lang="he-IL" sz="1200" dirty="0" err="1" smtClean="0"/>
              <a:t>יב</a:t>
            </a:r>
            <a:r>
              <a:rPr lang="he-IL" sz="1200" dirty="0" smtClean="0"/>
              <a:t>)? ________ אלו עמים נוספים הצטרפו אליו (</a:t>
            </a:r>
            <a:r>
              <a:rPr lang="he-IL" sz="1200" dirty="0" err="1" smtClean="0"/>
              <a:t>יג</a:t>
            </a:r>
            <a:r>
              <a:rPr lang="he-IL" sz="1200" dirty="0" smtClean="0"/>
              <a:t>)?_____________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2) את איזו עיר חשובה כבש עגלון? כתוב את </a:t>
            </a:r>
            <a:r>
              <a:rPr lang="he-IL" sz="1200" b="1" dirty="0" smtClean="0"/>
              <a:t>שמה המקורי</a:t>
            </a:r>
            <a:r>
              <a:rPr lang="he-IL" sz="1200" dirty="0" smtClean="0"/>
              <a:t>! 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3)מאיזה שבט היה אהוד בן </a:t>
            </a:r>
            <a:r>
              <a:rPr lang="he-IL" sz="1200" dirty="0" err="1" smtClean="0"/>
              <a:t>גרא</a:t>
            </a:r>
            <a:r>
              <a:rPr lang="he-IL" sz="1200" dirty="0" smtClean="0"/>
              <a:t>? הוכח מלשון הפסוק (</a:t>
            </a:r>
            <a:r>
              <a:rPr lang="he-IL" sz="1200" dirty="0" err="1" smtClean="0"/>
              <a:t>טו</a:t>
            </a:r>
            <a:r>
              <a:rPr lang="he-IL" sz="1200" dirty="0" smtClean="0"/>
              <a:t>)! 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4) מה פירוש המילים "אִישׁ </a:t>
            </a:r>
            <a:r>
              <a:rPr lang="he-IL" sz="1200" dirty="0" err="1" smtClean="0"/>
              <a:t>אִט</a:t>
            </a:r>
            <a:r>
              <a:rPr lang="he-IL" sz="1200" dirty="0" smtClean="0"/>
              <a:t>ֵּר </a:t>
            </a:r>
            <a:r>
              <a:rPr lang="he-IL" sz="1200" dirty="0" err="1" smtClean="0"/>
              <a:t>יַ</a:t>
            </a:r>
            <a:r>
              <a:rPr lang="he-IL" sz="1200" dirty="0" smtClean="0"/>
              <a:t>ד יְמִינוֹ"? 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5) מה היה תפקידו של אהוד?____________________________________________________________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6) הסבר מהי "חֶרֶ</a:t>
            </a:r>
            <a:r>
              <a:rPr lang="he-IL" sz="1200" dirty="0" err="1" smtClean="0"/>
              <a:t>ב </a:t>
            </a:r>
            <a:r>
              <a:rPr lang="he-IL" sz="1200" dirty="0" smtClean="0"/>
              <a:t>וְלָהּ </a:t>
            </a:r>
            <a:r>
              <a:rPr lang="he-IL" sz="1200" dirty="0" err="1" smtClean="0"/>
              <a:t>שְׁ</a:t>
            </a:r>
            <a:r>
              <a:rPr lang="he-IL" sz="1200" dirty="0" smtClean="0"/>
              <a:t>נֵי פֵיוֹת" </a:t>
            </a:r>
            <a:r>
              <a:rPr lang="he-IL" sz="1200" dirty="0" err="1" smtClean="0"/>
              <a:t>על</a:t>
            </a:r>
            <a:r>
              <a:rPr lang="he-IL" sz="1200" dirty="0" smtClean="0"/>
              <a:t> פי מה שלמדנו בכיתה! 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7) האם החרב היתה ארוכה או קצרה? הוכח מלשון הפסוק (</a:t>
            </a:r>
            <a:r>
              <a:rPr lang="he-IL" sz="1200" dirty="0" err="1" smtClean="0"/>
              <a:t>טז</a:t>
            </a:r>
            <a:r>
              <a:rPr lang="he-IL" sz="1200" dirty="0" smtClean="0"/>
              <a:t>)!_____________________________________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8) מדוע חגר אהוד את חרבו "עַל יֶרֶךְ יְמִינוֹ"? 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9) מהי התחבולה שהשתמש בה אהוד כדי </a:t>
            </a:r>
            <a:r>
              <a:rPr lang="he-IL" sz="1200" dirty="0" err="1" smtClean="0"/>
              <a:t>להשאר</a:t>
            </a:r>
            <a:r>
              <a:rPr lang="he-IL" sz="1200" dirty="0" smtClean="0"/>
              <a:t> לבד עם עגלון (</a:t>
            </a:r>
            <a:r>
              <a:rPr lang="he-IL" sz="1200" dirty="0" err="1" smtClean="0"/>
              <a:t>יט</a:t>
            </a:r>
            <a:r>
              <a:rPr lang="he-IL" sz="1200" dirty="0" smtClean="0"/>
              <a:t>)?________________________________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10) מדוע אמר אהוד לעגלון "דְּב</a:t>
            </a:r>
            <a:r>
              <a:rPr lang="he-IL" sz="1200" dirty="0" err="1" smtClean="0"/>
              <a:t>ַר אֱלֹק</a:t>
            </a:r>
            <a:r>
              <a:rPr lang="he-IL" sz="1200" dirty="0" smtClean="0"/>
              <a:t>ִים לִי אֵלֶיךָ"?______________________________________________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11) מה קרה לחרב לאחר שאהוד תקע אותה בבטנו של עגלון (</a:t>
            </a:r>
            <a:r>
              <a:rPr lang="he-IL" sz="1200" dirty="0" err="1" smtClean="0"/>
              <a:t>כב</a:t>
            </a:r>
            <a:r>
              <a:rPr lang="he-IL" sz="1200" dirty="0" smtClean="0"/>
              <a:t>)? 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12) מה גרם לעבדי עגלון לפתוח בסופו של דבר את הדלת (כה)? 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13) עיין בפסוק </a:t>
            </a:r>
            <a:r>
              <a:rPr lang="he-IL" sz="1200" dirty="0" err="1" smtClean="0"/>
              <a:t>כז</a:t>
            </a:r>
            <a:r>
              <a:rPr lang="he-IL" sz="1200" dirty="0" smtClean="0"/>
              <a:t>. מהי המשמעות של תקיעת השופר?___________________________________________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14) א'. הסבר את המילים "וַיִּלְכְּדוּ אֶת מַעְבְּרוֹת </a:t>
            </a:r>
            <a:r>
              <a:rPr lang="he-IL" sz="1200" dirty="0" err="1" smtClean="0"/>
              <a:t>הַיַּרְד</a:t>
            </a:r>
            <a:r>
              <a:rPr lang="he-IL" sz="1200" dirty="0" smtClean="0"/>
              <a:t>ֵּ</a:t>
            </a:r>
            <a:r>
              <a:rPr lang="he-IL" sz="1200" dirty="0" err="1" smtClean="0"/>
              <a:t>ן </a:t>
            </a:r>
            <a:r>
              <a:rPr lang="he-IL" sz="1200" dirty="0" smtClean="0"/>
              <a:t>לְמוֹאָב". 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ב'. כיצד פעולה זאת עזרה לישראל לנצח את מואב? 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algn="just">
              <a:lnSpc>
                <a:spcPct val="150000"/>
              </a:lnSpc>
            </a:pPr>
            <a:r>
              <a:rPr lang="he-IL" sz="1200" b="1" u="sng" dirty="0" smtClean="0"/>
              <a:t>ביאורי מילים: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גֹּמ</a:t>
            </a:r>
            <a:r>
              <a:rPr lang="he-IL" sz="1200" dirty="0" err="1" smtClean="0"/>
              <a:t>ֶד </a:t>
            </a:r>
            <a:r>
              <a:rPr lang="he-IL" sz="1200" dirty="0" smtClean="0"/>
              <a:t>אָרְכּ</a:t>
            </a:r>
            <a:r>
              <a:rPr lang="he-IL" sz="1200" dirty="0" err="1" smtClean="0"/>
              <a:t>ָה</a:t>
            </a:r>
            <a:r>
              <a:rPr lang="he-IL" sz="1200" dirty="0" smtClean="0"/>
              <a:t>ּ (</a:t>
            </a:r>
            <a:r>
              <a:rPr lang="he-IL" sz="1200" dirty="0" err="1" smtClean="0"/>
              <a:t>טז</a:t>
            </a:r>
            <a:r>
              <a:rPr lang="he-IL" sz="1200" dirty="0" smtClean="0"/>
              <a:t>, העזר </a:t>
            </a:r>
            <a:r>
              <a:rPr lang="he-IL" sz="1200" dirty="0" err="1" smtClean="0"/>
              <a:t>ב'מצודת</a:t>
            </a:r>
            <a:r>
              <a:rPr lang="he-IL" sz="1200" dirty="0" smtClean="0"/>
              <a:t> ציון') 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אִישׁ בָּרִיא </a:t>
            </a:r>
            <a:r>
              <a:rPr lang="he-IL" sz="1200" dirty="0" err="1" smtClean="0"/>
              <a:t>מְא</a:t>
            </a:r>
            <a:r>
              <a:rPr lang="he-IL" sz="1200" dirty="0" smtClean="0"/>
              <a:t>ֹד (</a:t>
            </a:r>
            <a:r>
              <a:rPr lang="he-IL" sz="1200" dirty="0" err="1" smtClean="0"/>
              <a:t>יז</a:t>
            </a:r>
            <a:r>
              <a:rPr lang="he-IL" sz="1200" dirty="0" smtClean="0"/>
              <a:t>)____________________________________________________________________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וַיֹּאמֶר </a:t>
            </a:r>
            <a:r>
              <a:rPr lang="he-IL" sz="1200" dirty="0" err="1" smtClean="0"/>
              <a:t>הָ</a:t>
            </a:r>
            <a:r>
              <a:rPr lang="he-IL" sz="1200" dirty="0" smtClean="0"/>
              <a:t>ס (</a:t>
            </a:r>
            <a:r>
              <a:rPr lang="he-IL" sz="1200" dirty="0" err="1" smtClean="0"/>
              <a:t>יט</a:t>
            </a:r>
            <a:r>
              <a:rPr lang="he-IL" sz="1200" dirty="0" smtClean="0"/>
              <a:t>)_______________________________________________________________________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עֲלִיַּת הַמְּקֵרָה (</a:t>
            </a:r>
            <a:r>
              <a:rPr lang="he-IL" sz="1200" dirty="0" err="1" smtClean="0"/>
              <a:t>כ</a:t>
            </a:r>
            <a:r>
              <a:rPr lang="he-IL" sz="1200" dirty="0" smtClean="0"/>
              <a:t>)_____________________________________________________________________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b="1" dirty="0" err="1" smtClean="0"/>
              <a:t>הַנּ</a:t>
            </a:r>
            <a:r>
              <a:rPr lang="he-IL" sz="1200" b="1" dirty="0" smtClean="0"/>
              <a:t>ִצָּב</a:t>
            </a:r>
            <a:r>
              <a:rPr lang="he-IL" sz="1200" dirty="0" smtClean="0"/>
              <a:t> </a:t>
            </a:r>
            <a:r>
              <a:rPr lang="he-IL" sz="1200" dirty="0" err="1" smtClean="0"/>
              <a:t>אַח</a:t>
            </a:r>
            <a:r>
              <a:rPr lang="he-IL" sz="1200" dirty="0" smtClean="0"/>
              <a:t>ַר הַלַּה</a:t>
            </a:r>
            <a:r>
              <a:rPr lang="he-IL" sz="1200" dirty="0" err="1" smtClean="0"/>
              <a:t>ַב</a:t>
            </a:r>
            <a:r>
              <a:rPr lang="he-IL" sz="1200" dirty="0" smtClean="0"/>
              <a:t> (</a:t>
            </a:r>
            <a:r>
              <a:rPr lang="he-IL" sz="1200" dirty="0" err="1" smtClean="0"/>
              <a:t>כב</a:t>
            </a:r>
            <a:r>
              <a:rPr lang="he-IL" sz="1200" dirty="0" smtClean="0"/>
              <a:t>) 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כָּ</a:t>
            </a:r>
            <a:r>
              <a:rPr lang="he-IL" sz="1200" dirty="0" err="1" smtClean="0"/>
              <a:t>ל </a:t>
            </a:r>
            <a:r>
              <a:rPr lang="he-IL" sz="1200" dirty="0" smtClean="0"/>
              <a:t>שָׁמֵן </a:t>
            </a:r>
            <a:r>
              <a:rPr lang="he-IL" sz="1200" dirty="0" err="1" smtClean="0"/>
              <a:t>וְכ</a:t>
            </a:r>
            <a:r>
              <a:rPr lang="he-IL" sz="1200" dirty="0" smtClean="0"/>
              <a:t>ָל אִישׁ חָיִל (</a:t>
            </a:r>
            <a:r>
              <a:rPr lang="he-IL" sz="1200" dirty="0" err="1" smtClean="0"/>
              <a:t>כט</a:t>
            </a:r>
            <a:r>
              <a:rPr lang="he-IL" sz="1200" dirty="0" smtClean="0"/>
              <a:t>) 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מַלְמַד הַבָּקָר (</a:t>
            </a:r>
            <a:r>
              <a:rPr lang="he-IL" sz="1200" dirty="0" err="1" smtClean="0"/>
              <a:t>לא</a:t>
            </a:r>
            <a:r>
              <a:rPr lang="he-IL" sz="1200" dirty="0" smtClean="0"/>
              <a:t>)</a:t>
            </a:r>
            <a:r>
              <a:rPr lang="he-IL" sz="1200" dirty="0" smtClean="0"/>
              <a:t> ____________________________________________________________________</a:t>
            </a:r>
            <a:endParaRPr lang="he-IL" sz="1200" dirty="0"/>
          </a:p>
        </p:txBody>
      </p:sp>
      <p:grpSp>
        <p:nvGrpSpPr>
          <p:cNvPr id="9" name="קבוצה 8"/>
          <p:cNvGrpSpPr/>
          <p:nvPr/>
        </p:nvGrpSpPr>
        <p:grpSpPr>
          <a:xfrm>
            <a:off x="762000" y="7848600"/>
            <a:ext cx="5006196" cy="1766888"/>
            <a:chOff x="-2628900" y="5090330"/>
            <a:chExt cx="5006196" cy="1766888"/>
          </a:xfrm>
        </p:grpSpPr>
        <p:pic>
          <p:nvPicPr>
            <p:cNvPr id="11266" name="Picture 2" descr="קובץ:Roman gladius-transparent.pn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rcRect/>
            <a:stretch>
              <a:fillRect/>
            </a:stretch>
          </p:blipFill>
          <p:spPr bwMode="auto">
            <a:xfrm rot="18921427">
              <a:off x="610409" y="5090330"/>
              <a:ext cx="1766887" cy="1766888"/>
            </a:xfrm>
            <a:prstGeom prst="rect">
              <a:avLst/>
            </a:prstGeom>
            <a:noFill/>
          </p:spPr>
        </p:pic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3" cstate="print">
              <a:lum bright="20000" contrast="40000"/>
            </a:blip>
            <a:srcRect l="11222" t="15711" r="10224" b="52369"/>
            <a:stretch>
              <a:fillRect/>
            </a:stretch>
          </p:blipFill>
          <p:spPr bwMode="auto">
            <a:xfrm>
              <a:off x="-2628900" y="5676900"/>
              <a:ext cx="26670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" name="TextBox 9"/>
          <p:cNvSpPr txBox="1"/>
          <p:nvPr/>
        </p:nvSpPr>
        <p:spPr>
          <a:xfrm>
            <a:off x="-76200" y="8382000"/>
            <a:ext cx="990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200" dirty="0" smtClean="0"/>
              <a:t>רק הצד החיצוני מחודד</a:t>
            </a:r>
            <a:endParaRPr lang="he-IL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5791200" y="8382000"/>
            <a:ext cx="990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dirty="0" smtClean="0"/>
              <a:t>שני </a:t>
            </a:r>
          </a:p>
          <a:p>
            <a:r>
              <a:rPr lang="he-IL" sz="1200" dirty="0" smtClean="0"/>
              <a:t>הצדדים מחודדים</a:t>
            </a:r>
            <a:endParaRPr lang="he-IL" sz="1200" dirty="0"/>
          </a:p>
        </p:txBody>
      </p:sp>
      <p:cxnSp>
        <p:nvCxnSpPr>
          <p:cNvPr id="17" name="מחבר חץ ישר 16"/>
          <p:cNvCxnSpPr/>
          <p:nvPr/>
        </p:nvCxnSpPr>
        <p:spPr>
          <a:xfrm flipH="1">
            <a:off x="5791200" y="8534400"/>
            <a:ext cx="304800" cy="7620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מחבר חץ ישר 18"/>
          <p:cNvCxnSpPr/>
          <p:nvPr/>
        </p:nvCxnSpPr>
        <p:spPr>
          <a:xfrm flipH="1" flipV="1">
            <a:off x="5791200" y="8839200"/>
            <a:ext cx="304800" cy="7620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מחבר חץ ישר 23"/>
          <p:cNvCxnSpPr>
            <a:stCxn id="10" idx="2"/>
          </p:cNvCxnSpPr>
          <p:nvPr/>
        </p:nvCxnSpPr>
        <p:spPr>
          <a:xfrm flipV="1">
            <a:off x="419100" y="8991600"/>
            <a:ext cx="495300" cy="3673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288</Words>
  <Application>Microsoft Office PowerPoint</Application>
  <PresentationFormat>‫הצגה על המסך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natan</dc:creator>
  <cp:lastModifiedBy>natan</cp:lastModifiedBy>
  <cp:revision>34</cp:revision>
  <dcterms:created xsi:type="dcterms:W3CDTF">2015-10-28T20:31:32Z</dcterms:created>
  <dcterms:modified xsi:type="dcterms:W3CDTF">2015-10-28T21:46:14Z</dcterms:modified>
</cp:coreProperties>
</file>