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1" r:id="rId4"/>
    <p:sldId id="258" r:id="rId5"/>
    <p:sldId id="259" r:id="rId6"/>
    <p:sldId id="260" r:id="rId7"/>
    <p:sldId id="262" r:id="rId8"/>
    <p:sldId id="275" r:id="rId9"/>
    <p:sldId id="263" r:id="rId10"/>
    <p:sldId id="264" r:id="rId11"/>
    <p:sldId id="265" r:id="rId12"/>
    <p:sldId id="266" r:id="rId13"/>
    <p:sldId id="267" r:id="rId14"/>
    <p:sldId id="268" r:id="rId15"/>
    <p:sldId id="271" r:id="rId16"/>
    <p:sldId id="269" r:id="rId17"/>
    <p:sldId id="270" r:id="rId18"/>
    <p:sldId id="273" r:id="rId19"/>
    <p:sldId id="274"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smtClean="0"/>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smtClean="0"/>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9/14/2022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smtClean="0"/>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dirty="0"/>
              <a:pPr/>
              <a:t>9/14/2022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9/14/2022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smtClean="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9/14/2022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he-IL" smtClean="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9/14/2022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9/14/2022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smtClean="0"/>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smtClean="0"/>
              <a:t>ערוך סגנונות טקסט של תבנית בסיס</a:t>
            </a:r>
          </a:p>
        </p:txBody>
      </p:sp>
      <p:sp>
        <p:nvSpPr>
          <p:cNvPr id="5" name="Date Placeholder 4"/>
          <p:cNvSpPr>
            <a:spLocks noGrp="1"/>
          </p:cNvSpPr>
          <p:nvPr>
            <p:ph type="dt" sz="half" idx="10"/>
          </p:nvPr>
        </p:nvSpPr>
        <p:spPr/>
        <p:txBody>
          <a:bodyPr/>
          <a:lstStyle/>
          <a:p>
            <a:fld id="{42A54C80-263E-416B-A8E0-580EDEADCBDC}" type="datetimeFigureOut">
              <a:rPr lang="en-US" dirty="0"/>
              <a:t>9/14/2022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smtClean="0"/>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smtClean="0"/>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ערוך סגנונות טקסט של תבנית בסיס</a:t>
            </a:r>
          </a:p>
        </p:txBody>
      </p:sp>
      <p:sp>
        <p:nvSpPr>
          <p:cNvPr id="5" name="Date Placeholder 4"/>
          <p:cNvSpPr>
            <a:spLocks noGrp="1"/>
          </p:cNvSpPr>
          <p:nvPr>
            <p:ph type="dt" sz="half" idx="10"/>
          </p:nvPr>
        </p:nvSpPr>
        <p:spPr/>
        <p:txBody>
          <a:bodyPr/>
          <a:lstStyle/>
          <a:p>
            <a:fld id="{B61BEF0D-F0BB-DE4B-95CE-6DB70DBA9567}" type="datetimeFigureOut">
              <a:rPr lang="en-US" dirty="0"/>
              <a:pPr/>
              <a:t>9/14/2022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smtClean="0"/>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dirty="0"/>
              <a:pPr/>
              <a:t>9/14/2022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smtClean="0"/>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smtClean="0"/>
              <a:t>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dirty="0"/>
              <a:pPr/>
              <a:t>9/14/2022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smtClean="0"/>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dirty="0"/>
              <a:pPr/>
              <a:t>9/14/2022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smtClean="0"/>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smtClean="0"/>
              <a:t>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dirty="0"/>
              <a:pPr/>
              <a:t>9/14/2022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או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smtClean="0"/>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smtClean="0"/>
              <a:t>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dirty="0"/>
              <a:pPr/>
              <a:t>9/14/2022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9/14/2022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smtClean="0"/>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srcRect/>
          <a:tile tx="0" ty="0" sx="100000" sy="100000" flip="none" algn="tl"/>
        </a:blipFill>
        <a:effectLst/>
      </p:bgPr>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smtClean="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9/14/2022</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1" eaLnBrk="1" latinLnBrk="0" hangingPunct="1">
        <a:spcBef>
          <a:spcPct val="0"/>
        </a:spcBef>
        <a:buNone/>
        <a:defRPr sz="3600" kern="1200">
          <a:solidFill>
            <a:schemeClr val="accent1">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20474" y="231819"/>
            <a:ext cx="5615188" cy="1015663"/>
          </a:xfrm>
          <a:prstGeom prst="rect">
            <a:avLst/>
          </a:prstGeom>
          <a:solidFill>
            <a:schemeClr val="accent2">
              <a:lumMod val="40000"/>
              <a:lumOff val="60000"/>
            </a:schemeClr>
          </a:solidFill>
          <a:ln w="28575">
            <a:solidFill>
              <a:schemeClr val="tx1"/>
            </a:solidFill>
          </a:ln>
        </p:spPr>
        <p:txBody>
          <a:bodyPr wrap="square" rtlCol="1">
            <a:spAutoFit/>
          </a:bodyPr>
          <a:lstStyle/>
          <a:p>
            <a:pPr algn="r"/>
            <a:r>
              <a:rPr lang="he-IL" sz="6000" b="1" dirty="0" smtClean="0">
                <a:latin typeface="David" panose="020E0502060401010101" pitchFamily="34" charset="-79"/>
                <a:cs typeface="David" panose="020E0502060401010101" pitchFamily="34" charset="-79"/>
              </a:rPr>
              <a:t>שמואל ב' פרק ב':</a:t>
            </a:r>
            <a:r>
              <a:rPr lang="he-IL" sz="2800" dirty="0" smtClean="0">
                <a:latin typeface="David" panose="020E0502060401010101" pitchFamily="34" charset="-79"/>
                <a:cs typeface="David" panose="020E0502060401010101" pitchFamily="34" charset="-79"/>
              </a:rPr>
              <a:t> </a:t>
            </a:r>
            <a:endParaRPr lang="he-IL" sz="2800" dirty="0">
              <a:latin typeface="David" panose="020E0502060401010101" pitchFamily="34" charset="-79"/>
              <a:cs typeface="David" panose="020E0502060401010101" pitchFamily="34" charset="-79"/>
            </a:endParaRPr>
          </a:p>
        </p:txBody>
      </p:sp>
      <p:sp>
        <p:nvSpPr>
          <p:cNvPr id="6" name="TextBox 5"/>
          <p:cNvSpPr txBox="1"/>
          <p:nvPr/>
        </p:nvSpPr>
        <p:spPr>
          <a:xfrm>
            <a:off x="7122017" y="2470598"/>
            <a:ext cx="4737277" cy="4031873"/>
          </a:xfrm>
          <a:prstGeom prst="rect">
            <a:avLst/>
          </a:prstGeom>
          <a:solidFill>
            <a:schemeClr val="accent3">
              <a:lumMod val="60000"/>
              <a:lumOff val="40000"/>
            </a:schemeClr>
          </a:solidFill>
          <a:ln w="28575">
            <a:solidFill>
              <a:schemeClr val="tx1"/>
            </a:solidFill>
          </a:ln>
        </p:spPr>
        <p:txBody>
          <a:bodyPr wrap="square" rtlCol="1">
            <a:spAutoFit/>
          </a:bodyPr>
          <a:lstStyle/>
          <a:p>
            <a:pPr algn="r"/>
            <a:r>
              <a:rPr lang="he-IL" sz="3200" dirty="0" smtClean="0">
                <a:latin typeface="David" panose="020E0502060401010101" pitchFamily="34" charset="-79"/>
                <a:cs typeface="David" panose="020E0502060401010101" pitchFamily="34" charset="-79"/>
              </a:rPr>
              <a:t>דוד המלך נמצא "</a:t>
            </a:r>
            <a:r>
              <a:rPr lang="he-IL" sz="3200" dirty="0" err="1" smtClean="0">
                <a:latin typeface="David" panose="020E0502060401010101" pitchFamily="34" charset="-79"/>
                <a:cs typeface="David" panose="020E0502060401010101" pitchFamily="34" charset="-79"/>
              </a:rPr>
              <a:t>בצקלג</a:t>
            </a:r>
            <a:r>
              <a:rPr lang="he-IL" sz="3200" dirty="0" smtClean="0">
                <a:latin typeface="David" panose="020E0502060401010101" pitchFamily="34" charset="-79"/>
                <a:cs typeface="David" panose="020E0502060401010101" pitchFamily="34" charset="-79"/>
              </a:rPr>
              <a:t>" שאכיש מלך גת נתן לו. והוא משתוקק לחזור לארץ ישראל ולמלוך על כל עם ישראל כמו ששמואל הנביא אמר לו, ועכשיו ששאול מת אין לו מה לפחד ויכול לחזור לארץ ישראל.</a:t>
            </a:r>
            <a:endParaRPr lang="he-IL" sz="3200" dirty="0">
              <a:latin typeface="David" panose="020E0502060401010101" pitchFamily="34" charset="-79"/>
              <a:cs typeface="David" panose="020E0502060401010101" pitchFamily="34" charset="-79"/>
            </a:endParaRPr>
          </a:p>
        </p:txBody>
      </p:sp>
      <p:sp>
        <p:nvSpPr>
          <p:cNvPr id="5" name="מלבן 4"/>
          <p:cNvSpPr/>
          <p:nvPr/>
        </p:nvSpPr>
        <p:spPr>
          <a:xfrm>
            <a:off x="154547" y="1594835"/>
            <a:ext cx="6387921" cy="4307846"/>
          </a:xfrm>
          <a:prstGeom prst="rect">
            <a:avLst/>
          </a:prstGeom>
          <a:solidFill>
            <a:schemeClr val="accent5">
              <a:lumMod val="60000"/>
              <a:lumOff val="40000"/>
            </a:schemeClr>
          </a:solidFill>
        </p:spPr>
        <p:txBody>
          <a:bodyPr wrap="square">
            <a:spAutoFit/>
          </a:bodyPr>
          <a:lstStyle/>
          <a:p>
            <a:pPr algn="just" rtl="1">
              <a:lnSpc>
                <a:spcPct val="107000"/>
              </a:lnSpc>
              <a:spcAft>
                <a:spcPts val="0"/>
              </a:spcAft>
            </a:pPr>
            <a:r>
              <a:rPr lang="he-IL" sz="3200" b="1" i="1" u="sng" dirty="0">
                <a:latin typeface="Times New Roman" panose="02020603050405020304" pitchFamily="18" charset="0"/>
                <a:ea typeface="Times New Roman" panose="02020603050405020304" pitchFamily="18" charset="0"/>
                <a:cs typeface="David" panose="020E0502060401010101" pitchFamily="34" charset="-79"/>
              </a:rPr>
              <a:t>נושאי הפרק:</a:t>
            </a:r>
            <a:endParaRPr lang="en-US" sz="2400" dirty="0">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0"/>
              </a:spcAft>
            </a:pPr>
            <a:r>
              <a:rPr lang="he-IL" sz="3200" b="1" dirty="0">
                <a:latin typeface="Times New Roman" panose="02020603050405020304" pitchFamily="18" charset="0"/>
                <a:ea typeface="Times New Roman" panose="02020603050405020304" pitchFamily="18" charset="0"/>
                <a:cs typeface="David" panose="020E0502060401010101" pitchFamily="34" charset="-79"/>
              </a:rPr>
              <a:t>פסוקים א'-ד':</a:t>
            </a:r>
            <a:r>
              <a:rPr lang="he-IL" sz="3200" dirty="0">
                <a:latin typeface="Times New Roman" panose="02020603050405020304" pitchFamily="18" charset="0"/>
                <a:ea typeface="Times New Roman" panose="02020603050405020304" pitchFamily="18" charset="0"/>
                <a:cs typeface="David" panose="020E0502060401010101" pitchFamily="34" charset="-79"/>
              </a:rPr>
              <a:t> דוד עולה למלוך בחברון</a:t>
            </a:r>
            <a:endParaRPr lang="en-US" sz="2400" dirty="0">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0"/>
              </a:spcAft>
            </a:pPr>
            <a:r>
              <a:rPr lang="he-IL" sz="3200" b="1" dirty="0">
                <a:latin typeface="Times New Roman" panose="02020603050405020304" pitchFamily="18" charset="0"/>
                <a:ea typeface="Times New Roman" panose="02020603050405020304" pitchFamily="18" charset="0"/>
                <a:cs typeface="David" panose="020E0502060401010101" pitchFamily="34" charset="-79"/>
              </a:rPr>
              <a:t>פסוקים ה'-ז':</a:t>
            </a:r>
            <a:r>
              <a:rPr lang="he-IL" sz="3200" dirty="0">
                <a:latin typeface="Times New Roman" panose="02020603050405020304" pitchFamily="18" charset="0"/>
                <a:ea typeface="Times New Roman" panose="02020603050405020304" pitchFamily="18" charset="0"/>
                <a:cs typeface="David" panose="020E0502060401010101" pitchFamily="34" charset="-79"/>
              </a:rPr>
              <a:t> דוד מברך את אנשי יביש גלעד</a:t>
            </a:r>
            <a:endParaRPr lang="en-US" sz="2400" dirty="0">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0"/>
              </a:spcAft>
            </a:pPr>
            <a:r>
              <a:rPr lang="he-IL" sz="3200" b="1" dirty="0">
                <a:latin typeface="Times New Roman" panose="02020603050405020304" pitchFamily="18" charset="0"/>
                <a:ea typeface="Times New Roman" panose="02020603050405020304" pitchFamily="18" charset="0"/>
                <a:cs typeface="David" panose="020E0502060401010101" pitchFamily="34" charset="-79"/>
              </a:rPr>
              <a:t>פסוקים ח'-יא':</a:t>
            </a:r>
            <a:r>
              <a:rPr lang="he-IL" sz="3200" dirty="0">
                <a:latin typeface="Times New Roman" panose="02020603050405020304" pitchFamily="18" charset="0"/>
                <a:ea typeface="Times New Roman" panose="02020603050405020304" pitchFamily="18" charset="0"/>
                <a:cs typeface="David" panose="020E0502060401010101" pitchFamily="34" charset="-79"/>
              </a:rPr>
              <a:t> איש בושת מולך על ישראל</a:t>
            </a:r>
            <a:endParaRPr lang="en-US" sz="2400" dirty="0">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0"/>
              </a:spcAft>
            </a:pPr>
            <a:r>
              <a:rPr lang="he-IL" sz="3200" b="1" dirty="0">
                <a:latin typeface="Times New Roman" panose="02020603050405020304" pitchFamily="18" charset="0"/>
                <a:ea typeface="Times New Roman" panose="02020603050405020304" pitchFamily="18" charset="0"/>
                <a:cs typeface="David" panose="020E0502060401010101" pitchFamily="34" charset="-79"/>
              </a:rPr>
              <a:t>פסוקים </a:t>
            </a:r>
            <a:r>
              <a:rPr lang="he-IL" sz="3200" b="1" dirty="0" err="1">
                <a:latin typeface="Times New Roman" panose="02020603050405020304" pitchFamily="18" charset="0"/>
                <a:ea typeface="Times New Roman" panose="02020603050405020304" pitchFamily="18" charset="0"/>
                <a:cs typeface="David" panose="020E0502060401010101" pitchFamily="34" charset="-79"/>
              </a:rPr>
              <a:t>יב</a:t>
            </a:r>
            <a:r>
              <a:rPr lang="he-IL" sz="3200" b="1" dirty="0">
                <a:latin typeface="Times New Roman" panose="02020603050405020304" pitchFamily="18" charset="0"/>
                <a:ea typeface="Times New Roman" panose="02020603050405020304" pitchFamily="18" charset="0"/>
                <a:cs typeface="David" panose="020E0502060401010101" pitchFamily="34" charset="-79"/>
              </a:rPr>
              <a:t>'-סוף הפרק:</a:t>
            </a:r>
            <a:r>
              <a:rPr lang="he-IL" sz="3200" dirty="0">
                <a:latin typeface="Times New Roman" panose="02020603050405020304" pitchFamily="18" charset="0"/>
                <a:ea typeface="Times New Roman" panose="02020603050405020304" pitchFamily="18" charset="0"/>
                <a:cs typeface="David" panose="020E0502060401010101" pitchFamily="34" charset="-79"/>
              </a:rPr>
              <a:t> המלחמה בין בית שאול לבית יהודה.</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7" name="תמונה 6"/>
          <p:cNvPicPr>
            <a:picLocks noChangeAspect="1"/>
          </p:cNvPicPr>
          <p:nvPr/>
        </p:nvPicPr>
        <p:blipFill>
          <a:blip r:embed="rId2"/>
          <a:stretch>
            <a:fillRect/>
          </a:stretch>
        </p:blipFill>
        <p:spPr>
          <a:xfrm>
            <a:off x="8892797" y="231819"/>
            <a:ext cx="2966497" cy="1974069"/>
          </a:xfrm>
          <a:prstGeom prst="rect">
            <a:avLst/>
          </a:prstGeom>
        </p:spPr>
      </p:pic>
    </p:spTree>
    <p:extLst>
      <p:ext uri="{BB962C8B-B14F-4D97-AF65-F5344CB8AC3E}">
        <p14:creationId xmlns:p14="http://schemas.microsoft.com/office/powerpoint/2010/main" val="23330514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44699" y="154548"/>
            <a:ext cx="5615188" cy="5262979"/>
          </a:xfrm>
          <a:prstGeom prst="rect">
            <a:avLst/>
          </a:prstGeom>
          <a:solidFill>
            <a:schemeClr val="accent4">
              <a:lumMod val="20000"/>
              <a:lumOff val="80000"/>
            </a:schemeClr>
          </a:solidFill>
          <a:ln w="28575">
            <a:solidFill>
              <a:schemeClr val="tx1"/>
            </a:solidFill>
          </a:ln>
        </p:spPr>
        <p:txBody>
          <a:bodyPr wrap="square" rtlCol="1">
            <a:spAutoFit/>
          </a:bodyPr>
          <a:lstStyle/>
          <a:p>
            <a:pPr algn="r"/>
            <a:r>
              <a:rPr lang="he-IL" sz="2800" b="1" u="sng" dirty="0" smtClean="0">
                <a:latin typeface="David" panose="020E0502060401010101" pitchFamily="34" charset="-79"/>
                <a:cs typeface="David" panose="020E0502060401010101" pitchFamily="34" charset="-79"/>
              </a:rPr>
              <a:t>א</a:t>
            </a:r>
            <a:r>
              <a:rPr lang="he-IL" sz="2800" dirty="0" smtClean="0">
                <a:latin typeface="David" panose="020E0502060401010101" pitchFamily="34" charset="-79"/>
                <a:cs typeface="David" panose="020E0502060401010101" pitchFamily="34" charset="-79"/>
              </a:rPr>
              <a:t>. לאחר </a:t>
            </a:r>
            <a:r>
              <a:rPr lang="he-IL" sz="2800" dirty="0">
                <a:latin typeface="David" panose="020E0502060401010101" pitchFamily="34" charset="-79"/>
                <a:cs typeface="David" panose="020E0502060401010101" pitchFamily="34" charset="-79"/>
              </a:rPr>
              <a:t>האבל והקינה, שאל דוד באורים ותומים: </a:t>
            </a:r>
            <a:r>
              <a:rPr lang="he-IL" sz="2800" b="1" dirty="0">
                <a:latin typeface="David" panose="020E0502060401010101" pitchFamily="34" charset="-79"/>
                <a:cs typeface="David" panose="020E0502060401010101" pitchFamily="34" charset="-79"/>
              </a:rPr>
              <a:t>האם אעזוב את </a:t>
            </a:r>
            <a:r>
              <a:rPr lang="he-IL" sz="2800" b="1" dirty="0" err="1">
                <a:latin typeface="David" panose="020E0502060401010101" pitchFamily="34" charset="-79"/>
                <a:cs typeface="David" panose="020E0502060401010101" pitchFamily="34" charset="-79"/>
              </a:rPr>
              <a:t>צקלג</a:t>
            </a:r>
            <a:r>
              <a:rPr lang="he-IL" sz="2800" b="1" dirty="0">
                <a:latin typeface="David" panose="020E0502060401010101" pitchFamily="34" charset="-79"/>
                <a:cs typeface="David" panose="020E0502060401010101" pitchFamily="34" charset="-79"/>
              </a:rPr>
              <a:t> </a:t>
            </a:r>
            <a:r>
              <a:rPr lang="he-IL" sz="2800" dirty="0">
                <a:latin typeface="David" panose="020E0502060401010101" pitchFamily="34" charset="-79"/>
                <a:cs typeface="David" panose="020E0502060401010101" pitchFamily="34" charset="-79"/>
              </a:rPr>
              <a:t>ואעבור לעיר שבנחלת יהודה? ענה לו ה': עלה. הוסיף דוד ושאל: </a:t>
            </a:r>
            <a:r>
              <a:rPr lang="he-IL" sz="2800" b="1" dirty="0">
                <a:latin typeface="David" panose="020E0502060401010101" pitchFamily="34" charset="-79"/>
                <a:cs typeface="David" panose="020E0502060401010101" pitchFamily="34" charset="-79"/>
              </a:rPr>
              <a:t>להיכן אעלה? </a:t>
            </a:r>
            <a:r>
              <a:rPr lang="he-IL" sz="2800" dirty="0">
                <a:latin typeface="David" panose="020E0502060401010101" pitchFamily="34" charset="-79"/>
                <a:cs typeface="David" panose="020E0502060401010101" pitchFamily="34" charset="-79"/>
              </a:rPr>
              <a:t>אנה לו ה': לחברון</a:t>
            </a:r>
            <a:r>
              <a:rPr lang="he-IL" sz="2800" dirty="0" smtClean="0">
                <a:latin typeface="David" panose="020E0502060401010101" pitchFamily="34" charset="-79"/>
                <a:cs typeface="David" panose="020E0502060401010101" pitchFamily="34" charset="-79"/>
              </a:rPr>
              <a:t>. </a:t>
            </a:r>
          </a:p>
          <a:p>
            <a:pPr algn="r"/>
            <a:r>
              <a:rPr lang="he-IL" sz="2800" b="1" u="sng" dirty="0">
                <a:latin typeface="David" panose="020E0502060401010101" pitchFamily="34" charset="-79"/>
                <a:cs typeface="David" panose="020E0502060401010101" pitchFamily="34" charset="-79"/>
              </a:rPr>
              <a:t>ב</a:t>
            </a:r>
            <a:r>
              <a:rPr lang="he-IL" sz="2800" dirty="0">
                <a:latin typeface="David" panose="020E0502060401010101" pitchFamily="34" charset="-79"/>
                <a:cs typeface="David" panose="020E0502060401010101" pitchFamily="34" charset="-79"/>
              </a:rPr>
              <a:t>. </a:t>
            </a:r>
            <a:r>
              <a:rPr lang="he-IL" sz="2800" b="1" dirty="0">
                <a:latin typeface="David" panose="020E0502060401010101" pitchFamily="34" charset="-79"/>
                <a:cs typeface="David" panose="020E0502060401010101" pitchFamily="34" charset="-79"/>
              </a:rPr>
              <a:t>דוד עולה לחברון עם שתי הנשים שלו</a:t>
            </a:r>
            <a:r>
              <a:rPr lang="he-IL" sz="2800" dirty="0">
                <a:latin typeface="David" panose="020E0502060401010101" pitchFamily="34" charset="-79"/>
                <a:cs typeface="David" panose="020E0502060401010101" pitchFamily="34" charset="-79"/>
              </a:rPr>
              <a:t>: אחינועם </a:t>
            </a:r>
            <a:r>
              <a:rPr lang="he-IL" sz="2800" dirty="0" err="1">
                <a:latin typeface="David" panose="020E0502060401010101" pitchFamily="34" charset="-79"/>
                <a:cs typeface="David" panose="020E0502060401010101" pitchFamily="34" charset="-79"/>
              </a:rPr>
              <a:t>היזרעאלית</a:t>
            </a:r>
            <a:r>
              <a:rPr lang="he-IL" sz="2800" dirty="0">
                <a:latin typeface="David" panose="020E0502060401010101" pitchFamily="34" charset="-79"/>
                <a:cs typeface="David" panose="020E0502060401010101" pitchFamily="34" charset="-79"/>
              </a:rPr>
              <a:t>, ואביגיל אשתו של נבל </a:t>
            </a:r>
            <a:r>
              <a:rPr lang="he-IL" sz="2800" dirty="0" err="1">
                <a:latin typeface="David" panose="020E0502060401010101" pitchFamily="34" charset="-79"/>
                <a:cs typeface="David" panose="020E0502060401010101" pitchFamily="34" charset="-79"/>
              </a:rPr>
              <a:t>הכרמלי</a:t>
            </a:r>
            <a:r>
              <a:rPr lang="he-IL" sz="2800" dirty="0">
                <a:latin typeface="David" panose="020E0502060401010101" pitchFamily="34" charset="-79"/>
                <a:cs typeface="David" panose="020E0502060401010101" pitchFamily="34" charset="-79"/>
              </a:rPr>
              <a:t>. </a:t>
            </a:r>
            <a:endParaRPr lang="en-US" sz="2800" dirty="0" smtClean="0">
              <a:latin typeface="David" panose="020E0502060401010101" pitchFamily="34" charset="-79"/>
              <a:cs typeface="David" panose="020E0502060401010101" pitchFamily="34" charset="-79"/>
            </a:endParaRPr>
          </a:p>
          <a:p>
            <a:pPr algn="r"/>
            <a:r>
              <a:rPr lang="he-IL" sz="2800" b="1" u="sng" dirty="0" smtClean="0">
                <a:latin typeface="David" panose="020E0502060401010101" pitchFamily="34" charset="-79"/>
                <a:cs typeface="David" panose="020E0502060401010101" pitchFamily="34" charset="-79"/>
              </a:rPr>
              <a:t>ג</a:t>
            </a:r>
            <a:r>
              <a:rPr lang="he-IL" sz="2800" dirty="0">
                <a:latin typeface="David" panose="020E0502060401010101" pitchFamily="34" charset="-79"/>
                <a:cs typeface="David" panose="020E0502060401010101" pitchFamily="34" charset="-79"/>
              </a:rPr>
              <a:t>. ואת כל האנשים  שנלוו אליו הביא עמו דוד כל איש ומשפחתו והושיב אותם בישובים שבהרי חברון ( רחוק ממנו משום שבטח בדבר ה' ושוב לא פחד) </a:t>
            </a:r>
          </a:p>
        </p:txBody>
      </p:sp>
      <p:sp>
        <p:nvSpPr>
          <p:cNvPr id="2" name="מלבן 1"/>
          <p:cNvSpPr/>
          <p:nvPr/>
        </p:nvSpPr>
        <p:spPr>
          <a:xfrm>
            <a:off x="6297768" y="296215"/>
            <a:ext cx="5653826" cy="4524315"/>
          </a:xfrm>
          <a:prstGeom prst="rect">
            <a:avLst/>
          </a:prstGeom>
          <a:solidFill>
            <a:schemeClr val="accent5">
              <a:lumMod val="40000"/>
              <a:lumOff val="60000"/>
            </a:schemeClr>
          </a:solidFill>
        </p:spPr>
        <p:txBody>
          <a:bodyPr wrap="square">
            <a:spAutoFit/>
          </a:bodyPr>
          <a:lstStyle/>
          <a:p>
            <a:pPr algn="r"/>
            <a:r>
              <a:rPr lang="he-IL" sz="3200" b="1" dirty="0">
                <a:solidFill>
                  <a:srgbClr val="000000"/>
                </a:solidFill>
                <a:latin typeface="David" panose="020E0502060401010101" pitchFamily="34" charset="-79"/>
                <a:cs typeface="David" panose="020E0502060401010101" pitchFamily="34" charset="-79"/>
              </a:rPr>
              <a:t>א</a:t>
            </a:r>
            <a:r>
              <a:rPr lang="he-IL" sz="3200" dirty="0">
                <a:solidFill>
                  <a:srgbClr val="000000"/>
                </a:solidFill>
                <a:latin typeface="David" panose="020E0502060401010101" pitchFamily="34" charset="-79"/>
                <a:cs typeface="David" panose="020E0502060401010101" pitchFamily="34" charset="-79"/>
              </a:rPr>
              <a:t> וַיְהִי אַחֲרֵי-כֵן, וַיִּשְׁאַל דָּוִד בַּיהוָה </a:t>
            </a:r>
            <a:r>
              <a:rPr lang="he-IL" sz="3200" dirty="0" err="1">
                <a:solidFill>
                  <a:srgbClr val="000000"/>
                </a:solidFill>
                <a:latin typeface="David" panose="020E0502060401010101" pitchFamily="34" charset="-79"/>
                <a:cs typeface="David" panose="020E0502060401010101" pitchFamily="34" charset="-79"/>
              </a:rPr>
              <a:t>לֵאמֹר</a:t>
            </a:r>
            <a:r>
              <a:rPr lang="he-IL" sz="3200" dirty="0">
                <a:solidFill>
                  <a:srgbClr val="000000"/>
                </a:solidFill>
                <a:latin typeface="David" panose="020E0502060401010101" pitchFamily="34" charset="-79"/>
                <a:cs typeface="David" panose="020E0502060401010101" pitchFamily="34" charset="-79"/>
              </a:rPr>
              <a:t> </a:t>
            </a:r>
            <a:r>
              <a:rPr lang="he-IL" sz="3200" b="1" dirty="0" err="1">
                <a:solidFill>
                  <a:srgbClr val="000000"/>
                </a:solidFill>
                <a:latin typeface="David" panose="020E0502060401010101" pitchFamily="34" charset="-79"/>
                <a:cs typeface="David" panose="020E0502060401010101" pitchFamily="34" charset="-79"/>
              </a:rPr>
              <a:t>הַאֶעֱלֶה</a:t>
            </a:r>
            <a:r>
              <a:rPr lang="he-IL" sz="3200" b="1" dirty="0">
                <a:solidFill>
                  <a:srgbClr val="000000"/>
                </a:solidFill>
                <a:latin typeface="David" panose="020E0502060401010101" pitchFamily="34" charset="-79"/>
                <a:cs typeface="David" panose="020E0502060401010101" pitchFamily="34" charset="-79"/>
              </a:rPr>
              <a:t> בְּאַחַת עָרֵי יְהוּדָה</a:t>
            </a:r>
            <a:r>
              <a:rPr lang="he-IL" sz="3200" dirty="0">
                <a:solidFill>
                  <a:srgbClr val="000000"/>
                </a:solidFill>
                <a:latin typeface="David" panose="020E0502060401010101" pitchFamily="34" charset="-79"/>
                <a:cs typeface="David" panose="020E0502060401010101" pitchFamily="34" charset="-79"/>
              </a:rPr>
              <a:t>, וַיֹּאמֶר יְהוָה אֵלָיו,</a:t>
            </a:r>
            <a:r>
              <a:rPr lang="he-IL" sz="3200" b="1" dirty="0">
                <a:solidFill>
                  <a:srgbClr val="FF0000"/>
                </a:solidFill>
                <a:latin typeface="David" panose="020E0502060401010101" pitchFamily="34" charset="-79"/>
                <a:cs typeface="David" panose="020E0502060401010101" pitchFamily="34" charset="-79"/>
              </a:rPr>
              <a:t> עֲלֵה</a:t>
            </a:r>
            <a:r>
              <a:rPr lang="he-IL" sz="3200" dirty="0">
                <a:solidFill>
                  <a:srgbClr val="000000"/>
                </a:solidFill>
                <a:latin typeface="David" panose="020E0502060401010101" pitchFamily="34" charset="-79"/>
                <a:cs typeface="David" panose="020E0502060401010101" pitchFamily="34" charset="-79"/>
              </a:rPr>
              <a:t>; וַיֹּאמֶר דָּוִד </a:t>
            </a:r>
            <a:r>
              <a:rPr lang="he-IL" sz="3200" b="1" dirty="0">
                <a:solidFill>
                  <a:srgbClr val="000000"/>
                </a:solidFill>
                <a:latin typeface="David" panose="020E0502060401010101" pitchFamily="34" charset="-79"/>
                <a:cs typeface="David" panose="020E0502060401010101" pitchFamily="34" charset="-79"/>
              </a:rPr>
              <a:t>אָנָה אֶעֱלֶה</a:t>
            </a:r>
            <a:r>
              <a:rPr lang="he-IL" sz="3200" dirty="0">
                <a:solidFill>
                  <a:srgbClr val="000000"/>
                </a:solidFill>
                <a:latin typeface="David" panose="020E0502060401010101" pitchFamily="34" charset="-79"/>
                <a:cs typeface="David" panose="020E0502060401010101" pitchFamily="34" charset="-79"/>
              </a:rPr>
              <a:t>, וַיֹּאמֶר </a:t>
            </a:r>
            <a:r>
              <a:rPr lang="he-IL" sz="3200" b="1" dirty="0">
                <a:solidFill>
                  <a:srgbClr val="FF0000"/>
                </a:solidFill>
                <a:latin typeface="David" panose="020E0502060401010101" pitchFamily="34" charset="-79"/>
                <a:cs typeface="David" panose="020E0502060401010101" pitchFamily="34" charset="-79"/>
              </a:rPr>
              <a:t>חֶבְרֹנָה</a:t>
            </a:r>
            <a:r>
              <a:rPr lang="he-IL" sz="3200" dirty="0">
                <a:solidFill>
                  <a:srgbClr val="000000"/>
                </a:solidFill>
                <a:latin typeface="David" panose="020E0502060401010101" pitchFamily="34" charset="-79"/>
                <a:cs typeface="David" panose="020E0502060401010101" pitchFamily="34" charset="-79"/>
              </a:rPr>
              <a:t>.  </a:t>
            </a:r>
            <a:endParaRPr lang="he-IL" sz="3200" dirty="0" smtClean="0">
              <a:solidFill>
                <a:srgbClr val="000000"/>
              </a:solidFill>
              <a:latin typeface="David" panose="020E0502060401010101" pitchFamily="34" charset="-79"/>
              <a:cs typeface="David" panose="020E0502060401010101" pitchFamily="34" charset="-79"/>
            </a:endParaRPr>
          </a:p>
          <a:p>
            <a:pPr algn="r"/>
            <a:r>
              <a:rPr lang="he-IL" sz="3200" b="1" dirty="0" smtClean="0">
                <a:solidFill>
                  <a:srgbClr val="000000"/>
                </a:solidFill>
                <a:latin typeface="David" panose="020E0502060401010101" pitchFamily="34" charset="-79"/>
                <a:cs typeface="David" panose="020E0502060401010101" pitchFamily="34" charset="-79"/>
              </a:rPr>
              <a:t>ב</a:t>
            </a:r>
            <a:r>
              <a:rPr lang="he-IL" sz="3200" dirty="0">
                <a:solidFill>
                  <a:srgbClr val="000000"/>
                </a:solidFill>
                <a:latin typeface="David" panose="020E0502060401010101" pitchFamily="34" charset="-79"/>
                <a:cs typeface="David" panose="020E0502060401010101" pitchFamily="34" charset="-79"/>
              </a:rPr>
              <a:t> וַיַּעַל שָׁם דָּוִד, וְגַם שְׁתֵּי נָשָׁיו--</a:t>
            </a:r>
            <a:r>
              <a:rPr lang="he-IL" sz="3200" b="1" dirty="0" err="1">
                <a:solidFill>
                  <a:srgbClr val="000000"/>
                </a:solidFill>
                <a:latin typeface="David" panose="020E0502060401010101" pitchFamily="34" charset="-79"/>
                <a:cs typeface="David" panose="020E0502060401010101" pitchFamily="34" charset="-79"/>
              </a:rPr>
              <a:t>אֲחִינֹעַם</a:t>
            </a:r>
            <a:r>
              <a:rPr lang="he-IL" sz="3200" b="1" dirty="0">
                <a:solidFill>
                  <a:srgbClr val="000000"/>
                </a:solidFill>
                <a:latin typeface="David" panose="020E0502060401010101" pitchFamily="34" charset="-79"/>
                <a:cs typeface="David" panose="020E0502060401010101" pitchFamily="34" charset="-79"/>
              </a:rPr>
              <a:t>, </a:t>
            </a:r>
            <a:r>
              <a:rPr lang="he-IL" sz="3200" b="1" dirty="0" err="1">
                <a:solidFill>
                  <a:srgbClr val="000000"/>
                </a:solidFill>
                <a:latin typeface="David" panose="020E0502060401010101" pitchFamily="34" charset="-79"/>
                <a:cs typeface="David" panose="020E0502060401010101" pitchFamily="34" charset="-79"/>
              </a:rPr>
              <a:t>הַיִּזְרְעֵלִית</a:t>
            </a:r>
            <a:r>
              <a:rPr lang="he-IL" sz="3200" dirty="0">
                <a:solidFill>
                  <a:srgbClr val="000000"/>
                </a:solidFill>
                <a:latin typeface="David" panose="020E0502060401010101" pitchFamily="34" charset="-79"/>
                <a:cs typeface="David" panose="020E0502060401010101" pitchFamily="34" charset="-79"/>
              </a:rPr>
              <a:t>, </a:t>
            </a:r>
            <a:r>
              <a:rPr lang="he-IL" sz="3200" b="1" dirty="0">
                <a:solidFill>
                  <a:srgbClr val="000000"/>
                </a:solidFill>
                <a:latin typeface="David" panose="020E0502060401010101" pitchFamily="34" charset="-79"/>
                <a:cs typeface="David" panose="020E0502060401010101" pitchFamily="34" charset="-79"/>
              </a:rPr>
              <a:t>וַאֲבִיגַיִל, </a:t>
            </a:r>
            <a:r>
              <a:rPr lang="he-IL" sz="3200" dirty="0">
                <a:solidFill>
                  <a:srgbClr val="000000"/>
                </a:solidFill>
                <a:latin typeface="David" panose="020E0502060401010101" pitchFamily="34" charset="-79"/>
                <a:cs typeface="David" panose="020E0502060401010101" pitchFamily="34" charset="-79"/>
              </a:rPr>
              <a:t>אֵשֶׁת נָבָל </a:t>
            </a:r>
            <a:r>
              <a:rPr lang="he-IL" sz="3200" dirty="0" err="1">
                <a:solidFill>
                  <a:srgbClr val="000000"/>
                </a:solidFill>
                <a:latin typeface="David" panose="020E0502060401010101" pitchFamily="34" charset="-79"/>
                <a:cs typeface="David" panose="020E0502060401010101" pitchFamily="34" charset="-79"/>
              </a:rPr>
              <a:t>הַכַּרְמְלִי</a:t>
            </a:r>
            <a:r>
              <a:rPr lang="he-IL" sz="3200" dirty="0">
                <a:solidFill>
                  <a:srgbClr val="000000"/>
                </a:solidFill>
                <a:latin typeface="David" panose="020E0502060401010101" pitchFamily="34" charset="-79"/>
                <a:cs typeface="David" panose="020E0502060401010101" pitchFamily="34" charset="-79"/>
              </a:rPr>
              <a:t>.  </a:t>
            </a:r>
            <a:endParaRPr lang="he-IL" sz="3200" dirty="0" smtClean="0">
              <a:solidFill>
                <a:srgbClr val="000000"/>
              </a:solidFill>
              <a:latin typeface="David" panose="020E0502060401010101" pitchFamily="34" charset="-79"/>
              <a:cs typeface="David" panose="020E0502060401010101" pitchFamily="34" charset="-79"/>
            </a:endParaRPr>
          </a:p>
          <a:p>
            <a:pPr algn="r"/>
            <a:r>
              <a:rPr lang="he-IL" sz="3200" b="1" dirty="0" smtClean="0">
                <a:solidFill>
                  <a:srgbClr val="000000"/>
                </a:solidFill>
                <a:latin typeface="David" panose="020E0502060401010101" pitchFamily="34" charset="-79"/>
                <a:cs typeface="David" panose="020E0502060401010101" pitchFamily="34" charset="-79"/>
              </a:rPr>
              <a:t>ג</a:t>
            </a:r>
            <a:r>
              <a:rPr lang="he-IL" sz="3200" dirty="0">
                <a:solidFill>
                  <a:srgbClr val="000000"/>
                </a:solidFill>
                <a:latin typeface="David" panose="020E0502060401010101" pitchFamily="34" charset="-79"/>
                <a:cs typeface="David" panose="020E0502060401010101" pitchFamily="34" charset="-79"/>
              </a:rPr>
              <a:t> וַאֲנָשָׁיו אֲשֶׁר-עִמּוֹ הֶעֱלָה דָוִד, אִישׁ וּבֵיתוֹ; וַיֵּשְׁבוּ, בְּעָרֵי חֶבְרוֹן</a:t>
            </a:r>
            <a:endParaRPr lang="he-IL" sz="3200" dirty="0"/>
          </a:p>
        </p:txBody>
      </p:sp>
      <p:sp>
        <p:nvSpPr>
          <p:cNvPr id="3" name="מלבן 2"/>
          <p:cNvSpPr/>
          <p:nvPr/>
        </p:nvSpPr>
        <p:spPr>
          <a:xfrm>
            <a:off x="6014434" y="5055604"/>
            <a:ext cx="5988674" cy="1664751"/>
          </a:xfrm>
          <a:prstGeom prst="rect">
            <a:avLst/>
          </a:prstGeom>
          <a:solidFill>
            <a:schemeClr val="accent3">
              <a:lumMod val="60000"/>
              <a:lumOff val="40000"/>
            </a:schemeClr>
          </a:solidFill>
        </p:spPr>
        <p:txBody>
          <a:bodyPr wrap="square">
            <a:spAutoFit/>
          </a:bodyPr>
          <a:lstStyle/>
          <a:p>
            <a:pPr algn="r" rtl="1">
              <a:lnSpc>
                <a:spcPct val="107000"/>
              </a:lnSpc>
              <a:spcAft>
                <a:spcPts val="800"/>
              </a:spcAft>
            </a:pPr>
            <a:r>
              <a:rPr lang="he-IL" sz="2400" dirty="0">
                <a:latin typeface="Calibri" panose="020F0502020204030204" pitchFamily="34" charset="0"/>
                <a:ea typeface="Calibri" panose="020F0502020204030204" pitchFamily="34" charset="0"/>
                <a:cs typeface="David" panose="020E0502060401010101" pitchFamily="34" charset="-79"/>
              </a:rPr>
              <a:t>{ דוד ידע שמלכותו תתחיל מעט ואחר כך יגדל על כל ישראל כמו שברך יעקב אבינו: </a:t>
            </a:r>
            <a:r>
              <a:rPr lang="he-IL" sz="2400" b="1" dirty="0">
                <a:latin typeface="Calibri" panose="020F0502020204030204" pitchFamily="34" charset="0"/>
                <a:ea typeface="Calibri" panose="020F0502020204030204" pitchFamily="34" charset="0"/>
                <a:cs typeface="David" panose="020E0502060401010101" pitchFamily="34" charset="-79"/>
              </a:rPr>
              <a:t>"גור אריה יהודה" </a:t>
            </a:r>
            <a:r>
              <a:rPr lang="he-IL" sz="2400" dirty="0">
                <a:latin typeface="Calibri" panose="020F0502020204030204" pitchFamily="34" charset="0"/>
                <a:ea typeface="Calibri" panose="020F0502020204030204" pitchFamily="34" charset="0"/>
                <a:cs typeface="David" panose="020E0502060401010101" pitchFamily="34" charset="-79"/>
              </a:rPr>
              <a:t>בהתחלה גור ואח"כ אריה. ולכן אמר </a:t>
            </a:r>
            <a:r>
              <a:rPr lang="he-IL" sz="2400" dirty="0" err="1">
                <a:latin typeface="Calibri" panose="020F0502020204030204" pitchFamily="34" charset="0"/>
                <a:ea typeface="Calibri" panose="020F0502020204030204" pitchFamily="34" charset="0"/>
                <a:cs typeface="David" panose="020E0502060401010101" pitchFamily="34" charset="-79"/>
              </a:rPr>
              <a:t>האעלה</a:t>
            </a:r>
            <a:r>
              <a:rPr lang="he-IL" sz="2400" dirty="0">
                <a:latin typeface="Calibri" panose="020F0502020204030204" pitchFamily="34" charset="0"/>
                <a:ea typeface="Calibri" panose="020F0502020204030204" pitchFamily="34" charset="0"/>
                <a:cs typeface="David" panose="020E0502060401010101" pitchFamily="34" charset="-79"/>
              </a:rPr>
              <a:t> באחת מערי יהודה ששם תהיה התחלת המלכתי? }</a:t>
            </a:r>
            <a:endParaRPr lang="en-US" sz="16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5" name="תמונה 4"/>
          <p:cNvPicPr>
            <a:picLocks noChangeAspect="1"/>
          </p:cNvPicPr>
          <p:nvPr/>
        </p:nvPicPr>
        <p:blipFill>
          <a:blip r:embed="rId2"/>
          <a:stretch>
            <a:fillRect/>
          </a:stretch>
        </p:blipFill>
        <p:spPr>
          <a:xfrm>
            <a:off x="244699" y="5210175"/>
            <a:ext cx="2771775" cy="1647825"/>
          </a:xfrm>
          <a:prstGeom prst="rect">
            <a:avLst/>
          </a:prstGeom>
        </p:spPr>
      </p:pic>
    </p:spTree>
    <p:extLst>
      <p:ext uri="{BB962C8B-B14F-4D97-AF65-F5344CB8AC3E}">
        <p14:creationId xmlns:p14="http://schemas.microsoft.com/office/powerpoint/2010/main" val="2621987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animEffect transition="in" filter="wipe(down)">
                                      <p:cBhvr>
                                        <p:cTn id="26" dur="500"/>
                                        <p:tgtEl>
                                          <p:spTgt spid="4">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circle(in)">
                                      <p:cBhvr>
                                        <p:cTn id="31"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p:cNvPicPr>
            <a:picLocks noChangeAspect="1"/>
          </p:cNvPicPr>
          <p:nvPr/>
        </p:nvPicPr>
        <p:blipFill>
          <a:blip r:embed="rId2"/>
          <a:stretch>
            <a:fillRect/>
          </a:stretch>
        </p:blipFill>
        <p:spPr>
          <a:xfrm>
            <a:off x="347730" y="271597"/>
            <a:ext cx="3145128" cy="3392661"/>
          </a:xfrm>
          <a:prstGeom prst="rect">
            <a:avLst/>
          </a:prstGeom>
        </p:spPr>
      </p:pic>
      <p:pic>
        <p:nvPicPr>
          <p:cNvPr id="3" name="תמונה 2"/>
          <p:cNvPicPr>
            <a:picLocks noChangeAspect="1"/>
          </p:cNvPicPr>
          <p:nvPr/>
        </p:nvPicPr>
        <p:blipFill>
          <a:blip r:embed="rId3"/>
          <a:stretch>
            <a:fillRect/>
          </a:stretch>
        </p:blipFill>
        <p:spPr>
          <a:xfrm>
            <a:off x="2575776" y="3257721"/>
            <a:ext cx="3509962" cy="3494362"/>
          </a:xfrm>
          <a:prstGeom prst="rect">
            <a:avLst/>
          </a:prstGeom>
        </p:spPr>
      </p:pic>
      <p:sp>
        <p:nvSpPr>
          <p:cNvPr id="4" name="TextBox 3"/>
          <p:cNvSpPr txBox="1"/>
          <p:nvPr/>
        </p:nvSpPr>
        <p:spPr>
          <a:xfrm>
            <a:off x="6181859" y="271597"/>
            <a:ext cx="5615188" cy="6124754"/>
          </a:xfrm>
          <a:prstGeom prst="rect">
            <a:avLst/>
          </a:prstGeom>
          <a:solidFill>
            <a:schemeClr val="accent4">
              <a:lumMod val="40000"/>
              <a:lumOff val="60000"/>
            </a:schemeClr>
          </a:solidFill>
          <a:ln w="28575">
            <a:solidFill>
              <a:schemeClr val="tx1"/>
            </a:solidFill>
          </a:ln>
        </p:spPr>
        <p:txBody>
          <a:bodyPr wrap="square" rtlCol="1">
            <a:spAutoFit/>
          </a:bodyPr>
          <a:lstStyle/>
          <a:p>
            <a:pPr algn="r"/>
            <a:r>
              <a:rPr lang="he-IL" sz="2800" b="1" u="sng" dirty="0" smtClean="0">
                <a:latin typeface="David" panose="020E0502060401010101" pitchFamily="34" charset="-79"/>
                <a:cs typeface="David" panose="020E0502060401010101" pitchFamily="34" charset="-79"/>
              </a:rPr>
              <a:t>מה הקשר שלד דוד עם העיר חברון?</a:t>
            </a:r>
          </a:p>
          <a:p>
            <a:pPr algn="r"/>
            <a:r>
              <a:rPr lang="he-IL" sz="2800" b="1" dirty="0" smtClean="0">
                <a:latin typeface="David" panose="020E0502060401010101" pitchFamily="34" charset="-79"/>
                <a:cs typeface="David" panose="020E0502060401010101" pitchFamily="34" charset="-79"/>
              </a:rPr>
              <a:t>ראשית</a:t>
            </a:r>
            <a:r>
              <a:rPr lang="he-IL" sz="2800" dirty="0" smtClean="0">
                <a:latin typeface="David" panose="020E0502060401010101" pitchFamily="34" charset="-79"/>
                <a:cs typeface="David" panose="020E0502060401010101" pitchFamily="34" charset="-79"/>
              </a:rPr>
              <a:t> האבות קבורים שם,</a:t>
            </a:r>
            <a:r>
              <a:rPr lang="he-IL" sz="2800" b="1" dirty="0" smtClean="0">
                <a:latin typeface="David" panose="020E0502060401010101" pitchFamily="34" charset="-79"/>
                <a:cs typeface="David" panose="020E0502060401010101" pitchFamily="34" charset="-79"/>
              </a:rPr>
              <a:t> שנית </a:t>
            </a:r>
            <a:r>
              <a:rPr lang="he-IL" sz="2800" dirty="0" smtClean="0">
                <a:latin typeface="David" panose="020E0502060401010101" pitchFamily="34" charset="-79"/>
                <a:cs typeface="David" panose="020E0502060401010101" pitchFamily="34" charset="-79"/>
              </a:rPr>
              <a:t>האדם הראשון היה קבור בחברון, וידוע כשה' ברא את האדם הראשון, הראה לו את כל הדורות הבאים שיהיו, והראה לו גם את נשמתו של דוד המלך. אדם הראשון ראה שנגזר על דוד למות עוד לפני שיגיע לגיל חודש, שאל אדם הראשון: למה אין לו חיים? ה' אמר לו: לנשמה של דוד אין חיים משלה, אם אתה רוצה שיחייה – </a:t>
            </a:r>
            <a:r>
              <a:rPr lang="he-IL" sz="2800" dirty="0" err="1" smtClean="0">
                <a:latin typeface="David" panose="020E0502060401010101" pitchFamily="34" charset="-79"/>
                <a:cs typeface="David" panose="020E0502060401010101" pitchFamily="34" charset="-79"/>
              </a:rPr>
              <a:t>תתן</a:t>
            </a:r>
            <a:r>
              <a:rPr lang="he-IL" sz="2800" dirty="0" smtClean="0">
                <a:latin typeface="David" panose="020E0502060401010101" pitchFamily="34" charset="-79"/>
                <a:cs typeface="David" panose="020E0502060401010101" pitchFamily="34" charset="-79"/>
              </a:rPr>
              <a:t> לו במתנה חלק מהחיים שלך. </a:t>
            </a:r>
            <a:r>
              <a:rPr lang="he-IL" sz="2800" b="1" dirty="0" smtClean="0">
                <a:latin typeface="David" panose="020E0502060401010101" pitchFamily="34" charset="-79"/>
                <a:cs typeface="David" panose="020E0502060401010101" pitchFamily="34" charset="-79"/>
              </a:rPr>
              <a:t>אדם הראשון חי 930 שנה ודוד המלך חי 70 שנה</a:t>
            </a:r>
            <a:r>
              <a:rPr lang="he-IL" sz="2800" dirty="0" smtClean="0">
                <a:latin typeface="David" panose="020E0502060401010101" pitchFamily="34" charset="-79"/>
                <a:cs typeface="David" panose="020E0502060401010101" pitchFamily="34" charset="-79"/>
              </a:rPr>
              <a:t>.. וביחד הם 1000 שנה. וזו הסיבה הנוספת שדוד מלך בתחילה בחברון. </a:t>
            </a:r>
            <a:endParaRPr lang="he-IL" sz="28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3343885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6062" y="283335"/>
            <a:ext cx="5615188" cy="4832092"/>
          </a:xfrm>
          <a:prstGeom prst="rect">
            <a:avLst/>
          </a:prstGeom>
          <a:solidFill>
            <a:schemeClr val="accent2">
              <a:lumMod val="40000"/>
              <a:lumOff val="60000"/>
            </a:schemeClr>
          </a:solidFill>
          <a:ln w="28575">
            <a:solidFill>
              <a:schemeClr val="tx1"/>
            </a:solidFill>
          </a:ln>
        </p:spPr>
        <p:txBody>
          <a:bodyPr wrap="square" rtlCol="1">
            <a:spAutoFit/>
          </a:bodyPr>
          <a:lstStyle/>
          <a:p>
            <a:pPr algn="r"/>
            <a:r>
              <a:rPr lang="he-IL" sz="2800" b="1" u="sng" dirty="0" smtClean="0">
                <a:latin typeface="David" panose="020E0502060401010101" pitchFamily="34" charset="-79"/>
                <a:cs typeface="David" panose="020E0502060401010101" pitchFamily="34" charset="-79"/>
              </a:rPr>
              <a:t>ד</a:t>
            </a:r>
            <a:r>
              <a:rPr lang="he-IL" sz="2800" dirty="0" smtClean="0">
                <a:latin typeface="David" panose="020E0502060401010101" pitchFamily="34" charset="-79"/>
                <a:cs typeface="David" panose="020E0502060401010101" pitchFamily="34" charset="-79"/>
              </a:rPr>
              <a:t>. והגיעו </a:t>
            </a:r>
            <a:r>
              <a:rPr lang="he-IL" sz="2800" dirty="0">
                <a:latin typeface="David" panose="020E0502060401010101" pitchFamily="34" charset="-79"/>
                <a:cs typeface="David" panose="020E0502060401010101" pitchFamily="34" charset="-79"/>
              </a:rPr>
              <a:t>לשם לחברון שבט יהודה, ויצקו שמן על ראשו של דוד (ומשחו אותו למלך על שבט יהודה) וספרו לדוד אודות תושבי </a:t>
            </a:r>
            <a:r>
              <a:rPr lang="he-IL" sz="2800" dirty="0" smtClean="0">
                <a:latin typeface="David" panose="020E0502060401010101" pitchFamily="34" charset="-79"/>
                <a:cs typeface="David" panose="020E0502060401010101" pitchFamily="34" charset="-79"/>
              </a:rPr>
              <a:t>גלעד, יביש גלעד </a:t>
            </a:r>
            <a:r>
              <a:rPr lang="he-IL" sz="2800" dirty="0">
                <a:latin typeface="David" panose="020E0502060401010101" pitchFamily="34" charset="-79"/>
                <a:cs typeface="David" panose="020E0502060401010101" pitchFamily="34" charset="-79"/>
              </a:rPr>
              <a:t>(עיר בעבר הירדן בחלק מנשה) שהם אלו אשר קברו את שאול במסירות נפש</a:t>
            </a:r>
            <a:r>
              <a:rPr lang="he-IL" sz="2800" dirty="0" smtClean="0">
                <a:latin typeface="David" panose="020E0502060401010101" pitchFamily="34" charset="-79"/>
                <a:cs typeface="David" panose="020E0502060401010101" pitchFamily="34" charset="-79"/>
              </a:rPr>
              <a:t>.</a:t>
            </a:r>
          </a:p>
          <a:p>
            <a:pPr algn="r"/>
            <a:r>
              <a:rPr lang="he-IL" sz="2800" b="1" u="sng" dirty="0">
                <a:latin typeface="David" panose="020E0502060401010101" pitchFamily="34" charset="-79"/>
                <a:cs typeface="David" panose="020E0502060401010101" pitchFamily="34" charset="-79"/>
              </a:rPr>
              <a:t>ה</a:t>
            </a:r>
            <a:r>
              <a:rPr lang="he-IL" sz="2800" dirty="0">
                <a:latin typeface="David" panose="020E0502060401010101" pitchFamily="34" charset="-79"/>
                <a:cs typeface="David" panose="020E0502060401010101" pitchFamily="34" charset="-79"/>
              </a:rPr>
              <a:t>. ושלח דוד שליחים אל תושבי יביש גלעד, וכך אמר להם </a:t>
            </a:r>
            <a:r>
              <a:rPr lang="he-IL" sz="2800" b="1" dirty="0">
                <a:latin typeface="David" panose="020E0502060401010101" pitchFamily="34" charset="-79"/>
                <a:cs typeface="David" panose="020E0502060401010101" pitchFamily="34" charset="-79"/>
              </a:rPr>
              <a:t>"מבורכים תהיו מה' על המסירות נפש שהסתכנתם </a:t>
            </a:r>
            <a:r>
              <a:rPr lang="he-IL" sz="2800" dirty="0">
                <a:latin typeface="David" panose="020E0502060401010101" pitchFamily="34" charset="-79"/>
                <a:cs typeface="David" panose="020E0502060401010101" pitchFamily="34" charset="-79"/>
              </a:rPr>
              <a:t>לקחת את גופת מלככם שאול מחומת בית שאן, וקברתם אותו בכבוד.</a:t>
            </a:r>
          </a:p>
        </p:txBody>
      </p:sp>
      <p:sp>
        <p:nvSpPr>
          <p:cNvPr id="2" name="מלבן 1"/>
          <p:cNvSpPr/>
          <p:nvPr/>
        </p:nvSpPr>
        <p:spPr>
          <a:xfrm>
            <a:off x="6186152" y="283335"/>
            <a:ext cx="5842715" cy="4031873"/>
          </a:xfrm>
          <a:prstGeom prst="rect">
            <a:avLst/>
          </a:prstGeom>
          <a:solidFill>
            <a:schemeClr val="tx2">
              <a:lumMod val="40000"/>
              <a:lumOff val="60000"/>
            </a:schemeClr>
          </a:solidFill>
        </p:spPr>
        <p:txBody>
          <a:bodyPr wrap="square">
            <a:spAutoFit/>
          </a:bodyPr>
          <a:lstStyle/>
          <a:p>
            <a:pPr algn="r"/>
            <a:r>
              <a:rPr lang="he-IL" sz="3200" dirty="0">
                <a:solidFill>
                  <a:srgbClr val="000000"/>
                </a:solidFill>
                <a:latin typeface="David" panose="020E0502060401010101" pitchFamily="34" charset="-79"/>
                <a:cs typeface="David" panose="020E0502060401010101" pitchFamily="34" charset="-79"/>
              </a:rPr>
              <a:t> </a:t>
            </a:r>
            <a:r>
              <a:rPr lang="he-IL" sz="3200" b="1" dirty="0">
                <a:solidFill>
                  <a:srgbClr val="000000"/>
                </a:solidFill>
                <a:latin typeface="David" panose="020E0502060401010101" pitchFamily="34" charset="-79"/>
                <a:cs typeface="David" panose="020E0502060401010101" pitchFamily="34" charset="-79"/>
              </a:rPr>
              <a:t>ד</a:t>
            </a:r>
            <a:r>
              <a:rPr lang="he-IL" sz="3200" dirty="0">
                <a:solidFill>
                  <a:srgbClr val="000000"/>
                </a:solidFill>
                <a:latin typeface="David" panose="020E0502060401010101" pitchFamily="34" charset="-79"/>
                <a:cs typeface="David" panose="020E0502060401010101" pitchFamily="34" charset="-79"/>
              </a:rPr>
              <a:t> וַיָּבֹאוּ אַנְשֵׁי יְהוּדָה, וַיִּמְשְׁחוּ-שָׁם אֶת-דָּוִד לְמֶלֶךְ עַל-בֵּית יְהוּדָה; </a:t>
            </a:r>
            <a:r>
              <a:rPr lang="he-IL" sz="3200" dirty="0" err="1">
                <a:solidFill>
                  <a:srgbClr val="000000"/>
                </a:solidFill>
                <a:latin typeface="David" panose="020E0502060401010101" pitchFamily="34" charset="-79"/>
                <a:cs typeface="David" panose="020E0502060401010101" pitchFamily="34" charset="-79"/>
              </a:rPr>
              <a:t>וַיַּגִּדו</a:t>
            </a:r>
            <a:r>
              <a:rPr lang="he-IL" sz="3200" dirty="0">
                <a:solidFill>
                  <a:srgbClr val="000000"/>
                </a:solidFill>
                <a:latin typeface="David" panose="020E0502060401010101" pitchFamily="34" charset="-79"/>
                <a:cs typeface="David" panose="020E0502060401010101" pitchFamily="34" charset="-79"/>
              </a:rPr>
              <a:t>ּ לְדָוִד, </a:t>
            </a:r>
            <a:r>
              <a:rPr lang="he-IL" sz="3200" dirty="0" err="1">
                <a:solidFill>
                  <a:srgbClr val="000000"/>
                </a:solidFill>
                <a:latin typeface="David" panose="020E0502060401010101" pitchFamily="34" charset="-79"/>
                <a:cs typeface="David" panose="020E0502060401010101" pitchFamily="34" charset="-79"/>
              </a:rPr>
              <a:t>לֵאמֹר</a:t>
            </a:r>
            <a:r>
              <a:rPr lang="he-IL" sz="3200" dirty="0">
                <a:solidFill>
                  <a:srgbClr val="000000"/>
                </a:solidFill>
                <a:latin typeface="David" panose="020E0502060401010101" pitchFamily="34" charset="-79"/>
                <a:cs typeface="David" panose="020E0502060401010101" pitchFamily="34" charset="-79"/>
              </a:rPr>
              <a:t>, </a:t>
            </a:r>
            <a:r>
              <a:rPr lang="he-IL" sz="3200" b="1" dirty="0">
                <a:solidFill>
                  <a:srgbClr val="000000"/>
                </a:solidFill>
                <a:latin typeface="David" panose="020E0502060401010101" pitchFamily="34" charset="-79"/>
                <a:cs typeface="David" panose="020E0502060401010101" pitchFamily="34" charset="-79"/>
              </a:rPr>
              <a:t>אַנְשֵׁי יָבֵישׁ גִּלְעָד, אֲשֶׁר קָבְרוּ אֶת-שָׁאוּל.</a:t>
            </a:r>
            <a:r>
              <a:rPr lang="he-IL" b="1" dirty="0">
                <a:solidFill>
                  <a:srgbClr val="000000"/>
                </a:solidFill>
                <a:latin typeface="David" panose="020E0502060401010101" pitchFamily="34" charset="-79"/>
                <a:cs typeface="David" panose="020E0502060401010101" pitchFamily="34" charset="-79"/>
              </a:rPr>
              <a:t> </a:t>
            </a:r>
            <a:endParaRPr lang="he-IL" b="1" dirty="0" smtClean="0">
              <a:solidFill>
                <a:srgbClr val="000000"/>
              </a:solidFill>
              <a:latin typeface="David" panose="020E0502060401010101" pitchFamily="34" charset="-79"/>
              <a:cs typeface="David" panose="020E0502060401010101" pitchFamily="34" charset="-79"/>
            </a:endParaRPr>
          </a:p>
          <a:p>
            <a:pPr algn="r"/>
            <a:r>
              <a:rPr lang="he-IL" sz="3200" dirty="0">
                <a:solidFill>
                  <a:srgbClr val="000000"/>
                </a:solidFill>
                <a:latin typeface="David" panose="020E0502060401010101" pitchFamily="34" charset="-79"/>
                <a:cs typeface="David" panose="020E0502060401010101" pitchFamily="34" charset="-79"/>
              </a:rPr>
              <a:t> </a:t>
            </a:r>
            <a:r>
              <a:rPr lang="he-IL" sz="3200" b="1" dirty="0">
                <a:solidFill>
                  <a:srgbClr val="000000"/>
                </a:solidFill>
                <a:latin typeface="David" panose="020E0502060401010101" pitchFamily="34" charset="-79"/>
                <a:cs typeface="David" panose="020E0502060401010101" pitchFamily="34" charset="-79"/>
              </a:rPr>
              <a:t>ה</a:t>
            </a:r>
            <a:r>
              <a:rPr lang="he-IL" sz="3200" dirty="0">
                <a:solidFill>
                  <a:srgbClr val="000000"/>
                </a:solidFill>
                <a:latin typeface="David" panose="020E0502060401010101" pitchFamily="34" charset="-79"/>
                <a:cs typeface="David" panose="020E0502060401010101" pitchFamily="34" charset="-79"/>
              </a:rPr>
              <a:t> וַיִּשְׁלַח דָּוִד מַלְאָכִים, אֶל-אַנְשֵׁי יָבֵישׁ גִּלְעָד; וַיֹּאמֶר אֲלֵיהֶם, </a:t>
            </a:r>
            <a:r>
              <a:rPr lang="he-IL" sz="3200" b="1" dirty="0">
                <a:solidFill>
                  <a:srgbClr val="000000"/>
                </a:solidFill>
                <a:latin typeface="David" panose="020E0502060401010101" pitchFamily="34" charset="-79"/>
                <a:cs typeface="David" panose="020E0502060401010101" pitchFamily="34" charset="-79"/>
              </a:rPr>
              <a:t>בְּרֻכִים אַתֶּם לַיהוָה</a:t>
            </a:r>
            <a:r>
              <a:rPr lang="he-IL" sz="3200" dirty="0">
                <a:solidFill>
                  <a:srgbClr val="000000"/>
                </a:solidFill>
                <a:latin typeface="David" panose="020E0502060401010101" pitchFamily="34" charset="-79"/>
                <a:cs typeface="David" panose="020E0502060401010101" pitchFamily="34" charset="-79"/>
              </a:rPr>
              <a:t>, אֲשֶׁר עֲשִׂיתֶם הַחֶסֶד הַזֶּה </a:t>
            </a:r>
            <a:r>
              <a:rPr lang="he-IL" sz="3200" dirty="0" err="1">
                <a:solidFill>
                  <a:srgbClr val="000000"/>
                </a:solidFill>
                <a:latin typeface="David" panose="020E0502060401010101" pitchFamily="34" charset="-79"/>
                <a:cs typeface="David" panose="020E0502060401010101" pitchFamily="34" charset="-79"/>
              </a:rPr>
              <a:t>עִם-אֲדֹנֵיכֶם</a:t>
            </a:r>
            <a:r>
              <a:rPr lang="he-IL" sz="3200" dirty="0">
                <a:solidFill>
                  <a:srgbClr val="000000"/>
                </a:solidFill>
                <a:latin typeface="David" panose="020E0502060401010101" pitchFamily="34" charset="-79"/>
                <a:cs typeface="David" panose="020E0502060401010101" pitchFamily="34" charset="-79"/>
              </a:rPr>
              <a:t> עִם-שָׁאוּל, וַתִּקְבְּרוּ אֹתוֹ.</a:t>
            </a:r>
            <a:r>
              <a:rPr lang="he-IL" dirty="0">
                <a:solidFill>
                  <a:srgbClr val="000000"/>
                </a:solidFill>
                <a:latin typeface="David" panose="020E0502060401010101" pitchFamily="34" charset="-79"/>
                <a:cs typeface="David" panose="020E0502060401010101" pitchFamily="34" charset="-79"/>
              </a:rPr>
              <a:t> </a:t>
            </a:r>
            <a:endParaRPr lang="he-IL" b="1" dirty="0"/>
          </a:p>
        </p:txBody>
      </p:sp>
    </p:spTree>
    <p:extLst>
      <p:ext uri="{BB962C8B-B14F-4D97-AF65-F5344CB8AC3E}">
        <p14:creationId xmlns:p14="http://schemas.microsoft.com/office/powerpoint/2010/main" val="3633274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99245" y="386367"/>
            <a:ext cx="5615188" cy="4401205"/>
          </a:xfrm>
          <a:prstGeom prst="rect">
            <a:avLst/>
          </a:prstGeom>
          <a:solidFill>
            <a:schemeClr val="accent3">
              <a:lumMod val="40000"/>
              <a:lumOff val="60000"/>
            </a:schemeClr>
          </a:solidFill>
          <a:ln w="28575">
            <a:solidFill>
              <a:schemeClr val="tx1"/>
            </a:solidFill>
          </a:ln>
        </p:spPr>
        <p:txBody>
          <a:bodyPr wrap="square" rtlCol="1">
            <a:spAutoFit/>
          </a:bodyPr>
          <a:lstStyle/>
          <a:p>
            <a:pPr algn="r"/>
            <a:r>
              <a:rPr lang="he-IL" sz="2800" b="1" u="sng" dirty="0" smtClean="0">
                <a:latin typeface="David" panose="020E0502060401010101" pitchFamily="34" charset="-79"/>
                <a:cs typeface="David" panose="020E0502060401010101" pitchFamily="34" charset="-79"/>
              </a:rPr>
              <a:t>ו. </a:t>
            </a:r>
            <a:r>
              <a:rPr lang="he-IL" sz="2800" dirty="0" smtClean="0">
                <a:latin typeface="David" panose="020E0502060401010101" pitchFamily="34" charset="-79"/>
                <a:cs typeface="David" panose="020E0502060401010101" pitchFamily="34" charset="-79"/>
              </a:rPr>
              <a:t>ועל </a:t>
            </a:r>
            <a:r>
              <a:rPr lang="he-IL" sz="2800" dirty="0">
                <a:latin typeface="David" panose="020E0502060401010101" pitchFamily="34" charset="-79"/>
                <a:cs typeface="David" panose="020E0502060401010101" pitchFamily="34" charset="-79"/>
              </a:rPr>
              <a:t>כך בוודאי יגמול לכם ה' כפי שמגיע למקימי מצוותיו, וגם אני אגמול לכם טובה כפי הראוי לכם על שהשתדלתם בעניין הזה.  </a:t>
            </a:r>
            <a:r>
              <a:rPr lang="he-IL" sz="2800" b="1" dirty="0">
                <a:latin typeface="David" panose="020E0502060401010101" pitchFamily="34" charset="-79"/>
                <a:cs typeface="David" panose="020E0502060401010101" pitchFamily="34" charset="-79"/>
              </a:rPr>
              <a:t>{"חסד ואמת"- זהו חסד </a:t>
            </a:r>
            <a:r>
              <a:rPr lang="he-IL" sz="2800" b="1" dirty="0" err="1">
                <a:latin typeface="David" panose="020E0502060401010101" pitchFamily="34" charset="-79"/>
                <a:cs typeface="David" panose="020E0502060401010101" pitchFamily="34" charset="-79"/>
              </a:rPr>
              <a:t>אמיתי</a:t>
            </a:r>
            <a:r>
              <a:rPr lang="he-IL" sz="2800" b="1" dirty="0">
                <a:latin typeface="David" panose="020E0502060401010101" pitchFamily="34" charset="-79"/>
                <a:cs typeface="David" panose="020E0502060401010101" pitchFamily="34" charset="-79"/>
              </a:rPr>
              <a:t> שעושים ולא מצפים לתשלום לגמול, אלא גמולו מאת ה</a:t>
            </a:r>
            <a:r>
              <a:rPr lang="he-IL" sz="2800" b="1" dirty="0" smtClean="0">
                <a:latin typeface="David" panose="020E0502060401010101" pitchFamily="34" charset="-79"/>
                <a:cs typeface="David" panose="020E0502060401010101" pitchFamily="34" charset="-79"/>
              </a:rPr>
              <a:t>'}</a:t>
            </a:r>
          </a:p>
          <a:p>
            <a:pPr algn="r"/>
            <a:r>
              <a:rPr lang="he-IL" sz="2800" b="1" u="sng" dirty="0" smtClean="0">
                <a:latin typeface="David" panose="020E0502060401010101" pitchFamily="34" charset="-79"/>
                <a:cs typeface="David" panose="020E0502060401010101" pitchFamily="34" charset="-79"/>
              </a:rPr>
              <a:t>ז</a:t>
            </a:r>
            <a:r>
              <a:rPr lang="he-IL" sz="2800" dirty="0">
                <a:latin typeface="David" panose="020E0502060401010101" pitchFamily="34" charset="-79"/>
                <a:cs typeface="David" panose="020E0502060401010101" pitchFamily="34" charset="-79"/>
              </a:rPr>
              <a:t>. וכעת התחזקו והתעודדו והתגברו והיו אמיצים, על אף שמת מלככם שאול, ואכן אותי הכתירו בני שבט יהודה למלך עליהם (ואני אהיה לכם לעזר)</a:t>
            </a:r>
          </a:p>
        </p:txBody>
      </p:sp>
      <p:sp>
        <p:nvSpPr>
          <p:cNvPr id="2" name="מלבן 1"/>
          <p:cNvSpPr/>
          <p:nvPr/>
        </p:nvSpPr>
        <p:spPr>
          <a:xfrm>
            <a:off x="6323526" y="309422"/>
            <a:ext cx="5658118" cy="3539430"/>
          </a:xfrm>
          <a:prstGeom prst="rect">
            <a:avLst/>
          </a:prstGeom>
          <a:solidFill>
            <a:schemeClr val="accent6">
              <a:lumMod val="60000"/>
              <a:lumOff val="40000"/>
            </a:schemeClr>
          </a:solidFill>
        </p:spPr>
        <p:txBody>
          <a:bodyPr wrap="square">
            <a:spAutoFit/>
          </a:bodyPr>
          <a:lstStyle/>
          <a:p>
            <a:pPr algn="r"/>
            <a:r>
              <a:rPr lang="he-IL" sz="3200" b="1" dirty="0">
                <a:solidFill>
                  <a:srgbClr val="000000"/>
                </a:solidFill>
                <a:latin typeface="David" panose="020E0502060401010101" pitchFamily="34" charset="-79"/>
                <a:cs typeface="David" panose="020E0502060401010101" pitchFamily="34" charset="-79"/>
              </a:rPr>
              <a:t>ו</a:t>
            </a:r>
            <a:r>
              <a:rPr lang="he-IL" sz="3200" dirty="0">
                <a:solidFill>
                  <a:srgbClr val="000000"/>
                </a:solidFill>
                <a:latin typeface="David" panose="020E0502060401010101" pitchFamily="34" charset="-79"/>
                <a:cs typeface="David" panose="020E0502060401010101" pitchFamily="34" charset="-79"/>
              </a:rPr>
              <a:t> וְעַתָּה, יַעַשׂ-יְהוָה עִמָּכֶם </a:t>
            </a:r>
            <a:r>
              <a:rPr lang="he-IL" sz="3200" b="1" dirty="0">
                <a:solidFill>
                  <a:srgbClr val="000000"/>
                </a:solidFill>
                <a:latin typeface="David" panose="020E0502060401010101" pitchFamily="34" charset="-79"/>
                <a:cs typeface="David" panose="020E0502060401010101" pitchFamily="34" charset="-79"/>
              </a:rPr>
              <a:t>חֶסֶד וֶאֱמֶת</a:t>
            </a:r>
            <a:r>
              <a:rPr lang="he-IL" sz="3200" dirty="0">
                <a:solidFill>
                  <a:srgbClr val="000000"/>
                </a:solidFill>
                <a:latin typeface="David" panose="020E0502060401010101" pitchFamily="34" charset="-79"/>
                <a:cs typeface="David" panose="020E0502060401010101" pitchFamily="34" charset="-79"/>
              </a:rPr>
              <a:t>; וְגַם אָנֹכִי, אֶעֱשֶׂה אִתְּכֶם הַטּוֹבָה הַזֹּאת, אֲשֶׁר עֲשִׂיתֶם, הַדָּבָר הַזֶּה.  </a:t>
            </a:r>
            <a:endParaRPr lang="he-IL" sz="3200" dirty="0" smtClean="0">
              <a:solidFill>
                <a:srgbClr val="000000"/>
              </a:solidFill>
              <a:latin typeface="David" panose="020E0502060401010101" pitchFamily="34" charset="-79"/>
              <a:cs typeface="David" panose="020E0502060401010101" pitchFamily="34" charset="-79"/>
            </a:endParaRPr>
          </a:p>
          <a:p>
            <a:pPr algn="r"/>
            <a:r>
              <a:rPr lang="he-IL" sz="3200" b="1" dirty="0" smtClean="0">
                <a:solidFill>
                  <a:srgbClr val="000000"/>
                </a:solidFill>
                <a:latin typeface="David" panose="020E0502060401010101" pitchFamily="34" charset="-79"/>
                <a:cs typeface="David" panose="020E0502060401010101" pitchFamily="34" charset="-79"/>
              </a:rPr>
              <a:t>ז</a:t>
            </a:r>
            <a:r>
              <a:rPr lang="he-IL" sz="3200" dirty="0">
                <a:solidFill>
                  <a:srgbClr val="000000"/>
                </a:solidFill>
                <a:latin typeface="David" panose="020E0502060401010101" pitchFamily="34" charset="-79"/>
                <a:cs typeface="David" panose="020E0502060401010101" pitchFamily="34" charset="-79"/>
              </a:rPr>
              <a:t> וְעַתָּה תֶּחֱזַקְנָה יְדֵיכֶם, וִהְיוּ לִבְנֵי-חַיִל--כִּי-מֵת, </a:t>
            </a:r>
            <a:r>
              <a:rPr lang="he-IL" sz="3200" dirty="0" err="1">
                <a:solidFill>
                  <a:srgbClr val="000000"/>
                </a:solidFill>
                <a:latin typeface="David" panose="020E0502060401010101" pitchFamily="34" charset="-79"/>
                <a:cs typeface="David" panose="020E0502060401010101" pitchFamily="34" charset="-79"/>
              </a:rPr>
              <a:t>אֲדֹנֵיכֶם</a:t>
            </a:r>
            <a:r>
              <a:rPr lang="he-IL" sz="3200" dirty="0">
                <a:solidFill>
                  <a:srgbClr val="000000"/>
                </a:solidFill>
                <a:latin typeface="David" panose="020E0502060401010101" pitchFamily="34" charset="-79"/>
                <a:cs typeface="David" panose="020E0502060401010101" pitchFamily="34" charset="-79"/>
              </a:rPr>
              <a:t> שָׁאוּל; </a:t>
            </a:r>
            <a:r>
              <a:rPr lang="he-IL" sz="3200" b="1" dirty="0">
                <a:solidFill>
                  <a:srgbClr val="000000"/>
                </a:solidFill>
                <a:latin typeface="David" panose="020E0502060401010101" pitchFamily="34" charset="-79"/>
                <a:cs typeface="David" panose="020E0502060401010101" pitchFamily="34" charset="-79"/>
              </a:rPr>
              <a:t>וְגַם-אֹתִי, מָשְׁחוּ בֵית-יְהוּדָה לְמֶלֶךְ--עֲלֵיהֶם.  {פ}</a:t>
            </a:r>
            <a:endParaRPr lang="he-IL" sz="3200" b="1" dirty="0"/>
          </a:p>
        </p:txBody>
      </p:sp>
      <p:sp>
        <p:nvSpPr>
          <p:cNvPr id="5" name="מלבן 4"/>
          <p:cNvSpPr/>
          <p:nvPr/>
        </p:nvSpPr>
        <p:spPr>
          <a:xfrm>
            <a:off x="6684135" y="4309964"/>
            <a:ext cx="5426297" cy="1926746"/>
          </a:xfrm>
          <a:prstGeom prst="rect">
            <a:avLst/>
          </a:prstGeom>
          <a:solidFill>
            <a:schemeClr val="accent4">
              <a:lumMod val="60000"/>
              <a:lumOff val="40000"/>
            </a:schemeClr>
          </a:solidFill>
        </p:spPr>
        <p:txBody>
          <a:bodyPr wrap="square">
            <a:spAutoFit/>
          </a:bodyPr>
          <a:lstStyle/>
          <a:p>
            <a:pPr algn="r" rtl="1">
              <a:lnSpc>
                <a:spcPct val="107000"/>
              </a:lnSpc>
              <a:spcAft>
                <a:spcPts val="800"/>
              </a:spcAft>
            </a:pPr>
            <a:r>
              <a:rPr lang="he-IL" sz="2800" b="1" u="sng" dirty="0">
                <a:latin typeface="Calibri" panose="020F0502020204030204" pitchFamily="34" charset="0"/>
                <a:ea typeface="Calibri" panose="020F0502020204030204" pitchFamily="34" charset="0"/>
                <a:cs typeface="David" panose="020E0502060401010101" pitchFamily="34" charset="-79"/>
              </a:rPr>
              <a:t>אנשי יביש גלעד החזירו טובה לשאול</a:t>
            </a:r>
            <a:r>
              <a:rPr lang="he-IL" sz="2800" dirty="0">
                <a:latin typeface="Calibri" panose="020F0502020204030204" pitchFamily="34" charset="0"/>
                <a:ea typeface="Calibri" panose="020F0502020204030204" pitchFamily="34" charset="0"/>
                <a:cs typeface="David" panose="020E0502060401010101" pitchFamily="34" charset="-79"/>
              </a:rPr>
              <a:t>- שכן שאול נלחם לאנשי יביש גלעד נגד נחש העמוני (שמואל א פרק יא) והם החזירו לו טובה וקברוהו</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
        <p:nvSpPr>
          <p:cNvPr id="6" name="TextBox 5"/>
          <p:cNvSpPr txBox="1"/>
          <p:nvPr/>
        </p:nvSpPr>
        <p:spPr>
          <a:xfrm>
            <a:off x="734096" y="5112913"/>
            <a:ext cx="5615188" cy="1384995"/>
          </a:xfrm>
          <a:prstGeom prst="rect">
            <a:avLst/>
          </a:prstGeom>
          <a:solidFill>
            <a:schemeClr val="bg2">
              <a:lumMod val="90000"/>
            </a:schemeClr>
          </a:solidFill>
          <a:ln w="28575">
            <a:solidFill>
              <a:schemeClr val="tx1"/>
            </a:solidFill>
          </a:ln>
        </p:spPr>
        <p:txBody>
          <a:bodyPr wrap="square" rtlCol="1">
            <a:spAutoFit/>
          </a:bodyPr>
          <a:lstStyle/>
          <a:p>
            <a:pPr algn="r"/>
            <a:r>
              <a:rPr lang="he-IL" sz="2800" b="1" u="sng" dirty="0" smtClean="0">
                <a:latin typeface="David" panose="020E0502060401010101" pitchFamily="34" charset="-79"/>
                <a:cs typeface="David" panose="020E0502060401010101" pitchFamily="34" charset="-79"/>
              </a:rPr>
              <a:t>"ועתה יעש ה' עמכם חסד ואמת</a:t>
            </a:r>
            <a:r>
              <a:rPr lang="he-IL" sz="2800" dirty="0" smtClean="0">
                <a:latin typeface="David" panose="020E0502060401010101" pitchFamily="34" charset="-79"/>
                <a:cs typeface="David" panose="020E0502060401010101" pitchFamily="34" charset="-79"/>
              </a:rPr>
              <a:t>"  על כך מביא בגמרא : "</a:t>
            </a:r>
            <a:r>
              <a:rPr lang="he-IL" sz="2800" dirty="0" err="1" smtClean="0">
                <a:latin typeface="David" panose="020E0502060401010101" pitchFamily="34" charset="-79"/>
                <a:cs typeface="David" panose="020E0502060401010101" pitchFamily="34" charset="-79"/>
              </a:rPr>
              <a:t>במדה</a:t>
            </a:r>
            <a:r>
              <a:rPr lang="he-IL" sz="2800" dirty="0" smtClean="0">
                <a:latin typeface="David" panose="020E0502060401010101" pitchFamily="34" charset="-79"/>
                <a:cs typeface="David" panose="020E0502060401010101" pitchFamily="34" charset="-79"/>
              </a:rPr>
              <a:t> שאדם מודד- בה </a:t>
            </a:r>
            <a:r>
              <a:rPr lang="he-IL" sz="2800" dirty="0" err="1" smtClean="0">
                <a:latin typeface="David" panose="020E0502060401010101" pitchFamily="34" charset="-79"/>
                <a:cs typeface="David" panose="020E0502060401010101" pitchFamily="34" charset="-79"/>
              </a:rPr>
              <a:t>מודדין</a:t>
            </a:r>
            <a:r>
              <a:rPr lang="he-IL" sz="2800" dirty="0" smtClean="0">
                <a:latin typeface="David" panose="020E0502060401010101" pitchFamily="34" charset="-79"/>
                <a:cs typeface="David" panose="020E0502060401010101" pitchFamily="34" charset="-79"/>
              </a:rPr>
              <a:t> לו" </a:t>
            </a:r>
            <a:endParaRPr lang="he-IL" sz="28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150427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4">
                                            <p:txEl>
                                              <p:pRg st="1" end="1"/>
                                            </p:txEl>
                                          </p:spTgt>
                                        </p:tgtEl>
                                        <p:attrNameLst>
                                          <p:attrName>style.visibility</p:attrName>
                                        </p:attrNameLst>
                                      </p:cBhvr>
                                      <p:to>
                                        <p:strVal val="visible"/>
                                      </p:to>
                                    </p:set>
                                    <p:animEffect transition="in" filter="circle(in)">
                                      <p:cBhvr>
                                        <p:cTn id="24" dur="2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7578" y="373487"/>
            <a:ext cx="5615188" cy="3108543"/>
          </a:xfrm>
          <a:prstGeom prst="rect">
            <a:avLst/>
          </a:prstGeom>
          <a:solidFill>
            <a:schemeClr val="accent2">
              <a:lumMod val="20000"/>
              <a:lumOff val="80000"/>
            </a:schemeClr>
          </a:solidFill>
          <a:ln w="28575">
            <a:solidFill>
              <a:schemeClr val="tx1"/>
            </a:solidFill>
          </a:ln>
        </p:spPr>
        <p:txBody>
          <a:bodyPr wrap="square" rtlCol="1">
            <a:spAutoFit/>
          </a:bodyPr>
          <a:lstStyle/>
          <a:p>
            <a:pPr algn="r"/>
            <a:r>
              <a:rPr lang="he-IL" sz="2800" b="1" u="sng" dirty="0" smtClean="0">
                <a:latin typeface="David" panose="020E0502060401010101" pitchFamily="34" charset="-79"/>
                <a:cs typeface="David" panose="020E0502060401010101" pitchFamily="34" charset="-79"/>
              </a:rPr>
              <a:t>ח</a:t>
            </a:r>
            <a:r>
              <a:rPr lang="he-IL" sz="2800" dirty="0" smtClean="0">
                <a:latin typeface="David" panose="020E0502060401010101" pitchFamily="34" charset="-79"/>
                <a:cs typeface="David" panose="020E0502060401010101" pitchFamily="34" charset="-79"/>
              </a:rPr>
              <a:t>. ואבנר </a:t>
            </a:r>
            <a:r>
              <a:rPr lang="he-IL" sz="2800" dirty="0">
                <a:latin typeface="David" panose="020E0502060401010101" pitchFamily="34" charset="-79"/>
                <a:cs typeface="David" panose="020E0502060401010101" pitchFamily="34" charset="-79"/>
              </a:rPr>
              <a:t>בן נר מפקד הצבא של שאול, לקח את איש בושת בנו של שאול, והעבירו את הירדן לעיר מחניים. </a:t>
            </a:r>
            <a:endParaRPr lang="he-IL" sz="2800" dirty="0" smtClean="0">
              <a:latin typeface="David" panose="020E0502060401010101" pitchFamily="34" charset="-79"/>
              <a:cs typeface="David" panose="020E0502060401010101" pitchFamily="34" charset="-79"/>
            </a:endParaRPr>
          </a:p>
          <a:p>
            <a:pPr algn="r"/>
            <a:r>
              <a:rPr lang="he-IL" sz="2800" b="1" u="sng" dirty="0">
                <a:latin typeface="David" panose="020E0502060401010101" pitchFamily="34" charset="-79"/>
                <a:cs typeface="David" panose="020E0502060401010101" pitchFamily="34" charset="-79"/>
              </a:rPr>
              <a:t>ט</a:t>
            </a:r>
            <a:r>
              <a:rPr lang="he-IL" sz="2800" dirty="0">
                <a:latin typeface="David" panose="020E0502060401010101" pitchFamily="34" charset="-79"/>
                <a:cs typeface="David" panose="020E0502060401010101" pitchFamily="34" charset="-79"/>
              </a:rPr>
              <a:t>. אבנר הכתיר את איש בושת בהתחלה על עבר הירדן המזרחי ועל שבט אשר ועל אזור עמק יזרעאל, ועל שבט אפרים ושבט בנימין ומלך על כל ישראל (חוץ משבט יהודה).</a:t>
            </a:r>
          </a:p>
        </p:txBody>
      </p:sp>
      <p:sp>
        <p:nvSpPr>
          <p:cNvPr id="2" name="מלבן 1"/>
          <p:cNvSpPr/>
          <p:nvPr/>
        </p:nvSpPr>
        <p:spPr>
          <a:xfrm>
            <a:off x="6211910" y="257578"/>
            <a:ext cx="5778321" cy="3046988"/>
          </a:xfrm>
          <a:prstGeom prst="rect">
            <a:avLst/>
          </a:prstGeom>
          <a:solidFill>
            <a:schemeClr val="accent4">
              <a:lumMod val="40000"/>
              <a:lumOff val="60000"/>
            </a:schemeClr>
          </a:solidFill>
        </p:spPr>
        <p:txBody>
          <a:bodyPr wrap="square">
            <a:spAutoFit/>
          </a:bodyPr>
          <a:lstStyle/>
          <a:p>
            <a:pPr algn="r"/>
            <a:r>
              <a:rPr lang="he-IL" sz="3200" b="1" dirty="0">
                <a:solidFill>
                  <a:srgbClr val="000000"/>
                </a:solidFill>
                <a:latin typeface="David" panose="020E0502060401010101" pitchFamily="34" charset="-79"/>
                <a:cs typeface="David" panose="020E0502060401010101" pitchFamily="34" charset="-79"/>
              </a:rPr>
              <a:t>ח</a:t>
            </a:r>
            <a:r>
              <a:rPr lang="he-IL" sz="3200" dirty="0">
                <a:solidFill>
                  <a:srgbClr val="000000"/>
                </a:solidFill>
                <a:latin typeface="David" panose="020E0502060401010101" pitchFamily="34" charset="-79"/>
                <a:cs typeface="David" panose="020E0502060401010101" pitchFamily="34" charset="-79"/>
              </a:rPr>
              <a:t> וְאַבְנֵר בֶּן-נֵר, שַׂר-צָבָא אֲשֶׁר לְשָׁאוּל--לָקַח, </a:t>
            </a:r>
            <a:r>
              <a:rPr lang="he-IL" sz="3200" b="1" dirty="0">
                <a:solidFill>
                  <a:srgbClr val="000000"/>
                </a:solidFill>
                <a:latin typeface="David" panose="020E0502060401010101" pitchFamily="34" charset="-79"/>
                <a:cs typeface="David" panose="020E0502060401010101" pitchFamily="34" charset="-79"/>
              </a:rPr>
              <a:t>אֶת-אִישׁ בֹּשֶׁת בֶּן-שָׁאוּל</a:t>
            </a:r>
            <a:r>
              <a:rPr lang="he-IL" sz="3200" dirty="0">
                <a:solidFill>
                  <a:srgbClr val="000000"/>
                </a:solidFill>
                <a:latin typeface="David" panose="020E0502060401010101" pitchFamily="34" charset="-79"/>
                <a:cs typeface="David" panose="020E0502060401010101" pitchFamily="34" charset="-79"/>
              </a:rPr>
              <a:t>, וַיַּעֲבִרֵהוּ, מַחֲנָיִם.  </a:t>
            </a:r>
            <a:endParaRPr lang="he-IL" sz="3200" dirty="0" smtClean="0">
              <a:solidFill>
                <a:srgbClr val="000000"/>
              </a:solidFill>
              <a:latin typeface="David" panose="020E0502060401010101" pitchFamily="34" charset="-79"/>
              <a:cs typeface="David" panose="020E0502060401010101" pitchFamily="34" charset="-79"/>
            </a:endParaRPr>
          </a:p>
          <a:p>
            <a:pPr algn="r"/>
            <a:r>
              <a:rPr lang="he-IL" sz="3200" b="1" dirty="0" smtClean="0">
                <a:solidFill>
                  <a:srgbClr val="000000"/>
                </a:solidFill>
                <a:latin typeface="David" panose="020E0502060401010101" pitchFamily="34" charset="-79"/>
                <a:cs typeface="David" panose="020E0502060401010101" pitchFamily="34" charset="-79"/>
              </a:rPr>
              <a:t>ט</a:t>
            </a:r>
            <a:r>
              <a:rPr lang="he-IL" sz="3200" dirty="0">
                <a:solidFill>
                  <a:srgbClr val="000000"/>
                </a:solidFill>
                <a:latin typeface="David" panose="020E0502060401010101" pitchFamily="34" charset="-79"/>
                <a:cs typeface="David" panose="020E0502060401010101" pitchFamily="34" charset="-79"/>
              </a:rPr>
              <a:t> </a:t>
            </a:r>
            <a:r>
              <a:rPr lang="he-IL" sz="3200" dirty="0" err="1">
                <a:solidFill>
                  <a:srgbClr val="000000"/>
                </a:solidFill>
                <a:latin typeface="David" panose="020E0502060401010101" pitchFamily="34" charset="-79"/>
                <a:cs typeface="David" panose="020E0502060401010101" pitchFamily="34" charset="-79"/>
              </a:rPr>
              <a:t>וַיַּמְלִכֵהו</a:t>
            </a:r>
            <a:r>
              <a:rPr lang="he-IL" sz="3200" dirty="0">
                <a:solidFill>
                  <a:srgbClr val="000000"/>
                </a:solidFill>
                <a:latin typeface="David" panose="020E0502060401010101" pitchFamily="34" charset="-79"/>
                <a:cs typeface="David" panose="020E0502060401010101" pitchFamily="34" charset="-79"/>
              </a:rPr>
              <a:t>ּ, אֶל-הַגִּלְעָד, וְאֶל-הָאֲשׁוּרִי, וְאֶל-יִזְרְעֶאל; וְעַל-אֶפְרַיִם, וְעַל-בִּנְיָמִן, וְעַל-יִשְׂרָאֵל, כֻּלֹּה.</a:t>
            </a:r>
            <a:r>
              <a:rPr lang="he-IL" dirty="0">
                <a:solidFill>
                  <a:srgbClr val="000000"/>
                </a:solidFill>
                <a:latin typeface="David" panose="020E0502060401010101" pitchFamily="34" charset="-79"/>
                <a:cs typeface="David" panose="020E0502060401010101" pitchFamily="34" charset="-79"/>
              </a:rPr>
              <a:t> </a:t>
            </a:r>
            <a:endParaRPr lang="he-IL" dirty="0"/>
          </a:p>
        </p:txBody>
      </p:sp>
      <p:sp>
        <p:nvSpPr>
          <p:cNvPr id="3" name="מלבן 2"/>
          <p:cNvSpPr/>
          <p:nvPr/>
        </p:nvSpPr>
        <p:spPr>
          <a:xfrm>
            <a:off x="6473780" y="3482030"/>
            <a:ext cx="5516451" cy="3257623"/>
          </a:xfrm>
          <a:prstGeom prst="rect">
            <a:avLst/>
          </a:prstGeom>
          <a:solidFill>
            <a:schemeClr val="accent5">
              <a:lumMod val="60000"/>
              <a:lumOff val="40000"/>
            </a:schemeClr>
          </a:solidFill>
        </p:spPr>
        <p:txBody>
          <a:bodyPr wrap="square">
            <a:spAutoFit/>
          </a:bodyPr>
          <a:lstStyle/>
          <a:p>
            <a:pPr algn="r" rtl="1">
              <a:lnSpc>
                <a:spcPct val="107000"/>
              </a:lnSpc>
              <a:spcAft>
                <a:spcPts val="800"/>
              </a:spcAft>
            </a:pPr>
            <a:r>
              <a:rPr lang="he-IL" sz="2800" b="1" u="sng" dirty="0" smtClean="0">
                <a:latin typeface="Calibri" panose="020F0502020204030204" pitchFamily="34" charset="0"/>
                <a:ea typeface="Calibri" panose="020F0502020204030204" pitchFamily="34" charset="0"/>
                <a:cs typeface="David" panose="020E0502060401010101" pitchFamily="34" charset="-79"/>
              </a:rPr>
              <a:t>מדוע ומאיפה הבין אבנר בן נר למנות את איש בושת למנהיג?</a:t>
            </a:r>
          </a:p>
          <a:p>
            <a:pPr algn="r" rtl="1">
              <a:lnSpc>
                <a:spcPct val="107000"/>
              </a:lnSpc>
              <a:spcAft>
                <a:spcPts val="800"/>
              </a:spcAft>
            </a:pPr>
            <a:r>
              <a:rPr lang="he-IL" sz="2600" dirty="0" smtClean="0">
                <a:latin typeface="Calibri" panose="020F0502020204030204" pitchFamily="34" charset="0"/>
                <a:ea typeface="Calibri" panose="020F0502020204030204" pitchFamily="34" charset="0"/>
                <a:cs typeface="David" panose="020E0502060401010101" pitchFamily="34" charset="-79"/>
              </a:rPr>
              <a:t>אבנר </a:t>
            </a:r>
            <a:r>
              <a:rPr lang="he-IL" sz="2600" dirty="0">
                <a:latin typeface="Calibri" panose="020F0502020204030204" pitchFamily="34" charset="0"/>
                <a:ea typeface="Calibri" panose="020F0502020204030204" pitchFamily="34" charset="0"/>
                <a:cs typeface="David" panose="020E0502060401010101" pitchFamily="34" charset="-79"/>
              </a:rPr>
              <a:t>בן נר המליך את איש בושת משום שראה בפסוקים שיעקב בירך את בנימין "ומלכים מחלציך יצאו" כלומר לפחות שני מלכים שאול ואיש בושת בנו ולמרות ששמואל המליך את דוד)</a:t>
            </a:r>
            <a:endParaRPr lang="en-US" sz="26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5" name="תמונה 4"/>
          <p:cNvPicPr>
            <a:picLocks noChangeAspect="1"/>
          </p:cNvPicPr>
          <p:nvPr/>
        </p:nvPicPr>
        <p:blipFill>
          <a:blip r:embed="rId2"/>
          <a:stretch>
            <a:fillRect/>
          </a:stretch>
        </p:blipFill>
        <p:spPr>
          <a:xfrm>
            <a:off x="399245" y="3658513"/>
            <a:ext cx="2904655" cy="2904655"/>
          </a:xfrm>
          <a:prstGeom prst="rect">
            <a:avLst/>
          </a:prstGeom>
        </p:spPr>
      </p:pic>
    </p:spTree>
    <p:extLst>
      <p:ext uri="{BB962C8B-B14F-4D97-AF65-F5344CB8AC3E}">
        <p14:creationId xmlns:p14="http://schemas.microsoft.com/office/powerpoint/2010/main" val="3493804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circle(in)">
                                      <p:cBhvr>
                                        <p:cTn id="14" dur="2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Effect transition="in" filter="barn(inVertical)">
                                      <p:cBhvr>
                                        <p:cTn id="19" dur="500"/>
                                        <p:tgtEl>
                                          <p:spTgt spid="4">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ppt_x"/>
                                          </p:val>
                                        </p:tav>
                                        <p:tav tm="100000">
                                          <p:val>
                                            <p:strVal val="#ppt_x"/>
                                          </p:val>
                                        </p:tav>
                                      </p:tavLst>
                                    </p:anim>
                                    <p:anim calcmode="lin" valueType="num">
                                      <p:cBhvr additive="base">
                                        <p:cTn id="2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96215" y="244699"/>
            <a:ext cx="5615188" cy="3539430"/>
          </a:xfrm>
          <a:prstGeom prst="rect">
            <a:avLst/>
          </a:prstGeom>
          <a:solidFill>
            <a:schemeClr val="accent4">
              <a:lumMod val="40000"/>
              <a:lumOff val="60000"/>
            </a:schemeClr>
          </a:solidFill>
          <a:ln w="28575">
            <a:solidFill>
              <a:schemeClr val="tx1"/>
            </a:solidFill>
          </a:ln>
        </p:spPr>
        <p:txBody>
          <a:bodyPr wrap="square" rtlCol="1">
            <a:spAutoFit/>
          </a:bodyPr>
          <a:lstStyle/>
          <a:p>
            <a:pPr algn="r"/>
            <a:r>
              <a:rPr lang="he-IL" sz="2800" b="1" u="sng" dirty="0" smtClean="0">
                <a:latin typeface="David" panose="020E0502060401010101" pitchFamily="34" charset="-79"/>
                <a:cs typeface="David" panose="020E0502060401010101" pitchFamily="34" charset="-79"/>
              </a:rPr>
              <a:t>י</a:t>
            </a:r>
            <a:r>
              <a:rPr lang="he-IL" sz="2800" dirty="0" smtClean="0">
                <a:latin typeface="David" panose="020E0502060401010101" pitchFamily="34" charset="-79"/>
                <a:cs typeface="David" panose="020E0502060401010101" pitchFamily="34" charset="-79"/>
              </a:rPr>
              <a:t>. </a:t>
            </a:r>
            <a:r>
              <a:rPr lang="he-IL" sz="2800" b="1" dirty="0" smtClean="0">
                <a:latin typeface="David" panose="020E0502060401010101" pitchFamily="34" charset="-79"/>
                <a:cs typeface="David" panose="020E0502060401010101" pitchFamily="34" charset="-79"/>
              </a:rPr>
              <a:t>בגיל </a:t>
            </a:r>
            <a:r>
              <a:rPr lang="he-IL" sz="2800" b="1" dirty="0">
                <a:latin typeface="David" panose="020E0502060401010101" pitchFamily="34" charset="-79"/>
                <a:cs typeface="David" panose="020E0502060401010101" pitchFamily="34" charset="-79"/>
              </a:rPr>
              <a:t>40 היה איש בושת שמלך כאשר מלך על כל ישראל כולה</a:t>
            </a:r>
            <a:r>
              <a:rPr lang="he-IL" sz="2800" dirty="0">
                <a:latin typeface="David" panose="020E0502060401010101" pitchFamily="34" charset="-79"/>
                <a:cs typeface="David" panose="020E0502060401010101" pitchFamily="34" charset="-79"/>
              </a:rPr>
              <a:t>. (במשך 5.5 שנים מלך איש בושת על המקומות שאמרנו אשר ושבט אפרים ובנימין, ושתי שנים מלך על כל ישראל חוץ משבט יהודה היו עם דוד</a:t>
            </a:r>
            <a:r>
              <a:rPr lang="he-IL" sz="2800" dirty="0" smtClean="0">
                <a:latin typeface="David" panose="020E0502060401010101" pitchFamily="34" charset="-79"/>
                <a:cs typeface="David" panose="020E0502060401010101" pitchFamily="34" charset="-79"/>
              </a:rPr>
              <a:t>).</a:t>
            </a:r>
          </a:p>
          <a:p>
            <a:pPr algn="r"/>
            <a:r>
              <a:rPr lang="he-IL" sz="2800" b="1" u="sng" dirty="0">
                <a:latin typeface="David" panose="020E0502060401010101" pitchFamily="34" charset="-79"/>
                <a:cs typeface="David" panose="020E0502060401010101" pitchFamily="34" charset="-79"/>
              </a:rPr>
              <a:t>יא</a:t>
            </a:r>
            <a:r>
              <a:rPr lang="he-IL" sz="2800" dirty="0">
                <a:latin typeface="David" panose="020E0502060401010101" pitchFamily="34" charset="-79"/>
                <a:cs typeface="David" panose="020E0502060401010101" pitchFamily="34" charset="-79"/>
              </a:rPr>
              <a:t>. סכום מספר השנים שהתגורר דוד המלך בעיר חברון ומלך על שבט יהודה היה 7 שנים וששה חודשים. </a:t>
            </a:r>
          </a:p>
        </p:txBody>
      </p:sp>
      <p:sp>
        <p:nvSpPr>
          <p:cNvPr id="2" name="מלבן 1"/>
          <p:cNvSpPr/>
          <p:nvPr/>
        </p:nvSpPr>
        <p:spPr>
          <a:xfrm>
            <a:off x="6186152" y="244699"/>
            <a:ext cx="5713927" cy="3539430"/>
          </a:xfrm>
          <a:prstGeom prst="rect">
            <a:avLst/>
          </a:prstGeom>
          <a:solidFill>
            <a:schemeClr val="accent6">
              <a:lumMod val="40000"/>
              <a:lumOff val="60000"/>
            </a:schemeClr>
          </a:solidFill>
        </p:spPr>
        <p:txBody>
          <a:bodyPr wrap="square">
            <a:spAutoFit/>
          </a:bodyPr>
          <a:lstStyle/>
          <a:p>
            <a:pPr algn="r"/>
            <a:r>
              <a:rPr lang="he-IL" sz="3200" b="1" dirty="0">
                <a:solidFill>
                  <a:srgbClr val="000000"/>
                </a:solidFill>
                <a:latin typeface="David" panose="020E0502060401010101" pitchFamily="34" charset="-79"/>
                <a:cs typeface="David" panose="020E0502060401010101" pitchFamily="34" charset="-79"/>
              </a:rPr>
              <a:t>י</a:t>
            </a:r>
            <a:r>
              <a:rPr lang="he-IL" sz="3200" dirty="0">
                <a:solidFill>
                  <a:srgbClr val="000000"/>
                </a:solidFill>
                <a:latin typeface="David" panose="020E0502060401010101" pitchFamily="34" charset="-79"/>
                <a:cs typeface="David" panose="020E0502060401010101" pitchFamily="34" charset="-79"/>
              </a:rPr>
              <a:t> </a:t>
            </a:r>
            <a:r>
              <a:rPr lang="he-IL" sz="3200" b="1" dirty="0">
                <a:solidFill>
                  <a:srgbClr val="000000"/>
                </a:solidFill>
                <a:latin typeface="David" panose="020E0502060401010101" pitchFamily="34" charset="-79"/>
                <a:cs typeface="David" panose="020E0502060401010101" pitchFamily="34" charset="-79"/>
              </a:rPr>
              <a:t>בֶּן-אַרְבָּעִים שָׁנָה אִישׁ-בֹּשֶׁת בֶּן-שָׁאוּל, </a:t>
            </a:r>
            <a:r>
              <a:rPr lang="he-IL" sz="3200" dirty="0">
                <a:solidFill>
                  <a:srgbClr val="000000"/>
                </a:solidFill>
                <a:latin typeface="David" panose="020E0502060401010101" pitchFamily="34" charset="-79"/>
                <a:cs typeface="David" panose="020E0502060401010101" pitchFamily="34" charset="-79"/>
              </a:rPr>
              <a:t>בְּמָלְכוֹ עַל-יִשְׂרָאֵל, וּשְׁתַּיִם שָׁנִים, מָלָךְ; אַךְ בֵּית יְהוּדָה, הָיוּ אַחֲרֵי דָוִד.  </a:t>
            </a:r>
            <a:endParaRPr lang="he-IL" sz="3200" dirty="0" smtClean="0">
              <a:solidFill>
                <a:srgbClr val="000000"/>
              </a:solidFill>
              <a:latin typeface="David" panose="020E0502060401010101" pitchFamily="34" charset="-79"/>
              <a:cs typeface="David" panose="020E0502060401010101" pitchFamily="34" charset="-79"/>
            </a:endParaRPr>
          </a:p>
          <a:p>
            <a:pPr algn="r"/>
            <a:r>
              <a:rPr lang="he-IL" sz="3200" b="1" dirty="0" smtClean="0">
                <a:solidFill>
                  <a:srgbClr val="000000"/>
                </a:solidFill>
                <a:latin typeface="David" panose="020E0502060401010101" pitchFamily="34" charset="-79"/>
                <a:cs typeface="David" panose="020E0502060401010101" pitchFamily="34" charset="-79"/>
              </a:rPr>
              <a:t>יא</a:t>
            </a:r>
            <a:r>
              <a:rPr lang="he-IL" sz="3200" dirty="0">
                <a:solidFill>
                  <a:srgbClr val="000000"/>
                </a:solidFill>
                <a:latin typeface="David" panose="020E0502060401010101" pitchFamily="34" charset="-79"/>
                <a:cs typeface="David" panose="020E0502060401010101" pitchFamily="34" charset="-79"/>
              </a:rPr>
              <a:t> וַיְהִי מִסְפַּר הַיָּמִים, אֲשֶׁר הָיָה </a:t>
            </a:r>
            <a:r>
              <a:rPr lang="he-IL" sz="3200" b="1" dirty="0">
                <a:solidFill>
                  <a:srgbClr val="000000"/>
                </a:solidFill>
                <a:latin typeface="David" panose="020E0502060401010101" pitchFamily="34" charset="-79"/>
                <a:cs typeface="David" panose="020E0502060401010101" pitchFamily="34" charset="-79"/>
              </a:rPr>
              <a:t>דָוִד מֶלֶךְ בְּחֶבְרוֹן עַל-בֵּית יְהוּדָה--שֶׁבַע שָׁנִים, וְשִׁשָּׁה חֳדָשִׁים. </a:t>
            </a:r>
            <a:endParaRPr lang="he-IL" sz="3200" b="1" dirty="0"/>
          </a:p>
        </p:txBody>
      </p:sp>
      <p:sp>
        <p:nvSpPr>
          <p:cNvPr id="3" name="מלבן 2"/>
          <p:cNvSpPr/>
          <p:nvPr/>
        </p:nvSpPr>
        <p:spPr>
          <a:xfrm>
            <a:off x="6065949" y="4084509"/>
            <a:ext cx="5718220" cy="2387770"/>
          </a:xfrm>
          <a:prstGeom prst="rect">
            <a:avLst/>
          </a:prstGeom>
          <a:solidFill>
            <a:schemeClr val="accent1">
              <a:lumMod val="60000"/>
              <a:lumOff val="40000"/>
            </a:schemeClr>
          </a:solidFill>
        </p:spPr>
        <p:txBody>
          <a:bodyPr wrap="square">
            <a:spAutoFit/>
          </a:bodyPr>
          <a:lstStyle/>
          <a:p>
            <a:pPr algn="r" rtl="1">
              <a:lnSpc>
                <a:spcPct val="107000"/>
              </a:lnSpc>
              <a:spcAft>
                <a:spcPts val="800"/>
              </a:spcAft>
            </a:pPr>
            <a:r>
              <a:rPr lang="he-IL" sz="2800" b="1" u="sng" dirty="0">
                <a:latin typeface="Calibri" panose="020F0502020204030204" pitchFamily="34" charset="0"/>
                <a:ea typeface="Calibri" panose="020F0502020204030204" pitchFamily="34" charset="0"/>
                <a:cs typeface="David" panose="020E0502060401010101" pitchFamily="34" charset="-79"/>
              </a:rPr>
              <a:t>שואלים מדוע לא מוזכר איש בושת בשמות בניו של שאול</a:t>
            </a:r>
            <a:r>
              <a:rPr lang="he-IL" sz="2800" b="1" dirty="0">
                <a:latin typeface="Calibri" panose="020F0502020204030204" pitchFamily="34" charset="0"/>
                <a:ea typeface="Calibri" panose="020F0502020204030204" pitchFamily="34" charset="0"/>
                <a:cs typeface="David" panose="020E0502060401010101" pitchFamily="34" charset="-79"/>
              </a:rPr>
              <a:t>? </a:t>
            </a:r>
            <a:r>
              <a:rPr lang="he-IL" sz="2800" dirty="0">
                <a:latin typeface="Calibri" panose="020F0502020204030204" pitchFamily="34" charset="0"/>
                <a:ea typeface="Calibri" panose="020F0502020204030204" pitchFamily="34" charset="0"/>
                <a:cs typeface="David" panose="020E0502060401010101" pitchFamily="34" charset="-79"/>
              </a:rPr>
              <a:t>יונתן </a:t>
            </a:r>
            <a:r>
              <a:rPr lang="he-IL" sz="2800" dirty="0" err="1">
                <a:latin typeface="Calibri" panose="020F0502020204030204" pitchFamily="34" charset="0"/>
                <a:ea typeface="Calibri" panose="020F0502020204030204" pitchFamily="34" charset="0"/>
                <a:cs typeface="David" panose="020E0502060401010101" pitchFamily="34" charset="-79"/>
              </a:rPr>
              <a:t>ישוי</a:t>
            </a:r>
            <a:r>
              <a:rPr lang="he-IL" sz="2800" dirty="0">
                <a:latin typeface="Calibri" panose="020F0502020204030204" pitchFamily="34" charset="0"/>
                <a:ea typeface="Calibri" panose="020F0502020204030204" pitchFamily="34" charset="0"/>
                <a:cs typeface="David" panose="020E0502060401010101" pitchFamily="34" charset="-79"/>
              </a:rPr>
              <a:t> </a:t>
            </a:r>
            <a:r>
              <a:rPr lang="he-IL" sz="2800" dirty="0" err="1">
                <a:latin typeface="Calibri" panose="020F0502020204030204" pitchFamily="34" charset="0"/>
                <a:ea typeface="Calibri" panose="020F0502020204030204" pitchFamily="34" charset="0"/>
                <a:cs typeface="David" panose="020E0502060401010101" pitchFamily="34" charset="-79"/>
              </a:rPr>
              <a:t>ומלכישוע</a:t>
            </a:r>
            <a:r>
              <a:rPr lang="he-IL" sz="2800" dirty="0">
                <a:latin typeface="Calibri" panose="020F0502020204030204" pitchFamily="34" charset="0"/>
                <a:ea typeface="Calibri" panose="020F0502020204030204" pitchFamily="34" charset="0"/>
                <a:cs typeface="David" panose="020E0502060401010101" pitchFamily="34" charset="-79"/>
              </a:rPr>
              <a:t>? מסביר </a:t>
            </a:r>
            <a:r>
              <a:rPr lang="he-IL" sz="2800" dirty="0" err="1">
                <a:latin typeface="Calibri" panose="020F0502020204030204" pitchFamily="34" charset="0"/>
                <a:ea typeface="Calibri" panose="020F0502020204030204" pitchFamily="34" charset="0"/>
                <a:cs typeface="David" panose="020E0502060401010101" pitchFamily="34" charset="-79"/>
              </a:rPr>
              <a:t>הרי"ד</a:t>
            </a:r>
            <a:r>
              <a:rPr lang="he-IL" sz="2800" dirty="0">
                <a:latin typeface="Calibri" panose="020F0502020204030204" pitchFamily="34" charset="0"/>
                <a:ea typeface="Calibri" panose="020F0502020204030204" pitchFamily="34" charset="0"/>
                <a:cs typeface="David" panose="020E0502060401010101" pitchFamily="34" charset="-79"/>
              </a:rPr>
              <a:t> שמנו שם רק את הבנים שהיו יוצאים למלחמה ואיש בושת לא יצא למלחמות והיה ממונה על ביתו של שאול). </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5" name="תמונה 4"/>
          <p:cNvPicPr>
            <a:picLocks noChangeAspect="1"/>
          </p:cNvPicPr>
          <p:nvPr/>
        </p:nvPicPr>
        <p:blipFill>
          <a:blip r:embed="rId2"/>
          <a:stretch>
            <a:fillRect/>
          </a:stretch>
        </p:blipFill>
        <p:spPr>
          <a:xfrm>
            <a:off x="1142129" y="3984199"/>
            <a:ext cx="3923359" cy="2777209"/>
          </a:xfrm>
          <a:prstGeom prst="rect">
            <a:avLst/>
          </a:prstGeom>
        </p:spPr>
      </p:pic>
    </p:spTree>
    <p:extLst>
      <p:ext uri="{BB962C8B-B14F-4D97-AF65-F5344CB8AC3E}">
        <p14:creationId xmlns:p14="http://schemas.microsoft.com/office/powerpoint/2010/main" val="1414601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circle(in)">
                                      <p:cBhvr>
                                        <p:cTn id="17" dur="20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6" presetClass="entr" presetSubtype="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down)">
                                      <p:cBhvr>
                                        <p:cTn id="22" dur="580">
                                          <p:stCondLst>
                                            <p:cond delay="0"/>
                                          </p:stCondLst>
                                        </p:cTn>
                                        <p:tgtEl>
                                          <p:spTgt spid="3"/>
                                        </p:tgtEl>
                                      </p:cBhvr>
                                    </p:animEffect>
                                    <p:anim calcmode="lin" valueType="num">
                                      <p:cBhvr>
                                        <p:cTn id="23"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8" dur="26">
                                          <p:stCondLst>
                                            <p:cond delay="650"/>
                                          </p:stCondLst>
                                        </p:cTn>
                                        <p:tgtEl>
                                          <p:spTgt spid="3"/>
                                        </p:tgtEl>
                                      </p:cBhvr>
                                      <p:to x="100000" y="60000"/>
                                    </p:animScale>
                                    <p:animScale>
                                      <p:cBhvr>
                                        <p:cTn id="29" dur="166" decel="50000">
                                          <p:stCondLst>
                                            <p:cond delay="676"/>
                                          </p:stCondLst>
                                        </p:cTn>
                                        <p:tgtEl>
                                          <p:spTgt spid="3"/>
                                        </p:tgtEl>
                                      </p:cBhvr>
                                      <p:to x="100000" y="100000"/>
                                    </p:animScale>
                                    <p:animScale>
                                      <p:cBhvr>
                                        <p:cTn id="30" dur="26">
                                          <p:stCondLst>
                                            <p:cond delay="1312"/>
                                          </p:stCondLst>
                                        </p:cTn>
                                        <p:tgtEl>
                                          <p:spTgt spid="3"/>
                                        </p:tgtEl>
                                      </p:cBhvr>
                                      <p:to x="100000" y="80000"/>
                                    </p:animScale>
                                    <p:animScale>
                                      <p:cBhvr>
                                        <p:cTn id="31" dur="166" decel="50000">
                                          <p:stCondLst>
                                            <p:cond delay="1338"/>
                                          </p:stCondLst>
                                        </p:cTn>
                                        <p:tgtEl>
                                          <p:spTgt spid="3"/>
                                        </p:tgtEl>
                                      </p:cBhvr>
                                      <p:to x="100000" y="100000"/>
                                    </p:animScale>
                                    <p:animScale>
                                      <p:cBhvr>
                                        <p:cTn id="32" dur="26">
                                          <p:stCondLst>
                                            <p:cond delay="1642"/>
                                          </p:stCondLst>
                                        </p:cTn>
                                        <p:tgtEl>
                                          <p:spTgt spid="3"/>
                                        </p:tgtEl>
                                      </p:cBhvr>
                                      <p:to x="100000" y="90000"/>
                                    </p:animScale>
                                    <p:animScale>
                                      <p:cBhvr>
                                        <p:cTn id="33" dur="166" decel="50000">
                                          <p:stCondLst>
                                            <p:cond delay="1668"/>
                                          </p:stCondLst>
                                        </p:cTn>
                                        <p:tgtEl>
                                          <p:spTgt spid="3"/>
                                        </p:tgtEl>
                                      </p:cBhvr>
                                      <p:to x="100000" y="100000"/>
                                    </p:animScale>
                                    <p:animScale>
                                      <p:cBhvr>
                                        <p:cTn id="34" dur="26">
                                          <p:stCondLst>
                                            <p:cond delay="1808"/>
                                          </p:stCondLst>
                                        </p:cTn>
                                        <p:tgtEl>
                                          <p:spTgt spid="3"/>
                                        </p:tgtEl>
                                      </p:cBhvr>
                                      <p:to x="100000" y="95000"/>
                                    </p:animScale>
                                    <p:animScale>
                                      <p:cBhvr>
                                        <p:cTn id="35"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טקסט 2">
            <a:extLst>
              <a:ext uri="{FF2B5EF4-FFF2-40B4-BE49-F238E27FC236}">
                <a16:creationId xmlns:a16="http://schemas.microsoft.com/office/drawing/2014/main" id="{56DB90CD-19E1-4D13-BB50-83FFCB491D9B}"/>
              </a:ext>
            </a:extLst>
          </p:cNvPr>
          <p:cNvSpPr>
            <a:spLocks noGrp="1"/>
          </p:cNvSpPr>
          <p:nvPr>
            <p:ph type="body" idx="1"/>
          </p:nvPr>
        </p:nvSpPr>
        <p:spPr>
          <a:xfrm>
            <a:off x="839787" y="256381"/>
            <a:ext cx="5157787" cy="823912"/>
          </a:xfrm>
          <a:solidFill>
            <a:schemeClr val="accent3">
              <a:lumMod val="60000"/>
              <a:lumOff val="40000"/>
            </a:schemeClr>
          </a:solidFill>
        </p:spPr>
        <p:txBody>
          <a:bodyPr>
            <a:normAutofit/>
          </a:bodyPr>
          <a:lstStyle/>
          <a:p>
            <a:pPr algn="ctr"/>
            <a:r>
              <a:rPr lang="he-IL" sz="4000" dirty="0" err="1">
                <a:latin typeface="Calibri" panose="020F0502020204030204" pitchFamily="34" charset="0"/>
                <a:cs typeface="Calibri" panose="020F0502020204030204" pitchFamily="34" charset="0"/>
              </a:rPr>
              <a:t>אישבושת</a:t>
            </a:r>
            <a:endParaRPr lang="he-IL" sz="4000" dirty="0">
              <a:latin typeface="Calibri" panose="020F0502020204030204" pitchFamily="34" charset="0"/>
              <a:cs typeface="Calibri" panose="020F0502020204030204" pitchFamily="34" charset="0"/>
            </a:endParaRPr>
          </a:p>
        </p:txBody>
      </p:sp>
      <p:sp>
        <p:nvSpPr>
          <p:cNvPr id="4" name="מציין מיקום תוכן 3">
            <a:extLst>
              <a:ext uri="{FF2B5EF4-FFF2-40B4-BE49-F238E27FC236}">
                <a16:creationId xmlns:a16="http://schemas.microsoft.com/office/drawing/2014/main" id="{ACFB55BC-3E9D-4E1B-BA52-2613FCD4772E}"/>
              </a:ext>
            </a:extLst>
          </p:cNvPr>
          <p:cNvSpPr>
            <a:spLocks noGrp="1"/>
          </p:cNvSpPr>
          <p:nvPr>
            <p:ph sz="half" idx="2"/>
          </p:nvPr>
        </p:nvSpPr>
        <p:spPr>
          <a:xfrm>
            <a:off x="266260" y="1308187"/>
            <a:ext cx="6027002" cy="5483251"/>
          </a:xfrm>
          <a:solidFill>
            <a:schemeClr val="accent2">
              <a:lumMod val="40000"/>
              <a:lumOff val="60000"/>
            </a:schemeClr>
          </a:solidFill>
        </p:spPr>
        <p:txBody>
          <a:bodyPr>
            <a:noAutofit/>
          </a:bodyPr>
          <a:lstStyle/>
          <a:p>
            <a:pPr algn="ctr"/>
            <a:r>
              <a:rPr lang="he-IL" sz="2400" dirty="0">
                <a:latin typeface="David" panose="020E0502060401010101" pitchFamily="34" charset="-79"/>
                <a:cs typeface="David" panose="020E0502060401010101" pitchFamily="34" charset="-79"/>
              </a:rPr>
              <a:t>ראובן</a:t>
            </a:r>
          </a:p>
          <a:p>
            <a:pPr algn="ctr"/>
            <a:r>
              <a:rPr lang="he-IL" sz="2400" dirty="0">
                <a:latin typeface="David" panose="020E0502060401010101" pitchFamily="34" charset="-79"/>
                <a:cs typeface="David" panose="020E0502060401010101" pitchFamily="34" charset="-79"/>
              </a:rPr>
              <a:t>שמעון</a:t>
            </a:r>
          </a:p>
          <a:p>
            <a:pPr algn="ctr"/>
            <a:r>
              <a:rPr lang="he-IL" sz="2400" dirty="0">
                <a:latin typeface="David" panose="020E0502060401010101" pitchFamily="34" charset="-79"/>
                <a:cs typeface="David" panose="020E0502060401010101" pitchFamily="34" charset="-79"/>
              </a:rPr>
              <a:t>לוי</a:t>
            </a:r>
          </a:p>
          <a:p>
            <a:pPr algn="ctr"/>
            <a:r>
              <a:rPr lang="he-IL" sz="2400" dirty="0">
                <a:latin typeface="David" panose="020E0502060401010101" pitchFamily="34" charset="-79"/>
                <a:cs typeface="David" panose="020E0502060401010101" pitchFamily="34" charset="-79"/>
              </a:rPr>
              <a:t>יששכר</a:t>
            </a:r>
          </a:p>
          <a:p>
            <a:pPr algn="ctr"/>
            <a:r>
              <a:rPr lang="he-IL" sz="2400" dirty="0">
                <a:latin typeface="David" panose="020E0502060401010101" pitchFamily="34" charset="-79"/>
                <a:cs typeface="David" panose="020E0502060401010101" pitchFamily="34" charset="-79"/>
              </a:rPr>
              <a:t>זבולון</a:t>
            </a:r>
          </a:p>
          <a:p>
            <a:pPr algn="ctr"/>
            <a:r>
              <a:rPr lang="he-IL" sz="2400" dirty="0">
                <a:latin typeface="David" panose="020E0502060401010101" pitchFamily="34" charset="-79"/>
                <a:cs typeface="David" panose="020E0502060401010101" pitchFamily="34" charset="-79"/>
              </a:rPr>
              <a:t>גד </a:t>
            </a:r>
          </a:p>
          <a:p>
            <a:pPr algn="ctr"/>
            <a:r>
              <a:rPr lang="he-IL" sz="2400" dirty="0">
                <a:latin typeface="David" panose="020E0502060401010101" pitchFamily="34" charset="-79"/>
                <a:cs typeface="David" panose="020E0502060401010101" pitchFamily="34" charset="-79"/>
              </a:rPr>
              <a:t>אשר</a:t>
            </a:r>
          </a:p>
          <a:p>
            <a:pPr algn="ctr"/>
            <a:r>
              <a:rPr lang="he-IL" sz="2400" dirty="0">
                <a:latin typeface="David" panose="020E0502060401010101" pitchFamily="34" charset="-79"/>
                <a:cs typeface="David" panose="020E0502060401010101" pitchFamily="34" charset="-79"/>
              </a:rPr>
              <a:t>דן </a:t>
            </a:r>
          </a:p>
          <a:p>
            <a:pPr algn="ctr"/>
            <a:r>
              <a:rPr lang="he-IL" sz="2400" dirty="0">
                <a:latin typeface="David" panose="020E0502060401010101" pitchFamily="34" charset="-79"/>
                <a:cs typeface="David" panose="020E0502060401010101" pitchFamily="34" charset="-79"/>
              </a:rPr>
              <a:t>נפתלי</a:t>
            </a:r>
          </a:p>
          <a:p>
            <a:pPr algn="ctr"/>
            <a:r>
              <a:rPr lang="he-IL" sz="2400" dirty="0">
                <a:latin typeface="David" panose="020E0502060401010101" pitchFamily="34" charset="-79"/>
                <a:cs typeface="David" panose="020E0502060401010101" pitchFamily="34" charset="-79"/>
              </a:rPr>
              <a:t>יוסף</a:t>
            </a:r>
          </a:p>
          <a:p>
            <a:pPr algn="ctr"/>
            <a:r>
              <a:rPr lang="he-IL" sz="2400" dirty="0">
                <a:latin typeface="David" panose="020E0502060401010101" pitchFamily="34" charset="-79"/>
                <a:cs typeface="David" panose="020E0502060401010101" pitchFamily="34" charset="-79"/>
              </a:rPr>
              <a:t>בנימין</a:t>
            </a:r>
          </a:p>
        </p:txBody>
      </p:sp>
      <p:sp>
        <p:nvSpPr>
          <p:cNvPr id="5" name="מציין מיקום טקסט 4">
            <a:extLst>
              <a:ext uri="{FF2B5EF4-FFF2-40B4-BE49-F238E27FC236}">
                <a16:creationId xmlns:a16="http://schemas.microsoft.com/office/drawing/2014/main" id="{9D3BB1B1-AE58-4D35-BF4E-F8EC9584DF7F}"/>
              </a:ext>
            </a:extLst>
          </p:cNvPr>
          <p:cNvSpPr>
            <a:spLocks noGrp="1"/>
          </p:cNvSpPr>
          <p:nvPr>
            <p:ph type="body" sz="quarter" idx="3"/>
          </p:nvPr>
        </p:nvSpPr>
        <p:spPr>
          <a:xfrm>
            <a:off x="6194428" y="256381"/>
            <a:ext cx="5183188" cy="823912"/>
          </a:xfrm>
          <a:solidFill>
            <a:schemeClr val="accent3">
              <a:lumMod val="60000"/>
              <a:lumOff val="40000"/>
            </a:schemeClr>
          </a:solidFill>
        </p:spPr>
        <p:txBody>
          <a:bodyPr>
            <a:normAutofit/>
          </a:bodyPr>
          <a:lstStyle/>
          <a:p>
            <a:pPr algn="ctr"/>
            <a:r>
              <a:rPr lang="he-IL" sz="4000" dirty="0">
                <a:latin typeface="Calibri" panose="020F0502020204030204" pitchFamily="34" charset="0"/>
                <a:cs typeface="Calibri" panose="020F0502020204030204" pitchFamily="34" charset="0"/>
              </a:rPr>
              <a:t>דוד</a:t>
            </a:r>
          </a:p>
        </p:txBody>
      </p:sp>
      <p:sp>
        <p:nvSpPr>
          <p:cNvPr id="6" name="מציין מיקום תוכן 5">
            <a:extLst>
              <a:ext uri="{FF2B5EF4-FFF2-40B4-BE49-F238E27FC236}">
                <a16:creationId xmlns:a16="http://schemas.microsoft.com/office/drawing/2014/main" id="{502B172D-B995-4F1F-BA43-D3CA40EC4255}"/>
              </a:ext>
            </a:extLst>
          </p:cNvPr>
          <p:cNvSpPr>
            <a:spLocks noGrp="1"/>
          </p:cNvSpPr>
          <p:nvPr>
            <p:ph sz="quarter" idx="4"/>
          </p:nvPr>
        </p:nvSpPr>
        <p:spPr>
          <a:xfrm>
            <a:off x="6515100" y="2268140"/>
            <a:ext cx="5183188" cy="3684588"/>
          </a:xfrm>
          <a:solidFill>
            <a:schemeClr val="accent2">
              <a:lumMod val="40000"/>
              <a:lumOff val="60000"/>
            </a:schemeClr>
          </a:solidFill>
        </p:spPr>
        <p:txBody>
          <a:bodyPr>
            <a:normAutofit/>
          </a:bodyPr>
          <a:lstStyle/>
          <a:p>
            <a:endParaRPr lang="he-IL" dirty="0">
              <a:latin typeface="Calibri" panose="020F0502020204030204" pitchFamily="34" charset="0"/>
              <a:cs typeface="Calibri" panose="020F0502020204030204" pitchFamily="34" charset="0"/>
            </a:endParaRPr>
          </a:p>
          <a:p>
            <a:endParaRPr lang="he-IL" dirty="0">
              <a:latin typeface="Calibri" panose="020F0502020204030204" pitchFamily="34" charset="0"/>
              <a:cs typeface="Calibri" panose="020F0502020204030204" pitchFamily="34" charset="0"/>
            </a:endParaRPr>
          </a:p>
          <a:p>
            <a:pPr marL="0" indent="0" algn="ctr">
              <a:buNone/>
            </a:pPr>
            <a:r>
              <a:rPr lang="he-IL" sz="5800" dirty="0">
                <a:latin typeface="David" panose="020E0502060401010101" pitchFamily="34" charset="-79"/>
                <a:cs typeface="David" panose="020E0502060401010101" pitchFamily="34" charset="-79"/>
              </a:rPr>
              <a:t>יהודה</a:t>
            </a:r>
          </a:p>
        </p:txBody>
      </p:sp>
      <p:pic>
        <p:nvPicPr>
          <p:cNvPr id="7" name="תמונה 6">
            <a:extLst>
              <a:ext uri="{FF2B5EF4-FFF2-40B4-BE49-F238E27FC236}">
                <a16:creationId xmlns:a16="http://schemas.microsoft.com/office/drawing/2014/main" id="{93113148-F091-4B8E-9A61-F8C3ECA405C4}"/>
              </a:ext>
            </a:extLst>
          </p:cNvPr>
          <p:cNvPicPr>
            <a:picLocks noChangeAspect="1"/>
          </p:cNvPicPr>
          <p:nvPr/>
        </p:nvPicPr>
        <p:blipFill rotWithShape="1">
          <a:blip r:embed="rId2">
            <a:alphaModFix/>
          </a:blip>
          <a:srcRect l="2240" r="2215" b="-3"/>
          <a:stretch/>
        </p:blipFill>
        <p:spPr>
          <a:xfrm>
            <a:off x="839787" y="163740"/>
            <a:ext cx="1390630" cy="1455510"/>
          </a:xfrm>
          <a:custGeom>
            <a:avLst/>
            <a:gdLst/>
            <a:ahLst/>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pic>
        <p:nvPicPr>
          <p:cNvPr id="8" name="תמונה 7">
            <a:extLst>
              <a:ext uri="{FF2B5EF4-FFF2-40B4-BE49-F238E27FC236}">
                <a16:creationId xmlns:a16="http://schemas.microsoft.com/office/drawing/2014/main" id="{67BB1355-6350-409D-A6EB-572184F1AEC0}"/>
              </a:ext>
            </a:extLst>
          </p:cNvPr>
          <p:cNvPicPr>
            <a:picLocks noChangeAspect="1"/>
          </p:cNvPicPr>
          <p:nvPr/>
        </p:nvPicPr>
        <p:blipFill rotWithShape="1">
          <a:blip r:embed="rId2">
            <a:alphaModFix/>
          </a:blip>
          <a:srcRect l="2240" r="2215" b="-3"/>
          <a:stretch/>
        </p:blipFill>
        <p:spPr>
          <a:xfrm>
            <a:off x="6588949" y="0"/>
            <a:ext cx="1390630" cy="1455510"/>
          </a:xfrm>
          <a:custGeom>
            <a:avLst/>
            <a:gdLst/>
            <a:ahLst/>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Tree>
    <p:extLst>
      <p:ext uri="{BB962C8B-B14F-4D97-AF65-F5344CB8AC3E}">
        <p14:creationId xmlns:p14="http://schemas.microsoft.com/office/powerpoint/2010/main" val="31501651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7578" y="360608"/>
            <a:ext cx="5267459" cy="4401205"/>
          </a:xfrm>
          <a:prstGeom prst="rect">
            <a:avLst/>
          </a:prstGeom>
          <a:solidFill>
            <a:schemeClr val="accent4">
              <a:lumMod val="40000"/>
              <a:lumOff val="60000"/>
            </a:schemeClr>
          </a:solidFill>
          <a:ln w="28575">
            <a:solidFill>
              <a:schemeClr val="tx1"/>
            </a:solidFill>
          </a:ln>
        </p:spPr>
        <p:txBody>
          <a:bodyPr wrap="square" rtlCol="1">
            <a:spAutoFit/>
          </a:bodyPr>
          <a:lstStyle/>
          <a:p>
            <a:pPr algn="r"/>
            <a:r>
              <a:rPr lang="he-IL" sz="2800" b="1" u="sng" dirty="0" err="1" smtClean="0">
                <a:latin typeface="David" panose="020E0502060401010101" pitchFamily="34" charset="-79"/>
                <a:cs typeface="David" panose="020E0502060401010101" pitchFamily="34" charset="-79"/>
              </a:rPr>
              <a:t>יב</a:t>
            </a:r>
            <a:r>
              <a:rPr lang="he-IL" sz="2800" dirty="0" smtClean="0">
                <a:latin typeface="David" panose="020E0502060401010101" pitchFamily="34" charset="-79"/>
                <a:cs typeface="David" panose="020E0502060401010101" pitchFamily="34" charset="-79"/>
              </a:rPr>
              <a:t>. לאחר </a:t>
            </a:r>
            <a:r>
              <a:rPr lang="he-IL" sz="2800" dirty="0">
                <a:latin typeface="David" panose="020E0502060401010101" pitchFamily="34" charset="-79"/>
                <a:cs typeface="David" panose="020E0502060401010101" pitchFamily="34" charset="-79"/>
              </a:rPr>
              <a:t>שנתיים של מלכות של איש בושת, </a:t>
            </a:r>
            <a:r>
              <a:rPr lang="he-IL" sz="2800" b="1" dirty="0">
                <a:latin typeface="David" panose="020E0502060401010101" pitchFamily="34" charset="-79"/>
                <a:cs typeface="David" panose="020E0502060401010101" pitchFamily="34" charset="-79"/>
              </a:rPr>
              <a:t>יצאו אבנר בן נר </a:t>
            </a:r>
            <a:r>
              <a:rPr lang="he-IL" sz="2800" dirty="0">
                <a:latin typeface="David" panose="020E0502060401010101" pitchFamily="34" charset="-79"/>
                <a:cs typeface="David" panose="020E0502060401010101" pitchFamily="34" charset="-79"/>
              </a:rPr>
              <a:t>וחיילי איש בושת בן שאול, והלכו </a:t>
            </a:r>
            <a:r>
              <a:rPr lang="he-IL" sz="2800" b="1" u="sng" dirty="0">
                <a:latin typeface="David" panose="020E0502060401010101" pitchFamily="34" charset="-79"/>
                <a:cs typeface="David" panose="020E0502060401010101" pitchFamily="34" charset="-79"/>
              </a:rPr>
              <a:t>מהעיר מחניים לעיר גבעון </a:t>
            </a:r>
            <a:r>
              <a:rPr lang="he-IL" sz="2800" dirty="0">
                <a:latin typeface="David" panose="020E0502060401010101" pitchFamily="34" charset="-79"/>
                <a:cs typeface="David" panose="020E0502060401010101" pitchFamily="34" charset="-79"/>
              </a:rPr>
              <a:t>(שנמצאת בבנימין</a:t>
            </a:r>
            <a:r>
              <a:rPr lang="he-IL" sz="2800" dirty="0" smtClean="0">
                <a:latin typeface="David" panose="020E0502060401010101" pitchFamily="34" charset="-79"/>
                <a:cs typeface="David" panose="020E0502060401010101" pitchFamily="34" charset="-79"/>
              </a:rPr>
              <a:t>).</a:t>
            </a:r>
          </a:p>
          <a:p>
            <a:pPr algn="r"/>
            <a:r>
              <a:rPr lang="he-IL" sz="2800" b="1" u="sng" dirty="0" err="1" smtClean="0">
                <a:latin typeface="David" panose="020E0502060401010101" pitchFamily="34" charset="-79"/>
                <a:cs typeface="David" panose="020E0502060401010101" pitchFamily="34" charset="-79"/>
              </a:rPr>
              <a:t>יג</a:t>
            </a:r>
            <a:r>
              <a:rPr lang="he-IL" sz="2800" dirty="0">
                <a:latin typeface="David" panose="020E0502060401010101" pitchFamily="34" charset="-79"/>
                <a:cs typeface="David" panose="020E0502060401010101" pitchFamily="34" charset="-79"/>
              </a:rPr>
              <a:t>. </a:t>
            </a:r>
            <a:r>
              <a:rPr lang="he-IL" sz="2800" b="1" dirty="0">
                <a:latin typeface="David" panose="020E0502060401010101" pitchFamily="34" charset="-79"/>
                <a:cs typeface="David" panose="020E0502060401010101" pitchFamily="34" charset="-79"/>
              </a:rPr>
              <a:t>ויואב הבן של צרויה </a:t>
            </a:r>
            <a:r>
              <a:rPr lang="he-IL" sz="2800" dirty="0">
                <a:latin typeface="David" panose="020E0502060401010101" pitchFamily="34" charset="-79"/>
                <a:cs typeface="David" panose="020E0502060401010101" pitchFamily="34" charset="-79"/>
              </a:rPr>
              <a:t>(שהייתה אחותו של דוד ) וחיילי דוד יצאו </a:t>
            </a:r>
            <a:r>
              <a:rPr lang="he-IL" sz="2800" b="1" u="sng" dirty="0">
                <a:latin typeface="David" panose="020E0502060401010101" pitchFamily="34" charset="-79"/>
                <a:cs typeface="David" panose="020E0502060401010101" pitchFamily="34" charset="-79"/>
              </a:rPr>
              <a:t>מחברון לגבעון </a:t>
            </a:r>
            <a:r>
              <a:rPr lang="he-IL" sz="2800" dirty="0">
                <a:latin typeface="David" panose="020E0502060401010101" pitchFamily="34" charset="-79"/>
                <a:cs typeface="David" panose="020E0502060401010101" pitchFamily="34" charset="-79"/>
              </a:rPr>
              <a:t>ונפגשו אלה עם אלה סמוך לבריכת המים של גבעון והתיישבו אלה על הבריכה מצד אחד ואלה על הבריכה מצד שני.</a:t>
            </a:r>
          </a:p>
        </p:txBody>
      </p:sp>
      <p:sp>
        <p:nvSpPr>
          <p:cNvPr id="2" name="מלבן 1"/>
          <p:cNvSpPr/>
          <p:nvPr/>
        </p:nvSpPr>
        <p:spPr>
          <a:xfrm>
            <a:off x="5778321" y="360608"/>
            <a:ext cx="6096000" cy="3046988"/>
          </a:xfrm>
          <a:prstGeom prst="rect">
            <a:avLst/>
          </a:prstGeom>
          <a:solidFill>
            <a:schemeClr val="accent5">
              <a:lumMod val="20000"/>
              <a:lumOff val="80000"/>
            </a:schemeClr>
          </a:solidFill>
        </p:spPr>
        <p:txBody>
          <a:bodyPr>
            <a:spAutoFit/>
          </a:bodyPr>
          <a:lstStyle/>
          <a:p>
            <a:pPr algn="r"/>
            <a:r>
              <a:rPr lang="he-IL" sz="3200" b="1" dirty="0" err="1">
                <a:solidFill>
                  <a:srgbClr val="000000"/>
                </a:solidFill>
                <a:latin typeface="David" panose="020E0502060401010101" pitchFamily="34" charset="-79"/>
                <a:cs typeface="David" panose="020E0502060401010101" pitchFamily="34" charset="-79"/>
              </a:rPr>
              <a:t>יב</a:t>
            </a:r>
            <a:r>
              <a:rPr lang="he-IL" sz="3200" dirty="0">
                <a:solidFill>
                  <a:srgbClr val="000000"/>
                </a:solidFill>
                <a:latin typeface="David" panose="020E0502060401010101" pitchFamily="34" charset="-79"/>
                <a:cs typeface="David" panose="020E0502060401010101" pitchFamily="34" charset="-79"/>
              </a:rPr>
              <a:t> וַיֵּצֵא אַבְנֵר בֶּן-נֵר, וְעַבְדֵי אִישׁ-בֹּשֶׁת בֶּן-שָׁאוּל, </a:t>
            </a:r>
            <a:r>
              <a:rPr lang="he-IL" sz="3200" dirty="0" err="1">
                <a:solidFill>
                  <a:srgbClr val="000000"/>
                </a:solidFill>
                <a:latin typeface="David" panose="020E0502060401010101" pitchFamily="34" charset="-79"/>
                <a:cs typeface="David" panose="020E0502060401010101" pitchFamily="34" charset="-79"/>
              </a:rPr>
              <a:t>מִמַּחֲנַיִם</a:t>
            </a:r>
            <a:r>
              <a:rPr lang="he-IL" sz="3200" dirty="0">
                <a:solidFill>
                  <a:srgbClr val="000000"/>
                </a:solidFill>
                <a:latin typeface="David" panose="020E0502060401010101" pitchFamily="34" charset="-79"/>
                <a:cs typeface="David" panose="020E0502060401010101" pitchFamily="34" charset="-79"/>
              </a:rPr>
              <a:t>, </a:t>
            </a:r>
            <a:r>
              <a:rPr lang="he-IL" sz="3200" dirty="0" err="1">
                <a:solidFill>
                  <a:srgbClr val="000000"/>
                </a:solidFill>
                <a:latin typeface="David" panose="020E0502060401010101" pitchFamily="34" charset="-79"/>
                <a:cs typeface="David" panose="020E0502060401010101" pitchFamily="34" charset="-79"/>
              </a:rPr>
              <a:t>גִּבְעוֹנָה</a:t>
            </a:r>
            <a:r>
              <a:rPr lang="he-IL" sz="3200" dirty="0">
                <a:solidFill>
                  <a:srgbClr val="000000"/>
                </a:solidFill>
                <a:latin typeface="David" panose="020E0502060401010101" pitchFamily="34" charset="-79"/>
                <a:cs typeface="David" panose="020E0502060401010101" pitchFamily="34" charset="-79"/>
              </a:rPr>
              <a:t>.  </a:t>
            </a:r>
            <a:endParaRPr lang="he-IL" sz="3200" dirty="0" smtClean="0">
              <a:solidFill>
                <a:srgbClr val="000000"/>
              </a:solidFill>
              <a:latin typeface="David" panose="020E0502060401010101" pitchFamily="34" charset="-79"/>
              <a:cs typeface="David" panose="020E0502060401010101" pitchFamily="34" charset="-79"/>
            </a:endParaRPr>
          </a:p>
          <a:p>
            <a:pPr algn="r"/>
            <a:r>
              <a:rPr lang="he-IL" sz="3200" b="1" dirty="0" err="1" smtClean="0">
                <a:solidFill>
                  <a:srgbClr val="000000"/>
                </a:solidFill>
                <a:latin typeface="David" panose="020E0502060401010101" pitchFamily="34" charset="-79"/>
                <a:cs typeface="David" panose="020E0502060401010101" pitchFamily="34" charset="-79"/>
              </a:rPr>
              <a:t>יג</a:t>
            </a:r>
            <a:r>
              <a:rPr lang="he-IL" sz="3200" dirty="0">
                <a:solidFill>
                  <a:srgbClr val="000000"/>
                </a:solidFill>
                <a:latin typeface="David" panose="020E0502060401010101" pitchFamily="34" charset="-79"/>
                <a:cs typeface="David" panose="020E0502060401010101" pitchFamily="34" charset="-79"/>
              </a:rPr>
              <a:t> וְיוֹאָב בֶּן-צְרוּיָה וְעַבְדֵי דָוִד, יָצְאוּ, וַיִּפְגְּשׁוּם עַל-בְּרֵכַת גִּבְעוֹן, יַחְדָּו; וַיֵּשְׁבוּ אֵלֶּה עַל-הַבְּרֵכָה, מִזֶּה, וְאֵלֶּה עַל-הַבְּרֵכָה, מִזֶּה</a:t>
            </a:r>
            <a:r>
              <a:rPr lang="he-IL" dirty="0">
                <a:solidFill>
                  <a:srgbClr val="000000"/>
                </a:solidFill>
                <a:latin typeface="David" panose="020E0502060401010101" pitchFamily="34" charset="-79"/>
                <a:cs typeface="David" panose="020E0502060401010101" pitchFamily="34" charset="-79"/>
              </a:rPr>
              <a:t>.</a:t>
            </a:r>
            <a:endParaRPr lang="he-IL" dirty="0"/>
          </a:p>
        </p:txBody>
      </p:sp>
      <p:pic>
        <p:nvPicPr>
          <p:cNvPr id="3" name="תמונה 2"/>
          <p:cNvPicPr>
            <a:picLocks noChangeAspect="1"/>
          </p:cNvPicPr>
          <p:nvPr/>
        </p:nvPicPr>
        <p:blipFill>
          <a:blip r:embed="rId2"/>
          <a:stretch>
            <a:fillRect/>
          </a:stretch>
        </p:blipFill>
        <p:spPr>
          <a:xfrm>
            <a:off x="7289443" y="3662682"/>
            <a:ext cx="4457338" cy="2966156"/>
          </a:xfrm>
          <a:prstGeom prst="rect">
            <a:avLst/>
          </a:prstGeom>
        </p:spPr>
      </p:pic>
      <p:cxnSp>
        <p:nvCxnSpPr>
          <p:cNvPr id="6" name="מחבר חץ ישר 5"/>
          <p:cNvCxnSpPr/>
          <p:nvPr/>
        </p:nvCxnSpPr>
        <p:spPr>
          <a:xfrm>
            <a:off x="9002332" y="2266682"/>
            <a:ext cx="373488" cy="224092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569373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barn(inVertical)">
                                      <p:cBhvr>
                                        <p:cTn id="14" dur="500"/>
                                        <p:tgtEl>
                                          <p:spTgt spid="4">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down)">
                                      <p:cBhvr>
                                        <p:cTn id="2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4547" y="214425"/>
            <a:ext cx="5847008" cy="6494085"/>
          </a:xfrm>
          <a:prstGeom prst="rect">
            <a:avLst/>
          </a:prstGeom>
          <a:solidFill>
            <a:schemeClr val="accent3">
              <a:lumMod val="40000"/>
              <a:lumOff val="60000"/>
            </a:schemeClr>
          </a:solidFill>
          <a:ln w="28575">
            <a:solidFill>
              <a:schemeClr val="tx1"/>
            </a:solidFill>
          </a:ln>
        </p:spPr>
        <p:txBody>
          <a:bodyPr wrap="square" rtlCol="1">
            <a:spAutoFit/>
          </a:bodyPr>
          <a:lstStyle/>
          <a:p>
            <a:pPr algn="r"/>
            <a:r>
              <a:rPr lang="he-IL" sz="2800" b="1" u="sng" dirty="0" smtClean="0">
                <a:latin typeface="David" panose="020E0502060401010101" pitchFamily="34" charset="-79"/>
                <a:cs typeface="David" panose="020E0502060401010101" pitchFamily="34" charset="-79"/>
              </a:rPr>
              <a:t>יד. פנה </a:t>
            </a:r>
            <a:r>
              <a:rPr lang="he-IL" sz="2800" b="1" u="sng" dirty="0">
                <a:latin typeface="David" panose="020E0502060401010101" pitchFamily="34" charset="-79"/>
                <a:cs typeface="David" panose="020E0502060401010101" pitchFamily="34" charset="-79"/>
              </a:rPr>
              <a:t>אבנר אל יואב ואמר</a:t>
            </a:r>
            <a:r>
              <a:rPr lang="he-IL" sz="2800" dirty="0">
                <a:latin typeface="David" panose="020E0502060401010101" pitchFamily="34" charset="-79"/>
                <a:cs typeface="David" panose="020E0502060401010101" pitchFamily="34" charset="-79"/>
              </a:rPr>
              <a:t>: יערכו עכשיו חיילי שני המחנות מלחמה ויוכיחו את גבורתם לפנינו (יתגרו בחרבות אחד מול השני בדרך שחוק) ויואב הסכים לתחרות ולמשחק. </a:t>
            </a:r>
            <a:r>
              <a:rPr lang="he-IL" sz="2400" b="1" dirty="0">
                <a:latin typeface="David" panose="020E0502060401010101" pitchFamily="34" charset="-79"/>
                <a:cs typeface="David" panose="020E0502060401010101" pitchFamily="34" charset="-79"/>
              </a:rPr>
              <a:t>(אומר המדרש: לפי שעשה אבנר דם הנערים שחוק נענש ונפל בחרב</a:t>
            </a:r>
            <a:r>
              <a:rPr lang="he-IL" sz="2400" b="1" dirty="0" smtClean="0">
                <a:latin typeface="David" panose="020E0502060401010101" pitchFamily="34" charset="-79"/>
                <a:cs typeface="David" panose="020E0502060401010101" pitchFamily="34" charset="-79"/>
              </a:rPr>
              <a:t>). </a:t>
            </a:r>
          </a:p>
          <a:p>
            <a:pPr algn="r"/>
            <a:r>
              <a:rPr lang="he-IL" sz="2800" b="1" dirty="0">
                <a:latin typeface="David" panose="020E0502060401010101" pitchFamily="34" charset="-79"/>
                <a:cs typeface="David" panose="020E0502060401010101" pitchFamily="34" charset="-79"/>
              </a:rPr>
              <a:t>טו. </a:t>
            </a:r>
            <a:r>
              <a:rPr lang="he-IL" sz="2800" dirty="0">
                <a:latin typeface="David" panose="020E0502060401010101" pitchFamily="34" charset="-79"/>
                <a:cs typeface="David" panose="020E0502060401010101" pitchFamily="34" charset="-79"/>
              </a:rPr>
              <a:t>וקמו עבדי איש בושת ועברו אל בני יהודה (עבדי דוד) שנים עשר איש מבני בנימין עבדי איש בושת, וכנגדם 12 מעבדי דוד. </a:t>
            </a:r>
            <a:endParaRPr lang="he-IL" sz="2800" dirty="0" smtClean="0">
              <a:latin typeface="David" panose="020E0502060401010101" pitchFamily="34" charset="-79"/>
              <a:cs typeface="David" panose="020E0502060401010101" pitchFamily="34" charset="-79"/>
            </a:endParaRPr>
          </a:p>
          <a:p>
            <a:pPr algn="r"/>
            <a:r>
              <a:rPr lang="he-IL" sz="2800" b="1" u="sng" dirty="0" err="1" smtClean="0">
                <a:latin typeface="David" panose="020E0502060401010101" pitchFamily="34" charset="-79"/>
                <a:cs typeface="David" panose="020E0502060401010101" pitchFamily="34" charset="-79"/>
              </a:rPr>
              <a:t>טז</a:t>
            </a:r>
            <a:r>
              <a:rPr lang="he-IL" sz="2800" dirty="0">
                <a:latin typeface="David" panose="020E0502060401010101" pitchFamily="34" charset="-79"/>
                <a:cs typeface="David" panose="020E0502060401010101" pitchFamily="34" charset="-79"/>
              </a:rPr>
              <a:t>. אחז כל חייל בראשו של מתחרהו ומזה נגרם שתקעו כל אחד את חרבו בצד רעהו , וכך יצא שהרגו איש את רעהו ונפלו ומתו. וקראו למקום </a:t>
            </a:r>
            <a:r>
              <a:rPr lang="he-IL" sz="2800" b="1" u="sng" dirty="0">
                <a:latin typeface="David" panose="020E0502060401010101" pitchFamily="34" charset="-79"/>
                <a:cs typeface="David" panose="020E0502060401010101" pitchFamily="34" charset="-79"/>
              </a:rPr>
              <a:t>"חלקת צורים" </a:t>
            </a:r>
            <a:r>
              <a:rPr lang="he-IL" sz="2800" dirty="0">
                <a:latin typeface="David" panose="020E0502060401010101" pitchFamily="34" charset="-79"/>
                <a:cs typeface="David" panose="020E0502060401010101" pitchFamily="34" charset="-79"/>
              </a:rPr>
              <a:t>כלומר ההרוגים בחרבות (כמו ותיקח ציפורה צור ותכרות לרגליו" ) . </a:t>
            </a:r>
          </a:p>
        </p:txBody>
      </p:sp>
      <p:sp>
        <p:nvSpPr>
          <p:cNvPr id="2" name="מלבן 1"/>
          <p:cNvSpPr/>
          <p:nvPr/>
        </p:nvSpPr>
        <p:spPr>
          <a:xfrm>
            <a:off x="6117465" y="214425"/>
            <a:ext cx="5864180" cy="3539430"/>
          </a:xfrm>
          <a:prstGeom prst="rect">
            <a:avLst/>
          </a:prstGeom>
          <a:solidFill>
            <a:schemeClr val="tx2">
              <a:lumMod val="20000"/>
              <a:lumOff val="80000"/>
            </a:schemeClr>
          </a:solidFill>
        </p:spPr>
        <p:txBody>
          <a:bodyPr wrap="square">
            <a:spAutoFit/>
          </a:bodyPr>
          <a:lstStyle/>
          <a:p>
            <a:pPr algn="r"/>
            <a:r>
              <a:rPr lang="he-IL" sz="2800" b="1" dirty="0">
                <a:solidFill>
                  <a:srgbClr val="000000"/>
                </a:solidFill>
                <a:latin typeface="David" panose="020E0502060401010101" pitchFamily="34" charset="-79"/>
                <a:cs typeface="David" panose="020E0502060401010101" pitchFamily="34" charset="-79"/>
              </a:rPr>
              <a:t>יד</a:t>
            </a:r>
            <a:r>
              <a:rPr lang="he-IL" sz="2800" dirty="0">
                <a:solidFill>
                  <a:srgbClr val="000000"/>
                </a:solidFill>
                <a:latin typeface="David" panose="020E0502060401010101" pitchFamily="34" charset="-79"/>
                <a:cs typeface="David" panose="020E0502060401010101" pitchFamily="34" charset="-79"/>
              </a:rPr>
              <a:t> וַיֹּאמֶר אַבְנֵר, אֶל-יוֹאָב, יָקוּמוּ נָא הַנְּעָרִים, וִישַׂחֲקוּ לְפָנֵינוּ; וַיֹּאמֶר יוֹאָב, </a:t>
            </a:r>
            <a:r>
              <a:rPr lang="he-IL" sz="2800" dirty="0" err="1">
                <a:solidFill>
                  <a:srgbClr val="000000"/>
                </a:solidFill>
                <a:latin typeface="David" panose="020E0502060401010101" pitchFamily="34" charset="-79"/>
                <a:cs typeface="David" panose="020E0502060401010101" pitchFamily="34" charset="-79"/>
              </a:rPr>
              <a:t>יָקֻמו</a:t>
            </a:r>
            <a:r>
              <a:rPr lang="he-IL" sz="2800" dirty="0">
                <a:solidFill>
                  <a:srgbClr val="000000"/>
                </a:solidFill>
                <a:latin typeface="David" panose="020E0502060401010101" pitchFamily="34" charset="-79"/>
                <a:cs typeface="David" panose="020E0502060401010101" pitchFamily="34" charset="-79"/>
              </a:rPr>
              <a:t>ּ.  </a:t>
            </a:r>
            <a:endParaRPr lang="he-IL" sz="2800" dirty="0" smtClean="0">
              <a:solidFill>
                <a:srgbClr val="000000"/>
              </a:solidFill>
              <a:latin typeface="David" panose="020E0502060401010101" pitchFamily="34" charset="-79"/>
              <a:cs typeface="David" panose="020E0502060401010101" pitchFamily="34" charset="-79"/>
            </a:endParaRPr>
          </a:p>
          <a:p>
            <a:pPr algn="r"/>
            <a:r>
              <a:rPr lang="he-IL" sz="2800" b="1" dirty="0" smtClean="0">
                <a:solidFill>
                  <a:srgbClr val="000000"/>
                </a:solidFill>
                <a:latin typeface="David" panose="020E0502060401010101" pitchFamily="34" charset="-79"/>
                <a:cs typeface="David" panose="020E0502060401010101" pitchFamily="34" charset="-79"/>
              </a:rPr>
              <a:t>טו</a:t>
            </a:r>
            <a:r>
              <a:rPr lang="he-IL" sz="2800" dirty="0">
                <a:solidFill>
                  <a:srgbClr val="000000"/>
                </a:solidFill>
                <a:latin typeface="David" panose="020E0502060401010101" pitchFamily="34" charset="-79"/>
                <a:cs typeface="David" panose="020E0502060401010101" pitchFamily="34" charset="-79"/>
              </a:rPr>
              <a:t> </a:t>
            </a:r>
            <a:r>
              <a:rPr lang="he-IL" sz="2800" dirty="0" err="1">
                <a:solidFill>
                  <a:srgbClr val="000000"/>
                </a:solidFill>
                <a:latin typeface="David" panose="020E0502060401010101" pitchFamily="34" charset="-79"/>
                <a:cs typeface="David" panose="020E0502060401010101" pitchFamily="34" charset="-79"/>
              </a:rPr>
              <a:t>וַיָּקֻמו</a:t>
            </a:r>
            <a:r>
              <a:rPr lang="he-IL" sz="2800" dirty="0">
                <a:solidFill>
                  <a:srgbClr val="000000"/>
                </a:solidFill>
                <a:latin typeface="David" panose="020E0502060401010101" pitchFamily="34" charset="-79"/>
                <a:cs typeface="David" panose="020E0502060401010101" pitchFamily="34" charset="-79"/>
              </a:rPr>
              <a:t>ּ, וַיַּעַבְרוּ בְמִסְפָּר--שְׁנֵים עָשָׂר </a:t>
            </a:r>
            <a:r>
              <a:rPr lang="he-IL" sz="2800" dirty="0" err="1">
                <a:solidFill>
                  <a:srgbClr val="000000"/>
                </a:solidFill>
                <a:latin typeface="David" panose="020E0502060401010101" pitchFamily="34" charset="-79"/>
                <a:cs typeface="David" panose="020E0502060401010101" pitchFamily="34" charset="-79"/>
              </a:rPr>
              <a:t>לְבִנְיָמִן</a:t>
            </a:r>
            <a:r>
              <a:rPr lang="he-IL" sz="2800" dirty="0">
                <a:solidFill>
                  <a:srgbClr val="000000"/>
                </a:solidFill>
                <a:latin typeface="David" panose="020E0502060401010101" pitchFamily="34" charset="-79"/>
                <a:cs typeface="David" panose="020E0502060401010101" pitchFamily="34" charset="-79"/>
              </a:rPr>
              <a:t>, וּלְאִישׁ בֹּשֶׁת בֶּן-שָׁאוּל, וּשְׁנֵים עָשָׂר, מֵעַבְדֵי דָוִד.  </a:t>
            </a:r>
            <a:endParaRPr lang="he-IL" sz="2800" dirty="0" smtClean="0">
              <a:solidFill>
                <a:srgbClr val="000000"/>
              </a:solidFill>
              <a:latin typeface="David" panose="020E0502060401010101" pitchFamily="34" charset="-79"/>
              <a:cs typeface="David" panose="020E0502060401010101" pitchFamily="34" charset="-79"/>
            </a:endParaRPr>
          </a:p>
          <a:p>
            <a:pPr algn="r"/>
            <a:r>
              <a:rPr lang="he-IL" sz="2800" b="1" dirty="0" err="1" smtClean="0">
                <a:solidFill>
                  <a:srgbClr val="000000"/>
                </a:solidFill>
                <a:latin typeface="David" panose="020E0502060401010101" pitchFamily="34" charset="-79"/>
                <a:cs typeface="David" panose="020E0502060401010101" pitchFamily="34" charset="-79"/>
              </a:rPr>
              <a:t>טז</a:t>
            </a:r>
            <a:r>
              <a:rPr lang="he-IL" sz="2800" dirty="0">
                <a:solidFill>
                  <a:srgbClr val="000000"/>
                </a:solidFill>
                <a:latin typeface="David" panose="020E0502060401010101" pitchFamily="34" charset="-79"/>
                <a:cs typeface="David" panose="020E0502060401010101" pitchFamily="34" charset="-79"/>
              </a:rPr>
              <a:t> וַיַּחֲזִקוּ אִישׁ בְּרֹאשׁ רֵעֵהוּ, וְחַרְבּוֹ בְּצַד רֵעֵהוּ, וַיִּפְּלוּ, יַחְדָּו; וַיִּקְרָא לַמָּקוֹם הַהוּא, חֶלְקַת הַצֻּרִים אֲשֶׁר בְּגִבְעוֹן</a:t>
            </a:r>
            <a:endParaRPr lang="he-IL" sz="2800" dirty="0"/>
          </a:p>
        </p:txBody>
      </p:sp>
      <p:pic>
        <p:nvPicPr>
          <p:cNvPr id="3" name="תמונה 2"/>
          <p:cNvPicPr>
            <a:picLocks noChangeAspect="1"/>
          </p:cNvPicPr>
          <p:nvPr/>
        </p:nvPicPr>
        <p:blipFill>
          <a:blip r:embed="rId2"/>
          <a:stretch>
            <a:fillRect/>
          </a:stretch>
        </p:blipFill>
        <p:spPr>
          <a:xfrm>
            <a:off x="6470024" y="4019013"/>
            <a:ext cx="1905000" cy="2400300"/>
          </a:xfrm>
          <a:prstGeom prst="rect">
            <a:avLst/>
          </a:prstGeom>
        </p:spPr>
      </p:pic>
    </p:spTree>
    <p:extLst>
      <p:ext uri="{BB962C8B-B14F-4D97-AF65-F5344CB8AC3E}">
        <p14:creationId xmlns:p14="http://schemas.microsoft.com/office/powerpoint/2010/main" val="1826557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circle(in)">
                                      <p:cBhvr>
                                        <p:cTn id="12" dur="2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0456" y="386366"/>
            <a:ext cx="5434885" cy="5755422"/>
          </a:xfrm>
          <a:prstGeom prst="rect">
            <a:avLst/>
          </a:prstGeom>
          <a:solidFill>
            <a:schemeClr val="accent1">
              <a:lumMod val="60000"/>
              <a:lumOff val="40000"/>
            </a:schemeClr>
          </a:solidFill>
          <a:ln w="28575">
            <a:solidFill>
              <a:schemeClr val="tx1"/>
            </a:solidFill>
          </a:ln>
        </p:spPr>
        <p:txBody>
          <a:bodyPr wrap="square" rtlCol="1">
            <a:spAutoFit/>
          </a:bodyPr>
          <a:lstStyle/>
          <a:p>
            <a:pPr algn="r"/>
            <a:r>
              <a:rPr lang="he-IL" sz="2800" b="1" u="sng" dirty="0" err="1" smtClean="0">
                <a:latin typeface="David" panose="020E0502060401010101" pitchFamily="34" charset="-79"/>
                <a:cs typeface="David" panose="020E0502060401010101" pitchFamily="34" charset="-79"/>
              </a:rPr>
              <a:t>יז</a:t>
            </a:r>
            <a:r>
              <a:rPr lang="he-IL" sz="2800" dirty="0" smtClean="0">
                <a:latin typeface="David" panose="020E0502060401010101" pitchFamily="34" charset="-79"/>
                <a:cs typeface="David" panose="020E0502060401010101" pitchFamily="34" charset="-79"/>
              </a:rPr>
              <a:t>. והמריבה </a:t>
            </a:r>
            <a:r>
              <a:rPr lang="he-IL" sz="2800" dirty="0">
                <a:latin typeface="David" panose="020E0502060401010101" pitchFamily="34" charset="-79"/>
                <a:cs typeface="David" panose="020E0502060401010101" pitchFamily="34" charset="-79"/>
              </a:rPr>
              <a:t>לאחר מכן המשיכה, והתנהל במשך אותו יום קרב קשה והובסו אבנר וחייליו לפני עבדי דוד והם נסו לדרכם. </a:t>
            </a:r>
            <a:endParaRPr lang="he-IL" sz="2800" dirty="0" smtClean="0">
              <a:latin typeface="David" panose="020E0502060401010101" pitchFamily="34" charset="-79"/>
              <a:cs typeface="David" panose="020E0502060401010101" pitchFamily="34" charset="-79"/>
            </a:endParaRPr>
          </a:p>
          <a:p>
            <a:pPr algn="r"/>
            <a:r>
              <a:rPr lang="he-IL" sz="2800" b="1" u="sng" dirty="0" err="1" smtClean="0">
                <a:latin typeface="David" panose="020E0502060401010101" pitchFamily="34" charset="-79"/>
                <a:cs typeface="David" panose="020E0502060401010101" pitchFamily="34" charset="-79"/>
              </a:rPr>
              <a:t>יח</a:t>
            </a:r>
            <a:r>
              <a:rPr lang="he-IL" sz="2800" dirty="0">
                <a:latin typeface="David" panose="020E0502060401010101" pitchFamily="34" charset="-79"/>
                <a:cs typeface="David" panose="020E0502060401010101" pitchFamily="34" charset="-79"/>
              </a:rPr>
              <a:t>. והשתתפו בקרב </a:t>
            </a:r>
            <a:r>
              <a:rPr lang="he-IL" sz="2800" b="1" dirty="0">
                <a:latin typeface="David" panose="020E0502060401010101" pitchFamily="34" charset="-79"/>
                <a:cs typeface="David" panose="020E0502060401010101" pitchFamily="34" charset="-79"/>
              </a:rPr>
              <a:t>שלושת הבנים </a:t>
            </a:r>
            <a:r>
              <a:rPr lang="he-IL" sz="2800" dirty="0">
                <a:latin typeface="David" panose="020E0502060401010101" pitchFamily="34" charset="-79"/>
                <a:cs typeface="David" panose="020E0502060401010101" pitchFamily="34" charset="-79"/>
              </a:rPr>
              <a:t>של צרויה (אחותו של דוד) </a:t>
            </a:r>
            <a:r>
              <a:rPr lang="he-IL" sz="2800" b="1" dirty="0">
                <a:solidFill>
                  <a:srgbClr val="C00000"/>
                </a:solidFill>
                <a:latin typeface="David" panose="020E0502060401010101" pitchFamily="34" charset="-79"/>
                <a:cs typeface="David" panose="020E0502060401010101" pitchFamily="34" charset="-79"/>
              </a:rPr>
              <a:t>יואב, אבישי ועשהאל </a:t>
            </a:r>
            <a:r>
              <a:rPr lang="he-IL" sz="2800" dirty="0">
                <a:latin typeface="David" panose="020E0502060401010101" pitchFamily="34" charset="-79"/>
                <a:cs typeface="David" panose="020E0502060401010101" pitchFamily="34" charset="-79"/>
              </a:rPr>
              <a:t>, ועשהאל היה מהיר וזריז בריצה , בשדה (שטח פתוח</a:t>
            </a:r>
            <a:r>
              <a:rPr lang="he-IL" sz="2800" dirty="0" smtClean="0">
                <a:latin typeface="David" panose="020E0502060401010101" pitchFamily="34" charset="-79"/>
                <a:cs typeface="David" panose="020E0502060401010101" pitchFamily="34" charset="-79"/>
              </a:rPr>
              <a:t>).</a:t>
            </a:r>
          </a:p>
          <a:p>
            <a:pPr algn="r"/>
            <a:r>
              <a:rPr lang="he-IL" sz="2800" dirty="0" smtClean="0">
                <a:latin typeface="David" panose="020E0502060401010101" pitchFamily="34" charset="-79"/>
                <a:cs typeface="David" panose="020E0502060401010101" pitchFamily="34" charset="-79"/>
              </a:rPr>
              <a:t> </a:t>
            </a:r>
            <a:endParaRPr lang="en-US" sz="2800" dirty="0" smtClean="0">
              <a:latin typeface="David" panose="020E0502060401010101" pitchFamily="34" charset="-79"/>
              <a:cs typeface="David" panose="020E0502060401010101" pitchFamily="34" charset="-79"/>
            </a:endParaRPr>
          </a:p>
          <a:p>
            <a:pPr algn="r"/>
            <a:r>
              <a:rPr lang="he-IL" sz="2800" b="1" u="sng" dirty="0">
                <a:latin typeface="David" panose="020E0502060401010101" pitchFamily="34" charset="-79"/>
                <a:cs typeface="David" panose="020E0502060401010101" pitchFamily="34" charset="-79"/>
              </a:rPr>
              <a:t>חז"ל מבארים </a:t>
            </a:r>
            <a:r>
              <a:rPr lang="he-IL" sz="3200" b="1" dirty="0">
                <a:latin typeface="David" panose="020E0502060401010101" pitchFamily="34" charset="-79"/>
                <a:cs typeface="David" panose="020E0502060401010101" pitchFamily="34" charset="-79"/>
              </a:rPr>
              <a:t>"כאחד הצביים" </a:t>
            </a:r>
            <a:endParaRPr lang="he-IL" sz="3200" b="1" dirty="0" smtClean="0">
              <a:latin typeface="David" panose="020E0502060401010101" pitchFamily="34" charset="-79"/>
              <a:cs typeface="David" panose="020E0502060401010101" pitchFamily="34" charset="-79"/>
            </a:endParaRPr>
          </a:p>
          <a:p>
            <a:pPr algn="r"/>
            <a:r>
              <a:rPr lang="he-IL" sz="2800" dirty="0" smtClean="0">
                <a:latin typeface="David" panose="020E0502060401010101" pitchFamily="34" charset="-79"/>
                <a:cs typeface="David" panose="020E0502060401010101" pitchFamily="34" charset="-79"/>
              </a:rPr>
              <a:t>שהיה </a:t>
            </a:r>
            <a:r>
              <a:rPr lang="he-IL" sz="2800" dirty="0">
                <a:latin typeface="David" panose="020E0502060401010101" pitchFamily="34" charset="-79"/>
                <a:cs typeface="David" panose="020E0502060401010101" pitchFamily="34" charset="-79"/>
              </a:rPr>
              <a:t>עשהאל צד את הצבי ברגליו ברוב מרוצה, והיה מהלך על ראשי השיבולים בשדה ולא היה משבר את הקנים ואפילו לא היו מתכופפות שעובר עליהן.</a:t>
            </a:r>
          </a:p>
        </p:txBody>
      </p:sp>
      <p:sp>
        <p:nvSpPr>
          <p:cNvPr id="2" name="מלבן 1"/>
          <p:cNvSpPr/>
          <p:nvPr/>
        </p:nvSpPr>
        <p:spPr>
          <a:xfrm>
            <a:off x="5932868" y="193183"/>
            <a:ext cx="6096000" cy="3046988"/>
          </a:xfrm>
          <a:prstGeom prst="rect">
            <a:avLst/>
          </a:prstGeom>
          <a:solidFill>
            <a:schemeClr val="accent4">
              <a:lumMod val="40000"/>
              <a:lumOff val="60000"/>
            </a:schemeClr>
          </a:solidFill>
        </p:spPr>
        <p:txBody>
          <a:bodyPr>
            <a:spAutoFit/>
          </a:bodyPr>
          <a:lstStyle/>
          <a:p>
            <a:pPr algn="r"/>
            <a:r>
              <a:rPr lang="he-IL" sz="3200" b="1" dirty="0" err="1">
                <a:solidFill>
                  <a:srgbClr val="000000"/>
                </a:solidFill>
                <a:latin typeface="David" panose="020E0502060401010101" pitchFamily="34" charset="-79"/>
                <a:cs typeface="David" panose="020E0502060401010101" pitchFamily="34" charset="-79"/>
              </a:rPr>
              <a:t>יז</a:t>
            </a:r>
            <a:r>
              <a:rPr lang="he-IL" sz="3200" dirty="0">
                <a:solidFill>
                  <a:srgbClr val="000000"/>
                </a:solidFill>
                <a:latin typeface="David" panose="020E0502060401010101" pitchFamily="34" charset="-79"/>
                <a:cs typeface="David" panose="020E0502060401010101" pitchFamily="34" charset="-79"/>
              </a:rPr>
              <a:t> וַתְּהִי הַמִּלְחָמָה קָשָׁה עַד-מְאֹד, בַּיּוֹם הַהוּא; </a:t>
            </a:r>
            <a:r>
              <a:rPr lang="he-IL" sz="3200" dirty="0" err="1">
                <a:solidFill>
                  <a:srgbClr val="000000"/>
                </a:solidFill>
                <a:latin typeface="David" panose="020E0502060401010101" pitchFamily="34" charset="-79"/>
                <a:cs typeface="David" panose="020E0502060401010101" pitchFamily="34" charset="-79"/>
              </a:rPr>
              <a:t>וַיִּנָּגֶף</a:t>
            </a:r>
            <a:r>
              <a:rPr lang="he-IL" sz="3200" dirty="0">
                <a:solidFill>
                  <a:srgbClr val="000000"/>
                </a:solidFill>
                <a:latin typeface="David" panose="020E0502060401010101" pitchFamily="34" charset="-79"/>
                <a:cs typeface="David" panose="020E0502060401010101" pitchFamily="34" charset="-79"/>
              </a:rPr>
              <a:t> אַבְנֵר וְאַנְשֵׁי יִשְׂרָאֵל, לִפְנֵי עַבְדֵי דָוִד.  </a:t>
            </a:r>
            <a:endParaRPr lang="he-IL" sz="3200" dirty="0" smtClean="0">
              <a:solidFill>
                <a:srgbClr val="000000"/>
              </a:solidFill>
              <a:latin typeface="David" panose="020E0502060401010101" pitchFamily="34" charset="-79"/>
              <a:cs typeface="David" panose="020E0502060401010101" pitchFamily="34" charset="-79"/>
            </a:endParaRPr>
          </a:p>
          <a:p>
            <a:pPr algn="r"/>
            <a:r>
              <a:rPr lang="he-IL" sz="3200" b="1" dirty="0" err="1" smtClean="0">
                <a:solidFill>
                  <a:srgbClr val="000000"/>
                </a:solidFill>
                <a:latin typeface="David" panose="020E0502060401010101" pitchFamily="34" charset="-79"/>
                <a:cs typeface="David" panose="020E0502060401010101" pitchFamily="34" charset="-79"/>
              </a:rPr>
              <a:t>יח</a:t>
            </a:r>
            <a:r>
              <a:rPr lang="he-IL" sz="3200" dirty="0">
                <a:solidFill>
                  <a:srgbClr val="000000"/>
                </a:solidFill>
                <a:latin typeface="David" panose="020E0502060401010101" pitchFamily="34" charset="-79"/>
                <a:cs typeface="David" panose="020E0502060401010101" pitchFamily="34" charset="-79"/>
              </a:rPr>
              <a:t> וַיִּהְיוּ-שָׁם, שְׁלֹשָׁה בְּנֵי צְרוּיָה--יוֹאָב וַאֲבִישַׁי, וַעֲשָׂהאֵל; וַעֲשָׂהאֵל קַל בְּרַגְלָיו, כְּאַחַד הַצְּבָיִם אֲשֶׁר בַּשָּׂדֶה</a:t>
            </a:r>
            <a:r>
              <a:rPr lang="he-IL" dirty="0">
                <a:solidFill>
                  <a:srgbClr val="000000"/>
                </a:solidFill>
                <a:latin typeface="David" panose="020E0502060401010101" pitchFamily="34" charset="-79"/>
                <a:cs typeface="David" panose="020E0502060401010101" pitchFamily="34" charset="-79"/>
              </a:rPr>
              <a:t>.</a:t>
            </a:r>
            <a:endParaRPr lang="he-IL" dirty="0"/>
          </a:p>
        </p:txBody>
      </p:sp>
      <p:pic>
        <p:nvPicPr>
          <p:cNvPr id="3" name="תמונה 2"/>
          <p:cNvPicPr>
            <a:picLocks noChangeAspect="1"/>
          </p:cNvPicPr>
          <p:nvPr/>
        </p:nvPicPr>
        <p:blipFill>
          <a:blip r:embed="rId2"/>
          <a:stretch>
            <a:fillRect/>
          </a:stretch>
        </p:blipFill>
        <p:spPr>
          <a:xfrm>
            <a:off x="6466871" y="3580930"/>
            <a:ext cx="2845628" cy="2845628"/>
          </a:xfrm>
          <a:prstGeom prst="rect">
            <a:avLst/>
          </a:prstGeom>
        </p:spPr>
      </p:pic>
    </p:spTree>
    <p:extLst>
      <p:ext uri="{BB962C8B-B14F-4D97-AF65-F5344CB8AC3E}">
        <p14:creationId xmlns:p14="http://schemas.microsoft.com/office/powerpoint/2010/main" val="1459862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 calcmode="lin" valueType="num">
                                      <p:cBhvr additive="base">
                                        <p:cTn id="12"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fade">
                                      <p:cBhvr>
                                        <p:cTn id="18" dur="500"/>
                                        <p:tgtEl>
                                          <p:spTgt spid="4">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8940" y="231819"/>
            <a:ext cx="5520743" cy="6124754"/>
          </a:xfrm>
          <a:prstGeom prst="rect">
            <a:avLst/>
          </a:prstGeom>
          <a:noFill/>
          <a:ln w="28575">
            <a:solidFill>
              <a:schemeClr val="tx1"/>
            </a:solidFill>
          </a:ln>
        </p:spPr>
        <p:txBody>
          <a:bodyPr wrap="square" rtlCol="1">
            <a:spAutoFit/>
          </a:bodyPr>
          <a:lstStyle/>
          <a:p>
            <a:pPr algn="r"/>
            <a:r>
              <a:rPr lang="he-IL" sz="2400" dirty="0" err="1" smtClean="0">
                <a:latin typeface="David" panose="020E0502060401010101" pitchFamily="34" charset="-79"/>
                <a:cs typeface="David" panose="020E0502060401010101" pitchFamily="34" charset="-79"/>
              </a:rPr>
              <a:t>יט</a:t>
            </a:r>
            <a:r>
              <a:rPr lang="he-IL" sz="2400" dirty="0" smtClean="0">
                <a:latin typeface="David" panose="020E0502060401010101" pitchFamily="34" charset="-79"/>
                <a:cs typeface="David" panose="020E0502060401010101" pitchFamily="34" charset="-79"/>
              </a:rPr>
              <a:t>. ורדף </a:t>
            </a:r>
            <a:r>
              <a:rPr lang="he-IL" sz="2400" dirty="0">
                <a:latin typeface="David" panose="020E0502060401010101" pitchFamily="34" charset="-79"/>
                <a:cs typeface="David" panose="020E0502060401010101" pitchFamily="34" charset="-79"/>
              </a:rPr>
              <a:t>עשהאל אחרי אבנר כדי להרוג אותו, ורץ אחריו ולא פנה ממנו לא לצד ימין ולא לצד שמאל </a:t>
            </a:r>
            <a:endParaRPr lang="he-IL" sz="2400" dirty="0" smtClean="0">
              <a:latin typeface="David" panose="020E0502060401010101" pitchFamily="34" charset="-79"/>
              <a:cs typeface="David" panose="020E0502060401010101" pitchFamily="34" charset="-79"/>
            </a:endParaRPr>
          </a:p>
          <a:p>
            <a:pPr algn="r"/>
            <a:r>
              <a:rPr lang="he-IL" sz="2000" dirty="0" smtClean="0">
                <a:latin typeface="David" panose="020E0502060401010101" pitchFamily="34" charset="-79"/>
                <a:cs typeface="David" panose="020E0502060401010101" pitchFamily="34" charset="-79"/>
              </a:rPr>
              <a:t>(</a:t>
            </a:r>
            <a:r>
              <a:rPr lang="he-IL" sz="2000" dirty="0">
                <a:latin typeface="David" panose="020E0502060401010101" pitchFamily="34" charset="-79"/>
                <a:cs typeface="David" panose="020E0502060401010101" pitchFamily="34" charset="-79"/>
              </a:rPr>
              <a:t>מדוע רדף אחריו? עשהאל חשב שאבנר חייב מיתה בגלל שהוא מורד במלכות וכל מורד במלכות חייב מיתה. ואמר לעצמו אם אהרוג את אבנר- דוד יוכל למלוך על כל ישראל, כי אף אחד לא יעזור יותר לאיש בושת</a:t>
            </a:r>
            <a:r>
              <a:rPr lang="he-IL" sz="2000" dirty="0" smtClean="0">
                <a:latin typeface="David" panose="020E0502060401010101" pitchFamily="34" charset="-79"/>
                <a:cs typeface="David" panose="020E0502060401010101" pitchFamily="34" charset="-79"/>
              </a:rPr>
              <a:t>.)</a:t>
            </a:r>
            <a:r>
              <a:rPr lang="en-US" sz="2000" dirty="0" smtClean="0">
                <a:latin typeface="David" panose="020E0502060401010101" pitchFamily="34" charset="-79"/>
                <a:cs typeface="David" panose="020E0502060401010101" pitchFamily="34" charset="-79"/>
              </a:rPr>
              <a:t> </a:t>
            </a:r>
          </a:p>
          <a:p>
            <a:pPr algn="r"/>
            <a:r>
              <a:rPr lang="he-IL" sz="2400" b="1" u="sng" dirty="0" smtClean="0">
                <a:latin typeface="David" panose="020E0502060401010101" pitchFamily="34" charset="-79"/>
                <a:cs typeface="David" panose="020E0502060401010101" pitchFamily="34" charset="-79"/>
              </a:rPr>
              <a:t>כ</a:t>
            </a:r>
            <a:r>
              <a:rPr lang="he-IL" sz="2400" b="1" u="sng" dirty="0">
                <a:latin typeface="David" panose="020E0502060401010101" pitchFamily="34" charset="-79"/>
                <a:cs typeface="David" panose="020E0502060401010101" pitchFamily="34" charset="-79"/>
              </a:rPr>
              <a:t>'. </a:t>
            </a:r>
            <a:r>
              <a:rPr lang="he-IL" sz="2400" dirty="0">
                <a:latin typeface="David" panose="020E0502060401010101" pitchFamily="34" charset="-79"/>
                <a:cs typeface="David" panose="020E0502060401010101" pitchFamily="34" charset="-79"/>
              </a:rPr>
              <a:t>הסתובב אבנר לאחוריו ושאל אותו: האם זה אתה עשהאל? ענה לו עשהאל כן זה אני</a:t>
            </a:r>
            <a:r>
              <a:rPr lang="he-IL" sz="2400" dirty="0" smtClean="0">
                <a:latin typeface="David" panose="020E0502060401010101" pitchFamily="34" charset="-79"/>
                <a:cs typeface="David" panose="020E0502060401010101" pitchFamily="34" charset="-79"/>
              </a:rPr>
              <a:t>. </a:t>
            </a:r>
          </a:p>
          <a:p>
            <a:pPr algn="r"/>
            <a:r>
              <a:rPr lang="he-IL" sz="2400" b="1" u="sng" dirty="0" err="1" smtClean="0">
                <a:latin typeface="David" panose="020E0502060401010101" pitchFamily="34" charset="-79"/>
                <a:cs typeface="David" panose="020E0502060401010101" pitchFamily="34" charset="-79"/>
              </a:rPr>
              <a:t>כא</a:t>
            </a:r>
            <a:r>
              <a:rPr lang="he-IL" sz="2400" dirty="0">
                <a:latin typeface="David" panose="020E0502060401010101" pitchFamily="34" charset="-79"/>
                <a:cs typeface="David" panose="020E0502060401010101" pitchFamily="34" charset="-79"/>
              </a:rPr>
              <a:t>. </a:t>
            </a:r>
            <a:r>
              <a:rPr lang="he-IL" sz="2400" b="1" u="sng" dirty="0">
                <a:latin typeface="David" panose="020E0502060401010101" pitchFamily="34" charset="-79"/>
                <a:cs typeface="David" panose="020E0502060401010101" pitchFamily="34" charset="-79"/>
              </a:rPr>
              <a:t>אמר אבנר לעשהאל</a:t>
            </a:r>
            <a:r>
              <a:rPr lang="he-IL" sz="2400" dirty="0">
                <a:latin typeface="David" panose="020E0502060401010101" pitchFamily="34" charset="-79"/>
                <a:cs typeface="David" panose="020E0502060401010101" pitchFamily="34" charset="-79"/>
              </a:rPr>
              <a:t>: אל תרדוף אחרי ואל תתעקש להילחם בי </a:t>
            </a:r>
            <a:r>
              <a:rPr lang="he-IL" dirty="0">
                <a:latin typeface="David" panose="020E0502060401010101" pitchFamily="34" charset="-79"/>
                <a:cs typeface="David" panose="020E0502060401010101" pitchFamily="34" charset="-79"/>
              </a:rPr>
              <a:t>(ואם אתה חושש לכבוד שיראו אותך חוזר ממני ושיגידו שאין לך </a:t>
            </a:r>
            <a:r>
              <a:rPr lang="he-IL" dirty="0" err="1">
                <a:latin typeface="David" panose="020E0502060401010101" pitchFamily="34" charset="-79"/>
                <a:cs typeface="David" panose="020E0502060401010101" pitchFamily="34" charset="-79"/>
              </a:rPr>
              <a:t>כח</a:t>
            </a:r>
            <a:r>
              <a:rPr lang="he-IL" dirty="0">
                <a:latin typeface="David" panose="020E0502060401010101" pitchFamily="34" charset="-79"/>
                <a:cs typeface="David" panose="020E0502060401010101" pitchFamily="34" charset="-79"/>
              </a:rPr>
              <a:t> להילחם בי אל תדאג)</a:t>
            </a:r>
            <a:r>
              <a:rPr lang="he-IL" sz="2400" dirty="0">
                <a:latin typeface="David" panose="020E0502060401010101" pitchFamily="34" charset="-79"/>
                <a:cs typeface="David" panose="020E0502060401010101" pitchFamily="34" charset="-79"/>
              </a:rPr>
              <a:t> תפנה לצד ימין או לצד שמאל ותתפוס את אחד מהנערים של איש בושת ותיקח ממנו את חגורתו וכך יראה שרדפת אחרי הנער כדי לקחת ממנו את חגורתו ובזה תשוב בכבוד. ולא הסכים עשהאל לסגת מלרדוף אחריו</a:t>
            </a:r>
          </a:p>
        </p:txBody>
      </p:sp>
      <p:sp>
        <p:nvSpPr>
          <p:cNvPr id="2" name="מלבן 1"/>
          <p:cNvSpPr/>
          <p:nvPr/>
        </p:nvSpPr>
        <p:spPr>
          <a:xfrm>
            <a:off x="5962918" y="231819"/>
            <a:ext cx="5872766" cy="3970318"/>
          </a:xfrm>
          <a:prstGeom prst="rect">
            <a:avLst/>
          </a:prstGeom>
          <a:solidFill>
            <a:schemeClr val="accent6">
              <a:lumMod val="40000"/>
              <a:lumOff val="60000"/>
            </a:schemeClr>
          </a:solidFill>
        </p:spPr>
        <p:txBody>
          <a:bodyPr wrap="square">
            <a:spAutoFit/>
          </a:bodyPr>
          <a:lstStyle/>
          <a:p>
            <a:pPr algn="r"/>
            <a:r>
              <a:rPr lang="he-IL" sz="2800" dirty="0">
                <a:solidFill>
                  <a:srgbClr val="000000"/>
                </a:solidFill>
                <a:latin typeface="David" panose="020E0502060401010101" pitchFamily="34" charset="-79"/>
                <a:cs typeface="David" panose="020E0502060401010101" pitchFamily="34" charset="-79"/>
              </a:rPr>
              <a:t> </a:t>
            </a:r>
            <a:r>
              <a:rPr lang="he-IL" sz="2800" b="1" dirty="0" err="1">
                <a:solidFill>
                  <a:srgbClr val="000000"/>
                </a:solidFill>
                <a:latin typeface="David" panose="020E0502060401010101" pitchFamily="34" charset="-79"/>
                <a:cs typeface="David" panose="020E0502060401010101" pitchFamily="34" charset="-79"/>
              </a:rPr>
              <a:t>יט</a:t>
            </a:r>
            <a:r>
              <a:rPr lang="he-IL" sz="2800" dirty="0">
                <a:solidFill>
                  <a:srgbClr val="000000"/>
                </a:solidFill>
                <a:latin typeface="David" panose="020E0502060401010101" pitchFamily="34" charset="-79"/>
                <a:cs typeface="David" panose="020E0502060401010101" pitchFamily="34" charset="-79"/>
              </a:rPr>
              <a:t> </a:t>
            </a:r>
            <a:r>
              <a:rPr lang="he-IL" sz="2800" dirty="0" err="1">
                <a:solidFill>
                  <a:srgbClr val="000000"/>
                </a:solidFill>
                <a:latin typeface="David" panose="020E0502060401010101" pitchFamily="34" charset="-79"/>
                <a:cs typeface="David" panose="020E0502060401010101" pitchFamily="34" charset="-79"/>
              </a:rPr>
              <a:t>וַיִּרְדֹּף</a:t>
            </a:r>
            <a:r>
              <a:rPr lang="he-IL" sz="2800" dirty="0">
                <a:solidFill>
                  <a:srgbClr val="000000"/>
                </a:solidFill>
                <a:latin typeface="David" panose="020E0502060401010101" pitchFamily="34" charset="-79"/>
                <a:cs typeface="David" panose="020E0502060401010101" pitchFamily="34" charset="-79"/>
              </a:rPr>
              <a:t> עֲשָׂהאֵל, אַחֲרֵי אַבְנֵר; וְלֹא-נָטָה לָלֶכֶת, עַל-הַיָּמִין </a:t>
            </a:r>
            <a:r>
              <a:rPr lang="he-IL" sz="2800" dirty="0" err="1">
                <a:solidFill>
                  <a:srgbClr val="000000"/>
                </a:solidFill>
                <a:latin typeface="David" panose="020E0502060401010101" pitchFamily="34" charset="-79"/>
                <a:cs typeface="David" panose="020E0502060401010101" pitchFamily="34" charset="-79"/>
              </a:rPr>
              <a:t>וְעַל-הַשְּׂמֹאול</a:t>
            </a:r>
            <a:r>
              <a:rPr lang="he-IL" sz="2800" dirty="0">
                <a:solidFill>
                  <a:srgbClr val="000000"/>
                </a:solidFill>
                <a:latin typeface="David" panose="020E0502060401010101" pitchFamily="34" charset="-79"/>
                <a:cs typeface="David" panose="020E0502060401010101" pitchFamily="34" charset="-79"/>
              </a:rPr>
              <a:t>, </a:t>
            </a:r>
            <a:r>
              <a:rPr lang="he-IL" sz="2800" dirty="0" err="1">
                <a:solidFill>
                  <a:srgbClr val="000000"/>
                </a:solidFill>
                <a:latin typeface="David" panose="020E0502060401010101" pitchFamily="34" charset="-79"/>
                <a:cs typeface="David" panose="020E0502060401010101" pitchFamily="34" charset="-79"/>
              </a:rPr>
              <a:t>מֵאַחֲרֵי</a:t>
            </a:r>
            <a:r>
              <a:rPr lang="he-IL" sz="2800" dirty="0">
                <a:solidFill>
                  <a:srgbClr val="000000"/>
                </a:solidFill>
                <a:latin typeface="David" panose="020E0502060401010101" pitchFamily="34" charset="-79"/>
                <a:cs typeface="David" panose="020E0502060401010101" pitchFamily="34" charset="-79"/>
              </a:rPr>
              <a:t>, אַבְנֵר.  </a:t>
            </a:r>
            <a:endParaRPr lang="he-IL" sz="2800" dirty="0" smtClean="0">
              <a:solidFill>
                <a:srgbClr val="000000"/>
              </a:solidFill>
              <a:latin typeface="David" panose="020E0502060401010101" pitchFamily="34" charset="-79"/>
              <a:cs typeface="David" panose="020E0502060401010101" pitchFamily="34" charset="-79"/>
            </a:endParaRPr>
          </a:p>
          <a:p>
            <a:pPr algn="r"/>
            <a:r>
              <a:rPr lang="he-IL" sz="2800" b="1" dirty="0" smtClean="0">
                <a:solidFill>
                  <a:srgbClr val="000000"/>
                </a:solidFill>
                <a:latin typeface="David" panose="020E0502060401010101" pitchFamily="34" charset="-79"/>
                <a:cs typeface="David" panose="020E0502060401010101" pitchFamily="34" charset="-79"/>
              </a:rPr>
              <a:t>כ</a:t>
            </a:r>
            <a:r>
              <a:rPr lang="he-IL" sz="2800" dirty="0">
                <a:solidFill>
                  <a:srgbClr val="000000"/>
                </a:solidFill>
                <a:latin typeface="David" panose="020E0502060401010101" pitchFamily="34" charset="-79"/>
                <a:cs typeface="David" panose="020E0502060401010101" pitchFamily="34" charset="-79"/>
              </a:rPr>
              <a:t> וַיִּפֶן אַבְנֵר, אַחֲרָיו, וַיֹּאמֶר, </a:t>
            </a:r>
            <a:r>
              <a:rPr lang="he-IL" sz="2800" dirty="0" err="1">
                <a:solidFill>
                  <a:srgbClr val="000000"/>
                </a:solidFill>
                <a:latin typeface="David" panose="020E0502060401010101" pitchFamily="34" charset="-79"/>
                <a:cs typeface="David" panose="020E0502060401010101" pitchFamily="34" charset="-79"/>
              </a:rPr>
              <a:t>הַאַתָּה</a:t>
            </a:r>
            <a:r>
              <a:rPr lang="he-IL" sz="2800" dirty="0">
                <a:solidFill>
                  <a:srgbClr val="000000"/>
                </a:solidFill>
                <a:latin typeface="David" panose="020E0502060401010101" pitchFamily="34" charset="-79"/>
                <a:cs typeface="David" panose="020E0502060401010101" pitchFamily="34" charset="-79"/>
              </a:rPr>
              <a:t> זֶה עֲשָׂהאֵל; וַיֹּאמֶר, אָנֹכִי.  </a:t>
            </a:r>
            <a:endParaRPr lang="he-IL" sz="2800" dirty="0" smtClean="0">
              <a:solidFill>
                <a:srgbClr val="000000"/>
              </a:solidFill>
              <a:latin typeface="David" panose="020E0502060401010101" pitchFamily="34" charset="-79"/>
              <a:cs typeface="David" panose="020E0502060401010101" pitchFamily="34" charset="-79"/>
            </a:endParaRPr>
          </a:p>
          <a:p>
            <a:pPr algn="r"/>
            <a:r>
              <a:rPr lang="he-IL" sz="2800" b="1" dirty="0" err="1" smtClean="0">
                <a:solidFill>
                  <a:srgbClr val="000000"/>
                </a:solidFill>
                <a:latin typeface="David" panose="020E0502060401010101" pitchFamily="34" charset="-79"/>
                <a:cs typeface="David" panose="020E0502060401010101" pitchFamily="34" charset="-79"/>
              </a:rPr>
              <a:t>כא</a:t>
            </a:r>
            <a:r>
              <a:rPr lang="he-IL" sz="2800" dirty="0">
                <a:solidFill>
                  <a:srgbClr val="000000"/>
                </a:solidFill>
                <a:latin typeface="David" panose="020E0502060401010101" pitchFamily="34" charset="-79"/>
                <a:cs typeface="David" panose="020E0502060401010101" pitchFamily="34" charset="-79"/>
              </a:rPr>
              <a:t> וַיֹּאמֶר לוֹ אַבְנֵר, נְטֵה לְךָ עַל-יְמִינְךָ אוֹ עַל-שְׂמֹאלֶךָ, וֶאֱחֹז לְךָ אֶחָד מֵהַנְּעָרִים, וְקַח-לְךָ אֶת-חֲלִצָתוֹ; וְלֹא-אָבָה עֲשָׂהאֵל, לָסוּר </a:t>
            </a:r>
            <a:r>
              <a:rPr lang="he-IL" sz="2800" dirty="0" err="1">
                <a:solidFill>
                  <a:srgbClr val="000000"/>
                </a:solidFill>
                <a:latin typeface="David" panose="020E0502060401010101" pitchFamily="34" charset="-79"/>
                <a:cs typeface="David" panose="020E0502060401010101" pitchFamily="34" charset="-79"/>
              </a:rPr>
              <a:t>מֵאַחֲרָיו</a:t>
            </a:r>
            <a:r>
              <a:rPr lang="he-IL" sz="2800" dirty="0">
                <a:solidFill>
                  <a:srgbClr val="000000"/>
                </a:solidFill>
                <a:latin typeface="David" panose="020E0502060401010101" pitchFamily="34" charset="-79"/>
                <a:cs typeface="David" panose="020E0502060401010101" pitchFamily="34" charset="-79"/>
              </a:rPr>
              <a:t>.</a:t>
            </a:r>
            <a:endParaRPr lang="he-IL" sz="2800" dirty="0"/>
          </a:p>
        </p:txBody>
      </p:sp>
    </p:spTree>
    <p:extLst>
      <p:ext uri="{BB962C8B-B14F-4D97-AF65-F5344CB8AC3E}">
        <p14:creationId xmlns:p14="http://schemas.microsoft.com/office/powerpoint/2010/main" val="13022230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3031" y="270456"/>
            <a:ext cx="5808372" cy="5632311"/>
          </a:xfrm>
          <a:prstGeom prst="rect">
            <a:avLst/>
          </a:prstGeom>
          <a:solidFill>
            <a:schemeClr val="accent2">
              <a:lumMod val="40000"/>
              <a:lumOff val="60000"/>
            </a:schemeClr>
          </a:solidFill>
          <a:ln w="28575">
            <a:solidFill>
              <a:schemeClr val="tx1"/>
            </a:solidFill>
          </a:ln>
        </p:spPr>
        <p:txBody>
          <a:bodyPr wrap="square" rtlCol="1">
            <a:spAutoFit/>
          </a:bodyPr>
          <a:lstStyle/>
          <a:p>
            <a:pPr algn="r"/>
            <a:r>
              <a:rPr lang="he-IL" sz="2800" b="1" u="sng" dirty="0" err="1" smtClean="0">
                <a:latin typeface="David" panose="020E0502060401010101" pitchFamily="34" charset="-79"/>
                <a:cs typeface="David" panose="020E0502060401010101" pitchFamily="34" charset="-79"/>
              </a:rPr>
              <a:t>כב</a:t>
            </a:r>
            <a:r>
              <a:rPr lang="he-IL" sz="2800" dirty="0" smtClean="0">
                <a:latin typeface="David" panose="020E0502060401010101" pitchFamily="34" charset="-79"/>
                <a:cs typeface="David" panose="020E0502060401010101" pitchFamily="34" charset="-79"/>
              </a:rPr>
              <a:t>. </a:t>
            </a:r>
            <a:r>
              <a:rPr lang="he-IL" sz="2800" b="1" dirty="0" smtClean="0">
                <a:latin typeface="David" panose="020E0502060401010101" pitchFamily="34" charset="-79"/>
                <a:cs typeface="David" panose="020E0502060401010101" pitchFamily="34" charset="-79"/>
              </a:rPr>
              <a:t>פנה </a:t>
            </a:r>
            <a:r>
              <a:rPr lang="he-IL" sz="2800" b="1" dirty="0">
                <a:latin typeface="David" panose="020E0502060401010101" pitchFamily="34" charset="-79"/>
                <a:cs typeface="David" panose="020E0502060401010101" pitchFamily="34" charset="-79"/>
              </a:rPr>
              <a:t>שוב אבנר לעשהאל </a:t>
            </a:r>
            <a:r>
              <a:rPr lang="he-IL" sz="2800" dirty="0">
                <a:latin typeface="David" panose="020E0502060401010101" pitchFamily="34" charset="-79"/>
                <a:cs typeface="David" panose="020E0502060401010101" pitchFamily="34" charset="-79"/>
              </a:rPr>
              <a:t>ואמר לו: התרחק ואל תמשיך לרדוף אחרי , כדי שלא אאלץ להרוג אותך ואז לא אוכל להסתכל בפניו של יואב אחיך מרוב בושה</a:t>
            </a:r>
            <a:r>
              <a:rPr lang="he-IL" sz="2800" dirty="0" smtClean="0">
                <a:latin typeface="David" panose="020E0502060401010101" pitchFamily="34" charset="-79"/>
                <a:cs typeface="David" panose="020E0502060401010101" pitchFamily="34" charset="-79"/>
              </a:rPr>
              <a:t>.</a:t>
            </a:r>
          </a:p>
          <a:p>
            <a:pPr algn="r"/>
            <a:r>
              <a:rPr lang="he-IL" sz="2800" b="1" u="sng" dirty="0" err="1" smtClean="0">
                <a:latin typeface="David" panose="020E0502060401010101" pitchFamily="34" charset="-79"/>
                <a:cs typeface="David" panose="020E0502060401010101" pitchFamily="34" charset="-79"/>
              </a:rPr>
              <a:t>כג</a:t>
            </a:r>
            <a:r>
              <a:rPr lang="he-IL" sz="2800" dirty="0">
                <a:latin typeface="David" panose="020E0502060401010101" pitchFamily="34" charset="-79"/>
                <a:cs typeface="David" panose="020E0502060401010101" pitchFamily="34" charset="-79"/>
              </a:rPr>
              <a:t>. </a:t>
            </a:r>
            <a:r>
              <a:rPr lang="he-IL" sz="2800" b="1" dirty="0">
                <a:latin typeface="David" panose="020E0502060401010101" pitchFamily="34" charset="-79"/>
                <a:cs typeface="David" panose="020E0502060401010101" pitchFamily="34" charset="-79"/>
              </a:rPr>
              <a:t>סרב עשהאל להצעת אבנר</a:t>
            </a:r>
            <a:r>
              <a:rPr lang="he-IL" sz="2800" dirty="0">
                <a:latin typeface="David" panose="020E0502060401010101" pitchFamily="34" charset="-79"/>
                <a:cs typeface="David" panose="020E0502060401010101" pitchFamily="34" charset="-79"/>
              </a:rPr>
              <a:t>. ראה אבנר שהוא ממשיך לרדוף אחריו, דקר אותו בחוד החלק האחורי של חניתו לתוך המותן חדרה החנית ויצאה מצדו השני </a:t>
            </a:r>
            <a:r>
              <a:rPr lang="he-IL" sz="2400" dirty="0">
                <a:latin typeface="David" panose="020E0502060401010101" pitchFamily="34" charset="-79"/>
                <a:cs typeface="David" panose="020E0502060401010101" pitchFamily="34" charset="-79"/>
              </a:rPr>
              <a:t>(וזה נקרא "דופן החמישי" החלק שבו נמצא הכבד והמרה –סנהדרין מט.) </a:t>
            </a:r>
            <a:r>
              <a:rPr lang="he-IL" sz="2800" dirty="0">
                <a:latin typeface="David" panose="020E0502060401010101" pitchFamily="34" charset="-79"/>
                <a:cs typeface="David" panose="020E0502060401010101" pitchFamily="34" charset="-79"/>
              </a:rPr>
              <a:t>ונפל עשהאל ומיד מת באותו מקום, וכאשר הגיעו חיילי דוד למקום שבו נפל עשהאל היו נבהלים ונעצרו והפסיקו מלרדוף. </a:t>
            </a:r>
          </a:p>
        </p:txBody>
      </p:sp>
      <p:sp>
        <p:nvSpPr>
          <p:cNvPr id="2" name="מלבן 1"/>
          <p:cNvSpPr/>
          <p:nvPr/>
        </p:nvSpPr>
        <p:spPr>
          <a:xfrm>
            <a:off x="6199031" y="270456"/>
            <a:ext cx="5713927" cy="4031873"/>
          </a:xfrm>
          <a:prstGeom prst="rect">
            <a:avLst/>
          </a:prstGeom>
          <a:solidFill>
            <a:schemeClr val="accent6">
              <a:lumMod val="60000"/>
              <a:lumOff val="40000"/>
            </a:schemeClr>
          </a:solidFill>
        </p:spPr>
        <p:txBody>
          <a:bodyPr wrap="square">
            <a:spAutoFit/>
          </a:bodyPr>
          <a:lstStyle/>
          <a:p>
            <a:pPr algn="r"/>
            <a:r>
              <a:rPr lang="he-IL" sz="3200" b="1" dirty="0" err="1">
                <a:solidFill>
                  <a:srgbClr val="000000"/>
                </a:solidFill>
                <a:latin typeface="David" panose="020E0502060401010101" pitchFamily="34" charset="-79"/>
                <a:cs typeface="David" panose="020E0502060401010101" pitchFamily="34" charset="-79"/>
              </a:rPr>
              <a:t>כב</a:t>
            </a:r>
            <a:r>
              <a:rPr lang="he-IL" sz="3200" dirty="0">
                <a:solidFill>
                  <a:srgbClr val="000000"/>
                </a:solidFill>
                <a:latin typeface="David" panose="020E0502060401010101" pitchFamily="34" charset="-79"/>
                <a:cs typeface="David" panose="020E0502060401010101" pitchFamily="34" charset="-79"/>
              </a:rPr>
              <a:t> </a:t>
            </a:r>
            <a:r>
              <a:rPr lang="he-IL" sz="3200" b="1" dirty="0">
                <a:solidFill>
                  <a:srgbClr val="000000"/>
                </a:solidFill>
                <a:latin typeface="David" panose="020E0502060401010101" pitchFamily="34" charset="-79"/>
                <a:cs typeface="David" panose="020E0502060401010101" pitchFamily="34" charset="-79"/>
              </a:rPr>
              <a:t>וַיֹּסֶף עוֹד אַבְנֵר</a:t>
            </a:r>
            <a:r>
              <a:rPr lang="he-IL" sz="3200" dirty="0">
                <a:solidFill>
                  <a:srgbClr val="000000"/>
                </a:solidFill>
                <a:latin typeface="David" panose="020E0502060401010101" pitchFamily="34" charset="-79"/>
                <a:cs typeface="David" panose="020E0502060401010101" pitchFamily="34" charset="-79"/>
              </a:rPr>
              <a:t>, </a:t>
            </a:r>
            <a:r>
              <a:rPr lang="he-IL" sz="3200" dirty="0" err="1">
                <a:solidFill>
                  <a:srgbClr val="000000"/>
                </a:solidFill>
                <a:latin typeface="David" panose="020E0502060401010101" pitchFamily="34" charset="-79"/>
                <a:cs typeface="David" panose="020E0502060401010101" pitchFamily="34" charset="-79"/>
              </a:rPr>
              <a:t>לֵאמֹר</a:t>
            </a:r>
            <a:r>
              <a:rPr lang="he-IL" sz="3200" dirty="0">
                <a:solidFill>
                  <a:srgbClr val="000000"/>
                </a:solidFill>
                <a:latin typeface="David" panose="020E0502060401010101" pitchFamily="34" charset="-79"/>
                <a:cs typeface="David" panose="020E0502060401010101" pitchFamily="34" charset="-79"/>
              </a:rPr>
              <a:t> אֶל-עֲשָׂהאֵל, סוּר לְךָ, </a:t>
            </a:r>
            <a:r>
              <a:rPr lang="he-IL" sz="3200" dirty="0" err="1">
                <a:solidFill>
                  <a:srgbClr val="000000"/>
                </a:solidFill>
                <a:latin typeface="David" panose="020E0502060401010101" pitchFamily="34" charset="-79"/>
                <a:cs typeface="David" panose="020E0502060401010101" pitchFamily="34" charset="-79"/>
              </a:rPr>
              <a:t>מֵאַחֲרָי</a:t>
            </a:r>
            <a:r>
              <a:rPr lang="he-IL" sz="3200" dirty="0">
                <a:solidFill>
                  <a:srgbClr val="000000"/>
                </a:solidFill>
                <a:latin typeface="David" panose="020E0502060401010101" pitchFamily="34" charset="-79"/>
                <a:cs typeface="David" panose="020E0502060401010101" pitchFamily="34" charset="-79"/>
              </a:rPr>
              <a:t>:  לָמָּה </a:t>
            </a:r>
            <a:r>
              <a:rPr lang="he-IL" sz="3200" dirty="0" err="1">
                <a:solidFill>
                  <a:srgbClr val="000000"/>
                </a:solidFill>
                <a:latin typeface="David" panose="020E0502060401010101" pitchFamily="34" charset="-79"/>
                <a:cs typeface="David" panose="020E0502060401010101" pitchFamily="34" charset="-79"/>
              </a:rPr>
              <a:t>אַכֶּכָּה</a:t>
            </a:r>
            <a:r>
              <a:rPr lang="he-IL" sz="3200" dirty="0">
                <a:solidFill>
                  <a:srgbClr val="000000"/>
                </a:solidFill>
                <a:latin typeface="David" panose="020E0502060401010101" pitchFamily="34" charset="-79"/>
                <a:cs typeface="David" panose="020E0502060401010101" pitchFamily="34" charset="-79"/>
              </a:rPr>
              <a:t>, אַרְצָה, וְאֵיךְ אֶשָּׂא פָנַי, אֶל-יוֹאָב אָחִיךָ.  </a:t>
            </a:r>
            <a:endParaRPr lang="he-IL" sz="3200" dirty="0" smtClean="0">
              <a:solidFill>
                <a:srgbClr val="000000"/>
              </a:solidFill>
              <a:latin typeface="David" panose="020E0502060401010101" pitchFamily="34" charset="-79"/>
              <a:cs typeface="David" panose="020E0502060401010101" pitchFamily="34" charset="-79"/>
            </a:endParaRPr>
          </a:p>
          <a:p>
            <a:pPr algn="r"/>
            <a:r>
              <a:rPr lang="he-IL" sz="3200" b="1" dirty="0" err="1" smtClean="0">
                <a:solidFill>
                  <a:srgbClr val="000000"/>
                </a:solidFill>
                <a:latin typeface="David" panose="020E0502060401010101" pitchFamily="34" charset="-79"/>
                <a:cs typeface="David" panose="020E0502060401010101" pitchFamily="34" charset="-79"/>
              </a:rPr>
              <a:t>כג</a:t>
            </a:r>
            <a:r>
              <a:rPr lang="he-IL" sz="3200" dirty="0">
                <a:solidFill>
                  <a:srgbClr val="000000"/>
                </a:solidFill>
                <a:latin typeface="David" panose="020E0502060401010101" pitchFamily="34" charset="-79"/>
                <a:cs typeface="David" panose="020E0502060401010101" pitchFamily="34" charset="-79"/>
              </a:rPr>
              <a:t> </a:t>
            </a:r>
            <a:r>
              <a:rPr lang="he-IL" sz="3200" b="1" dirty="0">
                <a:solidFill>
                  <a:srgbClr val="000000"/>
                </a:solidFill>
                <a:latin typeface="David" panose="020E0502060401010101" pitchFamily="34" charset="-79"/>
                <a:cs typeface="David" panose="020E0502060401010101" pitchFamily="34" charset="-79"/>
              </a:rPr>
              <a:t>וַיְמָאֵן לָסוּר</a:t>
            </a:r>
            <a:r>
              <a:rPr lang="he-IL" sz="3200" dirty="0">
                <a:solidFill>
                  <a:srgbClr val="000000"/>
                </a:solidFill>
                <a:latin typeface="David" panose="020E0502060401010101" pitchFamily="34" charset="-79"/>
                <a:cs typeface="David" panose="020E0502060401010101" pitchFamily="34" charset="-79"/>
              </a:rPr>
              <a:t>, וַיַּכֵּהוּ אַבְנֵר בְּאַחֲרֵי הַחֲנִית א</a:t>
            </a:r>
            <a:r>
              <a:rPr lang="he-IL" sz="3200" b="1" dirty="0">
                <a:solidFill>
                  <a:srgbClr val="000000"/>
                </a:solidFill>
                <a:latin typeface="David" panose="020E0502060401010101" pitchFamily="34" charset="-79"/>
                <a:cs typeface="David" panose="020E0502060401010101" pitchFamily="34" charset="-79"/>
              </a:rPr>
              <a:t>ֶל-הַחֹמֶשׁ</a:t>
            </a:r>
            <a:r>
              <a:rPr lang="he-IL" sz="3200" dirty="0">
                <a:solidFill>
                  <a:srgbClr val="000000"/>
                </a:solidFill>
                <a:latin typeface="David" panose="020E0502060401010101" pitchFamily="34" charset="-79"/>
                <a:cs typeface="David" panose="020E0502060401010101" pitchFamily="34" charset="-79"/>
              </a:rPr>
              <a:t> וַתֵּצֵא הַחֲנִית </a:t>
            </a:r>
            <a:r>
              <a:rPr lang="he-IL" sz="3200" dirty="0" err="1">
                <a:solidFill>
                  <a:srgbClr val="000000"/>
                </a:solidFill>
                <a:latin typeface="David" panose="020E0502060401010101" pitchFamily="34" charset="-79"/>
                <a:cs typeface="David" panose="020E0502060401010101" pitchFamily="34" charset="-79"/>
              </a:rPr>
              <a:t>מֵאַחֲרָיו</a:t>
            </a:r>
            <a:r>
              <a:rPr lang="he-IL" sz="3200" dirty="0">
                <a:solidFill>
                  <a:srgbClr val="000000"/>
                </a:solidFill>
                <a:latin typeface="David" panose="020E0502060401010101" pitchFamily="34" charset="-79"/>
                <a:cs typeface="David" panose="020E0502060401010101" pitchFamily="34" charset="-79"/>
              </a:rPr>
              <a:t>, </a:t>
            </a:r>
            <a:r>
              <a:rPr lang="he-IL" sz="3200" dirty="0" err="1">
                <a:solidFill>
                  <a:srgbClr val="000000"/>
                </a:solidFill>
                <a:latin typeface="David" panose="020E0502060401010101" pitchFamily="34" charset="-79"/>
                <a:cs typeface="David" panose="020E0502060401010101" pitchFamily="34" charset="-79"/>
              </a:rPr>
              <a:t>וַיִּפָּל-שָׁם</a:t>
            </a:r>
            <a:r>
              <a:rPr lang="he-IL" sz="3200" dirty="0">
                <a:solidFill>
                  <a:srgbClr val="000000"/>
                </a:solidFill>
                <a:latin typeface="David" panose="020E0502060401010101" pitchFamily="34" charset="-79"/>
                <a:cs typeface="David" panose="020E0502060401010101" pitchFamily="34" charset="-79"/>
              </a:rPr>
              <a:t>, וַיָּמָת תַּחְתָּו; וַיְהִי כָּל-הַבָּא אֶל-הַמָּקוֹם אֲשֶׁר-נָפַל שָׁם עֲשָׂהאֵל, וַיָּמֹת--וַיַּעֲמֹדוּ.</a:t>
            </a:r>
            <a:r>
              <a:rPr lang="he-IL" dirty="0">
                <a:solidFill>
                  <a:srgbClr val="000000"/>
                </a:solidFill>
                <a:latin typeface="David" panose="020E0502060401010101" pitchFamily="34" charset="-79"/>
                <a:cs typeface="David" panose="020E0502060401010101" pitchFamily="34" charset="-79"/>
              </a:rPr>
              <a:t> </a:t>
            </a:r>
            <a:endParaRPr lang="he-IL" dirty="0"/>
          </a:p>
        </p:txBody>
      </p:sp>
      <p:sp>
        <p:nvSpPr>
          <p:cNvPr id="3" name="מלבן 2"/>
          <p:cNvSpPr/>
          <p:nvPr/>
        </p:nvSpPr>
        <p:spPr>
          <a:xfrm>
            <a:off x="6661597" y="4792967"/>
            <a:ext cx="5097887" cy="1815882"/>
          </a:xfrm>
          <a:prstGeom prst="rect">
            <a:avLst/>
          </a:prstGeom>
          <a:solidFill>
            <a:schemeClr val="accent4">
              <a:lumMod val="40000"/>
              <a:lumOff val="60000"/>
            </a:schemeClr>
          </a:solidFill>
        </p:spPr>
        <p:txBody>
          <a:bodyPr wrap="square">
            <a:spAutoFit/>
          </a:bodyPr>
          <a:lstStyle/>
          <a:p>
            <a:pPr algn="r"/>
            <a:r>
              <a:rPr lang="he-IL" sz="2800" b="1" u="sng" dirty="0" smtClean="0">
                <a:latin typeface="David" panose="020E0502060401010101" pitchFamily="34" charset="-79"/>
                <a:cs typeface="David" panose="020E0502060401010101" pitchFamily="34" charset="-79"/>
              </a:rPr>
              <a:t>חז"ל </a:t>
            </a:r>
            <a:r>
              <a:rPr lang="he-IL" sz="2800" b="1" u="sng" dirty="0">
                <a:latin typeface="David" panose="020E0502060401010101" pitchFamily="34" charset="-79"/>
                <a:cs typeface="David" panose="020E0502060401010101" pitchFamily="34" charset="-79"/>
              </a:rPr>
              <a:t>מסבירים </a:t>
            </a:r>
            <a:r>
              <a:rPr lang="he-IL" sz="2800" dirty="0">
                <a:latin typeface="David" panose="020E0502060401010101" pitchFamily="34" charset="-79"/>
                <a:cs typeface="David" panose="020E0502060401010101" pitchFamily="34" charset="-79"/>
              </a:rPr>
              <a:t>שאבנר ברגע אחד נעצר ומכיוון שעשהאל היה בריצה כל כך מהירה לא הספיק לעצור ואז עבר ליד אבנר ואבנר תקע את </a:t>
            </a:r>
            <a:r>
              <a:rPr lang="he-IL" sz="2800" dirty="0" smtClean="0">
                <a:latin typeface="David" panose="020E0502060401010101" pitchFamily="34" charset="-79"/>
                <a:cs typeface="David" panose="020E0502060401010101" pitchFamily="34" charset="-79"/>
              </a:rPr>
              <a:t>החנית.</a:t>
            </a:r>
            <a:endParaRPr lang="he-IL" sz="2800" dirty="0"/>
          </a:p>
        </p:txBody>
      </p:sp>
    </p:spTree>
    <p:extLst>
      <p:ext uri="{BB962C8B-B14F-4D97-AF65-F5344CB8AC3E}">
        <p14:creationId xmlns:p14="http://schemas.microsoft.com/office/powerpoint/2010/main" val="755953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wipe(down)">
                                      <p:cBhvr>
                                        <p:cTn id="14" dur="500"/>
                                        <p:tgtEl>
                                          <p:spTgt spid="4">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barn(inVertical)">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0457" y="167425"/>
            <a:ext cx="6091707" cy="6494085"/>
          </a:xfrm>
          <a:prstGeom prst="rect">
            <a:avLst/>
          </a:prstGeom>
          <a:solidFill>
            <a:schemeClr val="tx2">
              <a:lumMod val="40000"/>
              <a:lumOff val="60000"/>
            </a:schemeClr>
          </a:solidFill>
          <a:ln w="28575">
            <a:solidFill>
              <a:schemeClr val="tx1"/>
            </a:solidFill>
          </a:ln>
        </p:spPr>
        <p:txBody>
          <a:bodyPr wrap="square" rtlCol="1">
            <a:spAutoFit/>
          </a:bodyPr>
          <a:lstStyle/>
          <a:p>
            <a:pPr algn="r"/>
            <a:r>
              <a:rPr lang="he-IL" sz="2600" b="1" u="sng" dirty="0" smtClean="0">
                <a:latin typeface="David" panose="020E0502060401010101" pitchFamily="34" charset="-79"/>
                <a:cs typeface="David" panose="020E0502060401010101" pitchFamily="34" charset="-79"/>
              </a:rPr>
              <a:t>כד</a:t>
            </a:r>
            <a:r>
              <a:rPr lang="he-IL" sz="2600" dirty="0" smtClean="0">
                <a:latin typeface="David" panose="020E0502060401010101" pitchFamily="34" charset="-79"/>
                <a:cs typeface="David" panose="020E0502060401010101" pitchFamily="34" charset="-79"/>
              </a:rPr>
              <a:t>. אבל </a:t>
            </a:r>
            <a:r>
              <a:rPr lang="he-IL" sz="2600" dirty="0">
                <a:latin typeface="David" panose="020E0502060401010101" pitchFamily="34" charset="-79"/>
                <a:cs typeface="David" panose="020E0502060401010101" pitchFamily="34" charset="-79"/>
              </a:rPr>
              <a:t>יואב ואבישי כיוון שהיו אחי עשהאל לא עצרו והמשיכו במרדף אחרי אבנר </a:t>
            </a:r>
            <a:r>
              <a:rPr lang="he-IL" sz="2600" b="1" dirty="0">
                <a:latin typeface="David" panose="020E0502060401010101" pitchFamily="34" charset="-79"/>
                <a:cs typeface="David" panose="020E0502060401010101" pitchFamily="34" charset="-79"/>
              </a:rPr>
              <a:t>, והשמש שקעה </a:t>
            </a:r>
            <a:r>
              <a:rPr lang="he-IL" sz="2600" dirty="0">
                <a:latin typeface="David" panose="020E0502060401010101" pitchFamily="34" charset="-79"/>
                <a:cs typeface="David" panose="020E0502060401010101" pitchFamily="34" charset="-79"/>
              </a:rPr>
              <a:t>בעודם רודפים והם הגיעו למקום שנקרא </a:t>
            </a:r>
            <a:r>
              <a:rPr lang="he-IL" sz="2600" b="1" dirty="0">
                <a:latin typeface="David" panose="020E0502060401010101" pitchFamily="34" charset="-79"/>
                <a:cs typeface="David" panose="020E0502060401010101" pitchFamily="34" charset="-79"/>
              </a:rPr>
              <a:t>"גבעת אמה" </a:t>
            </a:r>
            <a:r>
              <a:rPr lang="he-IL" sz="2600" dirty="0">
                <a:latin typeface="David" panose="020E0502060401010101" pitchFamily="34" charset="-79"/>
                <a:cs typeface="David" panose="020E0502060401010101" pitchFamily="34" charset="-79"/>
              </a:rPr>
              <a:t>( שנקראת על שם אמת המים שעברה בצידה) שנמצאת קרוב למקום "גיח" בדרך שמוליכה אל מדבר </a:t>
            </a:r>
            <a:r>
              <a:rPr lang="he-IL" sz="2600" dirty="0" smtClean="0">
                <a:latin typeface="David" panose="020E0502060401010101" pitchFamily="34" charset="-79"/>
                <a:cs typeface="David" panose="020E0502060401010101" pitchFamily="34" charset="-79"/>
              </a:rPr>
              <a:t>גבעון. </a:t>
            </a:r>
          </a:p>
          <a:p>
            <a:pPr algn="r"/>
            <a:r>
              <a:rPr lang="he-IL" sz="2600" b="1" u="sng" dirty="0">
                <a:latin typeface="David" panose="020E0502060401010101" pitchFamily="34" charset="-79"/>
                <a:cs typeface="David" panose="020E0502060401010101" pitchFamily="34" charset="-79"/>
              </a:rPr>
              <a:t>כה</a:t>
            </a:r>
            <a:r>
              <a:rPr lang="he-IL" sz="2600" dirty="0">
                <a:latin typeface="David" panose="020E0502060401010101" pitchFamily="34" charset="-79"/>
                <a:cs typeface="David" panose="020E0502060401010101" pitchFamily="34" charset="-79"/>
              </a:rPr>
              <a:t>. כשראו שרודפים אחריהם התאספו אנשי בנימין ובאו אחרי אבנר </a:t>
            </a:r>
            <a:r>
              <a:rPr lang="he-IL" sz="2600" b="1" dirty="0">
                <a:latin typeface="David" panose="020E0502060401010101" pitchFamily="34" charset="-79"/>
                <a:cs typeface="David" panose="020E0502060401010101" pitchFamily="34" charset="-79"/>
              </a:rPr>
              <a:t>והתלכדו לחבורה אחת </a:t>
            </a:r>
            <a:r>
              <a:rPr lang="he-IL" sz="2600" dirty="0">
                <a:latin typeface="David" panose="020E0502060401010101" pitchFamily="34" charset="-79"/>
                <a:cs typeface="David" panose="020E0502060401010101" pitchFamily="34" charset="-79"/>
              </a:rPr>
              <a:t>להילחם ביואב ואבישי,  ונעמדו על ראש גבעה אחת. </a:t>
            </a:r>
            <a:endParaRPr lang="en-US" sz="2600" dirty="0" smtClean="0">
              <a:latin typeface="David" panose="020E0502060401010101" pitchFamily="34" charset="-79"/>
              <a:cs typeface="David" panose="020E0502060401010101" pitchFamily="34" charset="-79"/>
            </a:endParaRPr>
          </a:p>
          <a:p>
            <a:pPr algn="r"/>
            <a:r>
              <a:rPr lang="he-IL" sz="2600" b="1" u="sng" dirty="0" err="1" smtClean="0">
                <a:latin typeface="David" panose="020E0502060401010101" pitchFamily="34" charset="-79"/>
                <a:cs typeface="David" panose="020E0502060401010101" pitchFamily="34" charset="-79"/>
              </a:rPr>
              <a:t>כו</a:t>
            </a:r>
            <a:r>
              <a:rPr lang="he-IL" sz="2600" dirty="0">
                <a:latin typeface="David" panose="020E0502060401010101" pitchFamily="34" charset="-79"/>
                <a:cs typeface="David" panose="020E0502060401010101" pitchFamily="34" charset="-79"/>
              </a:rPr>
              <a:t>. קרא אבנר ליואב וכך אמר לו: </a:t>
            </a:r>
            <a:r>
              <a:rPr lang="he-IL" sz="2600" b="1" dirty="0">
                <a:latin typeface="David" panose="020E0502060401010101" pitchFamily="34" charset="-79"/>
                <a:cs typeface="David" panose="020E0502060401010101" pitchFamily="34" charset="-79"/>
              </a:rPr>
              <a:t>האם לעולם תמשך המלחמה ביננו?</a:t>
            </a:r>
            <a:r>
              <a:rPr lang="he-IL" sz="2600" dirty="0">
                <a:latin typeface="David" panose="020E0502060401010101" pitchFamily="34" charset="-79"/>
                <a:cs typeface="David" panose="020E0502060401010101" pitchFamily="34" charset="-79"/>
              </a:rPr>
              <a:t> הרי היה ברור לך ששפיכת דמים אכזרית תהיה תוצאת המרדף (שאמות או אני או אתה ולא תהיה שום תועלת במלחמה זו) הגיע הזמן שתצווה על החיילים להפסיק את מלחמת האחים.</a:t>
            </a:r>
          </a:p>
        </p:txBody>
      </p:sp>
      <p:sp>
        <p:nvSpPr>
          <p:cNvPr id="2" name="מלבן 1"/>
          <p:cNvSpPr/>
          <p:nvPr/>
        </p:nvSpPr>
        <p:spPr>
          <a:xfrm>
            <a:off x="6748529" y="167425"/>
            <a:ext cx="5125792" cy="6001643"/>
          </a:xfrm>
          <a:prstGeom prst="rect">
            <a:avLst/>
          </a:prstGeom>
          <a:solidFill>
            <a:schemeClr val="accent5">
              <a:lumMod val="40000"/>
              <a:lumOff val="60000"/>
            </a:schemeClr>
          </a:solidFill>
        </p:spPr>
        <p:txBody>
          <a:bodyPr wrap="square">
            <a:spAutoFit/>
          </a:bodyPr>
          <a:lstStyle/>
          <a:p>
            <a:pPr algn="r"/>
            <a:r>
              <a:rPr lang="he-IL" sz="3200" b="1" dirty="0">
                <a:solidFill>
                  <a:srgbClr val="000000"/>
                </a:solidFill>
                <a:latin typeface="David" panose="020E0502060401010101" pitchFamily="34" charset="-79"/>
                <a:cs typeface="David" panose="020E0502060401010101" pitchFamily="34" charset="-79"/>
              </a:rPr>
              <a:t>כד</a:t>
            </a:r>
            <a:r>
              <a:rPr lang="he-IL" sz="3200" dirty="0">
                <a:solidFill>
                  <a:srgbClr val="000000"/>
                </a:solidFill>
                <a:latin typeface="David" panose="020E0502060401010101" pitchFamily="34" charset="-79"/>
                <a:cs typeface="David" panose="020E0502060401010101" pitchFamily="34" charset="-79"/>
              </a:rPr>
              <a:t> וַיִּרְדְּפוּ יוֹאָב וַאֲבִישַׁי, אַחֲרֵי אַבְנֵר; </a:t>
            </a:r>
            <a:r>
              <a:rPr lang="he-IL" sz="3200" b="1" dirty="0">
                <a:solidFill>
                  <a:srgbClr val="000000"/>
                </a:solidFill>
                <a:latin typeface="David" panose="020E0502060401010101" pitchFamily="34" charset="-79"/>
                <a:cs typeface="David" panose="020E0502060401010101" pitchFamily="34" charset="-79"/>
              </a:rPr>
              <a:t>וְהַשֶּׁמֶשׁ בָּאָה-</a:t>
            </a:r>
            <a:r>
              <a:rPr lang="he-IL" sz="3200" dirty="0">
                <a:solidFill>
                  <a:srgbClr val="000000"/>
                </a:solidFill>
                <a:latin typeface="David" panose="020E0502060401010101" pitchFamily="34" charset="-79"/>
                <a:cs typeface="David" panose="020E0502060401010101" pitchFamily="34" charset="-79"/>
              </a:rPr>
              <a:t>-וְהֵמָּה בָּאוּ עַד-גִּבְעַת אַמָּה, אֲשֶׁר עַל-פְּנֵי-גִיחַ דֶּרֶךְ מִדְבַּר גִּבְעוֹן.  </a:t>
            </a:r>
            <a:endParaRPr lang="he-IL" sz="3200" dirty="0" smtClean="0">
              <a:solidFill>
                <a:srgbClr val="000000"/>
              </a:solidFill>
              <a:latin typeface="David" panose="020E0502060401010101" pitchFamily="34" charset="-79"/>
              <a:cs typeface="David" panose="020E0502060401010101" pitchFamily="34" charset="-79"/>
            </a:endParaRPr>
          </a:p>
          <a:p>
            <a:pPr algn="r"/>
            <a:r>
              <a:rPr lang="he-IL" sz="3200" b="1" dirty="0" smtClean="0">
                <a:solidFill>
                  <a:srgbClr val="000000"/>
                </a:solidFill>
                <a:latin typeface="David" panose="020E0502060401010101" pitchFamily="34" charset="-79"/>
                <a:cs typeface="David" panose="020E0502060401010101" pitchFamily="34" charset="-79"/>
              </a:rPr>
              <a:t>כה</a:t>
            </a:r>
            <a:r>
              <a:rPr lang="he-IL" sz="3200" dirty="0">
                <a:solidFill>
                  <a:srgbClr val="000000"/>
                </a:solidFill>
                <a:latin typeface="David" panose="020E0502060401010101" pitchFamily="34" charset="-79"/>
                <a:cs typeface="David" panose="020E0502060401010101" pitchFamily="34" charset="-79"/>
              </a:rPr>
              <a:t> וַיִּתְקַבְּצוּ בְנֵי-בִנְיָמִן אַחֲרֵי אַבְנֵר, </a:t>
            </a:r>
            <a:r>
              <a:rPr lang="he-IL" sz="3200" b="1" dirty="0">
                <a:solidFill>
                  <a:srgbClr val="000000"/>
                </a:solidFill>
                <a:latin typeface="David" panose="020E0502060401010101" pitchFamily="34" charset="-79"/>
                <a:cs typeface="David" panose="020E0502060401010101" pitchFamily="34" charset="-79"/>
              </a:rPr>
              <a:t>וַיִּהְיוּ לַאֲגֻדָּה אֶחָת</a:t>
            </a:r>
            <a:r>
              <a:rPr lang="he-IL" sz="3200" dirty="0">
                <a:solidFill>
                  <a:srgbClr val="000000"/>
                </a:solidFill>
                <a:latin typeface="David" panose="020E0502060401010101" pitchFamily="34" charset="-79"/>
                <a:cs typeface="David" panose="020E0502060401010101" pitchFamily="34" charset="-79"/>
              </a:rPr>
              <a:t>; וַיַּעַמְדוּ, עַל רֹאשׁ-גִּבְעָה אֶחָת.  </a:t>
            </a:r>
            <a:endParaRPr lang="he-IL" sz="3200" dirty="0" smtClean="0">
              <a:solidFill>
                <a:srgbClr val="000000"/>
              </a:solidFill>
              <a:latin typeface="David" panose="020E0502060401010101" pitchFamily="34" charset="-79"/>
              <a:cs typeface="David" panose="020E0502060401010101" pitchFamily="34" charset="-79"/>
            </a:endParaRPr>
          </a:p>
          <a:p>
            <a:pPr algn="r"/>
            <a:r>
              <a:rPr lang="he-IL" sz="3200" b="1" dirty="0" err="1" smtClean="0">
                <a:solidFill>
                  <a:srgbClr val="000000"/>
                </a:solidFill>
                <a:latin typeface="David" panose="020E0502060401010101" pitchFamily="34" charset="-79"/>
                <a:cs typeface="David" panose="020E0502060401010101" pitchFamily="34" charset="-79"/>
              </a:rPr>
              <a:t>כו</a:t>
            </a:r>
            <a:r>
              <a:rPr lang="he-IL" sz="3200" dirty="0">
                <a:solidFill>
                  <a:srgbClr val="000000"/>
                </a:solidFill>
                <a:latin typeface="David" panose="020E0502060401010101" pitchFamily="34" charset="-79"/>
                <a:cs typeface="David" panose="020E0502060401010101" pitchFamily="34" charset="-79"/>
              </a:rPr>
              <a:t> וַיִּקְרָא אַבְנֵר אֶל-יוֹאָב, וַיֹּאמֶר </a:t>
            </a:r>
            <a:r>
              <a:rPr lang="he-IL" sz="3200" b="1" dirty="0" err="1">
                <a:solidFill>
                  <a:srgbClr val="000000"/>
                </a:solidFill>
                <a:latin typeface="David" panose="020E0502060401010101" pitchFamily="34" charset="-79"/>
                <a:cs typeface="David" panose="020E0502060401010101" pitchFamily="34" charset="-79"/>
              </a:rPr>
              <a:t>הֲלָנֶצַח</a:t>
            </a:r>
            <a:r>
              <a:rPr lang="he-IL" sz="3200" b="1" dirty="0">
                <a:solidFill>
                  <a:srgbClr val="000000"/>
                </a:solidFill>
                <a:latin typeface="David" panose="020E0502060401010101" pitchFamily="34" charset="-79"/>
                <a:cs typeface="David" panose="020E0502060401010101" pitchFamily="34" charset="-79"/>
              </a:rPr>
              <a:t> תֹּאכַל חֶרֶב--הֲלוֹא </a:t>
            </a:r>
            <a:r>
              <a:rPr lang="he-IL" sz="3200" b="1" dirty="0" err="1">
                <a:solidFill>
                  <a:srgbClr val="000000"/>
                </a:solidFill>
                <a:latin typeface="David" panose="020E0502060401010101" pitchFamily="34" charset="-79"/>
                <a:cs typeface="David" panose="020E0502060401010101" pitchFamily="34" charset="-79"/>
              </a:rPr>
              <a:t>יָדַעְתָּה</a:t>
            </a:r>
            <a:r>
              <a:rPr lang="he-IL" sz="3200" b="1" dirty="0">
                <a:solidFill>
                  <a:srgbClr val="000000"/>
                </a:solidFill>
                <a:latin typeface="David" panose="020E0502060401010101" pitchFamily="34" charset="-79"/>
                <a:cs typeface="David" panose="020E0502060401010101" pitchFamily="34" charset="-79"/>
              </a:rPr>
              <a:t>, כִּי-מָרָה תִהְיֶה בָּאַחֲרוֹנָה</a:t>
            </a:r>
            <a:r>
              <a:rPr lang="he-IL" sz="3200" dirty="0">
                <a:solidFill>
                  <a:srgbClr val="000000"/>
                </a:solidFill>
                <a:latin typeface="David" panose="020E0502060401010101" pitchFamily="34" charset="-79"/>
                <a:cs typeface="David" panose="020E0502060401010101" pitchFamily="34" charset="-79"/>
              </a:rPr>
              <a:t>; וְעַד-מָתַי לֹא-תֹאמַר לָעָם, לָשׁוּב </a:t>
            </a:r>
            <a:r>
              <a:rPr lang="he-IL" sz="3200" dirty="0" err="1">
                <a:solidFill>
                  <a:srgbClr val="000000"/>
                </a:solidFill>
                <a:latin typeface="David" panose="020E0502060401010101" pitchFamily="34" charset="-79"/>
                <a:cs typeface="David" panose="020E0502060401010101" pitchFamily="34" charset="-79"/>
              </a:rPr>
              <a:t>מֵאַחֲרֵי</a:t>
            </a:r>
            <a:r>
              <a:rPr lang="he-IL" sz="3200" dirty="0">
                <a:solidFill>
                  <a:srgbClr val="000000"/>
                </a:solidFill>
                <a:latin typeface="David" panose="020E0502060401010101" pitchFamily="34" charset="-79"/>
                <a:cs typeface="David" panose="020E0502060401010101" pitchFamily="34" charset="-79"/>
              </a:rPr>
              <a:t> אֲחֵיהֶם</a:t>
            </a:r>
            <a:endParaRPr lang="he-IL" sz="3200" dirty="0"/>
          </a:p>
        </p:txBody>
      </p:sp>
    </p:spTree>
    <p:extLst>
      <p:ext uri="{BB962C8B-B14F-4D97-AF65-F5344CB8AC3E}">
        <p14:creationId xmlns:p14="http://schemas.microsoft.com/office/powerpoint/2010/main" val="4073593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down)">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 calcmode="lin" valueType="num">
                                      <p:cBhvr additive="base">
                                        <p:cTn id="1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p:cNvSpPr/>
          <p:nvPr/>
        </p:nvSpPr>
        <p:spPr>
          <a:xfrm>
            <a:off x="4417454" y="347729"/>
            <a:ext cx="7173531" cy="5559151"/>
          </a:xfrm>
          <a:prstGeom prst="rect">
            <a:avLst/>
          </a:prstGeom>
          <a:solidFill>
            <a:schemeClr val="accent5">
              <a:lumMod val="60000"/>
              <a:lumOff val="40000"/>
            </a:schemeClr>
          </a:solidFill>
        </p:spPr>
        <p:txBody>
          <a:bodyPr wrap="square">
            <a:spAutoFit/>
          </a:bodyPr>
          <a:lstStyle/>
          <a:p>
            <a:pPr algn="r" rtl="1">
              <a:lnSpc>
                <a:spcPct val="107000"/>
              </a:lnSpc>
              <a:spcAft>
                <a:spcPts val="800"/>
              </a:spcAft>
            </a:pPr>
            <a:r>
              <a:rPr lang="he-IL" sz="3600" b="1" u="sng" dirty="0">
                <a:latin typeface="Calibri" panose="020F0502020204030204" pitchFamily="34" charset="0"/>
                <a:ea typeface="Calibri" panose="020F0502020204030204" pitchFamily="34" charset="0"/>
                <a:cs typeface="David" panose="020E0502060401010101" pitchFamily="34" charset="-79"/>
              </a:rPr>
              <a:t>"הלא </a:t>
            </a:r>
            <a:r>
              <a:rPr lang="he-IL" sz="3600" b="1" u="sng" dirty="0" err="1">
                <a:latin typeface="Calibri" panose="020F0502020204030204" pitchFamily="34" charset="0"/>
                <a:ea typeface="Calibri" panose="020F0502020204030204" pitchFamily="34" charset="0"/>
                <a:cs typeface="David" panose="020E0502060401010101" pitchFamily="34" charset="-79"/>
              </a:rPr>
              <a:t>ידעתה</a:t>
            </a:r>
            <a:r>
              <a:rPr lang="he-IL" sz="3600" b="1" u="sng" dirty="0">
                <a:latin typeface="Calibri" panose="020F0502020204030204" pitchFamily="34" charset="0"/>
                <a:ea typeface="Calibri" panose="020F0502020204030204" pitchFamily="34" charset="0"/>
                <a:cs typeface="David" panose="020E0502060401010101" pitchFamily="34" charset="-79"/>
              </a:rPr>
              <a:t> כי מרה תהיה באחרונה"-</a:t>
            </a:r>
            <a:r>
              <a:rPr lang="he-IL" sz="3600" dirty="0">
                <a:latin typeface="Calibri" panose="020F0502020204030204" pitchFamily="34" charset="0"/>
                <a:ea typeface="Calibri" panose="020F0502020204030204" pitchFamily="34" charset="0"/>
                <a:cs typeface="David" panose="020E0502060401010101" pitchFamily="34" charset="-79"/>
              </a:rPr>
              <a:t> נצנצה באבנר רוה"ק ונתנבא שלבסוף ינקום יואב בו נקמת אחיו עשהאל, ויואב יכה אותו גם בדופן החמישית במקום שהמרה תלויה בו לכך נאמר </a:t>
            </a:r>
            <a:r>
              <a:rPr lang="he-IL" sz="3600" b="1" dirty="0">
                <a:latin typeface="Calibri" panose="020F0502020204030204" pitchFamily="34" charset="0"/>
                <a:ea typeface="Calibri" panose="020F0502020204030204" pitchFamily="34" charset="0"/>
                <a:cs typeface="David" panose="020E0502060401010101" pitchFamily="34" charset="-79"/>
              </a:rPr>
              <a:t>"כי מרה תהיה באחרונה"</a:t>
            </a:r>
            <a:r>
              <a:rPr lang="he-IL" sz="3600" dirty="0">
                <a:latin typeface="Calibri" panose="020F0502020204030204" pitchFamily="34" charset="0"/>
                <a:ea typeface="Calibri" panose="020F0502020204030204" pitchFamily="34" charset="0"/>
                <a:cs typeface="David" panose="020E0502060401010101" pitchFamily="34" charset="-79"/>
              </a:rPr>
              <a:t> </a:t>
            </a:r>
            <a:r>
              <a:rPr lang="he-IL" sz="3600" b="1" dirty="0">
                <a:latin typeface="Calibri" panose="020F0502020204030204" pitchFamily="34" charset="0"/>
                <a:ea typeface="Calibri" panose="020F0502020204030204" pitchFamily="34" charset="0"/>
                <a:cs typeface="David" panose="020E0502060401010101" pitchFamily="34" charset="-79"/>
              </a:rPr>
              <a:t>ולכן כתוב "הלא </a:t>
            </a:r>
            <a:r>
              <a:rPr lang="he-IL" sz="3600" b="1" dirty="0" err="1">
                <a:latin typeface="Calibri" panose="020F0502020204030204" pitchFamily="34" charset="0"/>
                <a:ea typeface="Calibri" panose="020F0502020204030204" pitchFamily="34" charset="0"/>
                <a:cs typeface="David" panose="020E0502060401010101" pitchFamily="34" charset="-79"/>
              </a:rPr>
              <a:t>ידעת</a:t>
            </a:r>
            <a:r>
              <a:rPr lang="he-IL" sz="4400" b="1" dirty="0" err="1">
                <a:latin typeface="Calibri" panose="020F0502020204030204" pitchFamily="34" charset="0"/>
                <a:ea typeface="Calibri" panose="020F0502020204030204" pitchFamily="34" charset="0"/>
                <a:cs typeface="David" panose="020E0502060401010101" pitchFamily="34" charset="-79"/>
              </a:rPr>
              <a:t>ה</a:t>
            </a:r>
            <a:r>
              <a:rPr lang="he-IL" sz="3600" b="1" dirty="0">
                <a:latin typeface="Calibri" panose="020F0502020204030204" pitchFamily="34" charset="0"/>
                <a:ea typeface="Calibri" panose="020F0502020204030204" pitchFamily="34" charset="0"/>
                <a:cs typeface="David" panose="020E0502060401010101" pitchFamily="34" charset="-79"/>
              </a:rPr>
              <a:t> מלא עם סיומת של האות ה'</a:t>
            </a:r>
            <a:r>
              <a:rPr lang="he-IL" sz="3600" dirty="0">
                <a:latin typeface="Calibri" panose="020F0502020204030204" pitchFamily="34" charset="0"/>
                <a:ea typeface="Calibri" panose="020F0502020204030204" pitchFamily="34" charset="0"/>
                <a:cs typeface="David" panose="020E0502060401010101" pitchFamily="34" charset="-79"/>
              </a:rPr>
              <a:t> (במקום לכתוב הלא ידעת) ואות ה"א רומזת לדופן החמישית.</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תמונה 3"/>
          <p:cNvPicPr>
            <a:picLocks noChangeAspect="1"/>
          </p:cNvPicPr>
          <p:nvPr/>
        </p:nvPicPr>
        <p:blipFill>
          <a:blip r:embed="rId2"/>
          <a:stretch>
            <a:fillRect/>
          </a:stretch>
        </p:blipFill>
        <p:spPr>
          <a:xfrm>
            <a:off x="135860" y="347729"/>
            <a:ext cx="4136908" cy="2718113"/>
          </a:xfrm>
          <a:prstGeom prst="rect">
            <a:avLst/>
          </a:prstGeom>
        </p:spPr>
      </p:pic>
    </p:spTree>
    <p:extLst>
      <p:ext uri="{BB962C8B-B14F-4D97-AF65-F5344CB8AC3E}">
        <p14:creationId xmlns:p14="http://schemas.microsoft.com/office/powerpoint/2010/main" val="75910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8942" y="154546"/>
            <a:ext cx="5653826" cy="6555641"/>
          </a:xfrm>
          <a:prstGeom prst="rect">
            <a:avLst/>
          </a:prstGeom>
          <a:solidFill>
            <a:schemeClr val="accent4">
              <a:lumMod val="60000"/>
              <a:lumOff val="40000"/>
            </a:schemeClr>
          </a:solidFill>
          <a:ln w="28575">
            <a:solidFill>
              <a:schemeClr val="tx1"/>
            </a:solidFill>
          </a:ln>
        </p:spPr>
        <p:txBody>
          <a:bodyPr wrap="square" rtlCol="1">
            <a:spAutoFit/>
          </a:bodyPr>
          <a:lstStyle/>
          <a:p>
            <a:pPr algn="r"/>
            <a:r>
              <a:rPr lang="he-IL" sz="2800" b="1" u="sng" dirty="0" err="1" smtClean="0">
                <a:latin typeface="David" panose="020E0502060401010101" pitchFamily="34" charset="-79"/>
                <a:cs typeface="David" panose="020E0502060401010101" pitchFamily="34" charset="-79"/>
              </a:rPr>
              <a:t>כז</a:t>
            </a:r>
            <a:r>
              <a:rPr lang="he-IL" sz="2800" dirty="0" smtClean="0">
                <a:latin typeface="David" panose="020E0502060401010101" pitchFamily="34" charset="-79"/>
                <a:cs typeface="David" panose="020E0502060401010101" pitchFamily="34" charset="-79"/>
              </a:rPr>
              <a:t>. ענה </a:t>
            </a:r>
            <a:r>
              <a:rPr lang="he-IL" sz="2800" dirty="0">
                <a:latin typeface="David" panose="020E0502060401010101" pitchFamily="34" charset="-79"/>
                <a:cs typeface="David" panose="020E0502060401010101" pitchFamily="34" charset="-79"/>
              </a:rPr>
              <a:t>יואב לאבנר </a:t>
            </a:r>
            <a:r>
              <a:rPr lang="he-IL" sz="2800" b="1" dirty="0">
                <a:latin typeface="David" panose="020E0502060401010101" pitchFamily="34" charset="-79"/>
                <a:cs typeface="David" panose="020E0502060401010101" pitchFamily="34" charset="-79"/>
              </a:rPr>
              <a:t>בלשון שבועה נשבע אני בשם ה' שופט העולם</a:t>
            </a:r>
            <a:r>
              <a:rPr lang="he-IL" sz="2800" dirty="0">
                <a:latin typeface="David" panose="020E0502060401010101" pitchFamily="34" charset="-79"/>
                <a:cs typeface="David" panose="020E0502060401010101" pitchFamily="34" charset="-79"/>
              </a:rPr>
              <a:t>, שאילו היית מדבר קודם (יקומו הנערים וישחקו לפנינו) וכך גרמת שתתחיל מלחמה זו, הרי כבר מהבקר היו מסתלקים הלוחמים ונפרדים זה מזה ללא מלחמה</a:t>
            </a:r>
            <a:r>
              <a:rPr lang="he-IL" sz="2800" dirty="0" smtClean="0">
                <a:latin typeface="David" panose="020E0502060401010101" pitchFamily="34" charset="-79"/>
                <a:cs typeface="David" panose="020E0502060401010101" pitchFamily="34" charset="-79"/>
              </a:rPr>
              <a:t>.</a:t>
            </a:r>
          </a:p>
          <a:p>
            <a:pPr algn="r"/>
            <a:r>
              <a:rPr lang="he-IL" sz="2800" b="1" u="sng" dirty="0" err="1" smtClean="0">
                <a:latin typeface="David" panose="020E0502060401010101" pitchFamily="34" charset="-79"/>
                <a:cs typeface="David" panose="020E0502060401010101" pitchFamily="34" charset="-79"/>
              </a:rPr>
              <a:t>כח</a:t>
            </a:r>
            <a:r>
              <a:rPr lang="he-IL" sz="2800" dirty="0">
                <a:latin typeface="David" panose="020E0502060401010101" pitchFamily="34" charset="-79"/>
                <a:cs typeface="David" panose="020E0502060401010101" pitchFamily="34" charset="-79"/>
              </a:rPr>
              <a:t>. </a:t>
            </a:r>
            <a:r>
              <a:rPr lang="he-IL" sz="2800" b="1" dirty="0">
                <a:latin typeface="David" panose="020E0502060401010101" pitchFamily="34" charset="-79"/>
                <a:cs typeface="David" panose="020E0502060401010101" pitchFamily="34" charset="-79"/>
              </a:rPr>
              <a:t>יואב תקע בשופר תקיעה </a:t>
            </a:r>
            <a:r>
              <a:rPr lang="he-IL" sz="2800" dirty="0">
                <a:latin typeface="David" panose="020E0502060401010101" pitchFamily="34" charset="-79"/>
                <a:cs typeface="David" panose="020E0502060401010101" pitchFamily="34" charset="-79"/>
              </a:rPr>
              <a:t>כדי שיעצרו כל הלוחמים ולא ירדפו יותר אחרי אנשי ישראל, ועצרו ולא המשיכו להילחם עוד</a:t>
            </a:r>
            <a:r>
              <a:rPr lang="he-IL" sz="2800" dirty="0" smtClean="0">
                <a:latin typeface="David" panose="020E0502060401010101" pitchFamily="34" charset="-79"/>
                <a:cs typeface="David" panose="020E0502060401010101" pitchFamily="34" charset="-79"/>
              </a:rPr>
              <a:t>.</a:t>
            </a:r>
            <a:endParaRPr lang="en-US" sz="2800" dirty="0" smtClean="0">
              <a:latin typeface="David" panose="020E0502060401010101" pitchFamily="34" charset="-79"/>
              <a:cs typeface="David" panose="020E0502060401010101" pitchFamily="34" charset="-79"/>
            </a:endParaRPr>
          </a:p>
          <a:p>
            <a:pPr algn="r"/>
            <a:r>
              <a:rPr lang="he-IL" sz="2800" b="1" u="sng" dirty="0" err="1" smtClean="0">
                <a:latin typeface="David" panose="020E0502060401010101" pitchFamily="34" charset="-79"/>
                <a:cs typeface="David" panose="020E0502060401010101" pitchFamily="34" charset="-79"/>
              </a:rPr>
              <a:t>כט</a:t>
            </a:r>
            <a:r>
              <a:rPr lang="he-IL" sz="2800" dirty="0">
                <a:latin typeface="David" panose="020E0502060401010101" pitchFamily="34" charset="-79"/>
                <a:cs typeface="David" panose="020E0502060401010101" pitchFamily="34" charset="-79"/>
              </a:rPr>
              <a:t>. ואבנר ואנשיו יצאו לדרכם בבקעת הירדן </a:t>
            </a:r>
            <a:r>
              <a:rPr lang="he-IL" sz="2800" b="1" dirty="0">
                <a:latin typeface="David" panose="020E0502060401010101" pitchFamily="34" charset="-79"/>
                <a:cs typeface="David" panose="020E0502060401010101" pitchFamily="34" charset="-79"/>
              </a:rPr>
              <a:t>במשך כל הלילה ההוא </a:t>
            </a:r>
            <a:r>
              <a:rPr lang="he-IL" sz="2800" dirty="0">
                <a:latin typeface="David" panose="020E0502060401010101" pitchFamily="34" charset="-79"/>
                <a:cs typeface="David" panose="020E0502060401010101" pitchFamily="34" charset="-79"/>
              </a:rPr>
              <a:t>(מפחד שמא יבוא עליהם יואב פתאום לנקום דמי אחיו) ועברו את נהר הירדן והמשיכו ועברו ליד מחוז שנקרא "בתרון" שנמצא מעבר לירדן, </a:t>
            </a:r>
            <a:r>
              <a:rPr lang="he-IL" sz="2800" b="1" dirty="0">
                <a:latin typeface="David" panose="020E0502060401010101" pitchFamily="34" charset="-79"/>
                <a:cs typeface="David" panose="020E0502060401010101" pitchFamily="34" charset="-79"/>
              </a:rPr>
              <a:t>והגיעו לעיר מחניים. </a:t>
            </a:r>
          </a:p>
        </p:txBody>
      </p:sp>
      <p:sp>
        <p:nvSpPr>
          <p:cNvPr id="3" name="מלבן 2"/>
          <p:cNvSpPr/>
          <p:nvPr/>
        </p:nvSpPr>
        <p:spPr>
          <a:xfrm>
            <a:off x="6156101" y="373487"/>
            <a:ext cx="5859888" cy="4524315"/>
          </a:xfrm>
          <a:prstGeom prst="rect">
            <a:avLst/>
          </a:prstGeom>
          <a:blipFill>
            <a:blip r:embed="rId2"/>
            <a:tile tx="0" ty="0" sx="100000" sy="100000" flip="none" algn="tl"/>
          </a:blipFill>
        </p:spPr>
        <p:txBody>
          <a:bodyPr wrap="square">
            <a:spAutoFit/>
          </a:bodyPr>
          <a:lstStyle/>
          <a:p>
            <a:pPr algn="r"/>
            <a:r>
              <a:rPr lang="he-IL" sz="3200" dirty="0">
                <a:solidFill>
                  <a:srgbClr val="000000"/>
                </a:solidFill>
                <a:latin typeface="David" panose="020E0502060401010101" pitchFamily="34" charset="-79"/>
                <a:cs typeface="David" panose="020E0502060401010101" pitchFamily="34" charset="-79"/>
              </a:rPr>
              <a:t> </a:t>
            </a:r>
            <a:r>
              <a:rPr lang="he-IL" sz="3200" b="1" dirty="0" err="1">
                <a:solidFill>
                  <a:srgbClr val="000000"/>
                </a:solidFill>
                <a:latin typeface="David" panose="020E0502060401010101" pitchFamily="34" charset="-79"/>
                <a:cs typeface="David" panose="020E0502060401010101" pitchFamily="34" charset="-79"/>
              </a:rPr>
              <a:t>כז</a:t>
            </a:r>
            <a:r>
              <a:rPr lang="he-IL" sz="3200" dirty="0">
                <a:solidFill>
                  <a:srgbClr val="000000"/>
                </a:solidFill>
                <a:latin typeface="David" panose="020E0502060401010101" pitchFamily="34" charset="-79"/>
                <a:cs typeface="David" panose="020E0502060401010101" pitchFamily="34" charset="-79"/>
              </a:rPr>
              <a:t> וַיֹּאמֶר יוֹאָב--</a:t>
            </a:r>
            <a:r>
              <a:rPr lang="he-IL" sz="3200" b="1" dirty="0">
                <a:solidFill>
                  <a:srgbClr val="000000"/>
                </a:solidFill>
                <a:latin typeface="David" panose="020E0502060401010101" pitchFamily="34" charset="-79"/>
                <a:cs typeface="David" panose="020E0502060401010101" pitchFamily="34" charset="-79"/>
              </a:rPr>
              <a:t>חַי </a:t>
            </a:r>
            <a:r>
              <a:rPr lang="he-IL" sz="3200" b="1" dirty="0" err="1">
                <a:solidFill>
                  <a:srgbClr val="000000"/>
                </a:solidFill>
                <a:latin typeface="David" panose="020E0502060401010101" pitchFamily="34" charset="-79"/>
                <a:cs typeface="David" panose="020E0502060401010101" pitchFamily="34" charset="-79"/>
              </a:rPr>
              <a:t>הָאֱלֹהִים</a:t>
            </a:r>
            <a:r>
              <a:rPr lang="he-IL" sz="3200" dirty="0">
                <a:solidFill>
                  <a:srgbClr val="000000"/>
                </a:solidFill>
                <a:latin typeface="David" panose="020E0502060401010101" pitchFamily="34" charset="-79"/>
                <a:cs typeface="David" panose="020E0502060401010101" pitchFamily="34" charset="-79"/>
              </a:rPr>
              <a:t>, כִּי לוּלֵא דִּבַּרְתָּ:  כִּי אָז מֵהַבֹּקֶר נַעֲלָה הָעָם, אִישׁ </a:t>
            </a:r>
            <a:r>
              <a:rPr lang="he-IL" sz="3200" dirty="0" err="1">
                <a:solidFill>
                  <a:srgbClr val="000000"/>
                </a:solidFill>
                <a:latin typeface="David" panose="020E0502060401010101" pitchFamily="34" charset="-79"/>
                <a:cs typeface="David" panose="020E0502060401010101" pitchFamily="34" charset="-79"/>
              </a:rPr>
              <a:t>מֵאַחֲרֵי</a:t>
            </a:r>
            <a:r>
              <a:rPr lang="he-IL" sz="3200" dirty="0">
                <a:solidFill>
                  <a:srgbClr val="000000"/>
                </a:solidFill>
                <a:latin typeface="David" panose="020E0502060401010101" pitchFamily="34" charset="-79"/>
                <a:cs typeface="David" panose="020E0502060401010101" pitchFamily="34" charset="-79"/>
              </a:rPr>
              <a:t> אָחִיו.  </a:t>
            </a:r>
            <a:endParaRPr lang="he-IL" sz="3200" dirty="0" smtClean="0">
              <a:solidFill>
                <a:srgbClr val="000000"/>
              </a:solidFill>
              <a:latin typeface="David" panose="020E0502060401010101" pitchFamily="34" charset="-79"/>
              <a:cs typeface="David" panose="020E0502060401010101" pitchFamily="34" charset="-79"/>
            </a:endParaRPr>
          </a:p>
          <a:p>
            <a:pPr algn="r"/>
            <a:r>
              <a:rPr lang="he-IL" sz="3200" b="1" dirty="0" err="1" smtClean="0">
                <a:solidFill>
                  <a:srgbClr val="000000"/>
                </a:solidFill>
                <a:latin typeface="David" panose="020E0502060401010101" pitchFamily="34" charset="-79"/>
                <a:cs typeface="David" panose="020E0502060401010101" pitchFamily="34" charset="-79"/>
              </a:rPr>
              <a:t>כח</a:t>
            </a:r>
            <a:r>
              <a:rPr lang="he-IL" sz="3200" dirty="0">
                <a:solidFill>
                  <a:srgbClr val="000000"/>
                </a:solidFill>
                <a:latin typeface="David" panose="020E0502060401010101" pitchFamily="34" charset="-79"/>
                <a:cs typeface="David" panose="020E0502060401010101" pitchFamily="34" charset="-79"/>
              </a:rPr>
              <a:t> </a:t>
            </a:r>
            <a:r>
              <a:rPr lang="he-IL" sz="3200" b="1" dirty="0">
                <a:solidFill>
                  <a:srgbClr val="000000"/>
                </a:solidFill>
                <a:latin typeface="David" panose="020E0502060401010101" pitchFamily="34" charset="-79"/>
                <a:cs typeface="David" panose="020E0502060401010101" pitchFamily="34" charset="-79"/>
              </a:rPr>
              <a:t>וַיִּתְקַע יוֹאָב, בַּשּׁוֹפָר</a:t>
            </a:r>
            <a:r>
              <a:rPr lang="he-IL" sz="3200" dirty="0">
                <a:solidFill>
                  <a:srgbClr val="000000"/>
                </a:solidFill>
                <a:latin typeface="David" panose="020E0502060401010101" pitchFamily="34" charset="-79"/>
                <a:cs typeface="David" panose="020E0502060401010101" pitchFamily="34" charset="-79"/>
              </a:rPr>
              <a:t>, וַיַּעַמְדוּ כָּל-הָעָם, וְלֹא-יִרְדְּפוּ עוֹד אַחֲרֵי יִשְׂרָאֵל; וְלֹא-יָסְפוּ עוֹד, </a:t>
            </a:r>
            <a:r>
              <a:rPr lang="he-IL" sz="3200" dirty="0" err="1">
                <a:solidFill>
                  <a:srgbClr val="000000"/>
                </a:solidFill>
                <a:latin typeface="David" panose="020E0502060401010101" pitchFamily="34" charset="-79"/>
                <a:cs typeface="David" panose="020E0502060401010101" pitchFamily="34" charset="-79"/>
              </a:rPr>
              <a:t>לְהִלָּחֵם</a:t>
            </a:r>
            <a:r>
              <a:rPr lang="he-IL" sz="3200" dirty="0">
                <a:solidFill>
                  <a:srgbClr val="000000"/>
                </a:solidFill>
                <a:latin typeface="David" panose="020E0502060401010101" pitchFamily="34" charset="-79"/>
                <a:cs typeface="David" panose="020E0502060401010101" pitchFamily="34" charset="-79"/>
              </a:rPr>
              <a:t>.  </a:t>
            </a:r>
            <a:endParaRPr lang="he-IL" sz="3200" dirty="0" smtClean="0">
              <a:solidFill>
                <a:srgbClr val="000000"/>
              </a:solidFill>
              <a:latin typeface="David" panose="020E0502060401010101" pitchFamily="34" charset="-79"/>
              <a:cs typeface="David" panose="020E0502060401010101" pitchFamily="34" charset="-79"/>
            </a:endParaRPr>
          </a:p>
          <a:p>
            <a:pPr algn="r"/>
            <a:r>
              <a:rPr lang="he-IL" sz="3200" b="1" dirty="0" err="1" smtClean="0">
                <a:solidFill>
                  <a:srgbClr val="000000"/>
                </a:solidFill>
                <a:latin typeface="David" panose="020E0502060401010101" pitchFamily="34" charset="-79"/>
                <a:cs typeface="David" panose="020E0502060401010101" pitchFamily="34" charset="-79"/>
              </a:rPr>
              <a:t>כט</a:t>
            </a:r>
            <a:r>
              <a:rPr lang="he-IL" sz="3200" dirty="0">
                <a:solidFill>
                  <a:srgbClr val="000000"/>
                </a:solidFill>
                <a:latin typeface="David" panose="020E0502060401010101" pitchFamily="34" charset="-79"/>
                <a:cs typeface="David" panose="020E0502060401010101" pitchFamily="34" charset="-79"/>
              </a:rPr>
              <a:t> וְאַבְנֵר וַאֲנָשָׁיו, הָלְכוּ בָּעֲרָבָה, </a:t>
            </a:r>
            <a:r>
              <a:rPr lang="he-IL" sz="3200" b="1" dirty="0">
                <a:solidFill>
                  <a:srgbClr val="000000"/>
                </a:solidFill>
                <a:latin typeface="David" panose="020E0502060401010101" pitchFamily="34" charset="-79"/>
                <a:cs typeface="David" panose="020E0502060401010101" pitchFamily="34" charset="-79"/>
              </a:rPr>
              <a:t>כֹּל, הַלַּיְלָה הַהוּא</a:t>
            </a:r>
            <a:r>
              <a:rPr lang="he-IL" sz="3200" dirty="0">
                <a:solidFill>
                  <a:srgbClr val="000000"/>
                </a:solidFill>
                <a:latin typeface="David" panose="020E0502060401010101" pitchFamily="34" charset="-79"/>
                <a:cs typeface="David" panose="020E0502060401010101" pitchFamily="34" charset="-79"/>
              </a:rPr>
              <a:t>; וַיַּעַבְרוּ אֶת-הַיַּרְדֵּן, וַיֵּלְכוּ כָּל-הַבִּתְרוֹן, </a:t>
            </a:r>
            <a:r>
              <a:rPr lang="he-IL" sz="3200" b="1" dirty="0">
                <a:solidFill>
                  <a:srgbClr val="000000"/>
                </a:solidFill>
                <a:latin typeface="David" panose="020E0502060401010101" pitchFamily="34" charset="-79"/>
                <a:cs typeface="David" panose="020E0502060401010101" pitchFamily="34" charset="-79"/>
              </a:rPr>
              <a:t>וַיָּבֹאוּ, מַחֲנָיִם</a:t>
            </a:r>
            <a:r>
              <a:rPr lang="he-IL" sz="3200" dirty="0">
                <a:solidFill>
                  <a:srgbClr val="000000"/>
                </a:solidFill>
                <a:latin typeface="David" panose="020E0502060401010101" pitchFamily="34" charset="-79"/>
                <a:cs typeface="David" panose="020E0502060401010101" pitchFamily="34" charset="-79"/>
              </a:rPr>
              <a:t>.</a:t>
            </a:r>
            <a:endParaRPr lang="he-IL" sz="3200" dirty="0"/>
          </a:p>
        </p:txBody>
      </p:sp>
      <p:pic>
        <p:nvPicPr>
          <p:cNvPr id="2" name="תמונה 1"/>
          <p:cNvPicPr>
            <a:picLocks noChangeAspect="1"/>
          </p:cNvPicPr>
          <p:nvPr/>
        </p:nvPicPr>
        <p:blipFill>
          <a:blip r:embed="rId3"/>
          <a:stretch>
            <a:fillRect/>
          </a:stretch>
        </p:blipFill>
        <p:spPr>
          <a:xfrm>
            <a:off x="6044753" y="4897802"/>
            <a:ext cx="3580728" cy="1960198"/>
          </a:xfrm>
          <a:prstGeom prst="rect">
            <a:avLst/>
          </a:prstGeom>
        </p:spPr>
      </p:pic>
    </p:spTree>
    <p:extLst>
      <p:ext uri="{BB962C8B-B14F-4D97-AF65-F5344CB8AC3E}">
        <p14:creationId xmlns:p14="http://schemas.microsoft.com/office/powerpoint/2010/main" val="1309230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circle(in)">
                                      <p:cBhvr>
                                        <p:cTn id="13" dur="2000"/>
                                        <p:tgtEl>
                                          <p:spTgt spid="4">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animEffect transition="in" filter="fade">
                                      <p:cBhvr>
                                        <p:cTn id="18" dur="1000"/>
                                        <p:tgtEl>
                                          <p:spTgt spid="4">
                                            <p:txEl>
                                              <p:pRg st="2" end="2"/>
                                            </p:txEl>
                                          </p:spTgt>
                                        </p:tgtEl>
                                      </p:cBhvr>
                                    </p:animEffect>
                                    <p:anim calcmode="lin" valueType="num">
                                      <p:cBhvr>
                                        <p:cTn id="19"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0"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96215" y="296213"/>
            <a:ext cx="5718219" cy="4832092"/>
          </a:xfrm>
          <a:prstGeom prst="rect">
            <a:avLst/>
          </a:prstGeom>
          <a:solidFill>
            <a:schemeClr val="accent2">
              <a:lumMod val="40000"/>
              <a:lumOff val="60000"/>
            </a:schemeClr>
          </a:solidFill>
          <a:ln w="28575">
            <a:solidFill>
              <a:schemeClr val="tx1"/>
            </a:solidFill>
          </a:ln>
        </p:spPr>
        <p:txBody>
          <a:bodyPr wrap="square" rtlCol="1">
            <a:spAutoFit/>
          </a:bodyPr>
          <a:lstStyle/>
          <a:p>
            <a:pPr algn="r"/>
            <a:r>
              <a:rPr lang="he-IL" sz="2800" b="1" u="sng" dirty="0" smtClean="0">
                <a:latin typeface="David" panose="020E0502060401010101" pitchFamily="34" charset="-79"/>
                <a:cs typeface="David" panose="020E0502060401010101" pitchFamily="34" charset="-79"/>
              </a:rPr>
              <a:t>ל</a:t>
            </a:r>
            <a:r>
              <a:rPr lang="he-IL" sz="2800" dirty="0" smtClean="0">
                <a:latin typeface="David" panose="020E0502060401010101" pitchFamily="34" charset="-79"/>
                <a:cs typeface="David" panose="020E0502060401010101" pitchFamily="34" charset="-79"/>
              </a:rPr>
              <a:t>. ויואב </a:t>
            </a:r>
            <a:r>
              <a:rPr lang="he-IL" sz="2800" dirty="0">
                <a:latin typeface="David" panose="020E0502060401010101" pitchFamily="34" charset="-79"/>
                <a:cs typeface="David" panose="020E0502060401010101" pitchFamily="34" charset="-79"/>
              </a:rPr>
              <a:t>חזר מלרדוף אחרי אבנר, אסף את כל העם לראות מי וכמה חסרים, ו</a:t>
            </a:r>
            <a:r>
              <a:rPr lang="he-IL" sz="2800" b="1" dirty="0">
                <a:latin typeface="David" panose="020E0502060401010101" pitchFamily="34" charset="-79"/>
                <a:cs typeface="David" panose="020E0502060401010101" pitchFamily="34" charset="-79"/>
              </a:rPr>
              <a:t>נחסרו מעבדי דוד 19 חיילים ועוד עשהאל</a:t>
            </a:r>
            <a:r>
              <a:rPr lang="he-IL" sz="2800" dirty="0">
                <a:latin typeface="David" panose="020E0502060401010101" pitchFamily="34" charset="-79"/>
                <a:cs typeface="David" panose="020E0502060401010101" pitchFamily="34" charset="-79"/>
              </a:rPr>
              <a:t>. (ונמנה לבד ולא עם עבדי דוד כיוון שהיה שקול כנגד כולם</a:t>
            </a:r>
            <a:r>
              <a:rPr lang="he-IL" sz="2800" dirty="0" smtClean="0">
                <a:latin typeface="David" panose="020E0502060401010101" pitchFamily="34" charset="-79"/>
                <a:cs typeface="David" panose="020E0502060401010101" pitchFamily="34" charset="-79"/>
              </a:rPr>
              <a:t>).</a:t>
            </a:r>
          </a:p>
          <a:p>
            <a:pPr algn="r"/>
            <a:r>
              <a:rPr lang="he-IL" sz="2800" b="1" u="sng" dirty="0">
                <a:latin typeface="David" panose="020E0502060401010101" pitchFamily="34" charset="-79"/>
                <a:cs typeface="David" panose="020E0502060401010101" pitchFamily="34" charset="-79"/>
              </a:rPr>
              <a:t>לא. </a:t>
            </a:r>
            <a:r>
              <a:rPr lang="he-IL" sz="2800" dirty="0">
                <a:latin typeface="David" panose="020E0502060401010101" pitchFamily="34" charset="-79"/>
                <a:cs typeface="David" panose="020E0502060401010101" pitchFamily="34" charset="-79"/>
              </a:rPr>
              <a:t>וחיילי דוד הרגו משבט בנימין ומחיילי אבנר</a:t>
            </a:r>
            <a:r>
              <a:rPr lang="he-IL" sz="2800" b="1" dirty="0">
                <a:latin typeface="David" panose="020E0502060401010101" pitchFamily="34" charset="-79"/>
                <a:cs typeface="David" panose="020E0502060401010101" pitchFamily="34" charset="-79"/>
              </a:rPr>
              <a:t> 360 איש</a:t>
            </a:r>
            <a:r>
              <a:rPr lang="he-IL" sz="2800" dirty="0">
                <a:latin typeface="David" panose="020E0502060401010101" pitchFamily="34" charset="-79"/>
                <a:cs typeface="David" panose="020E0502060401010101" pitchFamily="34" charset="-79"/>
              </a:rPr>
              <a:t>. </a:t>
            </a:r>
            <a:endParaRPr lang="en-US" sz="2800" dirty="0" smtClean="0">
              <a:latin typeface="David" panose="020E0502060401010101" pitchFamily="34" charset="-79"/>
              <a:cs typeface="David" panose="020E0502060401010101" pitchFamily="34" charset="-79"/>
            </a:endParaRPr>
          </a:p>
          <a:p>
            <a:pPr algn="r"/>
            <a:r>
              <a:rPr lang="he-IL" sz="2800" b="1" u="sng" dirty="0">
                <a:latin typeface="David" panose="020E0502060401010101" pitchFamily="34" charset="-79"/>
                <a:cs typeface="David" panose="020E0502060401010101" pitchFamily="34" charset="-79"/>
              </a:rPr>
              <a:t>לב. </a:t>
            </a:r>
            <a:r>
              <a:rPr lang="he-IL" sz="2800" dirty="0">
                <a:latin typeface="David" panose="020E0502060401010101" pitchFamily="34" charset="-79"/>
                <a:cs typeface="David" panose="020E0502060401010101" pitchFamily="34" charset="-79"/>
              </a:rPr>
              <a:t>לקחו עבדי דוד את גופת עשהאל,</a:t>
            </a:r>
            <a:r>
              <a:rPr lang="he-IL" sz="2800" b="1" dirty="0">
                <a:latin typeface="David" panose="020E0502060401010101" pitchFamily="34" charset="-79"/>
                <a:cs typeface="David" panose="020E0502060401010101" pitchFamily="34" charset="-79"/>
              </a:rPr>
              <a:t> וקברו אותו בסמוך לקבר אביו, הנמצא בבית לחם, </a:t>
            </a:r>
            <a:r>
              <a:rPr lang="he-IL" sz="2800" dirty="0">
                <a:latin typeface="David" panose="020E0502060401010101" pitchFamily="34" charset="-79"/>
                <a:cs typeface="David" panose="020E0502060401010101" pitchFamily="34" charset="-79"/>
              </a:rPr>
              <a:t>והמשיכו ללכת במשך כל הלילה יואב עם אנשיו והגיעו לפנות בקר לעיר </a:t>
            </a:r>
            <a:r>
              <a:rPr lang="he-IL" sz="2800" dirty="0" smtClean="0">
                <a:latin typeface="David" panose="020E0502060401010101" pitchFamily="34" charset="-79"/>
                <a:cs typeface="David" panose="020E0502060401010101" pitchFamily="34" charset="-79"/>
              </a:rPr>
              <a:t>חברון.</a:t>
            </a:r>
            <a:endParaRPr lang="he-IL" sz="2800" dirty="0">
              <a:latin typeface="David" panose="020E0502060401010101" pitchFamily="34" charset="-79"/>
              <a:cs typeface="David" panose="020E0502060401010101" pitchFamily="34" charset="-79"/>
            </a:endParaRPr>
          </a:p>
        </p:txBody>
      </p:sp>
      <p:sp>
        <p:nvSpPr>
          <p:cNvPr id="2" name="מלבן 1"/>
          <p:cNvSpPr/>
          <p:nvPr/>
        </p:nvSpPr>
        <p:spPr>
          <a:xfrm>
            <a:off x="6310648" y="296213"/>
            <a:ext cx="5482108" cy="5016758"/>
          </a:xfrm>
          <a:prstGeom prst="rect">
            <a:avLst/>
          </a:prstGeom>
          <a:blipFill>
            <a:blip r:embed="rId2"/>
            <a:tile tx="0" ty="0" sx="100000" sy="100000" flip="none" algn="tl"/>
          </a:blipFill>
        </p:spPr>
        <p:txBody>
          <a:bodyPr wrap="square">
            <a:spAutoFit/>
          </a:bodyPr>
          <a:lstStyle/>
          <a:p>
            <a:pPr algn="r"/>
            <a:r>
              <a:rPr lang="he-IL" dirty="0">
                <a:solidFill>
                  <a:srgbClr val="000000"/>
                </a:solidFill>
                <a:latin typeface="David" panose="020E0502060401010101" pitchFamily="34" charset="-79"/>
                <a:cs typeface="David" panose="020E0502060401010101" pitchFamily="34" charset="-79"/>
              </a:rPr>
              <a:t> </a:t>
            </a:r>
            <a:r>
              <a:rPr lang="he-IL" sz="3200" b="1" dirty="0">
                <a:solidFill>
                  <a:srgbClr val="000000"/>
                </a:solidFill>
                <a:latin typeface="David" panose="020E0502060401010101" pitchFamily="34" charset="-79"/>
                <a:cs typeface="David" panose="020E0502060401010101" pitchFamily="34" charset="-79"/>
              </a:rPr>
              <a:t>ל</a:t>
            </a:r>
            <a:r>
              <a:rPr lang="he-IL" sz="3200" dirty="0">
                <a:solidFill>
                  <a:srgbClr val="000000"/>
                </a:solidFill>
                <a:latin typeface="David" panose="020E0502060401010101" pitchFamily="34" charset="-79"/>
                <a:cs typeface="David" panose="020E0502060401010101" pitchFamily="34" charset="-79"/>
              </a:rPr>
              <a:t> וְיוֹאָב, שָׁב </a:t>
            </a:r>
            <a:r>
              <a:rPr lang="he-IL" sz="3200" dirty="0" err="1">
                <a:solidFill>
                  <a:srgbClr val="000000"/>
                </a:solidFill>
                <a:latin typeface="David" panose="020E0502060401010101" pitchFamily="34" charset="-79"/>
                <a:cs typeface="David" panose="020E0502060401010101" pitchFamily="34" charset="-79"/>
              </a:rPr>
              <a:t>מֵאַחֲרֵי</a:t>
            </a:r>
            <a:r>
              <a:rPr lang="he-IL" sz="3200" dirty="0">
                <a:solidFill>
                  <a:srgbClr val="000000"/>
                </a:solidFill>
                <a:latin typeface="David" panose="020E0502060401010101" pitchFamily="34" charset="-79"/>
                <a:cs typeface="David" panose="020E0502060401010101" pitchFamily="34" charset="-79"/>
              </a:rPr>
              <a:t> אַבְנֵר, וַיִּקְבֹּץ, אֶת-כָּל-הָעָם; וַיִּפָּקְדוּ מֵעַבְדֵי דָוִד, </a:t>
            </a:r>
            <a:r>
              <a:rPr lang="he-IL" sz="3200" b="1" dirty="0">
                <a:solidFill>
                  <a:srgbClr val="000000"/>
                </a:solidFill>
                <a:latin typeface="David" panose="020E0502060401010101" pitchFamily="34" charset="-79"/>
                <a:cs typeface="David" panose="020E0502060401010101" pitchFamily="34" charset="-79"/>
              </a:rPr>
              <a:t>תִּשְׁעָה-עָשָׂר אִישׁ--וַעֲשָׂהאֵל.</a:t>
            </a:r>
            <a:r>
              <a:rPr lang="he-IL" sz="3200" dirty="0">
                <a:solidFill>
                  <a:srgbClr val="000000"/>
                </a:solidFill>
                <a:latin typeface="David" panose="020E0502060401010101" pitchFamily="34" charset="-79"/>
                <a:cs typeface="David" panose="020E0502060401010101" pitchFamily="34" charset="-79"/>
              </a:rPr>
              <a:t>  </a:t>
            </a:r>
            <a:endParaRPr lang="he-IL" sz="3200" dirty="0" smtClean="0">
              <a:solidFill>
                <a:srgbClr val="000000"/>
              </a:solidFill>
              <a:latin typeface="David" panose="020E0502060401010101" pitchFamily="34" charset="-79"/>
              <a:cs typeface="David" panose="020E0502060401010101" pitchFamily="34" charset="-79"/>
            </a:endParaRPr>
          </a:p>
          <a:p>
            <a:pPr algn="r"/>
            <a:r>
              <a:rPr lang="he-IL" sz="3200" b="1" dirty="0" smtClean="0">
                <a:solidFill>
                  <a:srgbClr val="000000"/>
                </a:solidFill>
                <a:latin typeface="David" panose="020E0502060401010101" pitchFamily="34" charset="-79"/>
                <a:cs typeface="David" panose="020E0502060401010101" pitchFamily="34" charset="-79"/>
              </a:rPr>
              <a:t>לא</a:t>
            </a:r>
            <a:r>
              <a:rPr lang="he-IL" sz="3200" dirty="0">
                <a:solidFill>
                  <a:srgbClr val="000000"/>
                </a:solidFill>
                <a:latin typeface="David" panose="020E0502060401010101" pitchFamily="34" charset="-79"/>
                <a:cs typeface="David" panose="020E0502060401010101" pitchFamily="34" charset="-79"/>
              </a:rPr>
              <a:t> וְעַבְדֵי דָוִד, הִכּוּ </a:t>
            </a:r>
            <a:r>
              <a:rPr lang="he-IL" sz="3200" dirty="0" err="1">
                <a:solidFill>
                  <a:srgbClr val="000000"/>
                </a:solidFill>
                <a:latin typeface="David" panose="020E0502060401010101" pitchFamily="34" charset="-79"/>
                <a:cs typeface="David" panose="020E0502060401010101" pitchFamily="34" charset="-79"/>
              </a:rPr>
              <a:t>מִבִּנְיָמִן</a:t>
            </a:r>
            <a:r>
              <a:rPr lang="he-IL" sz="3200" dirty="0">
                <a:solidFill>
                  <a:srgbClr val="000000"/>
                </a:solidFill>
                <a:latin typeface="David" panose="020E0502060401010101" pitchFamily="34" charset="-79"/>
                <a:cs typeface="David" panose="020E0502060401010101" pitchFamily="34" charset="-79"/>
              </a:rPr>
              <a:t>, וּבְאַנְשֵׁי, אַבְנֵר:  </a:t>
            </a:r>
            <a:r>
              <a:rPr lang="he-IL" sz="3200" b="1" dirty="0">
                <a:solidFill>
                  <a:srgbClr val="000000"/>
                </a:solidFill>
                <a:latin typeface="David" panose="020E0502060401010101" pitchFamily="34" charset="-79"/>
                <a:cs typeface="David" panose="020E0502060401010101" pitchFamily="34" charset="-79"/>
              </a:rPr>
              <a:t>שְׁלֹשׁ-מֵאוֹת וְשִׁשִּׁים אִישׁ, </a:t>
            </a:r>
            <a:r>
              <a:rPr lang="he-IL" sz="3200" dirty="0">
                <a:solidFill>
                  <a:srgbClr val="000000"/>
                </a:solidFill>
                <a:latin typeface="David" panose="020E0502060401010101" pitchFamily="34" charset="-79"/>
                <a:cs typeface="David" panose="020E0502060401010101" pitchFamily="34" charset="-79"/>
              </a:rPr>
              <a:t>מֵתוּ</a:t>
            </a:r>
            <a:r>
              <a:rPr lang="he-IL" sz="3200" dirty="0" smtClean="0">
                <a:solidFill>
                  <a:srgbClr val="000000"/>
                </a:solidFill>
                <a:latin typeface="David" panose="020E0502060401010101" pitchFamily="34" charset="-79"/>
                <a:cs typeface="David" panose="020E0502060401010101" pitchFamily="34" charset="-79"/>
              </a:rPr>
              <a:t>.</a:t>
            </a:r>
          </a:p>
          <a:p>
            <a:pPr algn="r"/>
            <a:r>
              <a:rPr lang="he-IL" sz="3200" b="1" dirty="0" smtClean="0">
                <a:solidFill>
                  <a:srgbClr val="000000"/>
                </a:solidFill>
                <a:latin typeface="David" panose="020E0502060401010101" pitchFamily="34" charset="-79"/>
                <a:cs typeface="David" panose="020E0502060401010101" pitchFamily="34" charset="-79"/>
              </a:rPr>
              <a:t>לב</a:t>
            </a:r>
            <a:r>
              <a:rPr lang="he-IL" sz="3200" dirty="0">
                <a:solidFill>
                  <a:srgbClr val="000000"/>
                </a:solidFill>
                <a:latin typeface="David" panose="020E0502060401010101" pitchFamily="34" charset="-79"/>
                <a:cs typeface="David" panose="020E0502060401010101" pitchFamily="34" charset="-79"/>
              </a:rPr>
              <a:t> </a:t>
            </a:r>
            <a:r>
              <a:rPr lang="he-IL" sz="3200" dirty="0" err="1">
                <a:solidFill>
                  <a:srgbClr val="000000"/>
                </a:solidFill>
                <a:latin typeface="David" panose="020E0502060401010101" pitchFamily="34" charset="-79"/>
                <a:cs typeface="David" panose="020E0502060401010101" pitchFamily="34" charset="-79"/>
              </a:rPr>
              <a:t>וַיִּשְׂאו</a:t>
            </a:r>
            <a:r>
              <a:rPr lang="he-IL" sz="3200" dirty="0">
                <a:solidFill>
                  <a:srgbClr val="000000"/>
                </a:solidFill>
                <a:latin typeface="David" panose="020E0502060401010101" pitchFamily="34" charset="-79"/>
                <a:cs typeface="David" panose="020E0502060401010101" pitchFamily="34" charset="-79"/>
              </a:rPr>
              <a:t>ּ, אֶת-עֲשָׂהאֵל, </a:t>
            </a:r>
            <a:r>
              <a:rPr lang="he-IL" sz="3200" b="1" dirty="0">
                <a:solidFill>
                  <a:srgbClr val="000000"/>
                </a:solidFill>
                <a:latin typeface="David" panose="020E0502060401010101" pitchFamily="34" charset="-79"/>
                <a:cs typeface="David" panose="020E0502060401010101" pitchFamily="34" charset="-79"/>
              </a:rPr>
              <a:t>וַיִּקְבְּרֻהוּ בְּקֶבֶר אָבִיו, אֲשֶׁר בֵּית לָחֶם</a:t>
            </a:r>
            <a:r>
              <a:rPr lang="he-IL" sz="3200" dirty="0">
                <a:solidFill>
                  <a:srgbClr val="000000"/>
                </a:solidFill>
                <a:latin typeface="David" panose="020E0502060401010101" pitchFamily="34" charset="-79"/>
                <a:cs typeface="David" panose="020E0502060401010101" pitchFamily="34" charset="-79"/>
              </a:rPr>
              <a:t>; וַיֵּלְכוּ כָל-הַלַּיְלָה, יוֹאָב וַאֲנָשָׁיו, </a:t>
            </a:r>
            <a:r>
              <a:rPr lang="he-IL" sz="3200" dirty="0" err="1">
                <a:solidFill>
                  <a:srgbClr val="000000"/>
                </a:solidFill>
                <a:latin typeface="David" panose="020E0502060401010101" pitchFamily="34" charset="-79"/>
                <a:cs typeface="David" panose="020E0502060401010101" pitchFamily="34" charset="-79"/>
              </a:rPr>
              <a:t>וַיֵּאֹר</a:t>
            </a:r>
            <a:r>
              <a:rPr lang="he-IL" sz="3200" dirty="0">
                <a:solidFill>
                  <a:srgbClr val="000000"/>
                </a:solidFill>
                <a:latin typeface="David" panose="020E0502060401010101" pitchFamily="34" charset="-79"/>
                <a:cs typeface="David" panose="020E0502060401010101" pitchFamily="34" charset="-79"/>
              </a:rPr>
              <a:t> לָהֶם, בְּחֶבְרוֹן.</a:t>
            </a:r>
            <a:endParaRPr lang="he-IL" sz="3200" dirty="0"/>
          </a:p>
        </p:txBody>
      </p:sp>
    </p:spTree>
    <p:extLst>
      <p:ext uri="{BB962C8B-B14F-4D97-AF65-F5344CB8AC3E}">
        <p14:creationId xmlns:p14="http://schemas.microsoft.com/office/powerpoint/2010/main" val="533887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wipe(down)">
                                      <p:cBhvr>
                                        <p:cTn id="14" dur="500"/>
                                        <p:tgtEl>
                                          <p:spTgt spid="4">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wipe(down)">
                                      <p:cBhvr>
                                        <p:cTn id="19" dur="580">
                                          <p:stCondLst>
                                            <p:cond delay="0"/>
                                          </p:stCondLst>
                                        </p:cTn>
                                        <p:tgtEl>
                                          <p:spTgt spid="4">
                                            <p:txEl>
                                              <p:pRg st="2" end="2"/>
                                            </p:txEl>
                                          </p:spTgt>
                                        </p:tgtEl>
                                      </p:cBhvr>
                                    </p:animEffect>
                                    <p:anim calcmode="lin" valueType="num">
                                      <p:cBhvr>
                                        <p:cTn id="20" dur="1822" tmFilter="0,0; 0.14,0.36; 0.43,0.73; 0.71,0.91; 1.0,1.0">
                                          <p:stCondLst>
                                            <p:cond delay="0"/>
                                          </p:stCondLst>
                                        </p:cTn>
                                        <p:tgtEl>
                                          <p:spTgt spid="4">
                                            <p:txEl>
                                              <p:pRg st="2" end="2"/>
                                            </p:txEl>
                                          </p:spTgt>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4">
                                            <p:txEl>
                                              <p:pRg st="2" end="2"/>
                                            </p:txEl>
                                          </p:spTgt>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4">
                                            <p:txEl>
                                              <p:pRg st="2" end="2"/>
                                            </p:txEl>
                                          </p:spTgt>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4">
                                            <p:txEl>
                                              <p:pRg st="2" end="2"/>
                                            </p:txEl>
                                          </p:spTgt>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4">
                                            <p:txEl>
                                              <p:pRg st="2" end="2"/>
                                            </p:txEl>
                                          </p:spTgt>
                                        </p:tgtEl>
                                        <p:attrNameLst>
                                          <p:attrName>ppt_y</p:attrName>
                                        </p:attrNameLst>
                                      </p:cBhvr>
                                      <p:tavLst>
                                        <p:tav tm="0" fmla="#ppt_y-sin(pi*$)/81">
                                          <p:val>
                                            <p:fltVal val="0"/>
                                          </p:val>
                                        </p:tav>
                                        <p:tav tm="100000">
                                          <p:val>
                                            <p:fltVal val="1"/>
                                          </p:val>
                                        </p:tav>
                                      </p:tavLst>
                                    </p:anim>
                                    <p:animScale>
                                      <p:cBhvr>
                                        <p:cTn id="25" dur="26">
                                          <p:stCondLst>
                                            <p:cond delay="650"/>
                                          </p:stCondLst>
                                        </p:cTn>
                                        <p:tgtEl>
                                          <p:spTgt spid="4">
                                            <p:txEl>
                                              <p:pRg st="2" end="2"/>
                                            </p:txEl>
                                          </p:spTgt>
                                        </p:tgtEl>
                                      </p:cBhvr>
                                      <p:to x="100000" y="60000"/>
                                    </p:animScale>
                                    <p:animScale>
                                      <p:cBhvr>
                                        <p:cTn id="26" dur="166" decel="50000">
                                          <p:stCondLst>
                                            <p:cond delay="676"/>
                                          </p:stCondLst>
                                        </p:cTn>
                                        <p:tgtEl>
                                          <p:spTgt spid="4">
                                            <p:txEl>
                                              <p:pRg st="2" end="2"/>
                                            </p:txEl>
                                          </p:spTgt>
                                        </p:tgtEl>
                                      </p:cBhvr>
                                      <p:to x="100000" y="100000"/>
                                    </p:animScale>
                                    <p:animScale>
                                      <p:cBhvr>
                                        <p:cTn id="27" dur="26">
                                          <p:stCondLst>
                                            <p:cond delay="1312"/>
                                          </p:stCondLst>
                                        </p:cTn>
                                        <p:tgtEl>
                                          <p:spTgt spid="4">
                                            <p:txEl>
                                              <p:pRg st="2" end="2"/>
                                            </p:txEl>
                                          </p:spTgt>
                                        </p:tgtEl>
                                      </p:cBhvr>
                                      <p:to x="100000" y="80000"/>
                                    </p:animScale>
                                    <p:animScale>
                                      <p:cBhvr>
                                        <p:cTn id="28" dur="166" decel="50000">
                                          <p:stCondLst>
                                            <p:cond delay="1338"/>
                                          </p:stCondLst>
                                        </p:cTn>
                                        <p:tgtEl>
                                          <p:spTgt spid="4">
                                            <p:txEl>
                                              <p:pRg st="2" end="2"/>
                                            </p:txEl>
                                          </p:spTgt>
                                        </p:tgtEl>
                                      </p:cBhvr>
                                      <p:to x="100000" y="100000"/>
                                    </p:animScale>
                                    <p:animScale>
                                      <p:cBhvr>
                                        <p:cTn id="29" dur="26">
                                          <p:stCondLst>
                                            <p:cond delay="1642"/>
                                          </p:stCondLst>
                                        </p:cTn>
                                        <p:tgtEl>
                                          <p:spTgt spid="4">
                                            <p:txEl>
                                              <p:pRg st="2" end="2"/>
                                            </p:txEl>
                                          </p:spTgt>
                                        </p:tgtEl>
                                      </p:cBhvr>
                                      <p:to x="100000" y="90000"/>
                                    </p:animScale>
                                    <p:animScale>
                                      <p:cBhvr>
                                        <p:cTn id="30" dur="166" decel="50000">
                                          <p:stCondLst>
                                            <p:cond delay="1668"/>
                                          </p:stCondLst>
                                        </p:cTn>
                                        <p:tgtEl>
                                          <p:spTgt spid="4">
                                            <p:txEl>
                                              <p:pRg st="2" end="2"/>
                                            </p:txEl>
                                          </p:spTgt>
                                        </p:tgtEl>
                                      </p:cBhvr>
                                      <p:to x="100000" y="100000"/>
                                    </p:animScale>
                                    <p:animScale>
                                      <p:cBhvr>
                                        <p:cTn id="31" dur="26">
                                          <p:stCondLst>
                                            <p:cond delay="1808"/>
                                          </p:stCondLst>
                                        </p:cTn>
                                        <p:tgtEl>
                                          <p:spTgt spid="4">
                                            <p:txEl>
                                              <p:pRg st="2" end="2"/>
                                            </p:txEl>
                                          </p:spTgt>
                                        </p:tgtEl>
                                      </p:cBhvr>
                                      <p:to x="100000" y="95000"/>
                                    </p:animScale>
                                    <p:animScale>
                                      <p:cBhvr>
                                        <p:cTn id="32" dur="166" decel="50000">
                                          <p:stCondLst>
                                            <p:cond delay="1834"/>
                                          </p:stCondLst>
                                        </p:cTn>
                                        <p:tgtEl>
                                          <p:spTgt spid="4">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p:cNvSpPr/>
          <p:nvPr/>
        </p:nvSpPr>
        <p:spPr>
          <a:xfrm>
            <a:off x="-90152" y="270456"/>
            <a:ext cx="11797048" cy="6177460"/>
          </a:xfrm>
          <a:prstGeom prst="rect">
            <a:avLst/>
          </a:prstGeom>
          <a:solidFill>
            <a:schemeClr val="accent5">
              <a:lumMod val="40000"/>
              <a:lumOff val="60000"/>
            </a:schemeClr>
          </a:solidFill>
        </p:spPr>
        <p:txBody>
          <a:bodyPr wrap="square">
            <a:spAutoFit/>
          </a:bodyPr>
          <a:lstStyle/>
          <a:p>
            <a:pPr algn="r" rtl="1">
              <a:lnSpc>
                <a:spcPct val="107000"/>
              </a:lnSpc>
              <a:spcAft>
                <a:spcPts val="800"/>
              </a:spcAft>
            </a:pPr>
            <a:r>
              <a:rPr lang="he-IL" sz="2800" b="1" u="dash" dirty="0">
                <a:latin typeface="Calibri" panose="020F0502020204030204" pitchFamily="34" charset="0"/>
                <a:ea typeface="Calibri" panose="020F0502020204030204" pitchFamily="34" charset="0"/>
                <a:cs typeface="David" panose="020E0502060401010101" pitchFamily="34" charset="-79"/>
              </a:rPr>
              <a:t>שאלות על הפרק: פרק ב':</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15000"/>
              </a:lnSpc>
              <a:spcAft>
                <a:spcPts val="0"/>
              </a:spcAft>
              <a:buSzPts val="1600"/>
              <a:buFont typeface="+mj-lt"/>
              <a:buAutoNum type="arabicPeriod"/>
            </a:pPr>
            <a:r>
              <a:rPr lang="he-IL" sz="2400" dirty="0">
                <a:latin typeface="Calibri" panose="020F0502020204030204" pitchFamily="34" charset="0"/>
                <a:ea typeface="Calibri" panose="020F0502020204030204" pitchFamily="34" charset="0"/>
                <a:cs typeface="David" panose="020E0502060401010101" pitchFamily="34" charset="-79"/>
              </a:rPr>
              <a:t>לאיזה שבט שייכת העיר חברון? </a:t>
            </a:r>
            <a:r>
              <a:rPr lang="he-IL" sz="2400" b="1" dirty="0">
                <a:latin typeface="Calibri" panose="020F0502020204030204" pitchFamily="34" charset="0"/>
                <a:ea typeface="Calibri" panose="020F0502020204030204" pitchFamily="34" charset="0"/>
                <a:cs typeface="David" panose="020E0502060401010101" pitchFamily="34" charset="-79"/>
              </a:rPr>
              <a:t>(א') </a:t>
            </a:r>
            <a:r>
              <a:rPr lang="he-IL" sz="2400" dirty="0">
                <a:latin typeface="Calibri" panose="020F0502020204030204" pitchFamily="34" charset="0"/>
                <a:ea typeface="Calibri" panose="020F0502020204030204" pitchFamily="34" charset="0"/>
                <a:cs typeface="David" panose="020E0502060401010101" pitchFamily="34" charset="-79"/>
              </a:rPr>
              <a:t>___________________________________ </a:t>
            </a:r>
            <a:endParaRPr lang="en-US" dirty="0">
              <a:latin typeface="Calibri" panose="020F0502020204030204" pitchFamily="34" charset="0"/>
              <a:ea typeface="Calibri" panose="020F0502020204030204" pitchFamily="34" charset="0"/>
              <a:cs typeface="Arial" panose="020B0604020202020204" pitchFamily="34" charset="0"/>
            </a:endParaRPr>
          </a:p>
          <a:p>
            <a:pPr marL="457200" algn="r" rtl="1">
              <a:lnSpc>
                <a:spcPct val="115000"/>
              </a:lnSpc>
              <a:spcAft>
                <a:spcPts val="0"/>
              </a:spcAft>
            </a:pPr>
            <a:r>
              <a:rPr lang="en-US" sz="2400" dirty="0">
                <a:latin typeface="Calibri" panose="020F0502020204030204" pitchFamily="34" charset="0"/>
                <a:ea typeface="Calibri" panose="020F0502020204030204" pitchFamily="34" charset="0"/>
                <a:cs typeface="David" panose="020E0502060401010101" pitchFamily="34" charset="-79"/>
              </a:rPr>
              <a:t> </a:t>
            </a:r>
            <a:endParaRPr lang="en-US" dirty="0">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15000"/>
              </a:lnSpc>
              <a:spcAft>
                <a:spcPts val="0"/>
              </a:spcAft>
              <a:buSzPts val="1600"/>
              <a:buFont typeface="+mj-lt"/>
              <a:buAutoNum type="arabicPeriod"/>
            </a:pPr>
            <a:r>
              <a:rPr lang="he-IL" sz="2400" dirty="0">
                <a:latin typeface="Calibri" panose="020F0502020204030204" pitchFamily="34" charset="0"/>
                <a:ea typeface="Calibri" panose="020F0502020204030204" pitchFamily="34" charset="0"/>
                <a:cs typeface="David" panose="020E0502060401010101" pitchFamily="34" charset="-79"/>
              </a:rPr>
              <a:t>מי עלה עם דוד לחברון? </a:t>
            </a:r>
            <a:r>
              <a:rPr lang="he-IL" sz="2400" b="1" dirty="0">
                <a:latin typeface="Calibri" panose="020F0502020204030204" pitchFamily="34" charset="0"/>
                <a:ea typeface="Calibri" panose="020F0502020204030204" pitchFamily="34" charset="0"/>
                <a:cs typeface="David" panose="020E0502060401010101" pitchFamily="34" charset="-79"/>
              </a:rPr>
              <a:t>(ב-ג')</a:t>
            </a:r>
            <a:r>
              <a:rPr lang="he-IL" sz="2400" dirty="0">
                <a:latin typeface="Calibri" panose="020F0502020204030204" pitchFamily="34" charset="0"/>
                <a:ea typeface="Calibri" panose="020F0502020204030204" pitchFamily="34" charset="0"/>
                <a:cs typeface="David" panose="020E0502060401010101" pitchFamily="34" charset="-79"/>
              </a:rPr>
              <a:t> _____________________________________________</a:t>
            </a:r>
            <a:endParaRPr lang="en-US" dirty="0">
              <a:latin typeface="Calibri" panose="020F0502020204030204" pitchFamily="34" charset="0"/>
              <a:ea typeface="Calibri" panose="020F0502020204030204" pitchFamily="34" charset="0"/>
              <a:cs typeface="Arial" panose="020B0604020202020204" pitchFamily="34" charset="0"/>
            </a:endParaRPr>
          </a:p>
          <a:p>
            <a:pPr marL="457200" algn="r" rtl="1">
              <a:lnSpc>
                <a:spcPct val="115000"/>
              </a:lnSpc>
              <a:spcAft>
                <a:spcPts val="0"/>
              </a:spcAft>
            </a:pPr>
            <a:r>
              <a:rPr lang="en-US" sz="2400" dirty="0">
                <a:latin typeface="Calibri" panose="020F0502020204030204" pitchFamily="34" charset="0"/>
                <a:ea typeface="Calibri" panose="020F0502020204030204" pitchFamily="34" charset="0"/>
                <a:cs typeface="David" panose="020E0502060401010101" pitchFamily="34" charset="-79"/>
              </a:rPr>
              <a:t> </a:t>
            </a:r>
            <a:endParaRPr lang="en-US" dirty="0">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15000"/>
              </a:lnSpc>
              <a:spcAft>
                <a:spcPts val="0"/>
              </a:spcAft>
              <a:buSzPts val="1600"/>
              <a:buFont typeface="+mj-lt"/>
              <a:buAutoNum type="arabicPeriod"/>
            </a:pPr>
            <a:r>
              <a:rPr lang="he-IL" sz="2400" dirty="0">
                <a:latin typeface="Calibri" panose="020F0502020204030204" pitchFamily="34" charset="0"/>
                <a:ea typeface="Calibri" panose="020F0502020204030204" pitchFamily="34" charset="0"/>
                <a:cs typeface="David" panose="020E0502060401010101" pitchFamily="34" charset="-79"/>
              </a:rPr>
              <a:t>על מה מברך דוד את אנשי יביש גלעד? </a:t>
            </a:r>
            <a:r>
              <a:rPr lang="he-IL" sz="2400" b="1" dirty="0">
                <a:latin typeface="Calibri" panose="020F0502020204030204" pitchFamily="34" charset="0"/>
                <a:ea typeface="Calibri" panose="020F0502020204030204" pitchFamily="34" charset="0"/>
                <a:cs typeface="David" panose="020E0502060401010101" pitchFamily="34" charset="-79"/>
              </a:rPr>
              <a:t>(ה') </a:t>
            </a:r>
            <a:r>
              <a:rPr lang="he-IL" sz="2400" dirty="0">
                <a:latin typeface="Calibri" panose="020F0502020204030204" pitchFamily="34" charset="0"/>
                <a:ea typeface="Calibri" panose="020F0502020204030204" pitchFamily="34" charset="0"/>
                <a:cs typeface="David" panose="020E0502060401010101" pitchFamily="34" charset="-79"/>
              </a:rPr>
              <a:t>____________________________________</a:t>
            </a:r>
            <a:endParaRPr lang="en-US" dirty="0">
              <a:latin typeface="Calibri" panose="020F0502020204030204" pitchFamily="34" charset="0"/>
              <a:ea typeface="Calibri" panose="020F0502020204030204" pitchFamily="34" charset="0"/>
              <a:cs typeface="Arial" panose="020B0604020202020204" pitchFamily="34" charset="0"/>
            </a:endParaRPr>
          </a:p>
          <a:p>
            <a:pPr marL="457200" algn="r" rtl="1">
              <a:lnSpc>
                <a:spcPct val="115000"/>
              </a:lnSpc>
              <a:spcAft>
                <a:spcPts val="0"/>
              </a:spcAft>
            </a:pPr>
            <a:r>
              <a:rPr lang="en-US" sz="2400" dirty="0">
                <a:latin typeface="Calibri" panose="020F0502020204030204" pitchFamily="34" charset="0"/>
                <a:ea typeface="Calibri" panose="020F0502020204030204" pitchFamily="34" charset="0"/>
                <a:cs typeface="David" panose="020E0502060401010101" pitchFamily="34" charset="-79"/>
              </a:rPr>
              <a:t> </a:t>
            </a:r>
            <a:endParaRPr lang="en-US" dirty="0">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15000"/>
              </a:lnSpc>
              <a:spcAft>
                <a:spcPts val="0"/>
              </a:spcAft>
              <a:buSzPts val="1600"/>
              <a:buFont typeface="+mj-lt"/>
              <a:buAutoNum type="arabicPeriod"/>
            </a:pPr>
            <a:r>
              <a:rPr lang="he-IL" sz="2400" dirty="0">
                <a:latin typeface="Calibri" panose="020F0502020204030204" pitchFamily="34" charset="0"/>
                <a:ea typeface="Calibri" panose="020F0502020204030204" pitchFamily="34" charset="0"/>
                <a:cs typeface="David" panose="020E0502060401010101" pitchFamily="34" charset="-79"/>
              </a:rPr>
              <a:t>מי היה "איש בושת" ? </a:t>
            </a:r>
            <a:r>
              <a:rPr lang="he-IL" sz="2400" b="1" dirty="0">
                <a:latin typeface="Calibri" panose="020F0502020204030204" pitchFamily="34" charset="0"/>
                <a:ea typeface="Calibri" panose="020F0502020204030204" pitchFamily="34" charset="0"/>
                <a:cs typeface="David" panose="020E0502060401010101" pitchFamily="34" charset="-79"/>
              </a:rPr>
              <a:t>(ח')</a:t>
            </a:r>
            <a:r>
              <a:rPr lang="he-IL" sz="2400" dirty="0">
                <a:latin typeface="Calibri" panose="020F0502020204030204" pitchFamily="34" charset="0"/>
                <a:ea typeface="Calibri" panose="020F0502020204030204" pitchFamily="34" charset="0"/>
                <a:cs typeface="David" panose="020E0502060401010101" pitchFamily="34" charset="-79"/>
              </a:rPr>
              <a:t> ________________________________________  </a:t>
            </a:r>
            <a:endParaRPr lang="en-US" dirty="0">
              <a:latin typeface="Calibri" panose="020F0502020204030204" pitchFamily="34" charset="0"/>
              <a:ea typeface="Calibri" panose="020F0502020204030204" pitchFamily="34" charset="0"/>
              <a:cs typeface="Arial" panose="020B0604020202020204" pitchFamily="34" charset="0"/>
            </a:endParaRPr>
          </a:p>
          <a:p>
            <a:pPr marL="457200" algn="r" rtl="1">
              <a:lnSpc>
                <a:spcPct val="115000"/>
              </a:lnSpc>
              <a:spcAft>
                <a:spcPts val="0"/>
              </a:spcAft>
            </a:pPr>
            <a:r>
              <a:rPr lang="en-US" sz="2400" dirty="0">
                <a:latin typeface="Calibri" panose="020F0502020204030204" pitchFamily="34" charset="0"/>
                <a:ea typeface="Calibri" panose="020F0502020204030204" pitchFamily="34" charset="0"/>
                <a:cs typeface="David" panose="020E0502060401010101" pitchFamily="34" charset="-79"/>
              </a:rPr>
              <a:t> </a:t>
            </a:r>
            <a:endParaRPr lang="en-US" dirty="0">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15000"/>
              </a:lnSpc>
              <a:spcAft>
                <a:spcPts val="0"/>
              </a:spcAft>
              <a:buSzPts val="1600"/>
              <a:buFont typeface="+mj-lt"/>
              <a:buAutoNum type="arabicPeriod"/>
            </a:pPr>
            <a:r>
              <a:rPr lang="he-IL" sz="2400" dirty="0">
                <a:latin typeface="Calibri" panose="020F0502020204030204" pitchFamily="34" charset="0"/>
                <a:ea typeface="Calibri" panose="020F0502020204030204" pitchFamily="34" charset="0"/>
                <a:cs typeface="David" panose="020E0502060401010101" pitchFamily="34" charset="-79"/>
              </a:rPr>
              <a:t>מה עשה אבנר לאיש בושת? </a:t>
            </a:r>
            <a:r>
              <a:rPr lang="he-IL" sz="2400" b="1" dirty="0">
                <a:latin typeface="Calibri" panose="020F0502020204030204" pitchFamily="34" charset="0"/>
                <a:ea typeface="Calibri" panose="020F0502020204030204" pitchFamily="34" charset="0"/>
                <a:cs typeface="David" panose="020E0502060401010101" pitchFamily="34" charset="-79"/>
              </a:rPr>
              <a:t>(ח-ט')</a:t>
            </a:r>
            <a:r>
              <a:rPr lang="he-IL" sz="2400" dirty="0">
                <a:latin typeface="Calibri" panose="020F0502020204030204" pitchFamily="34" charset="0"/>
                <a:ea typeface="Calibri" panose="020F0502020204030204" pitchFamily="34" charset="0"/>
                <a:cs typeface="David" panose="020E0502060401010101" pitchFamily="34" charset="-79"/>
              </a:rPr>
              <a:t> _________________________________________ </a:t>
            </a:r>
            <a:endParaRPr lang="en-US" dirty="0">
              <a:latin typeface="Calibri" panose="020F0502020204030204" pitchFamily="34" charset="0"/>
              <a:ea typeface="Calibri" panose="020F0502020204030204" pitchFamily="34" charset="0"/>
              <a:cs typeface="Arial" panose="020B0604020202020204" pitchFamily="34" charset="0"/>
            </a:endParaRPr>
          </a:p>
          <a:p>
            <a:pPr marL="457200" algn="r" rtl="1">
              <a:lnSpc>
                <a:spcPct val="115000"/>
              </a:lnSpc>
              <a:spcAft>
                <a:spcPts val="0"/>
              </a:spcAft>
            </a:pPr>
            <a:r>
              <a:rPr lang="he-IL" sz="2400" dirty="0">
                <a:latin typeface="Calibri" panose="020F0502020204030204" pitchFamily="34" charset="0"/>
                <a:ea typeface="Calibri" panose="020F0502020204030204" pitchFamily="34" charset="0"/>
                <a:cs typeface="David" panose="020E0502060401010101" pitchFamily="34" charset="-79"/>
              </a:rPr>
              <a:t>  </a:t>
            </a:r>
            <a:endParaRPr lang="en-US" dirty="0">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15000"/>
              </a:lnSpc>
              <a:spcAft>
                <a:spcPts val="0"/>
              </a:spcAft>
              <a:buSzPts val="1600"/>
              <a:buFont typeface="+mj-lt"/>
              <a:buAutoNum type="arabicPeriod"/>
            </a:pPr>
            <a:r>
              <a:rPr lang="he-IL" sz="2400" dirty="0">
                <a:latin typeface="Calibri" panose="020F0502020204030204" pitchFamily="34" charset="0"/>
                <a:ea typeface="Calibri" panose="020F0502020204030204" pitchFamily="34" charset="0"/>
                <a:cs typeface="David" panose="020E0502060401010101" pitchFamily="34" charset="-79"/>
              </a:rPr>
              <a:t>כמה שנים מלך דוד בחברון? </a:t>
            </a:r>
            <a:r>
              <a:rPr lang="he-IL" sz="2400" b="1" dirty="0">
                <a:latin typeface="Calibri" panose="020F0502020204030204" pitchFamily="34" charset="0"/>
                <a:ea typeface="Calibri" panose="020F0502020204030204" pitchFamily="34" charset="0"/>
                <a:cs typeface="David" panose="020E0502060401010101" pitchFamily="34" charset="-79"/>
              </a:rPr>
              <a:t>(יא')</a:t>
            </a:r>
            <a:r>
              <a:rPr lang="he-IL" sz="2400" dirty="0">
                <a:latin typeface="Calibri" panose="020F0502020204030204" pitchFamily="34" charset="0"/>
                <a:ea typeface="Calibri" panose="020F0502020204030204" pitchFamily="34" charset="0"/>
                <a:cs typeface="David" panose="020E0502060401010101" pitchFamily="34" charset="-79"/>
              </a:rPr>
              <a:t> _______________________________________ </a:t>
            </a:r>
            <a:endParaRPr lang="en-US" dirty="0">
              <a:latin typeface="Calibri" panose="020F0502020204030204" pitchFamily="34" charset="0"/>
              <a:ea typeface="Calibri" panose="020F0502020204030204" pitchFamily="34" charset="0"/>
              <a:cs typeface="Arial" panose="020B0604020202020204" pitchFamily="34" charset="0"/>
            </a:endParaRPr>
          </a:p>
          <a:p>
            <a:pPr marL="457200" algn="r" rtl="1">
              <a:lnSpc>
                <a:spcPct val="115000"/>
              </a:lnSpc>
              <a:spcAft>
                <a:spcPts val="0"/>
              </a:spcAft>
            </a:pPr>
            <a:r>
              <a:rPr lang="en-US" sz="2400" dirty="0">
                <a:latin typeface="Calibri" panose="020F0502020204030204" pitchFamily="34" charset="0"/>
                <a:ea typeface="Calibri" panose="020F0502020204030204" pitchFamily="34" charset="0"/>
                <a:cs typeface="David" panose="020E0502060401010101" pitchFamily="34" charset="-79"/>
              </a:rPr>
              <a:t> </a:t>
            </a:r>
            <a:endParaRPr lang="en-US" dirty="0">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15000"/>
              </a:lnSpc>
              <a:spcAft>
                <a:spcPts val="1000"/>
              </a:spcAft>
              <a:buSzPts val="1600"/>
              <a:buFont typeface="+mj-lt"/>
              <a:buAutoNum type="arabicPeriod"/>
            </a:pPr>
            <a:r>
              <a:rPr lang="he-IL" sz="2400" dirty="0">
                <a:latin typeface="Calibri" panose="020F0502020204030204" pitchFamily="34" charset="0"/>
                <a:ea typeface="Calibri" panose="020F0502020204030204" pitchFamily="34" charset="0"/>
                <a:cs typeface="David" panose="020E0502060401010101" pitchFamily="34" charset="-79"/>
              </a:rPr>
              <a:t>מה מציע אבנר ליואב על הבריכה בגבעון</a:t>
            </a:r>
            <a:r>
              <a:rPr lang="he-IL" sz="2400" b="1" dirty="0">
                <a:latin typeface="Calibri" panose="020F0502020204030204" pitchFamily="34" charset="0"/>
                <a:ea typeface="Calibri" panose="020F0502020204030204" pitchFamily="34" charset="0"/>
                <a:cs typeface="David" panose="020E0502060401010101" pitchFamily="34" charset="-79"/>
              </a:rPr>
              <a:t>? (יד)</a:t>
            </a:r>
            <a:r>
              <a:rPr lang="he-IL" sz="2400" dirty="0">
                <a:latin typeface="Calibri" panose="020F0502020204030204" pitchFamily="34" charset="0"/>
                <a:ea typeface="Calibri" panose="020F0502020204030204" pitchFamily="34" charset="0"/>
                <a:cs typeface="David" panose="020E0502060401010101" pitchFamily="34" charset="-79"/>
              </a:rPr>
              <a:t>   _________________________________ </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596330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p:cNvSpPr/>
          <p:nvPr/>
        </p:nvSpPr>
        <p:spPr>
          <a:xfrm>
            <a:off x="360607" y="294306"/>
            <a:ext cx="11372045" cy="6272679"/>
          </a:xfrm>
          <a:prstGeom prst="rect">
            <a:avLst/>
          </a:prstGeom>
          <a:solidFill>
            <a:schemeClr val="accent6">
              <a:lumMod val="40000"/>
              <a:lumOff val="60000"/>
            </a:schemeClr>
          </a:solidFill>
        </p:spPr>
        <p:txBody>
          <a:bodyPr wrap="square">
            <a:spAutoFit/>
          </a:bodyPr>
          <a:lstStyle/>
          <a:p>
            <a:pPr marL="342900" lvl="0" indent="-342900" algn="r" rtl="1">
              <a:lnSpc>
                <a:spcPct val="115000"/>
              </a:lnSpc>
              <a:spcAft>
                <a:spcPts val="1000"/>
              </a:spcAft>
              <a:buSzPts val="1600"/>
              <a:buFont typeface="+mj-lt"/>
              <a:buAutoNum type="arabicPeriod"/>
            </a:pPr>
            <a:r>
              <a:rPr lang="he-IL" sz="2400" dirty="0">
                <a:latin typeface="Calibri" panose="020F0502020204030204" pitchFamily="34" charset="0"/>
                <a:ea typeface="Calibri" panose="020F0502020204030204" pitchFamily="34" charset="0"/>
                <a:cs typeface="David" panose="020E0502060401010101" pitchFamily="34" charset="-79"/>
              </a:rPr>
              <a:t>מה היו תוצאות המשחק? ואיך נקרא המקום? </a:t>
            </a:r>
            <a:r>
              <a:rPr lang="he-IL" sz="2400" b="1" dirty="0">
                <a:latin typeface="Calibri" panose="020F0502020204030204" pitchFamily="34" charset="0"/>
                <a:ea typeface="Calibri" panose="020F0502020204030204" pitchFamily="34" charset="0"/>
                <a:cs typeface="David" panose="020E0502060401010101" pitchFamily="34" charset="-79"/>
              </a:rPr>
              <a:t>(</a:t>
            </a:r>
            <a:r>
              <a:rPr lang="he-IL" sz="2400" b="1" dirty="0" err="1">
                <a:latin typeface="Calibri" panose="020F0502020204030204" pitchFamily="34" charset="0"/>
                <a:ea typeface="Calibri" panose="020F0502020204030204" pitchFamily="34" charset="0"/>
                <a:cs typeface="David" panose="020E0502060401010101" pitchFamily="34" charset="-79"/>
              </a:rPr>
              <a:t>טז</a:t>
            </a:r>
            <a:r>
              <a:rPr lang="he-IL" sz="2400" b="1" dirty="0">
                <a:latin typeface="Calibri" panose="020F0502020204030204" pitchFamily="34" charset="0"/>
                <a:ea typeface="Calibri" panose="020F0502020204030204" pitchFamily="34" charset="0"/>
                <a:cs typeface="David" panose="020E0502060401010101" pitchFamily="34" charset="-79"/>
              </a:rPr>
              <a:t>)</a:t>
            </a:r>
            <a:r>
              <a:rPr lang="he-IL" sz="2400" dirty="0">
                <a:latin typeface="Calibri" panose="020F0502020204030204" pitchFamily="34" charset="0"/>
                <a:ea typeface="Calibri" panose="020F0502020204030204" pitchFamily="34" charset="0"/>
                <a:cs typeface="David" panose="020E0502060401010101" pitchFamily="34" charset="-79"/>
              </a:rPr>
              <a:t> _____________________________</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2400" dirty="0">
                <a:latin typeface="Calibri" panose="020F0502020204030204" pitchFamily="34" charset="0"/>
                <a:ea typeface="Calibri" panose="020F0502020204030204" pitchFamily="34" charset="0"/>
                <a:cs typeface="David" panose="020E0502060401010101" pitchFamily="34" charset="-79"/>
              </a:rPr>
              <a:t>________________________________________________________________________  </a:t>
            </a:r>
            <a:endParaRPr lang="en-US" dirty="0">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15000"/>
              </a:lnSpc>
              <a:spcAft>
                <a:spcPts val="0"/>
              </a:spcAft>
              <a:buSzPts val="1600"/>
              <a:buFont typeface="+mj-lt"/>
              <a:buAutoNum type="arabicPeriod"/>
            </a:pPr>
            <a:r>
              <a:rPr lang="he-IL" sz="2400" dirty="0">
                <a:latin typeface="Calibri" panose="020F0502020204030204" pitchFamily="34" charset="0"/>
                <a:ea typeface="Calibri" panose="020F0502020204030204" pitchFamily="34" charset="0"/>
                <a:cs typeface="David" panose="020E0502060401010101" pitchFamily="34" charset="-79"/>
              </a:rPr>
              <a:t>מי היה עשהאל? מה התכונה שיש לו? וכיצד נהרג? </a:t>
            </a:r>
            <a:r>
              <a:rPr lang="he-IL" sz="2400" b="1" dirty="0">
                <a:latin typeface="Calibri" panose="020F0502020204030204" pitchFamily="34" charset="0"/>
                <a:ea typeface="Calibri" panose="020F0502020204030204" pitchFamily="34" charset="0"/>
                <a:cs typeface="David" panose="020E0502060401010101" pitchFamily="34" charset="-79"/>
              </a:rPr>
              <a:t>( יח'-</a:t>
            </a:r>
            <a:r>
              <a:rPr lang="he-IL" sz="2400" b="1" dirty="0" err="1">
                <a:latin typeface="Calibri" panose="020F0502020204030204" pitchFamily="34" charset="0"/>
                <a:ea typeface="Calibri" panose="020F0502020204030204" pitchFamily="34" charset="0"/>
                <a:cs typeface="David" panose="020E0502060401010101" pitchFamily="34" charset="-79"/>
              </a:rPr>
              <a:t>כג</a:t>
            </a:r>
            <a:r>
              <a:rPr lang="he-IL" sz="2400" dirty="0">
                <a:latin typeface="Calibri" panose="020F0502020204030204" pitchFamily="34" charset="0"/>
                <a:ea typeface="Calibri" panose="020F0502020204030204" pitchFamily="34" charset="0"/>
                <a:cs typeface="David" panose="020E0502060401010101" pitchFamily="34" charset="-79"/>
              </a:rPr>
              <a:t>) ________________________</a:t>
            </a:r>
            <a:endParaRPr lang="en-US" dirty="0">
              <a:latin typeface="Calibri" panose="020F0502020204030204" pitchFamily="34" charset="0"/>
              <a:ea typeface="Calibri" panose="020F0502020204030204" pitchFamily="34" charset="0"/>
              <a:cs typeface="Arial" panose="020B0604020202020204" pitchFamily="34" charset="0"/>
            </a:endParaRPr>
          </a:p>
          <a:p>
            <a:pPr marL="457200" algn="r" rtl="1">
              <a:lnSpc>
                <a:spcPct val="115000"/>
              </a:lnSpc>
              <a:spcAft>
                <a:spcPts val="0"/>
              </a:spcAft>
            </a:pPr>
            <a:r>
              <a:rPr lang="en-US" sz="2400" dirty="0">
                <a:latin typeface="Calibri" panose="020F0502020204030204" pitchFamily="34" charset="0"/>
                <a:ea typeface="Calibri" panose="020F0502020204030204" pitchFamily="34" charset="0"/>
                <a:cs typeface="David" panose="020E0502060401010101" pitchFamily="34" charset="-79"/>
              </a:rPr>
              <a:t> </a:t>
            </a:r>
            <a:r>
              <a:rPr lang="he-IL" sz="2400" dirty="0">
                <a:latin typeface="Calibri" panose="020F0502020204030204" pitchFamily="34" charset="0"/>
                <a:ea typeface="Calibri" panose="020F0502020204030204" pitchFamily="34" charset="0"/>
                <a:cs typeface="David" panose="020E0502060401010101" pitchFamily="34" charset="-79"/>
              </a:rPr>
              <a:t> </a:t>
            </a:r>
            <a:endParaRPr lang="en-US" dirty="0">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15000"/>
              </a:lnSpc>
              <a:spcAft>
                <a:spcPts val="0"/>
              </a:spcAft>
              <a:buSzPts val="1600"/>
              <a:buFont typeface="+mj-lt"/>
              <a:buAutoNum type="arabicPeriod"/>
            </a:pPr>
            <a:r>
              <a:rPr lang="he-IL" sz="2400" dirty="0">
                <a:latin typeface="Calibri" panose="020F0502020204030204" pitchFamily="34" charset="0"/>
                <a:ea typeface="Calibri" panose="020F0502020204030204" pitchFamily="34" charset="0"/>
                <a:cs typeface="David" panose="020E0502060401010101" pitchFamily="34" charset="-79"/>
              </a:rPr>
              <a:t>מה מציע אבנר ליואב? </a:t>
            </a:r>
            <a:r>
              <a:rPr lang="he-IL" sz="2400" b="1" dirty="0">
                <a:latin typeface="Calibri" panose="020F0502020204030204" pitchFamily="34" charset="0"/>
                <a:ea typeface="Calibri" panose="020F0502020204030204" pitchFamily="34" charset="0"/>
                <a:cs typeface="David" panose="020E0502060401010101" pitchFamily="34" charset="-79"/>
              </a:rPr>
              <a:t>(</a:t>
            </a:r>
            <a:r>
              <a:rPr lang="he-IL" sz="2400" b="1" dirty="0" err="1">
                <a:latin typeface="Calibri" panose="020F0502020204030204" pitchFamily="34" charset="0"/>
                <a:ea typeface="Calibri" panose="020F0502020204030204" pitchFamily="34" charset="0"/>
                <a:cs typeface="David" panose="020E0502060401010101" pitchFamily="34" charset="-79"/>
              </a:rPr>
              <a:t>כו</a:t>
            </a:r>
            <a:r>
              <a:rPr lang="he-IL" sz="2400" b="1" dirty="0">
                <a:latin typeface="Calibri" panose="020F0502020204030204" pitchFamily="34" charset="0"/>
                <a:ea typeface="Calibri" panose="020F0502020204030204" pitchFamily="34" charset="0"/>
                <a:cs typeface="David" panose="020E0502060401010101" pitchFamily="34" charset="-79"/>
              </a:rPr>
              <a:t>')</a:t>
            </a:r>
            <a:r>
              <a:rPr lang="he-IL" sz="2400" dirty="0">
                <a:latin typeface="Calibri" panose="020F0502020204030204" pitchFamily="34" charset="0"/>
                <a:ea typeface="Calibri" panose="020F0502020204030204" pitchFamily="34" charset="0"/>
                <a:cs typeface="David" panose="020E0502060401010101" pitchFamily="34" charset="-79"/>
              </a:rPr>
              <a:t> __________________________________________</a:t>
            </a:r>
            <a:endParaRPr lang="en-US" dirty="0">
              <a:latin typeface="Calibri" panose="020F0502020204030204" pitchFamily="34" charset="0"/>
              <a:ea typeface="Calibri" panose="020F0502020204030204" pitchFamily="34" charset="0"/>
              <a:cs typeface="Arial" panose="020B0604020202020204" pitchFamily="34" charset="0"/>
            </a:endParaRPr>
          </a:p>
          <a:p>
            <a:pPr marL="457200" algn="r" rtl="1">
              <a:lnSpc>
                <a:spcPct val="115000"/>
              </a:lnSpc>
              <a:spcAft>
                <a:spcPts val="0"/>
              </a:spcAft>
            </a:pPr>
            <a:r>
              <a:rPr lang="en-US" sz="2400" dirty="0">
                <a:latin typeface="Calibri" panose="020F0502020204030204" pitchFamily="34" charset="0"/>
                <a:ea typeface="Calibri" panose="020F0502020204030204" pitchFamily="34" charset="0"/>
                <a:cs typeface="David" panose="020E0502060401010101" pitchFamily="34" charset="-79"/>
              </a:rPr>
              <a:t> </a:t>
            </a:r>
            <a:endParaRPr lang="en-US" dirty="0">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15000"/>
              </a:lnSpc>
              <a:spcAft>
                <a:spcPts val="0"/>
              </a:spcAft>
              <a:buSzPts val="1600"/>
              <a:buFont typeface="+mj-lt"/>
              <a:buAutoNum type="arabicPeriod"/>
            </a:pPr>
            <a:r>
              <a:rPr lang="he-IL" sz="2400" dirty="0">
                <a:latin typeface="Calibri" panose="020F0502020204030204" pitchFamily="34" charset="0"/>
                <a:ea typeface="Calibri" panose="020F0502020204030204" pitchFamily="34" charset="0"/>
                <a:cs typeface="David" panose="020E0502060401010101" pitchFamily="34" charset="-79"/>
              </a:rPr>
              <a:t>כיצד מודיע יואב על סיום הקרב? </a:t>
            </a:r>
            <a:r>
              <a:rPr lang="he-IL" sz="2400" b="1" dirty="0">
                <a:latin typeface="Calibri" panose="020F0502020204030204" pitchFamily="34" charset="0"/>
                <a:ea typeface="Calibri" panose="020F0502020204030204" pitchFamily="34" charset="0"/>
                <a:cs typeface="David" panose="020E0502060401010101" pitchFamily="34" charset="-79"/>
              </a:rPr>
              <a:t>(</a:t>
            </a:r>
            <a:r>
              <a:rPr lang="he-IL" sz="2400" b="1" dirty="0" err="1">
                <a:latin typeface="Calibri" panose="020F0502020204030204" pitchFamily="34" charset="0"/>
                <a:ea typeface="Calibri" panose="020F0502020204030204" pitchFamily="34" charset="0"/>
                <a:cs typeface="David" panose="020E0502060401010101" pitchFamily="34" charset="-79"/>
              </a:rPr>
              <a:t>כח</a:t>
            </a:r>
            <a:r>
              <a:rPr lang="he-IL" sz="2400" b="1" dirty="0">
                <a:latin typeface="Calibri" panose="020F0502020204030204" pitchFamily="34" charset="0"/>
                <a:ea typeface="Calibri" panose="020F0502020204030204" pitchFamily="34" charset="0"/>
                <a:cs typeface="David" panose="020E0502060401010101" pitchFamily="34" charset="-79"/>
              </a:rPr>
              <a:t>)</a:t>
            </a:r>
            <a:r>
              <a:rPr lang="he-IL" sz="2400" dirty="0">
                <a:latin typeface="Calibri" panose="020F0502020204030204" pitchFamily="34" charset="0"/>
                <a:ea typeface="Calibri" panose="020F0502020204030204" pitchFamily="34" charset="0"/>
                <a:cs typeface="David" panose="020E0502060401010101" pitchFamily="34" charset="-79"/>
              </a:rPr>
              <a:t> _________________________________</a:t>
            </a:r>
            <a:endParaRPr lang="en-US" dirty="0">
              <a:latin typeface="Calibri" panose="020F0502020204030204" pitchFamily="34" charset="0"/>
              <a:ea typeface="Calibri" panose="020F0502020204030204" pitchFamily="34" charset="0"/>
              <a:cs typeface="Arial" panose="020B0604020202020204" pitchFamily="34" charset="0"/>
            </a:endParaRPr>
          </a:p>
          <a:p>
            <a:pPr marL="457200" algn="r" rtl="1">
              <a:lnSpc>
                <a:spcPct val="115000"/>
              </a:lnSpc>
              <a:spcAft>
                <a:spcPts val="0"/>
              </a:spcAft>
            </a:pPr>
            <a:r>
              <a:rPr lang="en-US" sz="2400" dirty="0">
                <a:latin typeface="Calibri" panose="020F0502020204030204" pitchFamily="34" charset="0"/>
                <a:ea typeface="Calibri" panose="020F0502020204030204" pitchFamily="34" charset="0"/>
                <a:cs typeface="David" panose="020E0502060401010101" pitchFamily="34" charset="-79"/>
              </a:rPr>
              <a:t> </a:t>
            </a:r>
            <a:endParaRPr lang="en-US" dirty="0">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15000"/>
              </a:lnSpc>
              <a:spcAft>
                <a:spcPts val="0"/>
              </a:spcAft>
              <a:buSzPts val="1600"/>
              <a:buFont typeface="+mj-lt"/>
              <a:buAutoNum type="arabicPeriod"/>
            </a:pPr>
            <a:r>
              <a:rPr lang="he-IL" sz="2400" dirty="0">
                <a:latin typeface="Calibri" panose="020F0502020204030204" pitchFamily="34" charset="0"/>
                <a:ea typeface="Calibri" panose="020F0502020204030204" pitchFamily="34" charset="0"/>
                <a:cs typeface="David" panose="020E0502060401010101" pitchFamily="34" charset="-79"/>
              </a:rPr>
              <a:t>כמה נהרגו משבט יהודה?</a:t>
            </a:r>
            <a:r>
              <a:rPr lang="he-IL" sz="2400" b="1" dirty="0">
                <a:latin typeface="Calibri" panose="020F0502020204030204" pitchFamily="34" charset="0"/>
                <a:ea typeface="Calibri" panose="020F0502020204030204" pitchFamily="34" charset="0"/>
                <a:cs typeface="David" panose="020E0502060401010101" pitchFamily="34" charset="-79"/>
              </a:rPr>
              <a:t>(ל')  </a:t>
            </a:r>
            <a:r>
              <a:rPr lang="he-IL" sz="2400" dirty="0">
                <a:latin typeface="Calibri" panose="020F0502020204030204" pitchFamily="34" charset="0"/>
                <a:ea typeface="Calibri" panose="020F0502020204030204" pitchFamily="34" charset="0"/>
                <a:cs typeface="David" panose="020E0502060401010101" pitchFamily="34" charset="-79"/>
              </a:rPr>
              <a:t>__________________________________</a:t>
            </a:r>
            <a:endParaRPr lang="en-US" dirty="0">
              <a:latin typeface="Calibri" panose="020F0502020204030204" pitchFamily="34" charset="0"/>
              <a:ea typeface="Calibri" panose="020F0502020204030204" pitchFamily="34" charset="0"/>
              <a:cs typeface="Arial" panose="020B0604020202020204" pitchFamily="34" charset="0"/>
            </a:endParaRPr>
          </a:p>
          <a:p>
            <a:pPr marL="457200" algn="r" rtl="1">
              <a:lnSpc>
                <a:spcPct val="115000"/>
              </a:lnSpc>
              <a:spcAft>
                <a:spcPts val="0"/>
              </a:spcAft>
            </a:pPr>
            <a:r>
              <a:rPr lang="en-US" sz="2400" dirty="0">
                <a:latin typeface="Calibri" panose="020F0502020204030204" pitchFamily="34" charset="0"/>
                <a:ea typeface="Calibri" panose="020F0502020204030204" pitchFamily="34" charset="0"/>
                <a:cs typeface="David" panose="020E0502060401010101" pitchFamily="34" charset="-79"/>
              </a:rPr>
              <a:t> </a:t>
            </a:r>
            <a:endParaRPr lang="en-US" dirty="0">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15000"/>
              </a:lnSpc>
              <a:spcAft>
                <a:spcPts val="0"/>
              </a:spcAft>
              <a:buSzPts val="1600"/>
              <a:buFont typeface="+mj-lt"/>
              <a:buAutoNum type="arabicPeriod"/>
            </a:pPr>
            <a:r>
              <a:rPr lang="he-IL" sz="2400" dirty="0">
                <a:latin typeface="Calibri" panose="020F0502020204030204" pitchFamily="34" charset="0"/>
                <a:ea typeface="Calibri" panose="020F0502020204030204" pitchFamily="34" charset="0"/>
                <a:cs typeface="David" panose="020E0502060401010101" pitchFamily="34" charset="-79"/>
              </a:rPr>
              <a:t>וכמה נהרגו מבנימין ?</a:t>
            </a:r>
            <a:r>
              <a:rPr lang="he-IL" sz="2400" b="1" dirty="0">
                <a:latin typeface="Calibri" panose="020F0502020204030204" pitchFamily="34" charset="0"/>
                <a:ea typeface="Calibri" panose="020F0502020204030204" pitchFamily="34" charset="0"/>
                <a:cs typeface="David" panose="020E0502060401010101" pitchFamily="34" charset="-79"/>
              </a:rPr>
              <a:t>(לא)</a:t>
            </a:r>
            <a:r>
              <a:rPr lang="he-IL" sz="2400" dirty="0">
                <a:latin typeface="Calibri" panose="020F0502020204030204" pitchFamily="34" charset="0"/>
                <a:ea typeface="Calibri" panose="020F0502020204030204" pitchFamily="34" charset="0"/>
                <a:cs typeface="David" panose="020E0502060401010101" pitchFamily="34" charset="-79"/>
              </a:rPr>
              <a:t> __________________________________________</a:t>
            </a:r>
            <a:endParaRPr lang="en-US" dirty="0">
              <a:latin typeface="Calibri" panose="020F0502020204030204" pitchFamily="34" charset="0"/>
              <a:ea typeface="Calibri" panose="020F0502020204030204" pitchFamily="34" charset="0"/>
              <a:cs typeface="Arial" panose="020B0604020202020204" pitchFamily="34" charset="0"/>
            </a:endParaRPr>
          </a:p>
          <a:p>
            <a:pPr marL="457200" algn="r" rtl="1">
              <a:lnSpc>
                <a:spcPct val="115000"/>
              </a:lnSpc>
              <a:spcAft>
                <a:spcPts val="0"/>
              </a:spcAft>
            </a:pPr>
            <a:r>
              <a:rPr lang="en-US" sz="2400" dirty="0">
                <a:latin typeface="Calibri" panose="020F0502020204030204" pitchFamily="34" charset="0"/>
                <a:ea typeface="Calibri" panose="020F0502020204030204" pitchFamily="34" charset="0"/>
                <a:cs typeface="David" panose="020E0502060401010101" pitchFamily="34" charset="-79"/>
              </a:rPr>
              <a:t> </a:t>
            </a:r>
            <a:endParaRPr lang="en-US" dirty="0">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15000"/>
              </a:lnSpc>
              <a:spcAft>
                <a:spcPts val="1000"/>
              </a:spcAft>
              <a:buSzPts val="1600"/>
              <a:buFont typeface="+mj-lt"/>
              <a:buAutoNum type="arabicPeriod"/>
            </a:pPr>
            <a:r>
              <a:rPr lang="he-IL" sz="2400" dirty="0">
                <a:latin typeface="Calibri" panose="020F0502020204030204" pitchFamily="34" charset="0"/>
                <a:ea typeface="Calibri" panose="020F0502020204030204" pitchFamily="34" charset="0"/>
                <a:cs typeface="David" panose="020E0502060401010101" pitchFamily="34" charset="-79"/>
              </a:rPr>
              <a:t>היכן קברו את עשהאל? (</a:t>
            </a:r>
            <a:r>
              <a:rPr lang="he-IL" sz="2400" b="1" dirty="0">
                <a:latin typeface="Calibri" panose="020F0502020204030204" pitchFamily="34" charset="0"/>
                <a:ea typeface="Calibri" panose="020F0502020204030204" pitchFamily="34" charset="0"/>
                <a:cs typeface="David" panose="020E0502060401010101" pitchFamily="34" charset="-79"/>
              </a:rPr>
              <a:t>לב')</a:t>
            </a:r>
            <a:r>
              <a:rPr lang="he-IL" sz="2400" dirty="0">
                <a:latin typeface="Calibri" panose="020F0502020204030204" pitchFamily="34" charset="0"/>
                <a:ea typeface="Calibri" panose="020F0502020204030204" pitchFamily="34" charset="0"/>
                <a:cs typeface="David" panose="020E0502060401010101" pitchFamily="34" charset="-79"/>
              </a:rPr>
              <a:t> _______________________________________</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2000" dirty="0">
                <a:latin typeface="Calibri" panose="020F0502020204030204" pitchFamily="34" charset="0"/>
                <a:ea typeface="Calibri" panose="020F0502020204030204" pitchFamily="34" charset="0"/>
                <a:cs typeface="David" panose="020E0502060401010101" pitchFamily="34" charset="-79"/>
              </a:rPr>
              <a:t> </a:t>
            </a:r>
            <a:endParaRPr lang="en-US" sz="1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551461819"/>
      </p:ext>
    </p:extLst>
  </p:cSld>
  <p:clrMapOvr>
    <a:masterClrMapping/>
  </p:clrMapOvr>
  <p:timing>
    <p:tnLst>
      <p:par>
        <p:cTn id="1" dur="indefinite" restart="never" nodeType="tmRoot"/>
      </p:par>
    </p:tnLst>
  </p:timing>
</p:sld>
</file>

<file path=ppt/theme/theme1.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docProps/app.xml><?xml version="1.0" encoding="utf-8"?>
<Properties xmlns="http://schemas.openxmlformats.org/officeDocument/2006/extended-properties" xmlns:vt="http://schemas.openxmlformats.org/officeDocument/2006/docPropsVTypes">
  <Template>Facet</Template>
  <TotalTime>5181</TotalTime>
  <Words>1732</Words>
  <Application>Microsoft Office PowerPoint</Application>
  <PresentationFormat>מסך רחב</PresentationFormat>
  <Paragraphs>129</Paragraphs>
  <Slides>19</Slides>
  <Notes>0</Notes>
  <HiddenSlides>0</HiddenSlides>
  <MMClips>0</MMClips>
  <ScaleCrop>false</ScaleCrop>
  <HeadingPairs>
    <vt:vector size="6" baseType="variant">
      <vt:variant>
        <vt:lpstr>גופנים בשימוש</vt:lpstr>
      </vt:variant>
      <vt:variant>
        <vt:i4>7</vt:i4>
      </vt:variant>
      <vt:variant>
        <vt:lpstr>ערכת נושא</vt:lpstr>
      </vt:variant>
      <vt:variant>
        <vt:i4>1</vt:i4>
      </vt:variant>
      <vt:variant>
        <vt:lpstr>כותרות שקופיות</vt:lpstr>
      </vt:variant>
      <vt:variant>
        <vt:i4>19</vt:i4>
      </vt:variant>
    </vt:vector>
  </HeadingPairs>
  <TitlesOfParts>
    <vt:vector size="27" baseType="lpstr">
      <vt:lpstr>Arial</vt:lpstr>
      <vt:lpstr>Calibri</vt:lpstr>
      <vt:lpstr>David</vt:lpstr>
      <vt:lpstr>Gisha</vt:lpstr>
      <vt:lpstr>Times New Roman</vt:lpstr>
      <vt:lpstr>Trebuchet MS</vt:lpstr>
      <vt:lpstr>Wingdings 3</vt:lpstr>
      <vt:lpstr>פיאה</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User</dc:creator>
  <cp:lastModifiedBy>User</cp:lastModifiedBy>
  <cp:revision>36</cp:revision>
  <dcterms:created xsi:type="dcterms:W3CDTF">2022-09-10T23:23:12Z</dcterms:created>
  <dcterms:modified xsi:type="dcterms:W3CDTF">2022-09-14T16:20:38Z</dcterms:modified>
</cp:coreProperties>
</file>