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72" r:id="rId3"/>
    <p:sldId id="257" r:id="rId4"/>
    <p:sldId id="258" r:id="rId5"/>
    <p:sldId id="269" r:id="rId6"/>
    <p:sldId id="259" r:id="rId7"/>
    <p:sldId id="260" r:id="rId8"/>
    <p:sldId id="27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1" r:id="rId18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>
        <p:scale>
          <a:sx n="75" d="100"/>
          <a:sy n="75" d="100"/>
        </p:scale>
        <p:origin x="540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56D9A-E2C4-45CB-A21E-641FE14FAB8A}" type="datetimeFigureOut">
              <a:rPr lang="he-IL" smtClean="0"/>
              <a:t>י'/סיון/תשפ"ה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EBD9-4E42-4A56-8438-F0A994C396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4523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56D9A-E2C4-45CB-A21E-641FE14FAB8A}" type="datetimeFigureOut">
              <a:rPr lang="he-IL" smtClean="0"/>
              <a:t>י'/סיון/תשפ"ה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EBD9-4E42-4A56-8438-F0A994C396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53212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56D9A-E2C4-45CB-A21E-641FE14FAB8A}" type="datetimeFigureOut">
              <a:rPr lang="he-IL" smtClean="0"/>
              <a:t>י'/סיון/תשפ"ה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EBD9-4E42-4A56-8438-F0A994C396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4491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56D9A-E2C4-45CB-A21E-641FE14FAB8A}" type="datetimeFigureOut">
              <a:rPr lang="he-IL" smtClean="0"/>
              <a:t>י'/סיון/תשפ"ה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EBD9-4E42-4A56-8438-F0A994C396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3116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56D9A-E2C4-45CB-A21E-641FE14FAB8A}" type="datetimeFigureOut">
              <a:rPr lang="he-IL" smtClean="0"/>
              <a:t>י'/סיון/תשפ"ה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EBD9-4E42-4A56-8438-F0A994C396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8068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56D9A-E2C4-45CB-A21E-641FE14FAB8A}" type="datetimeFigureOut">
              <a:rPr lang="he-IL" smtClean="0"/>
              <a:t>י'/סיון/תשפ"ה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EBD9-4E42-4A56-8438-F0A994C396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5413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56D9A-E2C4-45CB-A21E-641FE14FAB8A}" type="datetimeFigureOut">
              <a:rPr lang="he-IL" smtClean="0"/>
              <a:t>י'/סיון/תשפ"ה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EBD9-4E42-4A56-8438-F0A994C396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1269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56D9A-E2C4-45CB-A21E-641FE14FAB8A}" type="datetimeFigureOut">
              <a:rPr lang="he-IL" smtClean="0"/>
              <a:t>י'/סיון/תשפ"ה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EBD9-4E42-4A56-8438-F0A994C396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0978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56D9A-E2C4-45CB-A21E-641FE14FAB8A}" type="datetimeFigureOut">
              <a:rPr lang="he-IL" smtClean="0"/>
              <a:t>י'/סיון/תשפ"ה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EBD9-4E42-4A56-8438-F0A994C396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3626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56D9A-E2C4-45CB-A21E-641FE14FAB8A}" type="datetimeFigureOut">
              <a:rPr lang="he-IL" smtClean="0"/>
              <a:t>י'/סיון/תשפ"ה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EBD9-4E42-4A56-8438-F0A994C396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728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56D9A-E2C4-45CB-A21E-641FE14FAB8A}" type="datetimeFigureOut">
              <a:rPr lang="he-IL" smtClean="0"/>
              <a:t>י'/סיון/תשפ"ה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7EBD9-4E42-4A56-8438-F0A994C396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93086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56D9A-E2C4-45CB-A21E-641FE14FAB8A}" type="datetimeFigureOut">
              <a:rPr lang="he-IL" smtClean="0"/>
              <a:t>י'/סיון/תשפ"ה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7EBD9-4E42-4A56-8438-F0A994C3968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11852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11.png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31842" y="296214"/>
            <a:ext cx="5808372" cy="646331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שמואל ב' פרק כ': שבע בן בכרי:</a:t>
            </a:r>
            <a:endParaRPr lang="he-IL" sz="3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2" y="1093351"/>
            <a:ext cx="5598017" cy="15696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לאחר שבפרק הקודם סיימנו ששבט יהודה ואנשי ישראל התווכחו למי יש חלק גדול יותר בדוד המלך. 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50027" y="2875373"/>
            <a:ext cx="7748792" cy="3785652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בין אנשי ישראל היה אדם בשם "שבע בן בכרי" משבט בנימין שראה שהוויכוח מתחזק . ודוד שומע ושותק. </a:t>
            </a:r>
          </a:p>
          <a:p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החליט למרוד בדוד המלך. </a:t>
            </a:r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משתי סיבות: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בתוך ליבו אמר דוד צריך לקבל עונש על בת שבע ולי קוראים "שבע" כנראה יש פה רמז שאני אמלוך במקומו.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נקמה של שבט בנימין שממנו היה שאול שנלקחה ממנו המלוכה.   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093258D9-9922-34AC-8700-7D789E1B45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00" t="17590"/>
          <a:stretch/>
        </p:blipFill>
        <p:spPr>
          <a:xfrm flipH="1">
            <a:off x="154546" y="1093351"/>
            <a:ext cx="3915177" cy="559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88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215900" y="1143338"/>
            <a:ext cx="11811000" cy="18158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2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 – ג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	מֶרֶד שֶבַע בן בִּכְרִי, דוד דואג </a:t>
            </a:r>
            <a:r>
              <a:rPr lang="he-IL" sz="28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לְפִלַגְשָיו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			</a:t>
            </a:r>
          </a:p>
          <a:p>
            <a:r>
              <a:rPr lang="he-IL" sz="2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ד– </a:t>
            </a:r>
            <a:r>
              <a:rPr lang="he-IL" sz="28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2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	מרדף אחר שבע בן בכרי ואנשיו, יואב הורג את </a:t>
            </a:r>
            <a:r>
              <a:rPr lang="he-IL" sz="28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עֲמָשָׂא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			</a:t>
            </a:r>
          </a:p>
          <a:p>
            <a:r>
              <a:rPr lang="he-IL" sz="2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יד– </a:t>
            </a:r>
            <a:r>
              <a:rPr lang="he-IL" sz="28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2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המצור על העיר אָבֵל, דברי </a:t>
            </a:r>
            <a:r>
              <a:rPr lang="he-IL" sz="28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האשה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הַחָכָמָה ליואב, הריגת שבע בן בכרי וסיום המצור.</a:t>
            </a:r>
          </a:p>
          <a:p>
            <a:r>
              <a:rPr lang="he-IL" sz="28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sz="2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– </a:t>
            </a:r>
            <a:r>
              <a:rPr lang="he-IL" sz="28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כו</a:t>
            </a:r>
            <a:r>
              <a:rPr lang="he-IL" sz="28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	שָׂרֵי דוד 	</a:t>
            </a:r>
            <a:r>
              <a:rPr lang="he-IL" dirty="0" smtClean="0"/>
              <a:t>		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3631842" y="296214"/>
            <a:ext cx="5808372" cy="646331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שמואל ב' פרק כ': שבע בן בכרי:</a:t>
            </a:r>
            <a:endParaRPr lang="he-IL" sz="3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אליפסה 4"/>
          <p:cNvSpPr/>
          <p:nvPr/>
        </p:nvSpPr>
        <p:spPr>
          <a:xfrm>
            <a:off x="9913110" y="3694053"/>
            <a:ext cx="1981200" cy="14224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10281410" y="3901822"/>
            <a:ext cx="12446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עמשא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בן יתר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5060950" y="3729231"/>
            <a:ext cx="1981200" cy="1422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TextBox 7"/>
          <p:cNvSpPr txBox="1"/>
          <p:nvPr/>
        </p:nvSpPr>
        <p:spPr>
          <a:xfrm>
            <a:off x="5429250" y="3901822"/>
            <a:ext cx="12446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אבישי ויואב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אליפסה 9"/>
          <p:cNvSpPr/>
          <p:nvPr/>
        </p:nvSpPr>
        <p:spPr>
          <a:xfrm>
            <a:off x="2414297" y="5014858"/>
            <a:ext cx="1981200" cy="14224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TextBox 8"/>
          <p:cNvSpPr txBox="1"/>
          <p:nvPr/>
        </p:nvSpPr>
        <p:spPr>
          <a:xfrm>
            <a:off x="2799121" y="5187449"/>
            <a:ext cx="12446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אישה חכמה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אליפסה 10"/>
          <p:cNvSpPr/>
          <p:nvPr/>
        </p:nvSpPr>
        <p:spPr>
          <a:xfrm>
            <a:off x="7606003" y="5273427"/>
            <a:ext cx="1981200" cy="1422400"/>
          </a:xfrm>
          <a:prstGeom prst="ellipse">
            <a:avLst/>
          </a:prstGeom>
          <a:solidFill>
            <a:schemeClr val="accent4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TextBox 12"/>
          <p:cNvSpPr txBox="1"/>
          <p:nvPr/>
        </p:nvSpPr>
        <p:spPr>
          <a:xfrm>
            <a:off x="8070850" y="5431671"/>
            <a:ext cx="12446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שבע בן בכרי</a:t>
            </a:r>
            <a:endParaRPr lang="he-IL" sz="3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93366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78075" y="178951"/>
            <a:ext cx="5598017" cy="415498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וְשָׁ֨ם נִקְרָ֜א אִ֣ישׁ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בְּלִיַּ֗עַל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וּשְׁמ֛וֹ </a:t>
            </a:r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שֶׁ֥בַע </a:t>
            </a:r>
            <a:r>
              <a:rPr lang="he-IL" sz="36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בֶּן־בִּכְרִ֖י</a:t>
            </a:r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אִ֣ישׁ יְמִינִ֑י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וַיִּתְקַ֣ע בַּשֹּׁפָ֗ר וַ֠יֹּאמֶר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אֵֽין־לָ֨נו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ּ חֵ֜לֶק בְּדָוִ֗ד וְלֹ֤א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נַֽחֲלָה־לָ֨נו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ּ֙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בְּבֶן־יִשַׁ֔י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אִ֥ישׁ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לְאֹֽהָלָ֖יו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יִשְׂרָאֵֽל׃ </a:t>
            </a:r>
          </a:p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וַיַּ֜עַל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כָּל־אִ֤יש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ׁ יִשְׂרָאֵל֙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מֵאַֽחֲרֵ֣י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דָוִ֔ד אַֽחֲרֵ֖י שֶׁ֣בַע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בֶּן־בִּכְרִ֑י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וְאִ֤ישׁ יְהוּדָה֙ דָּֽבְק֣וּ בְמַלְכָּ֔ם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מִן־הַיַּרְדֵּ֖ן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וְעַד־יְרֽוּשָׁלִָֽם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׃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78951"/>
            <a:ext cx="6284890" cy="5632311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ולמקום הוויכוח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(בין אנשי יהודה לשבטי ישראל)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הגיע איש רשע בלי עול מלכות שמים. ושמו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"שבע בנו של בכרי משבט בנימין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ותקע בשופר להכרזת מרד. ואמר לשבטי ישראל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"אין לנו שותפות במלכות דוד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"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(שאיננו משבטו ולא חפצים במלכותו)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ולא תהיה לנו תועלת משלטון הבן של ישי, חזרו כל אחד למשפחתו ולביתו.  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ופרשו כל איש ישראל מללכת אחרי דוד והלכו ותמכו בשבע בן בכרי, אולם אנשי יהודה ליוו בנאמנות את דוד שקבלו עליהם למלך בכל הדרך מנהר הירדן ועד ירושלים.  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99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77083" y="4333935"/>
            <a:ext cx="2330597" cy="233908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89418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0105" y="4926467"/>
            <a:ext cx="3917131" cy="218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6363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65197" y="140314"/>
            <a:ext cx="5598017" cy="50783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וַיָּבֹ֨א דָוִ֣ד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אֶל־בֵּיתו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ֹ֮ יְרֽוּשָׁלִַם֒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וַיִּקַּ֣ח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הַמֶּ֡לֶךְ אֵ֣ת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עֶֽשֶׂר־נָשִׁ֣ים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׀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פִּֽלַגְשִׁ֡ים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אֲשֶׁ֣ר הִנִּיחַ֩ לִשְׁמֹ֨ר הַבַּ֜יִת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וַֽיִּתְּנֵ֤ם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בֵּית־מִשְׁמֶ֨רֶת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֙ וַֽיְכַלְכְּלֵ֔ם וַֽאֲלֵיהֶ֖ם לֹא־בָ֑א וַתִּֽהְיֶ֧ינָה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צְרֻר֛וֹת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עַד־י֥וֹם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מֻתָ֖ן אַלְמְנ֥וּת חַיּֽוּת׃  </a:t>
            </a:r>
          </a:p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ד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וַיֹּ֤אמֶר הַמֶּ֨לֶךְ֙ </a:t>
            </a:r>
            <a:r>
              <a:rPr lang="he-IL" sz="36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אֶל־עֲמָשָׂ֔א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הַזְעֶק־לִ֥י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אֶת־אִישׁ־יְהוּדָ֖ה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שְׁלֹ֣שֶׁת יָמִ֑ים וְאַתָּ֖ה פֹּ֥ה עֲמֹֽד׃ </a:t>
            </a:r>
          </a:p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ה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וַיֵּ֥לֶךְ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עֲמָשָׂ֖א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לְהַזְעִ֣יק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אֶת־יְהוּדָ֑ה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וייחר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וַיּ֕וֹחֶר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מִן־הַמּוֹעֵ֖ד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אֲשֶׁ֥ר יְעָדֽוֹ׃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668" y="140314"/>
            <a:ext cx="6194738" cy="6093976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וכאשר הגיע דוד לביתו בירושלים הוציא המלך את 10 הנשים הפילגשים שאותן השאיר שתישמרנה על הבית. העביר אותן לבית אחר מיוחד ונתן להם אוכל אולם לא הלך דוד והתייחד איתן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(מכיוון שהיו עם אבשלום)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והן נשארו עגונות לכל ימי חייהן ולא יכלו להינשא לאיש. 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ציווה המלך על </a:t>
            </a:r>
            <a:r>
              <a:rPr lang="he-IL" sz="30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עמשא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, גייס עבורי את לוחמי יהודה במשך 3 ימים. ואז תתייצב פה עם הלוחמים. 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יצא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עמשא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לגייס את האנשים ולא הספיק ואחר את הזמן של שלושה ימים שנתן לו דוד. 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455" y="3617653"/>
            <a:ext cx="4389500" cy="276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68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05337" y="261650"/>
            <a:ext cx="5453640" cy="381642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מדוע </a:t>
            </a:r>
            <a:r>
              <a:rPr kumimoji="0" lang="he-IL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עמשא</a:t>
            </a:r>
            <a:r>
              <a:rPr kumimoji="0" lang="he-IL" sz="32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לא חזר</a:t>
            </a:r>
            <a:r>
              <a:rPr kumimoji="0" lang="he-IL" sz="3200" b="1" i="0" u="sng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ואיחר?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000" baseline="0" dirty="0" err="1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עמשא</a:t>
            </a:r>
            <a:r>
              <a:rPr lang="he-IL" sz="3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יצא לאסוף את אנשי יהודה וכאשר הגיע אליהם, ראה אותם עוסקים בתורה. </a:t>
            </a:r>
            <a:r>
              <a:rPr lang="he-IL" sz="3000" b="1" dirty="0" err="1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עמשא</a:t>
            </a:r>
            <a:r>
              <a:rPr lang="he-IL" sz="3000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חשב : </a:t>
            </a:r>
            <a:r>
              <a:rPr lang="he-IL" sz="3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האם צריך להפסיק אותם מלימודם? או שעלי להמתין? לבסוף החליט לא להפסיק אותם ולחכות. </a:t>
            </a:r>
            <a:r>
              <a:rPr lang="he-IL" sz="3000" dirty="0" err="1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ולבנתיים</a:t>
            </a:r>
            <a:r>
              <a:rPr lang="he-IL" sz="3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חלפו להם אותם 3 ימים מציווי של דוד. </a:t>
            </a:r>
            <a:endParaRPr kumimoji="0" lang="he-IL" sz="3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6821" y="738703"/>
            <a:ext cx="4468970" cy="2862322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0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מדוע פנה דוד לאבישי?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כיוון שראה דוד </a:t>
            </a:r>
            <a:r>
              <a:rPr lang="he-IL" sz="3000" dirty="0" err="1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שעמשא</a:t>
            </a:r>
            <a:r>
              <a:rPr lang="he-IL" sz="3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לא בא חשש אולי קרה לו משהו! או שהחליט להצטרף למרד עם שבע בן בכרי.  לכן החליט דוד לפעול אחרת וקרא לאבישי..</a:t>
            </a:r>
            <a:endParaRPr kumimoji="0" lang="he-IL" sz="3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ea typeface="+mn-ea"/>
              <a:cs typeface="David" panose="020E0502060401010101" pitchFamily="34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5315" y="4650544"/>
            <a:ext cx="4468970" cy="19389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0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מדוע לא פנה דוד ליואב ?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000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כיוון שדוד היה עדיין כועס עליו על כך שהרג את אבשלום. לכן קרא לאחיו אבישי וביקש ממנו</a:t>
            </a:r>
            <a:endParaRPr kumimoji="0" lang="he-IL" sz="3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ea typeface="+mn-ea"/>
              <a:cs typeface="David" panose="020E0502060401010101" pitchFamily="34" charset="-79"/>
            </a:endParaRPr>
          </a:p>
        </p:txBody>
      </p:sp>
      <p:sp>
        <p:nvSpPr>
          <p:cNvPr id="2" name="חץ שמאלה 1"/>
          <p:cNvSpPr/>
          <p:nvPr/>
        </p:nvSpPr>
        <p:spPr>
          <a:xfrm>
            <a:off x="5125791" y="1588168"/>
            <a:ext cx="1756611" cy="1491916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חץ למטה 2"/>
          <p:cNvSpPr/>
          <p:nvPr/>
        </p:nvSpPr>
        <p:spPr>
          <a:xfrm>
            <a:off x="2081463" y="3489158"/>
            <a:ext cx="1564105" cy="113096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2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25791" y="4857964"/>
            <a:ext cx="2095500" cy="158115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7647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32432" y="3966910"/>
            <a:ext cx="3511968" cy="201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14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4" grpId="0" animBg="1"/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36896" y="166920"/>
            <a:ext cx="5598017" cy="35394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ו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וַיֹּ֤אמֶר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דָּוִד֙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אֶל־אֲבִישַׁ֔י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עַתָּ֗ה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יֵ֧רַֽע לָ֛נוּ שֶׁ֥בַע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בֶּן־בִּכְרִ֖י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מִן־אַבְשָׁל֑וֹם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אַ֠תָּה קַ֞ח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אֶת־עַבְדֵ֤י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אֲדֹנֶ֨יך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ָ֙ וּרְדֹ֣ף אַֽחֲרָ֔יו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פֶּן־מָ֥צָא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ל֛וֹ עָרִ֥ים בְּצֻר֖וֹת וְהִצִּ֥יל עֵינֵֽנוּ׃ </a:t>
            </a:r>
          </a:p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ז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וַיֵּֽצְא֤וּ אַֽחֲרָיו֙ אַנְשֵׁ֣י יוֹאָ֔ב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וְהַכְּרֵתִ֥י וְהַפְּלֵתִ֖י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וְכָל־הַגִּבֹּרִ֑ים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וַיֵּֽצְאוּ֙ מִיר֣וּשָׁלִַ֔ם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לִרְדֹּ֕ף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אַֽחֲרֵ֖י שֶׁ֥בַע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בֶּן־בִּכְרִֽי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׃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5715" y="190006"/>
            <a:ext cx="6080863" cy="5170646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ו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(שראה דוד </a:t>
            </a:r>
            <a:r>
              <a:rPr lang="he-IL" sz="28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שעמשא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 לא כנס את אנשי יהודה קרא לאבישי ולא ליואב שכעס עליו) </a:t>
            </a:r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ציווה דוד את אבישי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: עכשיו נסבול צרות משבע בן בכרי יותר ממה שסבלנו מאבשלום. לכן אסוף את עבדי הנמצאים פה ותרדוף אחרי שבע בן בכרי,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שמא ימצא לו ערים מוקפות חומה ויסתתר שם מפנינו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ז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הלכו תחת פיקודו של אבישי אנשי יואב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והקשתים והקלעים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וכל שאר הגיבורים ויצאו מירושלים כדי להשיג וללכוד את שבע בן בכרי. 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0957" y="370788"/>
            <a:ext cx="3993451" cy="5950294"/>
          </a:xfrm>
          <a:prstGeom prst="rect">
            <a:avLst/>
          </a:prstGeom>
        </p:spPr>
      </p:pic>
      <p:sp>
        <p:nvSpPr>
          <p:cNvPr id="3" name="אליפסה 2"/>
          <p:cNvSpPr/>
          <p:nvPr/>
        </p:nvSpPr>
        <p:spPr>
          <a:xfrm>
            <a:off x="8770932" y="3706350"/>
            <a:ext cx="1198568" cy="53406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28378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86600" y="178951"/>
            <a:ext cx="4888155" cy="25545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הֵ֗ם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עִם־הָאֶ֤בֶן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הַגְּדוֹלָה֙ אֲשֶׁ֣ר בְּגִבְע֔וֹן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וַֽעֲמָשָׂ֖א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בָּ֣א לִפְנֵיהֶ֑ם וְיוֹאָ֞ב חָג֣וּר ׀ מִדּ֣וֹ לְבֻשׁ֗וֹ וְעָלָ֞ו חֲג֥וֹר חֶ֨רֶב֙ מְצֻמֶּ֤דֶת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עַל־מָתְנָיו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֙ בְּתַעְרָ֔הּ וְה֥וּא יָצָ֖א וַתִּפֹּֽל׃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8520" y="178951"/>
            <a:ext cx="6607580" cy="3785652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כאשר הגיעו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(הרודפים אחרי שבע בן בכרי)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ליד האבן הגדולה שנמצאת בגבעון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ועמשא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הופיע מולם, ויואב היה חגור בבגדי מלחמה (לבוש שר צבא) ומעליהם חגורה והחרב צמודה לגוף על רוחב מותניו בתוך הנרתיק ואז נפלה החרב לרצפה.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(בד"כ שמים את החרב לאורך הגוף אך יואב עשה זאת לרוחב על מנת שתיפול בקלות החרב שהוא יתכופף).  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137" y="4135437"/>
            <a:ext cx="2532063" cy="25320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35799" y="2881848"/>
            <a:ext cx="4989755" cy="37856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מדוע סבר יואב </a:t>
            </a:r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שעמשא</a:t>
            </a:r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 צריך למות? 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א.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יואב פסק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שעמשא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הוא מורד במלכות כי איחר לדוד ולא הגיע לאחר שלושה ימים.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ב.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נודע ליואב על כך שדוד הבטיח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לעמשא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שהוא הולך להיות שר צבא במקומו. ולכן יואב שנא אותו. 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8" b="96774" l="9594" r="8966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59633" y="3317875"/>
            <a:ext cx="4884738" cy="354012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831" b="93955" l="3265" r="9081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801232">
            <a:off x="1147189" y="4602637"/>
            <a:ext cx="1197968" cy="9705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37201" y="4135437"/>
            <a:ext cx="1015999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כך בד"כ החרב לאורך הגוף.</a:t>
            </a:r>
            <a:endParaRPr lang="he-IL" dirty="0"/>
          </a:p>
        </p:txBody>
      </p:sp>
      <p:sp>
        <p:nvSpPr>
          <p:cNvPr id="10" name="TextBox 9"/>
          <p:cNvSpPr txBox="1"/>
          <p:nvPr/>
        </p:nvSpPr>
        <p:spPr>
          <a:xfrm>
            <a:off x="2179833" y="5403739"/>
            <a:ext cx="1391048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ויואב שם אותה לרוחב שוכבת על מותניו וכך שיתכופף נפלה לו בקלות</a:t>
            </a:r>
            <a:endParaRPr lang="he-IL" sz="16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12" name="מחבר חץ ישר 11"/>
          <p:cNvCxnSpPr/>
          <p:nvPr/>
        </p:nvCxnSpPr>
        <p:spPr>
          <a:xfrm flipH="1" flipV="1">
            <a:off x="1978717" y="5272917"/>
            <a:ext cx="262533" cy="64593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90164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892800" y="250855"/>
            <a:ext cx="6134100" cy="30469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וַיֹּ֤אמֶר יוֹאָב֙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לַֽעֲמָשָׂ֔א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הֲשָׁל֥וֹם אַתָּ֖ה אָחִ֑י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וַתֹּ֜חֶז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יַד־יְמִ֥ין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יוֹאָ֛ב בִּזְקַ֥ן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עֲמָשָׂ֖א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לִנְשָׁק־לֽו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ֹ׃ </a:t>
            </a:r>
          </a:p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י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וַֽעֲמָשָׂ֨א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לֹֽא־נִשְׁמַ֜ר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בַּחֶ֣רֶב ׀ אֲשֶׁ֣ר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בְּיַד־יוֹאָ֗ב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וַיַּכֵּהוּ֩ בָ֨הּ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אֶל־הַחֹ֜מֶש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ׁ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וַיִּשְׁפֹּ֨ך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ְ מֵעָ֥יו אַ֛רְצָה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וְלֹא־שָׁ֥נָה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ל֖וֹ וַיָּמֹ֑ת וְיוֹאָב֙ וַֽאֲבִישַׁ֣י אָחִ֔יו רָדַ֕ף אַֽחֲרֵ֖י שֶׁ֥בַע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בֶּן־בִּכְרִֽי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520" y="132904"/>
            <a:ext cx="5540780" cy="6093976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אמר יואב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לעמשא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במרמה (כאשר עמד לידו) השלום לך? בן דודתי ובזמן שיואב התכופף להרים את החרב ביד שמאל,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החזיק ביד ימין שלו את זקן </a:t>
            </a:r>
            <a:r>
              <a:rPr lang="he-IL" sz="30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עמשא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לנשק אותו. 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י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0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ועמשא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לא ניזהר מהחרב שהייתה ביד שמאל של יואב 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(כי לא חשב שיואב רוצה להורגו)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ויואב תקע את החרב במתניו של </a:t>
            </a:r>
            <a:r>
              <a:rPr lang="he-IL" sz="30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עמשא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ובמכה זו נשפכו מעיו החוצה ולא היה צריך יואב להכותו עוד פעם מפני שנפצע ומת. ויואב ואבישי האחים המשיכו לרדוף בעקבות שבע בן בכרי. 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92800" y="3482757"/>
            <a:ext cx="6134100" cy="31085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8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עמשא</a:t>
            </a:r>
            <a:r>
              <a:rPr lang="he-IL" sz="28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 היה תלמיד חכם גדול:</a:t>
            </a:r>
          </a:p>
          <a:p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בזמן שטענו שדוד המלך פסול בגלל שבא מרות </a:t>
            </a:r>
            <a:r>
              <a:rPr lang="he-IL" sz="28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המואביה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הוא זה שאמר שבבית הדין של שמואל הנביא פסקו </a:t>
            </a:r>
            <a:r>
              <a:rPr lang="he-IL" sz="28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שמואביה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 כשרה לבוא בקהל. ולהתחתן עם יהודי לאחר שמתגיירת.  </a:t>
            </a:r>
            <a:r>
              <a:rPr lang="he-IL" sz="28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בנוסף </a:t>
            </a:r>
            <a:r>
              <a:rPr lang="he-IL" sz="28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עמשא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 סרב יחד עם אבנר להרוג את </a:t>
            </a:r>
            <a:r>
              <a:rPr lang="he-IL" sz="28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הכהנים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 בעיר </a:t>
            </a:r>
            <a:r>
              <a:rPr lang="he-IL" sz="28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נוב</a:t>
            </a:r>
            <a:r>
              <a:rPr lang="he-IL" sz="2800" dirty="0" smtClean="0">
                <a:latin typeface="David" panose="020E0502060401010101" pitchFamily="34" charset="-79"/>
                <a:cs typeface="David" panose="020E0502060401010101" pitchFamily="34" charset="-79"/>
              </a:rPr>
              <a:t> ששאול ציווה להורגם.</a:t>
            </a:r>
            <a:endParaRPr lang="he-IL" sz="28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148575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51602" y="178951"/>
            <a:ext cx="5598017" cy="403187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וְאִישׁ֙ עָמַ֣ד עָלָ֔יו מִֽנַּעֲרֵ֖י יוֹאָ֑ב וַיֹּ֗אמֶר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מִי֩ אֲשֶׁ֨ר חָפֵ֧ץ בְּיוֹאָ֛ב וּמִ֥י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אֲשֶׁר־לְדָוִ֖ד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אַֽחֲרֵ֥י יוֹאָֽב׃ </a:t>
            </a:r>
          </a:p>
          <a:p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וַֽעֲמָשָׂ֛א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מִתְגֹּלֵ֥ל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בַּדָּ֖ם בְּת֣וֹךְ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הַֽמְסִלָּ֑ה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וַיַּ֨רְא הָאִ֜ישׁ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כִּֽי־עָמַ֣ד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כָּל־הָעָ֗ם וַיַּסֵּב֩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אֶת־עֲמָשָׂ֨א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מִן־הַֽמְסִלָּ֤ה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הַשָּׂדֶה֙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וַיַּשְׁלֵ֤ך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ְ עָלָיו֙ בֶּ֔גֶד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כַּֽאֲשֶׁ֣ר רָאָ֔ה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כָּל־הַבָּ֥א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עָלָ֖יו וְעָמָֽד׃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8520" y="178951"/>
            <a:ext cx="6036079" cy="5632311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יא.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אחד הלוחמים עמד ליד גופתו של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עמשא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מחיילי יואב והכריז: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כל מי שמעוניין ביואב בתור שר צבא וכל מי שתומך בדוד יתקדם אחרי יואב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ולא יעמוד כאן אצל החלל. </a:t>
            </a:r>
          </a:p>
          <a:p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ובעוד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עמשא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מתבוסס בדמו באמצע הדרך,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ראה אותו האיש (שקודם הכריז) שכל האנשים עוצרים ומתעכבים ליד גופת </a:t>
            </a:r>
            <a:r>
              <a:rPr lang="he-IL" sz="30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עמשא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 לכן סילק את גופתו מהדרך אל השטח שבצד ואחר כך כיסה את הגופה בבגד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שנוכח לראות שכל מי שהגיע ליד הגופה נעצר לשאול מה קרה.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6703" y="3808251"/>
            <a:ext cx="4229098" cy="2837108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284" y="5673825"/>
            <a:ext cx="646232" cy="615749"/>
          </a:xfrm>
          <a:prstGeom prst="rect">
            <a:avLst/>
          </a:prstGeom>
        </p:spPr>
      </p:pic>
      <p:sp>
        <p:nvSpPr>
          <p:cNvPr id="4" name="חץ מעגלי 3"/>
          <p:cNvSpPr/>
          <p:nvPr/>
        </p:nvSpPr>
        <p:spPr>
          <a:xfrm>
            <a:off x="7421075" y="5038825"/>
            <a:ext cx="1536700" cy="127000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DA218505-77B7-269E-E6E8-60605ECC2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128" y="5458816"/>
            <a:ext cx="1186543" cy="118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25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13502" y="191651"/>
            <a:ext cx="5598017" cy="25545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כַּֽאֲשֶׁ֥ר הֹגָ֖ה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מִן־הַֽמְסִלָּ֑ה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עָבַ֤ר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כָּל־אִיש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ׁ֙ אַֽחֲרֵ֣י יוֹאָ֔ב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לִרְדֹּ֕ף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אַֽחֲרֵ֖י שֶׁ֥בַע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בֶּן־בִּכְרִֽי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׃ </a:t>
            </a:r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וַֽיַּעֲבֹ֞ר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בְּכָל־שִׁבְטֵ֣י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יִשְׂרָאֵ֗ל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אָבֵ֛לָה וּבֵ֥ית מַֽעֲכָ֖ה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וְכָל־הַבֵּרִ֑ים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{ס} ויקלהו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וַיִּקָּ֣הֲל֔ו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ּ וַיָּבֹ֖אוּ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אַף־אַֽחֲרָֽיו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׃ 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" y="213400"/>
            <a:ext cx="6159499" cy="4708981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וכאשר הוסר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עמשא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מן הדרך המשיכו כל הלוחמים בעקבות יואב כדי לרדוף אחרי שבע בן בכרי ולא התעכבו יותר ליד החלל. 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יד.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ושבע בן בכרי שמע שחיילי דוד רודפים אחריו. החל לעבור בכל שבטי ישראל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כדי לפתותם שימליכוהו עליהם. והלך למקום שנקרא "אבלה" ובית מעכה וכן בכל המקומות הסמוכים לבארות בנימין. ואנשי המקומות הללו התאספו והלכו אחרי שבע בן בכרי. ולבסוף הגיעו "לאבל בית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המעכה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". 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1452" y="508000"/>
            <a:ext cx="4062116" cy="6052607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39865">
            <a:off x="9072809" y="1448978"/>
            <a:ext cx="722434" cy="259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982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51602" y="123855"/>
            <a:ext cx="5598017" cy="35394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וַיָּבֹ֜אוּ וַיָּצֻ֣רוּ עָלָ֗יו בְּאָבֵ֨לָה֙ בֵּ֣ית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הַֽמַּעֲכָ֔ה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וַיִּשְׁפְּכ֤וּ סֹֽלְלָה֙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אֶל־הָעִ֔יר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וַֽתַּעֲמֹ֖ד בַּחֵ֑ל וְכָל־הָעָם֙ אֲשֶׁ֣ר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אֶת־יוֹאָ֔ב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מַשְׁחִיתִ֖ם לְהַפִּ֥יל הַֽחוֹמָֽה׃ </a:t>
            </a:r>
          </a:p>
          <a:p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טז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וַתִּקְרָ֛א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אִשָּׁ֥ה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חֲכָמָ֖ה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מִן־הָעִ֑יר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שִׁמְע֤וּ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שִׁמְעוּ֙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אִמְרוּ־נָ֣א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אֶל־יוֹאָ֔ב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קְרַ֣ב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עַד־הֵ֔נָּה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וַֽאֲדַבְּרָ֖ה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אֵלֶֽיךָ׃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6120" y="132904"/>
            <a:ext cx="6163079" cy="4708981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הגיעו חיילי יואב ועשו מצור על "שבע" שהסתגר באבלה בית מעכה. ושפכו עפר מסביב לעיר ויצרו תל מול העיר והגיע גובהו עד לגובה החומה . והחלו חיילי יואב לפגוע ולנפץ ולשבור את החומה (ואנשי העיר החלו לפחד ממה שעומד לקרות).</a:t>
            </a:r>
          </a:p>
          <a:p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טז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ופתאום התקרבה אל החומה אישה חכמה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אחת מתוך העיר ואמרה להם: הקשיבו והודיעו ליואב שייגש סמוך לחומה ואומר לו דבר חשוב. 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51601" y="3823851"/>
            <a:ext cx="5598017" cy="286232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מי הייתה אותה אישה חכמה?</a:t>
            </a:r>
          </a:p>
          <a:p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סרח הבת של אשר בנו של יעקב אבינו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, בזכות זה ששמחה את יעקב שאמרה לו "עוד יוסף חי.." נתן לה ה' אריכות ימים וחיה מאות שנים ונכנסה לגן עדן.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0" y="4970526"/>
            <a:ext cx="5528080" cy="1715647"/>
          </a:xfrm>
          <a:prstGeom prst="rect">
            <a:avLst/>
          </a:prstGeom>
        </p:spPr>
      </p:pic>
      <p:cxnSp>
        <p:nvCxnSpPr>
          <p:cNvPr id="7" name="מחבר חץ ישר 6"/>
          <p:cNvCxnSpPr/>
          <p:nvPr/>
        </p:nvCxnSpPr>
        <p:spPr>
          <a:xfrm flipH="1">
            <a:off x="4889500" y="1003300"/>
            <a:ext cx="3949700" cy="44831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תמונה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100" y="4841885"/>
            <a:ext cx="2324100" cy="1899914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83B9ED62-09FC-5900-0AE9-CAC396F87C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01395" flipH="1">
            <a:off x="2779149" y="4409328"/>
            <a:ext cx="877019" cy="86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56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64302" y="178951"/>
            <a:ext cx="5598017" cy="403187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יז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וַיִּקְרַ֣ב אֵלֶ֔יהָ וַתֹּ֧אמֶר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הָֽאִשָּׁ֛ה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הַֽאַתָּ֥ה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יוֹאָ֖ב וַיֹּ֣אמֶר אָ֑נִי וַתֹּ֣אמֶר ל֗וֹ שְׁמַע֙ דִּבְרֵ֣י אֲמָתֶ֔ךָ וַיֹּ֖אמֶר שֹׁמֵ֥עַ אָנֹֽכִי׃ </a:t>
            </a:r>
          </a:p>
          <a:p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יח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וַתֹּ֖אמֶר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לֵאמֹ֑ר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דַּבֵּ֨ר יְדַבְּר֤וּ בָרִֽאשֹׁנָה֙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לֵאמֹ֔ר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שָׁא֧וֹל יְשָֽׁאֲל֛וּ בְּאָבֵ֖ל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וְכֵ֥ן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הֵתַֽמּו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ּ׃ </a:t>
            </a:r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יט</a:t>
            </a:r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אָֽנֹכִ֕י שְׁלֻמֵ֖י אֱמוּנֵ֣י יִשְׂרָאֵ֑ל אַתָּ֣ה מְבַקֵּ֗שׁ לְהָמִ֨ית עִ֤יר וְאֵם֙ בְּיִשְׂרָאֵ֔ל לָ֥מָּה תְבַלַּ֖ע נַֽחֲלַ֥ת יְהוָֽה׃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0720" y="178951"/>
            <a:ext cx="6201179" cy="6555641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יז</a:t>
            </a:r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ניגש אליה יואב. </a:t>
            </a:r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שאלה אותו האישה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: "האם אתה הוא יואב? </a:t>
            </a:r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ענה לה: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כן אני. 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וכך אמרה לו-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הקשב לבקשה של שפחתך. </a:t>
            </a:r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ענה לה יואב-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מקשיב אני לדבריך. </a:t>
            </a:r>
          </a:p>
          <a:p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יח</a:t>
            </a:r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אמרה לו האישה- הייתם צריכים תחילה לדבר עם אנשי העיר לפני שאתם נלחמים בהם (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יש ציווי בתורה "כי תקרב אל עיר להילחם עליה.. וקראת אליה לשלום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). ואם הייתם שואלים לשלום מאנשי העיר, היו מסכימים לכך ומשלימים עמכם.</a:t>
            </a:r>
          </a:p>
          <a:p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יט</a:t>
            </a:r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שהרי אנו אנשי שלום ונאמנים לעם ישראל. האם אתה רוצה להרוג </a:t>
            </a:r>
            <a:r>
              <a:rPr lang="he-IL" sz="3000" dirty="0">
                <a:latin typeface="David" panose="020E0502060401010101" pitchFamily="34" charset="-79"/>
                <a:cs typeface="David" panose="020E0502060401010101" pitchFamily="34" charset="-79"/>
              </a:rPr>
              <a:t>ת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ושבי עיר חשובה בישראל . למה תקלקל את עיר שה' הנחיל לעם ישראל. 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158659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88102" y="128151"/>
            <a:ext cx="5598017" cy="35394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כ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וַיַּ֥עַן יוֹאָ֖ב וַיֹּאמַ֑ר חָלִ֤ילָה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חָלִ֨ילָה֙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לִ֔י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אִם־אֲבַלַּ֖ע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וְאִם־אַשְׁחִֽית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׃ </a:t>
            </a:r>
          </a:p>
          <a:p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כא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לֹא־כֵ֣ן הַדָּבָ֗ר כִּ֡י אִישׁ֩ מֵהַ֨ר אֶפְרַ֜יִם שֶׁ֧בַע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בֶּן־בִּכְרִ֣י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שְׁמ֗וֹ נָשָׂ֤א יָדוֹ֙ בַּמֶּ֣לֶךְ בְּדָוִ֔ד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תְּנֽוּ־אֹת֣ו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ֹ לְבַדּ֔וֹ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וְאֵֽלְכָ֖ה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מֵעַ֣ל הָעִ֑יר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וַתֹּ֤אמֶר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הָֽאִשָּׁה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֙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אֶל־יוֹאָ֔ב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הִנֵּ֥ה רֹאשׁ֛וֹ מֻשְׁלָ֥ךְ אֵלֶ֖יךָ בְּעַ֥ד הַֽחוֹמָֽה׃ 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6120" y="200700"/>
            <a:ext cx="5997979" cy="4247317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כ.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ענה יואב לאישה- חלילה אני לא מעוניין להרוג את תושבי העיר ולהחריב עיר בישראל. </a:t>
            </a:r>
          </a:p>
          <a:p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לא זו הסיבה, אלא אדם שבא מהר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אפריים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"שבע בן בכרי שמו" מרד בגלוי במלך דוד.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מסרו אותו בלבד לידינו ונסתלק ולא נפגע באנשי העיר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ענתה האישה- אכן נעשה כדבריך. והנה ראשו של שבע בן בכרי יושלך אליך מעבר לחומה. 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500" y="3763189"/>
            <a:ext cx="4989936" cy="27011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65" y="4686300"/>
            <a:ext cx="5221287" cy="177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23858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29400" y="303540"/>
            <a:ext cx="5382119" cy="25545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וַתָּבוֹא֩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הָֽאִשָּׁ֨ה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אֶל־כָּל־הָעָ֜ם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בְּחָכְמָתָ֗הּ 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וַֽיִּכְרְת֞וּ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אֶת־רֹ֨אש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ׁ שֶׁ֤בַע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בֶּן־בִּכְרִי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֙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וַיַּשְׁלִ֣כו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ּ </a:t>
            </a:r>
            <a:r>
              <a:rPr lang="he-IL" sz="32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אֶל־יוֹאָ֔ב</a:t>
            </a:r>
            <a:r>
              <a:rPr lang="he-IL" sz="3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וַיִּתְקַע֙ בַּשֹּׁפָ֔ר וַיָּפֻ֥צוּ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מֵֽעַל־הָעִ֖יר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אִ֣ישׁ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לְאֹֽהָלָ֑יו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וְיוֹאָ֛ב שָׁ֥ב יְרֽוּשָׁלִַ֖ם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אֶל־הַמֶּֽלֶך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ְ׃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02399" y="3072140"/>
            <a:ext cx="5509119" cy="3323987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נכנסה האישה לעיר ודברה עם אנשי העיר, ושכנעה אותם בפקחותה והם כרתו את ראשו של שבע בן בכרי, וזרקו אותו אל יואב.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אז תקע יואב בשופר לאות סיום המלחמה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והתפזרו הלוחמים משם וחזרו כל אחד לביתו. ויואב חזר לירושלים אל המלך דוד.  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88" y="168618"/>
            <a:ext cx="5463571" cy="601628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25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5753" y="168618"/>
            <a:ext cx="3586012" cy="2538413"/>
          </a:xfrm>
          <a:prstGeom prst="rect">
            <a:avLst/>
          </a:prstGeom>
        </p:spPr>
      </p:pic>
      <p:sp>
        <p:nvSpPr>
          <p:cNvPr id="9" name="אליפסה 8"/>
          <p:cNvSpPr/>
          <p:nvPr/>
        </p:nvSpPr>
        <p:spPr>
          <a:xfrm>
            <a:off x="2537689" y="3541250"/>
            <a:ext cx="1198568" cy="53406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8028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314574" y="4281051"/>
            <a:ext cx="4468970" cy="240065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עירא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היה מהעיר "תקוע" וכינו אותו "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היאירי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" מלשון אור בגלל שבתקוע היה מצוי שמן זית שמשתמשים בו להדלקת המנורה. (רש"י)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18300" y="217051"/>
            <a:ext cx="5280518" cy="37856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וְיוֹאָ֕ב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אֶ֥ל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כָּל־הַצָּבָ֖א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יִשְׂרָאֵ֑ל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וּבְנָיָה֙ </a:t>
            </a:r>
            <a:r>
              <a:rPr lang="he-IL" sz="30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בֶּן־יְה֣וֹיָדָ֔ע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עַל־הכרי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הַכְּרֵתִ֖י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וְעַל־הַפְּלֵתִֽי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׃ 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כד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0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וַֽאֲדֹרָ֖ם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עַל־הַמַּ֑ס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וִיהֽוֹשָׁפָ֥ט </a:t>
            </a:r>
            <a:r>
              <a:rPr lang="he-IL" sz="30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בֶּן־אֲחִיל֖וּד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הַמַּזְכִּֽיר׃ 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כה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ושיא </a:t>
            </a:r>
            <a:r>
              <a:rPr lang="he-IL" sz="30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וּשְׁוָ֖א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סֹפֵ֑ר 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וְצָד֥וֹק וְאֶבְיָתָ֖ר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כֹּֽהֲנִֽים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׃ </a:t>
            </a:r>
          </a:p>
          <a:p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כו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וְגַ֗ם </a:t>
            </a:r>
            <a:r>
              <a:rPr lang="he-IL" sz="30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עִירָא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֙ </a:t>
            </a:r>
            <a:r>
              <a:rPr lang="he-IL" sz="3000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הַיָּ֣אִרִ֔י</a:t>
            </a:r>
            <a:r>
              <a:rPr lang="he-IL" sz="3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הָיָ֥ה כֹהֵ֖ן לְדָוִֽד׃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420" y="217051"/>
            <a:ext cx="6137680" cy="3785652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יואב היה שר צבא. בניה בנו של יהוידע היה ממונה על הקלעים ועל הקשתים. 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כד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אדורם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היה ממונה על גביית המיסים.</a:t>
            </a:r>
          </a:p>
          <a:p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יהושפט בן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אחילוד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היה מזכיר (ממונה על ספר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הזכרונות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של המלך. 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כה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ושוא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- סופר כותב בספר. וצדוק ואביתר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כהנים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(צדוק –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כה"ג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אביתר –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סגנו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).</a:t>
            </a:r>
          </a:p>
          <a:p>
            <a:r>
              <a:rPr lang="he-IL" sz="3000" b="1" u="sng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כו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ועירא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היה שר ושופט לדוד.  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3050" y="5203884"/>
            <a:ext cx="2228850" cy="147782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030" y="3936087"/>
            <a:ext cx="2085975" cy="219075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520" y="5035609"/>
            <a:ext cx="2619375" cy="174307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5">
            <a:clrChange>
              <a:clrFrom>
                <a:srgbClr val="DAC5C4"/>
              </a:clrFrom>
              <a:clrTo>
                <a:srgbClr val="DAC5C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938" l="0" r="100000">
                        <a14:backgroundMark x1="84170" y1="76289" x2="98842" y2="42784"/>
                        <a14:backgroundMark x1="91120" y1="40722" x2="88803" y2="515"/>
                        <a14:backgroundMark x1="57915" y1="21134" x2="67568" y2="0"/>
                        <a14:backgroundMark x1="56757" y1="20103" x2="3089" y2="5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973" y="4002703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5400" y="217051"/>
            <a:ext cx="6918819" cy="600164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סכום הפרק: </a:t>
            </a:r>
          </a:p>
          <a:p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שבע בן בכרי מבנימין תוקע בשופר וממריד את עם ישראל נגד דוד המלך.</a:t>
            </a:r>
          </a:p>
          <a:p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דוד ממנה את אבישי לרדוף אחרי שבע בן בכרי ולהשקיט את המרד. בדרך יואב פוגש את </a:t>
            </a:r>
            <a:r>
              <a:rPr lang="he-IL" sz="3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עמשא</a:t>
            </a:r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בגבעון והורג אותו בהפתעה. המרדף אחרי שבע בן בכרי נמשך. והוא הולך ומסתגר בעיר שנקראת אבל בית מעכה. </a:t>
            </a:r>
          </a:p>
          <a:p>
            <a:r>
              <a:rPr lang="he-IL" sz="3200" dirty="0" smtClean="0">
                <a:latin typeface="David" panose="020E0502060401010101" pitchFamily="34" charset="-79"/>
                <a:cs typeface="David" panose="020E0502060401010101" pitchFamily="34" charset="-79"/>
              </a:rPr>
              <a:t>יואב ואנשיו צרים על העיר ועומדים להפיל את החומה. אך בזכות אישה חכמה (סרח בת אשר) שכנעה את אנשי העיר למסור את ראשו של שבע ליואב וכך ניצלים תושבי העיר.</a:t>
            </a:r>
            <a:endParaRPr lang="he-IL" sz="3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97" y="736600"/>
            <a:ext cx="4085635" cy="177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32" y="3427729"/>
            <a:ext cx="3873500" cy="20967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60102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67100" y="217051"/>
            <a:ext cx="8557119" cy="520142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שאלות ומשימות:</a:t>
            </a:r>
          </a:p>
          <a:p>
            <a:pPr marL="514350" indent="-514350">
              <a:buAutoNum type="arabicPeriod"/>
            </a:pP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מה ניסה שבע בן בכרי לעשות?</a:t>
            </a:r>
          </a:p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  וכיצד עשה זאת? </a:t>
            </a:r>
          </a:p>
          <a:p>
            <a:r>
              <a:rPr lang="he-IL" sz="3000" b="1" u="sng" dirty="0"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  מה דורש דוד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מעמשא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? </a:t>
            </a:r>
          </a:p>
          <a:p>
            <a:r>
              <a:rPr lang="he-IL" sz="3000" b="1" u="sng" dirty="0">
                <a:latin typeface="David" panose="020E0502060401010101" pitchFamily="34" charset="-79"/>
                <a:cs typeface="David" panose="020E0502060401010101" pitchFamily="34" charset="-79"/>
              </a:rPr>
              <a:t>4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  האם עמד במשימתו? </a:t>
            </a:r>
          </a:p>
          <a:p>
            <a:r>
              <a:rPr lang="he-IL" sz="3000" b="1" u="sng" dirty="0">
                <a:latin typeface="David" panose="020E0502060401010101" pitchFamily="34" charset="-79"/>
                <a:cs typeface="David" panose="020E0502060401010101" pitchFamily="34" charset="-79"/>
              </a:rPr>
              <a:t>5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  מי רודף אחר שבע בן בכרי? </a:t>
            </a:r>
          </a:p>
          <a:p>
            <a:r>
              <a:rPr lang="he-IL" sz="3000" b="1" u="sng" dirty="0">
                <a:latin typeface="David" panose="020E0502060401010101" pitchFamily="34" charset="-79"/>
                <a:cs typeface="David" panose="020E0502060401010101" pitchFamily="34" charset="-79"/>
              </a:rPr>
              <a:t>6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  כיצד הורג יואב את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עמשא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?  מדוע הֲרָגוֹ? </a:t>
            </a:r>
          </a:p>
          <a:p>
            <a:r>
              <a:rPr lang="he-IL" sz="3000" b="1" u="sng" dirty="0">
                <a:latin typeface="David" panose="020E0502060401010101" pitchFamily="34" charset="-79"/>
                <a:cs typeface="David" panose="020E0502060401010101" pitchFamily="34" charset="-79"/>
              </a:rPr>
              <a:t>7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   מדוע היה צריך להסיר את גופתו של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עמשא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מהדרך? </a:t>
            </a:r>
          </a:p>
          <a:p>
            <a:r>
              <a:rPr lang="he-IL" sz="3000" b="1" u="sng" dirty="0">
                <a:latin typeface="David" panose="020E0502060401010101" pitchFamily="34" charset="-79"/>
                <a:cs typeface="David" panose="020E0502060401010101" pitchFamily="34" charset="-79"/>
              </a:rPr>
              <a:t>8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   כיצד מנסה יואב לכבוש את העיר אָבֵל? </a:t>
            </a:r>
          </a:p>
          <a:p>
            <a:r>
              <a:rPr lang="he-IL" sz="3000" b="1" u="sng" dirty="0">
                <a:latin typeface="David" panose="020E0502060401010101" pitchFamily="34" charset="-79"/>
                <a:cs typeface="David" panose="020E0502060401010101" pitchFamily="34" charset="-79"/>
              </a:rPr>
              <a:t>9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   מה מציעה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האשה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החכמה?</a:t>
            </a:r>
          </a:p>
          <a:p>
            <a:r>
              <a:rPr lang="he-IL" sz="3000" b="1" u="sng" dirty="0">
                <a:latin typeface="David" panose="020E0502060401010101" pitchFamily="34" charset="-79"/>
                <a:cs typeface="David" panose="020E0502060401010101" pitchFamily="34" charset="-79"/>
              </a:rPr>
              <a:t>10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 כיצד מסתיים המרד של שבע בן בכרי? 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0100" y="5619928"/>
            <a:ext cx="9804401" cy="1015663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000" b="1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יואב הורג מספר גדולי ישראל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מי הם ? בפרק ג'? _____________ בפרק יח' ________________   ובפרק כ'?  ________________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59425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13389</TotalTime>
  <Words>1985</Words>
  <Application>Microsoft Office PowerPoint</Application>
  <PresentationFormat>מסך רחב</PresentationFormat>
  <Paragraphs>99</Paragraphs>
  <Slides>17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David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61</cp:revision>
  <dcterms:created xsi:type="dcterms:W3CDTF">2025-06-06T14:07:45Z</dcterms:created>
  <dcterms:modified xsi:type="dcterms:W3CDTF">2025-06-15T21:16:56Z</dcterms:modified>
</cp:coreProperties>
</file>