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69" r:id="rId16"/>
    <p:sldId id="271" r:id="rId17"/>
    <p:sldId id="272" r:id="rId1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1762946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3874628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756026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1857696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398791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3817776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214814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2901638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2842460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4107767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D982851-D7D6-4148-A39B-D86CBCEDD289}" type="datetimeFigureOut">
              <a:rPr lang="he-IL" smtClean="0"/>
              <a:t>כ'/סיון/תשפ"ה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3245AB-6644-44B7-95F5-F6F296B526D9}" type="slidenum">
              <a:rPr lang="he-IL" smtClean="0"/>
              <a:t>‹#›</a:t>
            </a:fld>
            <a:endParaRPr lang="he-IL"/>
          </a:p>
        </p:txBody>
      </p:sp>
    </p:spTree>
    <p:extLst>
      <p:ext uri="{BB962C8B-B14F-4D97-AF65-F5344CB8AC3E}">
        <p14:creationId xmlns:p14="http://schemas.microsoft.com/office/powerpoint/2010/main" val="3511677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982851-D7D6-4148-A39B-D86CBCEDD289}" type="datetimeFigureOut">
              <a:rPr lang="he-IL" smtClean="0"/>
              <a:t>כ'/סיון/תשפ"ה</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63245AB-6644-44B7-95F5-F6F296B526D9}" type="slidenum">
              <a:rPr lang="he-IL" smtClean="0"/>
              <a:t>‹#›</a:t>
            </a:fld>
            <a:endParaRPr lang="he-IL"/>
          </a:p>
        </p:txBody>
      </p:sp>
    </p:spTree>
    <p:extLst>
      <p:ext uri="{BB962C8B-B14F-4D97-AF65-F5344CB8AC3E}">
        <p14:creationId xmlns:p14="http://schemas.microsoft.com/office/powerpoint/2010/main" val="2071759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2.wav"/><Relationship Id="rId1" Type="http://schemas.openxmlformats.org/officeDocument/2006/relationships/slideLayout" Target="../slideLayouts/slideLayout7.xml"/><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audio" Target="../media/audio3.wav"/><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9.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2905" y="3954467"/>
            <a:ext cx="3928056" cy="2554545"/>
          </a:xfrm>
          <a:prstGeom prst="rect">
            <a:avLst/>
          </a:prstGeom>
          <a:solidFill>
            <a:schemeClr val="accent2">
              <a:lumMod val="40000"/>
              <a:lumOff val="60000"/>
            </a:schemeClr>
          </a:solidFill>
          <a:ln w="38100">
            <a:solidFill>
              <a:schemeClr val="tx1"/>
            </a:solidFill>
          </a:ln>
          <a:scene3d>
            <a:camera prst="perspectiveLef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דמויות בפרק:</a:t>
            </a:r>
          </a:p>
          <a:p>
            <a:r>
              <a:rPr lang="he-IL" sz="3200" dirty="0" smtClean="0">
                <a:latin typeface="David" panose="020E0502060401010101" pitchFamily="34" charset="-79"/>
                <a:cs typeface="David" panose="020E0502060401010101" pitchFamily="34" charset="-79"/>
              </a:rPr>
              <a:t>דוד המלך</a:t>
            </a:r>
          </a:p>
          <a:p>
            <a:r>
              <a:rPr lang="he-IL" sz="3200" dirty="0" smtClean="0">
                <a:latin typeface="David" panose="020E0502060401010101" pitchFamily="34" charset="-79"/>
                <a:cs typeface="David" panose="020E0502060401010101" pitchFamily="34" charset="-79"/>
              </a:rPr>
              <a:t>הגבעונים</a:t>
            </a:r>
          </a:p>
          <a:p>
            <a:r>
              <a:rPr lang="he-IL" sz="3200" dirty="0" smtClean="0">
                <a:latin typeface="David" panose="020E0502060401010101" pitchFamily="34" charset="-79"/>
                <a:cs typeface="David" panose="020E0502060401010101" pitchFamily="34" charset="-79"/>
              </a:rPr>
              <a:t>רצפה בת איה</a:t>
            </a:r>
          </a:p>
          <a:p>
            <a:r>
              <a:rPr lang="he-IL" sz="3200" dirty="0" smtClean="0">
                <a:latin typeface="David" panose="020E0502060401010101" pitchFamily="34" charset="-79"/>
                <a:cs typeface="David" panose="020E0502060401010101" pitchFamily="34" charset="-79"/>
              </a:rPr>
              <a:t>4 בנים של ערפה- הענקים</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57577" y="965448"/>
            <a:ext cx="11756266" cy="2554545"/>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נושאי הפרק: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א'-ט': </a:t>
            </a:r>
            <a:r>
              <a:rPr lang="he-IL" sz="3200" dirty="0" smtClean="0">
                <a:latin typeface="David" panose="020E0502060401010101" pitchFamily="34" charset="-79"/>
                <a:cs typeface="David" panose="020E0502060401010101" pitchFamily="34" charset="-79"/>
              </a:rPr>
              <a:t>רעב בימי דוד הגבעונים מבקשים להמית 7 ממשפחת שאול.</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י'-יד': </a:t>
            </a:r>
            <a:r>
              <a:rPr lang="he-IL" sz="3200" dirty="0" smtClean="0">
                <a:latin typeface="David" panose="020E0502060401010101" pitchFamily="34" charset="-79"/>
                <a:cs typeface="David" panose="020E0502060401010101" pitchFamily="34" charset="-79"/>
              </a:rPr>
              <a:t>חסד שעשתה רצפה בת איה להרוגים. קבורת שאול ובניו המוקעים.</a:t>
            </a:r>
          </a:p>
          <a:p>
            <a:r>
              <a:rPr lang="he-IL" sz="3200" b="1" u="sng" dirty="0" smtClean="0">
                <a:latin typeface="David" panose="020E0502060401010101" pitchFamily="34" charset="-79"/>
                <a:cs typeface="David" panose="020E0502060401010101" pitchFamily="34" charset="-79"/>
              </a:rPr>
              <a:t>טו– </a:t>
            </a:r>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 : </a:t>
            </a:r>
            <a:r>
              <a:rPr lang="he-IL" sz="3200" dirty="0" smtClean="0">
                <a:latin typeface="David" panose="020E0502060401010101" pitchFamily="34" charset="-79"/>
                <a:cs typeface="David" panose="020E0502060401010101" pitchFamily="34" charset="-79"/>
              </a:rPr>
              <a:t>המלחמה </a:t>
            </a:r>
            <a:r>
              <a:rPr lang="he-IL" sz="3200" dirty="0" err="1" smtClean="0">
                <a:latin typeface="David" panose="020E0502060401010101" pitchFamily="34" charset="-79"/>
                <a:cs typeface="David" panose="020E0502060401010101" pitchFamily="34" charset="-79"/>
              </a:rPr>
              <a:t>בפלשתים</a:t>
            </a:r>
            <a:r>
              <a:rPr lang="he-IL" sz="3200" dirty="0" smtClean="0">
                <a:latin typeface="David" panose="020E0502060401010101" pitchFamily="34" charset="-79"/>
                <a:cs typeface="David" panose="020E0502060401010101" pitchFamily="34" charset="-79"/>
              </a:rPr>
              <a:t> דוד ניצל מסכנה, הריגת יִשְבִּי.</a:t>
            </a:r>
          </a:p>
          <a:p>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כב</a:t>
            </a:r>
            <a:r>
              <a:rPr lang="he-IL" sz="3200" b="1" u="sng" dirty="0" smtClean="0">
                <a:latin typeface="David" panose="020E0502060401010101" pitchFamily="34" charset="-79"/>
                <a:cs typeface="David" panose="020E0502060401010101" pitchFamily="34" charset="-79"/>
              </a:rPr>
              <a:t> : </a:t>
            </a:r>
            <a:r>
              <a:rPr lang="he-IL" sz="3200" dirty="0" smtClean="0">
                <a:latin typeface="David" panose="020E0502060401010101" pitchFamily="34" charset="-79"/>
                <a:cs typeface="David" panose="020E0502060401010101" pitchFamily="34" charset="-79"/>
              </a:rPr>
              <a:t>הריגת שאר יְלִידֵי הָרָפָה.  </a:t>
            </a:r>
          </a:p>
        </p:txBody>
      </p:sp>
      <p:sp>
        <p:nvSpPr>
          <p:cNvPr id="6" name="TextBox 5"/>
          <p:cNvSpPr txBox="1"/>
          <p:nvPr/>
        </p:nvSpPr>
        <p:spPr>
          <a:xfrm>
            <a:off x="682581" y="152399"/>
            <a:ext cx="10869769" cy="646331"/>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שמואל ב' פרק </a:t>
            </a:r>
            <a:r>
              <a:rPr lang="he-IL" sz="3600" b="1" dirty="0" err="1" smtClean="0">
                <a:latin typeface="David" panose="020E0502060401010101" pitchFamily="34" charset="-79"/>
                <a:cs typeface="David" panose="020E0502060401010101" pitchFamily="34" charset="-79"/>
              </a:rPr>
              <a:t>כא</a:t>
            </a:r>
            <a:r>
              <a:rPr lang="he-IL" sz="3600" b="1" dirty="0" smtClean="0">
                <a:latin typeface="David" panose="020E0502060401010101" pitchFamily="34" charset="-79"/>
                <a:cs typeface="David" panose="020E0502060401010101" pitchFamily="34" charset="-79"/>
              </a:rPr>
              <a:t>': הרעב בימי דוד ובקשת הגבעונים מאת דוד:</a:t>
            </a:r>
            <a:endParaRPr lang="he-IL" sz="3600" b="1"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a:stretch>
            <a:fillRect/>
          </a:stretch>
        </p:blipFill>
        <p:spPr>
          <a:xfrm>
            <a:off x="7801243" y="4268742"/>
            <a:ext cx="3851992" cy="19259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תמונה 8"/>
          <p:cNvPicPr>
            <a:picLocks noChangeAspect="1"/>
          </p:cNvPicPr>
          <p:nvPr/>
        </p:nvPicPr>
        <p:blipFill>
          <a:blip r:embed="rId3">
            <a:extLst>
              <a:ext uri="{BEBA8EAE-BF5A-486C-A8C5-ECC9F3942E4B}">
                <a14:imgProps xmlns:a14="http://schemas.microsoft.com/office/drawing/2010/main">
                  <a14:imgLayer r:embed="rId4">
                    <a14:imgEffect>
                      <a14:backgroundRemoval t="0" b="100000" l="9453" r="89055"/>
                    </a14:imgEffect>
                  </a14:imgLayer>
                </a14:imgProps>
              </a:ext>
            </a:extLst>
          </a:blip>
          <a:stretch>
            <a:fillRect/>
          </a:stretch>
        </p:blipFill>
        <p:spPr>
          <a:xfrm>
            <a:off x="5628134" y="4268742"/>
            <a:ext cx="1914525" cy="2381250"/>
          </a:xfrm>
          <a:prstGeom prst="rect">
            <a:avLst/>
          </a:prstGeom>
        </p:spPr>
      </p:pic>
    </p:spTree>
    <p:extLst>
      <p:ext uri="{BB962C8B-B14F-4D97-AF65-F5344CB8AC3E}">
        <p14:creationId xmlns:p14="http://schemas.microsoft.com/office/powerpoint/2010/main" val="280475917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circle(in)">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34141" y="170036"/>
            <a:ext cx="4518338" cy="3046988"/>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וַיְהִ֣י רָעָב֩ בִּימֵ֨י דָוִ֜ד שָׁלֹ֣שׁ שָׁנִ֗ים שָׁנָה֙ אַֽחֲרֵ֣י שָׁנָ֔ה וַיְבַקֵּ֥שׁ דָּוִ֖ד </a:t>
            </a:r>
            <a:r>
              <a:rPr lang="he-IL" sz="3200" dirty="0" err="1" smtClean="0">
                <a:latin typeface="David" panose="020E0502060401010101" pitchFamily="34" charset="-79"/>
                <a:cs typeface="David" panose="020E0502060401010101" pitchFamily="34" charset="-79"/>
              </a:rPr>
              <a:t>אֶת־פְּנֵ֣י</a:t>
            </a:r>
            <a:r>
              <a:rPr lang="he-IL" sz="3200" dirty="0" smtClean="0">
                <a:latin typeface="David" panose="020E0502060401010101" pitchFamily="34" charset="-79"/>
                <a:cs typeface="David" panose="020E0502060401010101" pitchFamily="34" charset="-79"/>
              </a:rPr>
              <a:t> יְהוָ֑ה </a:t>
            </a:r>
          </a:p>
          <a:p>
            <a:r>
              <a:rPr lang="he-IL" sz="3200" dirty="0" smtClean="0">
                <a:latin typeface="David" panose="020E0502060401010101" pitchFamily="34" charset="-79"/>
                <a:cs typeface="David" panose="020E0502060401010101" pitchFamily="34" charset="-79"/>
              </a:rPr>
              <a:t>וַיֹּ֣אמֶר יְהוָ֗ה </a:t>
            </a:r>
            <a:r>
              <a:rPr lang="he-IL" sz="3200" b="1" dirty="0" err="1" smtClean="0">
                <a:latin typeface="David" panose="020E0502060401010101" pitchFamily="34" charset="-79"/>
                <a:cs typeface="David" panose="020E0502060401010101" pitchFamily="34" charset="-79"/>
              </a:rPr>
              <a:t>אֶל־שָׁאוּל</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וְאֶל־בֵּ֣ית</a:t>
            </a:r>
            <a:r>
              <a:rPr lang="he-IL" sz="3200" b="1" dirty="0" smtClean="0">
                <a:latin typeface="David" panose="020E0502060401010101" pitchFamily="34" charset="-79"/>
                <a:cs typeface="David" panose="020E0502060401010101" pitchFamily="34" charset="-79"/>
              </a:rPr>
              <a:t> הַדָּמִ֔ים עַ֥ל </a:t>
            </a:r>
            <a:r>
              <a:rPr lang="he-IL" sz="3200" b="1" dirty="0" err="1" smtClean="0">
                <a:latin typeface="David" panose="020E0502060401010101" pitchFamily="34" charset="-79"/>
                <a:cs typeface="David" panose="020E0502060401010101" pitchFamily="34" charset="-79"/>
              </a:rPr>
              <a:t>אֲשֶׁר־הֵמִ֖ית</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אֶת־הַגִּבְעֹנִֽים</a:t>
            </a:r>
            <a:endParaRPr lang="he-IL" sz="3200" b="1" dirty="0" smtClean="0">
              <a:latin typeface="David" panose="020E0502060401010101" pitchFamily="34" charset="-79"/>
              <a:cs typeface="David" panose="020E0502060401010101" pitchFamily="34" charset="-79"/>
            </a:endParaRPr>
          </a:p>
        </p:txBody>
      </p:sp>
      <p:sp>
        <p:nvSpPr>
          <p:cNvPr id="6" name="TextBox 5"/>
          <p:cNvSpPr txBox="1"/>
          <p:nvPr/>
        </p:nvSpPr>
        <p:spPr>
          <a:xfrm>
            <a:off x="180304" y="170036"/>
            <a:ext cx="6104586" cy="5816977"/>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בזמן ההוא שדוד יושב על כסאו נהיה רעב בארץ במשך 3 שנים. </a:t>
            </a:r>
            <a:r>
              <a:rPr lang="he-IL" sz="2800" dirty="0" smtClean="0">
                <a:latin typeface="David" panose="020E0502060401010101" pitchFamily="34" charset="-79"/>
                <a:cs typeface="David" panose="020E0502060401010101" pitchFamily="34" charset="-79"/>
              </a:rPr>
              <a:t>{דוד חשב אולי יש בעם עוון עבודה זרה, אולי אנשים שאומרים שיתנו צדקה ולא קיימו אך לא מצא דוד מהו העוון שבגללו לא יורד גשם ויש רעב}. </a:t>
            </a:r>
            <a:endParaRPr lang="he-IL" sz="3200" dirty="0" smtClean="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דוד שאל באורים ותומים וענה לו ה' שזה</a:t>
            </a:r>
            <a:r>
              <a:rPr lang="he-IL" sz="3200" b="1" u="sng" dirty="0" smtClean="0">
                <a:latin typeface="David" panose="020E0502060401010101" pitchFamily="34" charset="-79"/>
                <a:cs typeface="David" panose="020E0502060401010101" pitchFamily="34" charset="-79"/>
              </a:rPr>
              <a:t> בגלל שני עוונות הענשתי אתכם ברעב</a:t>
            </a:r>
            <a:r>
              <a:rPr lang="he-IL" sz="3200" dirty="0" smtClean="0">
                <a:latin typeface="David" panose="020E0502060401010101" pitchFamily="34" charset="-79"/>
                <a:cs typeface="David" panose="020E0502060401010101" pitchFamily="34" charset="-79"/>
              </a:rPr>
              <a:t>. </a:t>
            </a:r>
          </a:p>
          <a:p>
            <a:pPr marL="514350" indent="-514350">
              <a:buAutoNum type="arabicPeriod"/>
            </a:pPr>
            <a:r>
              <a:rPr lang="he-IL" sz="3200" dirty="0" smtClean="0">
                <a:latin typeface="David" panose="020E0502060401010101" pitchFamily="34" charset="-79"/>
                <a:cs typeface="David" panose="020E0502060401010101" pitchFamily="34" charset="-79"/>
              </a:rPr>
              <a:t>ששאול נהרג ותלו אותו ואז קברתם אותו </a:t>
            </a:r>
            <a:r>
              <a:rPr lang="he-IL" sz="3200" b="1" dirty="0" smtClean="0">
                <a:latin typeface="David" panose="020E0502060401010101" pitchFamily="34" charset="-79"/>
                <a:cs typeface="David" panose="020E0502060401010101" pitchFamily="34" charset="-79"/>
              </a:rPr>
              <a:t>אך לא בכיתם והספדתם אותו במותו. </a:t>
            </a:r>
          </a:p>
          <a:p>
            <a:pPr marL="514350" indent="-514350">
              <a:buAutoNum type="arabicPeriod"/>
            </a:pPr>
            <a:r>
              <a:rPr lang="he-IL" sz="3200" b="1" dirty="0" smtClean="0">
                <a:latin typeface="David" panose="020E0502060401010101" pitchFamily="34" charset="-79"/>
                <a:cs typeface="David" panose="020E0502060401010101" pitchFamily="34" charset="-79"/>
              </a:rPr>
              <a:t>בגלל ששאול הרג 7 אנשים מיושבי גבעון. </a:t>
            </a:r>
            <a:endParaRPr lang="he-IL" sz="3200" b="1" dirty="0">
              <a:latin typeface="David" panose="020E0502060401010101" pitchFamily="34" charset="-79"/>
              <a:cs typeface="David" panose="020E0502060401010101" pitchFamily="34" charset="-79"/>
            </a:endParaRPr>
          </a:p>
        </p:txBody>
      </p:sp>
      <p:sp>
        <p:nvSpPr>
          <p:cNvPr id="7" name="TextBox 6"/>
          <p:cNvSpPr txBox="1"/>
          <p:nvPr/>
        </p:nvSpPr>
        <p:spPr>
          <a:xfrm>
            <a:off x="6581104" y="3450197"/>
            <a:ext cx="5471375" cy="3170099"/>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מתי מתו אותם גבעונים?</a:t>
            </a:r>
          </a:p>
          <a:p>
            <a:r>
              <a:rPr lang="he-IL" sz="2800" dirty="0" smtClean="0">
                <a:latin typeface="David" panose="020E0502060401010101" pitchFamily="34" charset="-79"/>
                <a:cs typeface="David" panose="020E0502060401010101" pitchFamily="34" charset="-79"/>
              </a:rPr>
              <a:t>כאשר המשכן היה בעיר נב </a:t>
            </a:r>
            <a:r>
              <a:rPr lang="he-IL" sz="2800" dirty="0" err="1" smtClean="0">
                <a:latin typeface="David" panose="020E0502060401010101" pitchFamily="34" charset="-79"/>
                <a:cs typeface="David" panose="020E0502060401010101" pitchFamily="34" charset="-79"/>
              </a:rPr>
              <a:t>והכהנים</a:t>
            </a:r>
            <a:r>
              <a:rPr lang="he-IL" sz="2800" dirty="0" smtClean="0">
                <a:latin typeface="David" panose="020E0502060401010101" pitchFamily="34" charset="-79"/>
                <a:cs typeface="David" panose="020E0502060401010101" pitchFamily="34" charset="-79"/>
              </a:rPr>
              <a:t> היו שם. הגבעונים היו בתפקיד </a:t>
            </a:r>
            <a:r>
              <a:rPr lang="he-IL" sz="2800" dirty="0" err="1" smtClean="0">
                <a:latin typeface="David" panose="020E0502060401010101" pitchFamily="34" charset="-79"/>
                <a:cs typeface="David" panose="020E0502060401010101" pitchFamily="34" charset="-79"/>
              </a:rPr>
              <a:t>שואבי</a:t>
            </a:r>
            <a:r>
              <a:rPr lang="he-IL" sz="2800" dirty="0" smtClean="0">
                <a:latin typeface="David" panose="020E0502060401010101" pitchFamily="34" charset="-79"/>
                <a:cs typeface="David" panose="020E0502060401010101" pitchFamily="34" charset="-79"/>
              </a:rPr>
              <a:t> מים וחוטבי עצים. ועזרו </a:t>
            </a:r>
            <a:r>
              <a:rPr lang="he-IL" sz="2800" dirty="0" err="1" smtClean="0">
                <a:latin typeface="David" panose="020E0502060401010101" pitchFamily="34" charset="-79"/>
                <a:cs typeface="David" panose="020E0502060401010101" pitchFamily="34" charset="-79"/>
              </a:rPr>
              <a:t>לכהנים</a:t>
            </a:r>
            <a:r>
              <a:rPr lang="he-IL" sz="2800" dirty="0" smtClean="0">
                <a:latin typeface="David" panose="020E0502060401010101" pitchFamily="34" charset="-79"/>
                <a:cs typeface="David" panose="020E0502060401010101" pitchFamily="34" charset="-79"/>
              </a:rPr>
              <a:t>. ובאותו זמן ששאול הרג את כל כהני נב הוא גם הרג 7 גבעונים שהיו שם (2- חוטבי עצים. 2- </a:t>
            </a:r>
            <a:r>
              <a:rPr lang="he-IL" sz="2800" dirty="0" err="1" smtClean="0">
                <a:latin typeface="David" panose="020E0502060401010101" pitchFamily="34" charset="-79"/>
                <a:cs typeface="David" panose="020E0502060401010101" pitchFamily="34" charset="-79"/>
              </a:rPr>
              <a:t>שואבי</a:t>
            </a:r>
            <a:r>
              <a:rPr lang="he-IL" sz="2800" dirty="0" smtClean="0">
                <a:latin typeface="David" panose="020E0502060401010101" pitchFamily="34" charset="-79"/>
                <a:cs typeface="David" panose="020E0502060401010101" pitchFamily="34" charset="-79"/>
              </a:rPr>
              <a:t> מים, שמש חזן וסופר) </a:t>
            </a:r>
            <a:endParaRPr lang="he-IL" sz="2400" dirty="0">
              <a:latin typeface="David" panose="020E0502060401010101" pitchFamily="34" charset="-79"/>
              <a:cs typeface="David" panose="020E0502060401010101" pitchFamily="34" charset="-79"/>
            </a:endParaRPr>
          </a:p>
        </p:txBody>
      </p:sp>
      <p:sp>
        <p:nvSpPr>
          <p:cNvPr id="2" name="חץ שמאלה 1"/>
          <p:cNvSpPr/>
          <p:nvPr/>
        </p:nvSpPr>
        <p:spPr>
          <a:xfrm>
            <a:off x="6246254" y="1017431"/>
            <a:ext cx="1287887" cy="146819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חץ מעוקל למעלה 2"/>
          <p:cNvSpPr/>
          <p:nvPr/>
        </p:nvSpPr>
        <p:spPr>
          <a:xfrm>
            <a:off x="4095482" y="5743977"/>
            <a:ext cx="3142445" cy="876319"/>
          </a:xfrm>
          <a:prstGeom prst="curvedUp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solidFill>
                <a:schemeClr val="tx1"/>
              </a:solidFill>
            </a:endParaRPr>
          </a:p>
        </p:txBody>
      </p:sp>
    </p:spTree>
    <p:extLst>
      <p:ext uri="{BB962C8B-B14F-4D97-AF65-F5344CB8AC3E}">
        <p14:creationId xmlns:p14="http://schemas.microsoft.com/office/powerpoint/2010/main" val="8757206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1000"/>
                                        <p:tgtEl>
                                          <p:spTgt spid="6">
                                            <p:txEl>
                                              <p:pRg st="1" end="1"/>
                                            </p:txEl>
                                          </p:spTgt>
                                        </p:tgtEl>
                                      </p:cBhvr>
                                    </p:animEffect>
                                    <p:anim calcmode="lin" valueType="num">
                                      <p:cBhvr>
                                        <p:cTn id="1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1000"/>
                                        <p:tgtEl>
                                          <p:spTgt spid="6">
                                            <p:txEl>
                                              <p:pRg st="2" end="2"/>
                                            </p:txEl>
                                          </p:spTgt>
                                        </p:tgtEl>
                                      </p:cBhvr>
                                    </p:animEffect>
                                    <p:anim calcmode="lin" valueType="num">
                                      <p:cBhvr>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1000"/>
                                        <p:tgtEl>
                                          <p:spTgt spid="6">
                                            <p:txEl>
                                              <p:pRg st="3" end="3"/>
                                            </p:txEl>
                                          </p:spTgt>
                                        </p:tgtEl>
                                      </p:cBhvr>
                                    </p:animEffect>
                                    <p:anim calcmode="lin" valueType="num">
                                      <p:cBhvr>
                                        <p:cTn id="3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ppt_x"/>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ppt_w</p:attrName>
                                        </p:attrNameLst>
                                      </p:cBhvr>
                                      <p:tavLst>
                                        <p:tav tm="0">
                                          <p:val>
                                            <p:fltVal val="0"/>
                                          </p:val>
                                        </p:tav>
                                        <p:tav tm="100000">
                                          <p:val>
                                            <p:strVal val="#ppt_w"/>
                                          </p:val>
                                        </p:tav>
                                      </p:tavLst>
                                    </p:anim>
                                    <p:anim calcmode="lin" valueType="num">
                                      <p:cBhvr>
                                        <p:cTn id="43" dur="1000" fill="hold"/>
                                        <p:tgtEl>
                                          <p:spTgt spid="7"/>
                                        </p:tgtEl>
                                        <p:attrNameLst>
                                          <p:attrName>ppt_h</p:attrName>
                                        </p:attrNameLst>
                                      </p:cBhvr>
                                      <p:tavLst>
                                        <p:tav tm="0">
                                          <p:val>
                                            <p:fltVal val="0"/>
                                          </p:val>
                                        </p:tav>
                                        <p:tav tm="100000">
                                          <p:val>
                                            <p:strVal val="#ppt_h"/>
                                          </p:val>
                                        </p:tav>
                                      </p:tavLst>
                                    </p:anim>
                                    <p:anim calcmode="lin" valueType="num">
                                      <p:cBhvr>
                                        <p:cTn id="44" dur="1000" fill="hold"/>
                                        <p:tgtEl>
                                          <p:spTgt spid="7"/>
                                        </p:tgtEl>
                                        <p:attrNameLst>
                                          <p:attrName>style.rotation</p:attrName>
                                        </p:attrNameLst>
                                      </p:cBhvr>
                                      <p:tavLst>
                                        <p:tav tm="0">
                                          <p:val>
                                            <p:fltVal val="90"/>
                                          </p:val>
                                        </p:tav>
                                        <p:tav tm="100000">
                                          <p:val>
                                            <p:fltVal val="0"/>
                                          </p:val>
                                        </p:tav>
                                      </p:tavLst>
                                    </p:anim>
                                    <p:animEffect transition="in" filter="fade">
                                      <p:cBhvr>
                                        <p:cTn id="4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99290" y="152399"/>
            <a:ext cx="4866068" cy="3046988"/>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 ב </a:t>
            </a:r>
            <a:r>
              <a:rPr lang="he-IL" sz="3200" dirty="0" smtClean="0">
                <a:latin typeface="David" panose="020E0502060401010101" pitchFamily="34" charset="-79"/>
                <a:cs typeface="David" panose="020E0502060401010101" pitchFamily="34" charset="-79"/>
              </a:rPr>
              <a:t>וַיִּקְרָ֥א הַמֶּ֛לֶךְ </a:t>
            </a:r>
            <a:r>
              <a:rPr lang="he-IL" sz="3200" dirty="0" err="1" smtClean="0">
                <a:latin typeface="David" panose="020E0502060401010101" pitchFamily="34" charset="-79"/>
                <a:cs typeface="David" panose="020E0502060401010101" pitchFamily="34" charset="-79"/>
              </a:rPr>
              <a:t>לַגִּבְעֹנִ֖ים</a:t>
            </a:r>
            <a:r>
              <a:rPr lang="he-IL" sz="3200" dirty="0" smtClean="0">
                <a:latin typeface="David" panose="020E0502060401010101" pitchFamily="34" charset="-79"/>
                <a:cs typeface="David" panose="020E0502060401010101" pitchFamily="34" charset="-79"/>
              </a:rPr>
              <a:t> וַיֹּ֣אמֶר אֲלֵיהֶ֑ם </a:t>
            </a:r>
            <a:r>
              <a:rPr lang="he-IL" sz="3200" dirty="0" err="1" smtClean="0">
                <a:latin typeface="David" panose="020E0502060401010101" pitchFamily="34" charset="-79"/>
                <a:cs typeface="David" panose="020E0502060401010101" pitchFamily="34" charset="-79"/>
              </a:rPr>
              <a:t>וְהַגִּבְעֹנִ֞ים</a:t>
            </a:r>
            <a:r>
              <a:rPr lang="he-IL" sz="3200" dirty="0" smtClean="0">
                <a:latin typeface="David" panose="020E0502060401010101" pitchFamily="34" charset="-79"/>
                <a:cs typeface="David" panose="020E0502060401010101" pitchFamily="34" charset="-79"/>
              </a:rPr>
              <a:t> לֹ֣א מִבְּנֵ֧י יִשְׂרָאֵ֣ל הֵ֗מָּה </a:t>
            </a:r>
            <a:r>
              <a:rPr lang="he-IL" sz="3200" b="1" dirty="0" smtClean="0">
                <a:latin typeface="David" panose="020E0502060401010101" pitchFamily="34" charset="-79"/>
                <a:cs typeface="David" panose="020E0502060401010101" pitchFamily="34" charset="-79"/>
              </a:rPr>
              <a:t>כִּ֚י </a:t>
            </a:r>
            <a:r>
              <a:rPr lang="he-IL" sz="3200" b="1" dirty="0" err="1" smtClean="0">
                <a:latin typeface="David" panose="020E0502060401010101" pitchFamily="34" charset="-79"/>
                <a:cs typeface="David" panose="020E0502060401010101" pitchFamily="34" charset="-79"/>
              </a:rPr>
              <a:t>אִם־מִיֶּ֣תֶר</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הָֽאֱמֹרִ֔י</a:t>
            </a:r>
            <a:r>
              <a:rPr lang="he-IL" sz="3200" dirty="0" smtClean="0">
                <a:latin typeface="David" panose="020E0502060401010101" pitchFamily="34" charset="-79"/>
                <a:cs typeface="David" panose="020E0502060401010101" pitchFamily="34" charset="-79"/>
              </a:rPr>
              <a:t> וּבְנֵ֤י יִשְׂרָאֵל֙ נִשְׁבְּע֣וּ לָהֶ֔ם וַיְבַקֵּ֤שׁ שָׁאוּל֙ </a:t>
            </a:r>
            <a:r>
              <a:rPr lang="he-IL" sz="3200" dirty="0" err="1" smtClean="0">
                <a:latin typeface="David" panose="020E0502060401010101" pitchFamily="34" charset="-79"/>
                <a:cs typeface="David" panose="020E0502060401010101" pitchFamily="34" charset="-79"/>
              </a:rPr>
              <a:t>לְהַכֹּתָ֔ם</a:t>
            </a:r>
            <a:r>
              <a:rPr lang="he-IL" sz="3200" dirty="0" smtClean="0">
                <a:latin typeface="David" panose="020E0502060401010101" pitchFamily="34" charset="-79"/>
                <a:cs typeface="David" panose="020E0502060401010101" pitchFamily="34" charset="-79"/>
              </a:rPr>
              <a:t> בְּקַנֹּאת֥וֹ </a:t>
            </a:r>
            <a:r>
              <a:rPr lang="he-IL" sz="3200" dirty="0" err="1" smtClean="0">
                <a:latin typeface="David" panose="020E0502060401010101" pitchFamily="34" charset="-79"/>
                <a:cs typeface="David" panose="020E0502060401010101" pitchFamily="34" charset="-79"/>
              </a:rPr>
              <a:t>לִבְנֵֽי־יִשְׂרָאֵ֖ל</a:t>
            </a:r>
            <a:r>
              <a:rPr lang="he-IL" sz="3200" dirty="0" smtClean="0">
                <a:latin typeface="David" panose="020E0502060401010101" pitchFamily="34" charset="-79"/>
                <a:cs typeface="David" panose="020E0502060401010101" pitchFamily="34" charset="-79"/>
              </a:rPr>
              <a:t> וִֽיהוּדָֽה׃</a:t>
            </a:r>
          </a:p>
        </p:txBody>
      </p:sp>
      <p:sp>
        <p:nvSpPr>
          <p:cNvPr id="6" name="TextBox 5"/>
          <p:cNvSpPr txBox="1"/>
          <p:nvPr/>
        </p:nvSpPr>
        <p:spPr>
          <a:xfrm>
            <a:off x="218941" y="152399"/>
            <a:ext cx="6877318" cy="440120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ב. </a:t>
            </a:r>
            <a:r>
              <a:rPr lang="he-IL" sz="3200" dirty="0" smtClean="0">
                <a:latin typeface="David" panose="020E0502060401010101" pitchFamily="34" charset="-79"/>
                <a:cs typeface="David" panose="020E0502060401010101" pitchFamily="34" charset="-79"/>
              </a:rPr>
              <a:t>אז קרא דוד לגבעונים כדי לפייס אותם, והגבעונים </a:t>
            </a:r>
            <a:r>
              <a:rPr lang="he-IL" sz="3200" b="1" dirty="0" smtClean="0">
                <a:latin typeface="David" panose="020E0502060401010101" pitchFamily="34" charset="-79"/>
                <a:cs typeface="David" panose="020E0502060401010101" pitchFamily="34" charset="-79"/>
              </a:rPr>
              <a:t>לא מצאצאי בני ישראל אלא משרידי האמוראים </a:t>
            </a:r>
            <a:r>
              <a:rPr lang="he-IL" sz="3200" b="1" dirty="0" err="1" smtClean="0">
                <a:latin typeface="David" panose="020E0502060401010101" pitchFamily="34" charset="-79"/>
                <a:cs typeface="David" panose="020E0502060401010101" pitchFamily="34" charset="-79"/>
              </a:rPr>
              <a:t>מהחוי</a:t>
            </a:r>
            <a:r>
              <a:rPr lang="he-IL" sz="3200" b="1"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(מ-7 עמים </a:t>
            </a:r>
            <a:r>
              <a:rPr lang="he-IL" sz="2800" dirty="0" err="1" smtClean="0">
                <a:latin typeface="David" panose="020E0502060401010101" pitchFamily="34" charset="-79"/>
                <a:cs typeface="David" panose="020E0502060401010101" pitchFamily="34" charset="-79"/>
              </a:rPr>
              <a:t>שניצטוו</a:t>
            </a:r>
            <a:r>
              <a:rPr lang="he-IL" sz="2800" dirty="0" smtClean="0">
                <a:latin typeface="David" panose="020E0502060401010101" pitchFamily="34" charset="-79"/>
                <a:cs typeface="David" panose="020E0502060401010101" pitchFamily="34" charset="-79"/>
              </a:rPr>
              <a:t> בני ישראל להשמידם). </a:t>
            </a:r>
            <a:r>
              <a:rPr lang="he-IL" sz="3200" dirty="0" smtClean="0">
                <a:latin typeface="David" panose="020E0502060401010101" pitchFamily="34" charset="-79"/>
                <a:cs typeface="David" panose="020E0502060401010101" pitchFamily="34" charset="-79"/>
              </a:rPr>
              <a:t>ובני ישראל הבטיחו להם בשבועה להחיות אותם. ושאול רדף אחריהם והרג מהם בזמן שנקם בכהני </a:t>
            </a:r>
            <a:r>
              <a:rPr lang="he-IL" sz="3200" dirty="0" err="1" smtClean="0">
                <a:latin typeface="David" panose="020E0502060401010101" pitchFamily="34" charset="-79"/>
                <a:cs typeface="David" panose="020E0502060401010101" pitchFamily="34" charset="-79"/>
              </a:rPr>
              <a:t>נוב</a:t>
            </a:r>
            <a:r>
              <a:rPr lang="he-IL" sz="3200" dirty="0" smtClean="0">
                <a:latin typeface="David" panose="020E0502060401010101" pitchFamily="34" charset="-79"/>
                <a:cs typeface="David" panose="020E0502060401010101" pitchFamily="34" charset="-79"/>
              </a:rPr>
              <a:t> באשמת סיוע לדוד במרידתו. </a:t>
            </a:r>
            <a:r>
              <a:rPr lang="he-IL" sz="2800" dirty="0" smtClean="0">
                <a:latin typeface="David" panose="020E0502060401010101" pitchFamily="34" charset="-79"/>
                <a:cs typeface="David" panose="020E0502060401010101" pitchFamily="34" charset="-79"/>
              </a:rPr>
              <a:t>(שאמר שגם הגבעונים סייעו לדוד וידעו ממרידתו ולא אמרו לשאול לכן רדף להורגם- רובם ברחו אך כמה מהם הצליח שאול להרוג). </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9156879" y="3350107"/>
            <a:ext cx="2908479" cy="3170099"/>
          </a:xfrm>
          <a:prstGeom prst="rect">
            <a:avLst/>
          </a:prstGeom>
          <a:solidFill>
            <a:schemeClr val="accent4">
              <a:lumMod val="40000"/>
              <a:lumOff val="60000"/>
            </a:schemeClr>
          </a:solidFill>
          <a:ln w="57150">
            <a:solidFill>
              <a:schemeClr val="tx1"/>
            </a:solidFill>
          </a:ln>
        </p:spPr>
        <p:txBody>
          <a:bodyPr wrap="square">
            <a:spAutoFit/>
          </a:bodyPr>
          <a:lstStyle/>
          <a:p>
            <a:r>
              <a:rPr lang="he-IL" sz="3600" b="1"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א </a:t>
            </a:r>
            <a:r>
              <a:rPr lang="he-IL" sz="3600" b="1" dirty="0" smtClean="0">
                <a:latin typeface="David" panose="020E0502060401010101" pitchFamily="34" charset="-79"/>
                <a:cs typeface="David" panose="020E0502060401010101" pitchFamily="34" charset="-79"/>
              </a:rPr>
              <a:t>מִ</a:t>
            </a:r>
            <a:r>
              <a:rPr lang="he-IL" sz="3200" dirty="0" smtClean="0">
                <a:latin typeface="David" panose="020E0502060401010101" pitchFamily="34" charset="-79"/>
                <a:cs typeface="David" panose="020E0502060401010101" pitchFamily="34" charset="-79"/>
              </a:rPr>
              <a:t>בְּנֵ֧י </a:t>
            </a:r>
            <a:r>
              <a:rPr lang="he-IL" sz="3600" b="1"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שְׂרָאֵ֣ל </a:t>
            </a:r>
            <a:r>
              <a:rPr lang="he-IL" sz="3600" b="1" dirty="0" smtClean="0">
                <a:latin typeface="David" panose="020E0502060401010101" pitchFamily="34" charset="-79"/>
                <a:cs typeface="David" panose="020E0502060401010101" pitchFamily="34" charset="-79"/>
              </a:rPr>
              <a:t>ה</a:t>
            </a:r>
            <a:r>
              <a:rPr lang="he-IL" sz="3200" b="1" dirty="0" smtClean="0">
                <a:latin typeface="David" panose="020E0502060401010101" pitchFamily="34" charset="-79"/>
                <a:cs typeface="David" panose="020E0502060401010101" pitchFamily="34" charset="-79"/>
              </a:rPr>
              <a:t>֗</a:t>
            </a:r>
            <a:r>
              <a:rPr lang="he-IL" sz="3200" b="1" dirty="0" smtClean="0">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מָּה"</a:t>
            </a:r>
          </a:p>
          <a:p>
            <a:r>
              <a:rPr lang="he-IL" sz="3200" dirty="0" smtClean="0">
                <a:latin typeface="David" panose="020E0502060401010101" pitchFamily="34" charset="-79"/>
                <a:cs typeface="David" panose="020E0502060401010101" pitchFamily="34" charset="-79"/>
              </a:rPr>
              <a:t>ר"ת "</a:t>
            </a:r>
            <a:r>
              <a:rPr lang="he-IL" sz="3200" b="1" dirty="0" smtClean="0">
                <a:latin typeface="David" panose="020E0502060401010101" pitchFamily="34" charset="-79"/>
                <a:cs typeface="David" panose="020E0502060401010101" pitchFamily="34" charset="-79"/>
              </a:rPr>
              <a:t>מילה</a:t>
            </a:r>
            <a:r>
              <a:rPr lang="he-IL" sz="3200" dirty="0" smtClean="0">
                <a:latin typeface="David" panose="020E0502060401010101" pitchFamily="34" charset="-79"/>
                <a:cs typeface="David" panose="020E0502060401010101" pitchFamily="34" charset="-79"/>
              </a:rPr>
              <a:t>"  שהפגם של אלו שאינם מולים ולא עשו ברית מילה.  </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0" y="4642769"/>
            <a:ext cx="8925058" cy="1877437"/>
          </a:xfrm>
          <a:prstGeom prst="rect">
            <a:avLst/>
          </a:prstGeom>
          <a:solidFill>
            <a:schemeClr val="accent4"/>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"ויאמר אליהם" מה אמר להם? </a:t>
            </a:r>
            <a:r>
              <a:rPr lang="he-IL" sz="2800" dirty="0" smtClean="0">
                <a:latin typeface="David" panose="020E0502060401010101" pitchFamily="34" charset="-79"/>
                <a:cs typeface="David" panose="020E0502060401010101" pitchFamily="34" charset="-79"/>
              </a:rPr>
              <a:t>ניסה לרצות אותם- ביקש מהם שיש רעב ושיסלחו אך הם לא הסכימו. ניסה לרצותם בכסף הציע לכל אחד מהם. אך הם לא הסכימו. שאול הכה בנו וציווה לגרשינו ובכך עבר על שבועת יהושע שנשבע לנו. </a:t>
            </a: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9778" b="89778" l="0" r="100000"/>
                    </a14:imgEffect>
                  </a14:imgLayer>
                </a14:imgProps>
              </a:ext>
            </a:extLst>
          </a:blip>
          <a:stretch>
            <a:fillRect/>
          </a:stretch>
        </p:blipFill>
        <p:spPr>
          <a:xfrm>
            <a:off x="1263805" y="5756855"/>
            <a:ext cx="2908949" cy="1205207"/>
          </a:xfrm>
          <a:prstGeom prst="rect">
            <a:avLst/>
          </a:prstGeom>
        </p:spPr>
      </p:pic>
    </p:spTree>
    <p:extLst>
      <p:ext uri="{BB962C8B-B14F-4D97-AF65-F5344CB8AC3E}">
        <p14:creationId xmlns:p14="http://schemas.microsoft.com/office/powerpoint/2010/main" val="37497784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ircle(in)">
                                      <p:cBhvr>
                                        <p:cTn id="2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83380" y="152399"/>
            <a:ext cx="4943342" cy="403187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וַיֹּ֤אמֶר דָּוִד֙ </a:t>
            </a:r>
            <a:r>
              <a:rPr lang="he-IL" sz="3200" dirty="0" err="1" smtClean="0">
                <a:latin typeface="David" panose="020E0502060401010101" pitchFamily="34" charset="-79"/>
                <a:cs typeface="David" panose="020E0502060401010101" pitchFamily="34" charset="-79"/>
              </a:rPr>
              <a:t>אֶל־הַגִּבְעֹנִ֔ים</a:t>
            </a:r>
            <a:r>
              <a:rPr lang="he-IL" sz="3200" dirty="0" smtClean="0">
                <a:latin typeface="David" panose="020E0502060401010101" pitchFamily="34" charset="-79"/>
                <a:cs typeface="David" panose="020E0502060401010101" pitchFamily="34" charset="-79"/>
              </a:rPr>
              <a:t> מָ֥ה אֶֽעֱשֶׂ֖ה לָכֶ֑ם </a:t>
            </a:r>
            <a:r>
              <a:rPr lang="he-IL" sz="3200" b="1" dirty="0" smtClean="0">
                <a:latin typeface="David" panose="020E0502060401010101" pitchFamily="34" charset="-79"/>
                <a:cs typeface="David" panose="020E0502060401010101" pitchFamily="34" charset="-79"/>
              </a:rPr>
              <a:t>וּבַמָּ֣ה אֲכַפֵּ֔ר וּבָֽרְכ֖וּ </a:t>
            </a:r>
            <a:r>
              <a:rPr lang="he-IL" sz="3200" b="1" dirty="0" err="1" smtClean="0">
                <a:latin typeface="David" panose="020E0502060401010101" pitchFamily="34" charset="-79"/>
                <a:cs typeface="David" panose="020E0502060401010101" pitchFamily="34" charset="-79"/>
              </a:rPr>
              <a:t>אֶת־נַֽחֲלַ֥ת</a:t>
            </a:r>
            <a:r>
              <a:rPr lang="he-IL" sz="3200" b="1" dirty="0" smtClean="0">
                <a:latin typeface="David" panose="020E0502060401010101" pitchFamily="34" charset="-79"/>
                <a:cs typeface="David" panose="020E0502060401010101" pitchFamily="34" charset="-79"/>
              </a:rPr>
              <a:t> יְהוָֽה׃ </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וַיֹּ֧אמְרוּ ל֣וֹ </a:t>
            </a:r>
            <a:r>
              <a:rPr lang="he-IL" sz="3200" dirty="0" err="1" smtClean="0">
                <a:latin typeface="David" panose="020E0502060401010101" pitchFamily="34" charset="-79"/>
                <a:cs typeface="David" panose="020E0502060401010101" pitchFamily="34" charset="-79"/>
              </a:rPr>
              <a:t>הַגִּבְעֹנִ֗ים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אֵֽין־לי</a:t>
            </a:r>
            <a:r>
              <a:rPr lang="he-IL" sz="3200" dirty="0" smtClean="0">
                <a:latin typeface="David" panose="020E0502060401010101" pitchFamily="34" charset="-79"/>
                <a:cs typeface="David" panose="020E0502060401010101" pitchFamily="34" charset="-79"/>
              </a:rPr>
              <a:t> לָ֜נוּ כֶּ֤סֶף וְזָהָב֙ </a:t>
            </a:r>
            <a:r>
              <a:rPr lang="he-IL" sz="3200" dirty="0" err="1" smtClean="0">
                <a:latin typeface="David" panose="020E0502060401010101" pitchFamily="34" charset="-79"/>
                <a:cs typeface="David" panose="020E0502060401010101" pitchFamily="34" charset="-79"/>
              </a:rPr>
              <a:t>עִם־שָׁא֣וּל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וְעִם־בֵּית֔ו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וְאֵֽין־לָ֥נו</a:t>
            </a:r>
            <a:r>
              <a:rPr lang="he-IL" sz="3200" dirty="0" smtClean="0">
                <a:latin typeface="David" panose="020E0502060401010101" pitchFamily="34" charset="-79"/>
                <a:cs typeface="David" panose="020E0502060401010101" pitchFamily="34" charset="-79"/>
              </a:rPr>
              <a:t>ּ אִ֖ישׁ לְהָמִ֣ית בְּיִשְׂרָאֵ֑ל וַיֹּ֛אמֶר </a:t>
            </a:r>
            <a:r>
              <a:rPr lang="he-IL" sz="3200" b="1" dirty="0" err="1" smtClean="0">
                <a:latin typeface="David" panose="020E0502060401010101" pitchFamily="34" charset="-79"/>
                <a:cs typeface="David" panose="020E0502060401010101" pitchFamily="34" charset="-79"/>
              </a:rPr>
              <a:t>מָֽה־אַתֶּ֥ם</a:t>
            </a:r>
            <a:r>
              <a:rPr lang="he-IL" sz="3200" b="1" dirty="0" smtClean="0">
                <a:latin typeface="David" panose="020E0502060401010101" pitchFamily="34" charset="-79"/>
                <a:cs typeface="David" panose="020E0502060401010101" pitchFamily="34" charset="-79"/>
              </a:rPr>
              <a:t> אֹֽמְרִ֖ים אֶֽעֱשֶׂ֥ה לָכֶֽם׃</a:t>
            </a:r>
          </a:p>
        </p:txBody>
      </p:sp>
      <p:sp>
        <p:nvSpPr>
          <p:cNvPr id="6" name="TextBox 5"/>
          <p:cNvSpPr txBox="1"/>
          <p:nvPr/>
        </p:nvSpPr>
        <p:spPr>
          <a:xfrm>
            <a:off x="128790" y="194114"/>
            <a:ext cx="6825802" cy="5016758"/>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 </a:t>
            </a:r>
            <a:r>
              <a:rPr lang="he-IL" sz="3200" dirty="0" smtClean="0">
                <a:latin typeface="David" panose="020E0502060401010101" pitchFamily="34" charset="-79"/>
                <a:cs typeface="David" panose="020E0502060401010101" pitchFamily="34" charset="-79"/>
              </a:rPr>
              <a:t>לאחר שלא התפייסו , שאל אותם דוד במה אפייס אתכם? ובאיזה כופר יתנקה החטא? כדי שתתפללו וירדו גשמים של ברכה על הארץ ויפסיק הרעב. </a:t>
            </a:r>
          </a:p>
          <a:p>
            <a:r>
              <a:rPr lang="he-IL" sz="3200" b="1" u="sng" dirty="0" smtClean="0">
                <a:latin typeface="David" panose="020E0502060401010101" pitchFamily="34" charset="-79"/>
                <a:cs typeface="David" panose="020E0502060401010101" pitchFamily="34" charset="-79"/>
              </a:rPr>
              <a:t>ד</a:t>
            </a:r>
            <a:r>
              <a:rPr lang="he-IL" sz="3200" b="1"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ענו לו הגבעונים- </a:t>
            </a:r>
            <a:r>
              <a:rPr lang="he-IL" sz="3200" dirty="0" smtClean="0">
                <a:latin typeface="David" panose="020E0502060401010101" pitchFamily="34" charset="-79"/>
                <a:cs typeface="David" panose="020E0502060401010101" pitchFamily="34" charset="-79"/>
              </a:rPr>
              <a:t>אין אנו מוכנים לקבל כסף או זהב כי אין לנו תביעת ממון משאול וממשפחתו. ואין לנו רצון לנקום ולהרוג אף אחד משאר ישראל. </a:t>
            </a:r>
          </a:p>
          <a:p>
            <a:r>
              <a:rPr lang="he-IL" sz="3200" b="1" u="sng" dirty="0" smtClean="0">
                <a:latin typeface="David" panose="020E0502060401010101" pitchFamily="34" charset="-79"/>
                <a:cs typeface="David" panose="020E0502060401010101" pitchFamily="34" charset="-79"/>
              </a:rPr>
              <a:t>אמר להם דוד: </a:t>
            </a:r>
            <a:r>
              <a:rPr lang="he-IL" sz="3200" dirty="0" smtClean="0">
                <a:latin typeface="David" panose="020E0502060401010101" pitchFamily="34" charset="-79"/>
                <a:cs typeface="David" panose="020E0502060401010101" pitchFamily="34" charset="-79"/>
              </a:rPr>
              <a:t>מה הדבר שאתם חפצים לעשות? ואמלא את בקשתכם.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3"/>
          <a:stretch>
            <a:fillRect/>
          </a:stretch>
        </p:blipFill>
        <p:spPr>
          <a:xfrm>
            <a:off x="9440214" y="4406009"/>
            <a:ext cx="2483477" cy="1609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תמונה 2"/>
          <p:cNvPicPr>
            <a:picLocks noChangeAspect="1"/>
          </p:cNvPicPr>
          <p:nvPr/>
        </p:nvPicPr>
        <p:blipFill>
          <a:blip r:embed="rId4"/>
          <a:stretch>
            <a:fillRect/>
          </a:stretch>
        </p:blipFill>
        <p:spPr>
          <a:xfrm>
            <a:off x="6851561" y="4856945"/>
            <a:ext cx="2485622" cy="16002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4" name="תמונה 3"/>
          <p:cNvPicPr>
            <a:picLocks noChangeAspect="1"/>
          </p:cNvPicPr>
          <p:nvPr/>
        </p:nvPicPr>
        <p:blipFill>
          <a:blip r:embed="rId5">
            <a:extLst>
              <a:ext uri="{BEBA8EAE-BF5A-486C-A8C5-ECC9F3942E4B}">
                <a14:imgProps xmlns:a14="http://schemas.microsoft.com/office/drawing/2010/main">
                  <a14:imgLayer r:embed="rId6">
                    <a14:imgEffect>
                      <a14:backgroundRemoval t="0" b="100000" l="9962" r="89272"/>
                    </a14:imgEffect>
                  </a14:imgLayer>
                </a14:imgProps>
              </a:ext>
            </a:extLst>
          </a:blip>
          <a:stretch>
            <a:fillRect/>
          </a:stretch>
        </p:blipFill>
        <p:spPr>
          <a:xfrm>
            <a:off x="-656822" y="4081059"/>
            <a:ext cx="2923504" cy="2639734"/>
          </a:xfrm>
          <a:prstGeom prst="rect">
            <a:avLst/>
          </a:prstGeom>
        </p:spPr>
      </p:pic>
    </p:spTree>
    <p:extLst>
      <p:ext uri="{BB962C8B-B14F-4D97-AF65-F5344CB8AC3E}">
        <p14:creationId xmlns:p14="http://schemas.microsoft.com/office/powerpoint/2010/main" val="257244822"/>
      </p:ext>
    </p:extLst>
  </p:cSld>
  <p:clrMapOvr>
    <a:masterClrMapping/>
  </p:clrMapOvr>
  <mc:AlternateContent xmlns:mc="http://schemas.openxmlformats.org/markup-compatibility/2006">
    <mc:Choice xmlns:p14="http://schemas.microsoft.com/office/powerpoint/2010/main" Requires="p14">
      <p:transition spd="slow" p14:dur="1250">
        <p14:flip dir="l"/>
        <p:sndAc>
          <p:stSnd>
            <p:snd r:embed="rId2" name="whoosh.wav"/>
          </p:stSnd>
        </p:sndAc>
      </p:transition>
    </mc:Choice>
    <mc:Fallback>
      <p:transition spd="slow">
        <p:fade/>
        <p:sndAc>
          <p:stSnd>
            <p:snd r:embed="rId2"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wipe(down)">
                                      <p:cBhvr>
                                        <p:cTn id="26" dur="500"/>
                                        <p:tgtEl>
                                          <p:spTgt spid="6">
                                            <p:txEl>
                                              <p:pRg st="1" end="1"/>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wipe(down)">
                                      <p:cBhvr>
                                        <p:cTn id="2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22833" y="152399"/>
            <a:ext cx="5903890" cy="3046988"/>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וַיֹּֽאמְרוּ֙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הָאִישׁ֙ אֲשֶׁ֣ר </a:t>
            </a:r>
            <a:r>
              <a:rPr lang="he-IL" sz="3200" dirty="0" err="1" smtClean="0">
                <a:latin typeface="David" panose="020E0502060401010101" pitchFamily="34" charset="-79"/>
                <a:cs typeface="David" panose="020E0502060401010101" pitchFamily="34" charset="-79"/>
              </a:rPr>
              <a:t>כִּלָּ֔נו</a:t>
            </a:r>
            <a:r>
              <a:rPr lang="he-IL" sz="3200" dirty="0" smtClean="0">
                <a:latin typeface="David" panose="020E0502060401010101" pitchFamily="34" charset="-79"/>
                <a:cs typeface="David" panose="020E0502060401010101" pitchFamily="34" charset="-79"/>
              </a:rPr>
              <a:t>ּ וַֽאֲשֶׁ֖ר </a:t>
            </a:r>
            <a:r>
              <a:rPr lang="he-IL" sz="3200" dirty="0" err="1" smtClean="0">
                <a:latin typeface="David" panose="020E0502060401010101" pitchFamily="34" charset="-79"/>
                <a:cs typeface="David" panose="020E0502060401010101" pitchFamily="34" charset="-79"/>
              </a:rPr>
              <a:t>דִּמָּה־לָ֑נו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נִשְׁמַ֕דְנו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מֵֽהִתְיַצֵּ֖ב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בְּכָל־גְּבֻ֥ל</a:t>
            </a:r>
            <a:r>
              <a:rPr lang="he-IL" sz="3200" dirty="0" smtClean="0">
                <a:latin typeface="David" panose="020E0502060401010101" pitchFamily="34" charset="-79"/>
                <a:cs typeface="David" panose="020E0502060401010101" pitchFamily="34" charset="-79"/>
              </a:rPr>
              <a:t> יִשְׂרָאֵֽל׃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יֻתַּן</a:t>
            </a:r>
            <a:r>
              <a:rPr lang="he-IL" sz="3200" b="1" dirty="0" smtClean="0">
                <a:latin typeface="David" panose="020E0502060401010101" pitchFamily="34" charset="-79"/>
                <a:cs typeface="David" panose="020E0502060401010101" pitchFamily="34" charset="-79"/>
              </a:rPr>
              <a:t>־ לָ֜נוּ שִׁבְעָ֤ה אֲנָשִׁים֙ מִבָּנָ֔יו </a:t>
            </a:r>
            <a:r>
              <a:rPr lang="he-IL" sz="3200" dirty="0" smtClean="0">
                <a:latin typeface="David" panose="020E0502060401010101" pitchFamily="34" charset="-79"/>
                <a:cs typeface="David" panose="020E0502060401010101" pitchFamily="34" charset="-79"/>
              </a:rPr>
              <a:t>וְהוֹקַֽעֲנוּם֙ לַֽיהוָ֔ה בְּגִבְעַ֥ת שָׁא֖וּל בְּחִ֣יר יְהוָ֑ה {פ}  וַיֹּ֥אמֶר הַמֶּ֖לֶךְ אֲנִ֥י אֶתֵּֽן׃</a:t>
            </a:r>
          </a:p>
        </p:txBody>
      </p:sp>
      <p:sp>
        <p:nvSpPr>
          <p:cNvPr id="6" name="TextBox 5"/>
          <p:cNvSpPr txBox="1"/>
          <p:nvPr/>
        </p:nvSpPr>
        <p:spPr>
          <a:xfrm>
            <a:off x="193185" y="152399"/>
            <a:ext cx="5795492" cy="600164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b="1"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ענו הגבעונים: </a:t>
            </a:r>
            <a:r>
              <a:rPr lang="he-IL" sz="3200" dirty="0" smtClean="0">
                <a:latin typeface="David" panose="020E0502060401010101" pitchFamily="34" charset="-79"/>
                <a:cs typeface="David" panose="020E0502060401010101" pitchFamily="34" charset="-79"/>
              </a:rPr>
              <a:t>שאול שהרג בנו ושתכנן להשמיד אותנו, כמעט כלינו ולא נישאר מאתנו שריד בכל ארץ ישראל (ונאלצנו לברוח ולא לגור בארץ).</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כך הוא משפטו: </a:t>
            </a:r>
            <a:r>
              <a:rPr lang="he-IL" sz="3200" dirty="0" err="1" smtClean="0">
                <a:latin typeface="David" panose="020E0502060401010101" pitchFamily="34" charset="-79"/>
                <a:cs typeface="David" panose="020E0502060401010101" pitchFamily="34" charset="-79"/>
              </a:rPr>
              <a:t>ינתן</a:t>
            </a:r>
            <a:r>
              <a:rPr lang="he-IL" sz="3200" dirty="0" smtClean="0">
                <a:latin typeface="David" panose="020E0502060401010101" pitchFamily="34" charset="-79"/>
                <a:cs typeface="David" panose="020E0502060401010101" pitchFamily="34" charset="-79"/>
              </a:rPr>
              <a:t> לנו שבעה אנשים מצאצאיו </a:t>
            </a:r>
            <a:r>
              <a:rPr lang="he-IL" sz="2800" dirty="0" smtClean="0">
                <a:latin typeface="David" panose="020E0502060401010101" pitchFamily="34" charset="-79"/>
                <a:cs typeface="David" panose="020E0502060401010101" pitchFamily="34" charset="-79"/>
              </a:rPr>
              <a:t>(כנגד 7 גבעונים ששאול הרג) </a:t>
            </a:r>
            <a:r>
              <a:rPr lang="he-IL" sz="3200" dirty="0" smtClean="0">
                <a:latin typeface="David" panose="020E0502060401010101" pitchFamily="34" charset="-79"/>
                <a:cs typeface="David" panose="020E0502060401010101" pitchFamily="34" charset="-79"/>
              </a:rPr>
              <a:t>ונתלה אותם לכפר על חילול השבועה בגבעת שאול </a:t>
            </a:r>
            <a:r>
              <a:rPr lang="he-IL" sz="2800" dirty="0" smtClean="0">
                <a:latin typeface="David" panose="020E0502060401010101" pitchFamily="34" charset="-79"/>
                <a:cs typeface="David" panose="020E0502060401010101" pitchFamily="34" charset="-79"/>
              </a:rPr>
              <a:t>(שהייתה עיר מלכותו של שאול) </a:t>
            </a:r>
            <a:r>
              <a:rPr lang="he-IL" sz="3200" b="1" u="sng" dirty="0" smtClean="0">
                <a:latin typeface="David" panose="020E0502060401010101" pitchFamily="34" charset="-79"/>
                <a:cs typeface="David" panose="020E0502060401010101" pitchFamily="34" charset="-79"/>
              </a:rPr>
              <a:t>.</a:t>
            </a:r>
          </a:p>
          <a:p>
            <a:r>
              <a:rPr lang="he-IL" sz="3200" b="1" u="sng" dirty="0" smtClean="0">
                <a:latin typeface="David" panose="020E0502060401010101" pitchFamily="34" charset="-79"/>
                <a:cs typeface="David" panose="020E0502060401010101" pitchFamily="34" charset="-79"/>
              </a:rPr>
              <a:t> אמר להם דוד- </a:t>
            </a:r>
            <a:r>
              <a:rPr lang="he-IL" sz="3200" dirty="0" smtClean="0">
                <a:latin typeface="David" panose="020E0502060401010101" pitchFamily="34" charset="-79"/>
                <a:cs typeface="David" panose="020E0502060401010101" pitchFamily="34" charset="-79"/>
              </a:rPr>
              <a:t>אני אבחר ואתן לכם שבעה מבניו.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040194" y="3353275"/>
            <a:ext cx="6069167" cy="2800767"/>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600" b="1" u="sng" dirty="0" smtClean="0">
                <a:solidFill>
                  <a:srgbClr val="FF0000"/>
                </a:solidFill>
                <a:latin typeface="David" panose="020E0502060401010101" pitchFamily="34" charset="-79"/>
                <a:cs typeface="David" panose="020E0502060401010101" pitchFamily="34" charset="-79"/>
              </a:rPr>
              <a:t>"איך בחר דוד מי </a:t>
            </a:r>
            <a:r>
              <a:rPr lang="he-IL" sz="3600" b="1" u="sng" dirty="0" err="1" smtClean="0">
                <a:solidFill>
                  <a:srgbClr val="FF0000"/>
                </a:solidFill>
                <a:latin typeface="David" panose="020E0502060401010101" pitchFamily="34" charset="-79"/>
                <a:cs typeface="David" panose="020E0502060401010101" pitchFamily="34" charset="-79"/>
              </a:rPr>
              <a:t>ילקח</a:t>
            </a:r>
            <a:r>
              <a:rPr lang="he-IL" sz="3600" b="1" u="sng" dirty="0" smtClean="0">
                <a:solidFill>
                  <a:srgbClr val="FF0000"/>
                </a:solidFill>
                <a:latin typeface="David" panose="020E0502060401010101" pitchFamily="34" charset="-79"/>
                <a:cs typeface="David" panose="020E0502060401010101" pitchFamily="34" charset="-79"/>
              </a:rPr>
              <a:t> מבני שאול?</a:t>
            </a:r>
          </a:p>
          <a:p>
            <a:r>
              <a:rPr lang="he-IL" sz="2800" dirty="0" smtClean="0">
                <a:latin typeface="David" panose="020E0502060401010101" pitchFamily="34" charset="-79"/>
                <a:cs typeface="David" panose="020E0502060401010101" pitchFamily="34" charset="-79"/>
              </a:rPr>
              <a:t>לקח דוד את ארון ה'. והעביר מול הארון את בניו וצאצאיו של שאול, כל מי שהארון תפס אותו </a:t>
            </a:r>
            <a:r>
              <a:rPr lang="he-IL" sz="2400" dirty="0" smtClean="0">
                <a:latin typeface="David" panose="020E0502060401010101" pitchFamily="34" charset="-79"/>
                <a:cs typeface="David" panose="020E0502060401010101" pitchFamily="34" charset="-79"/>
              </a:rPr>
              <a:t>(כלומר שהוא לא יצליח לזוז ממקומו) </a:t>
            </a:r>
            <a:r>
              <a:rPr lang="he-IL" sz="2800" dirty="0" smtClean="0">
                <a:latin typeface="David" panose="020E0502060401010101" pitchFamily="34" charset="-79"/>
                <a:cs typeface="David" panose="020E0502060401010101" pitchFamily="34" charset="-79"/>
              </a:rPr>
              <a:t>– סימן שהוא צריך למות. ומי שלא </a:t>
            </a:r>
            <a:r>
              <a:rPr lang="he-IL" sz="2800" dirty="0" err="1" smtClean="0">
                <a:latin typeface="David" panose="020E0502060401010101" pitchFamily="34" charset="-79"/>
                <a:cs typeface="David" panose="020E0502060401010101" pitchFamily="34" charset="-79"/>
              </a:rPr>
              <a:t>יתפס</a:t>
            </a:r>
            <a:r>
              <a:rPr lang="he-IL" sz="2800" dirty="0" smtClean="0">
                <a:latin typeface="David" panose="020E0502060401010101" pitchFamily="34" charset="-79"/>
                <a:cs typeface="David" panose="020E0502060401010101" pitchFamily="34" charset="-79"/>
              </a:rPr>
              <a:t> ויוכל לזוז ממקומו- יישאר בחיים</a:t>
            </a:r>
            <a:endParaRPr lang="he-IL" sz="24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0" y="-855989"/>
            <a:ext cx="6760386" cy="5063764"/>
          </a:xfrm>
          <a:prstGeom prst="rect">
            <a:avLst/>
          </a:prstGeom>
        </p:spPr>
      </p:pic>
    </p:spTree>
    <p:extLst>
      <p:ext uri="{BB962C8B-B14F-4D97-AF65-F5344CB8AC3E}">
        <p14:creationId xmlns:p14="http://schemas.microsoft.com/office/powerpoint/2010/main" val="3172958072"/>
      </p:ext>
    </p:extLst>
  </p:cSld>
  <p:clrMapOvr>
    <a:masterClrMapping/>
  </p:clrMapOvr>
  <mc:AlternateContent xmlns:mc="http://schemas.openxmlformats.org/markup-compatibility/2006">
    <mc:Choice xmlns:p14="http://schemas.microsoft.com/office/powerpoint/2010/main" Requires="p14">
      <p:transition spd="slow" p14:dur="1600">
        <p14:prism dir="r" isInverted="1"/>
        <p:sndAc>
          <p:stSnd>
            <p:snd r:embed="rId2" name="camera.wav"/>
          </p:stSnd>
        </p:sndAc>
      </p:transition>
    </mc:Choice>
    <mc:Fallback>
      <p:transition spd="slow">
        <p:fade/>
        <p:sndAc>
          <p:stSnd>
            <p:snd r:embed="rId2"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down)">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ppt_w</p:attrName>
                                        </p:attrNameLst>
                                      </p:cBhvr>
                                      <p:tavLst>
                                        <p:tav tm="0" fmla="#ppt_w*sin(2.5*pi*$)">
                                          <p:val>
                                            <p:fltVal val="0"/>
                                          </p:val>
                                        </p:tav>
                                        <p:tav tm="100000">
                                          <p:val>
                                            <p:fltVal val="1"/>
                                          </p:val>
                                        </p:tav>
                                      </p:tavLst>
                                    </p:anim>
                                    <p:anim calcmode="lin" valueType="num">
                                      <p:cBhvr>
                                        <p:cTn id="2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inVertic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0456" y="166294"/>
            <a:ext cx="11769145" cy="1077218"/>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ז </a:t>
            </a:r>
            <a:r>
              <a:rPr lang="he-IL" sz="3200" b="1" dirty="0" err="1" smtClean="0">
                <a:latin typeface="David" panose="020E0502060401010101" pitchFamily="34" charset="-79"/>
                <a:cs typeface="David" panose="020E0502060401010101" pitchFamily="34" charset="-79"/>
              </a:rPr>
              <a:t>וַיַּחְמֹ֣ל</a:t>
            </a:r>
            <a:r>
              <a:rPr lang="he-IL" sz="3200" b="1" dirty="0" smtClean="0">
                <a:latin typeface="David" panose="020E0502060401010101" pitchFamily="34" charset="-79"/>
                <a:cs typeface="David" panose="020E0502060401010101" pitchFamily="34" charset="-79"/>
              </a:rPr>
              <a:t> הַמֶּ֔לֶךְ </a:t>
            </a:r>
            <a:r>
              <a:rPr lang="he-IL" sz="3200" dirty="0" err="1" smtClean="0">
                <a:latin typeface="David" panose="020E0502060401010101" pitchFamily="34" charset="-79"/>
                <a:cs typeface="David" panose="020E0502060401010101" pitchFamily="34" charset="-79"/>
              </a:rPr>
              <a:t>עַל־מְפִיבֹ֖שֶׁת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בֶּן־יְהֽוֹנָתָ֣ן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בֶּן־שָׁא֑וּל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עַל־שְׁבֻעַ֤ת</a:t>
            </a:r>
            <a:r>
              <a:rPr lang="he-IL" sz="3200" dirty="0" smtClean="0">
                <a:latin typeface="David" panose="020E0502060401010101" pitchFamily="34" charset="-79"/>
                <a:cs typeface="David" panose="020E0502060401010101" pitchFamily="34" charset="-79"/>
              </a:rPr>
              <a:t> יְהוָה֙ אֲשֶׁ֣ר בֵּֽינֹתָ֔ם בֵּ֣ין דָּוִ֔ד וּבֵ֖ין יְהֽוֹנָתָ֥ן </a:t>
            </a:r>
            <a:r>
              <a:rPr lang="he-IL" sz="3200" dirty="0" err="1" smtClean="0">
                <a:latin typeface="David" panose="020E0502060401010101" pitchFamily="34" charset="-79"/>
                <a:cs typeface="David" panose="020E0502060401010101" pitchFamily="34" charset="-79"/>
              </a:rPr>
              <a:t>בֶּן־שָׁאֽוּל</a:t>
            </a:r>
            <a:r>
              <a:rPr lang="he-IL" sz="3200" dirty="0" smtClean="0">
                <a:latin typeface="David" panose="020E0502060401010101" pitchFamily="34" charset="-79"/>
                <a:cs typeface="David" panose="020E0502060401010101" pitchFamily="34" charset="-79"/>
              </a:rPr>
              <a:t>׃ </a:t>
            </a:r>
          </a:p>
        </p:txBody>
      </p:sp>
      <p:sp>
        <p:nvSpPr>
          <p:cNvPr id="6" name="TextBox 5"/>
          <p:cNvSpPr txBox="1"/>
          <p:nvPr/>
        </p:nvSpPr>
        <p:spPr>
          <a:xfrm>
            <a:off x="7480477" y="1388771"/>
            <a:ext cx="4559124" cy="255454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ז. ודוד ריחם </a:t>
            </a:r>
            <a:r>
              <a:rPr lang="he-IL" sz="3200" dirty="0" smtClean="0">
                <a:latin typeface="David" panose="020E0502060401010101" pitchFamily="34" charset="-79"/>
                <a:cs typeface="David" panose="020E0502060401010101" pitchFamily="34" charset="-79"/>
              </a:rPr>
              <a:t>על מפיבושת בנו של יהונתן נכדו של שאול, בגלל השבועה בשם ה' שנכרתה ביניהם. בין דוד ובין יהונתן אביו של מפיבושת. </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1210614" y="1404031"/>
            <a:ext cx="4944414" cy="255454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כאשר דוד העביר את בני שאול ליד ארון הברית. </a:t>
            </a:r>
            <a:r>
              <a:rPr lang="he-IL" sz="3200" b="1" u="sng" dirty="0" smtClean="0">
                <a:latin typeface="David" panose="020E0502060401010101" pitchFamily="34" charset="-79"/>
                <a:cs typeface="David" panose="020E0502060401010101" pitchFamily="34" charset="-79"/>
              </a:rPr>
              <a:t>התפלל דוד</a:t>
            </a:r>
            <a:r>
              <a:rPr lang="he-IL" sz="3200" dirty="0" smtClean="0">
                <a:latin typeface="David" panose="020E0502060401010101" pitchFamily="34" charset="-79"/>
                <a:cs typeface="David" panose="020E0502060401010101" pitchFamily="34" charset="-79"/>
              </a:rPr>
              <a:t>: ריבונו של עולם תרחם בבקשה על הילד שלא ייתפס מול ארון ה'. וה' שמע לתפילתו.</a:t>
            </a:r>
            <a:endParaRPr lang="he-IL" sz="3200" dirty="0">
              <a:latin typeface="David" panose="020E0502060401010101" pitchFamily="34" charset="-79"/>
              <a:cs typeface="David" panose="020E0502060401010101" pitchFamily="34" charset="-79"/>
            </a:endParaRPr>
          </a:p>
        </p:txBody>
      </p:sp>
      <p:sp>
        <p:nvSpPr>
          <p:cNvPr id="2" name="חץ שמאלה 1"/>
          <p:cNvSpPr/>
          <p:nvPr/>
        </p:nvSpPr>
        <p:spPr>
          <a:xfrm>
            <a:off x="6245181" y="1634700"/>
            <a:ext cx="1456386" cy="1792544"/>
          </a:xfrm>
          <a:prstGeom prst="left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he-IL"/>
          </a:p>
        </p:txBody>
      </p:sp>
      <p:sp>
        <p:nvSpPr>
          <p:cNvPr id="7" name="TextBox 6"/>
          <p:cNvSpPr txBox="1"/>
          <p:nvPr/>
        </p:nvSpPr>
        <p:spPr>
          <a:xfrm>
            <a:off x="2908413" y="4572295"/>
            <a:ext cx="7598602" cy="206210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מידות בישראל: ביישנים , רחמים, </a:t>
            </a:r>
            <a:r>
              <a:rPr lang="he-IL" sz="3200" b="1" u="sng" dirty="0" err="1" smtClean="0">
                <a:latin typeface="David" panose="020E0502060401010101" pitchFamily="34" charset="-79"/>
                <a:cs typeface="David" panose="020E0502060401010101" pitchFamily="34" charset="-79"/>
              </a:rPr>
              <a:t>גומלי</a:t>
            </a:r>
            <a:r>
              <a:rPr lang="he-IL" sz="3200" b="1" u="sng" dirty="0" smtClean="0">
                <a:latin typeface="David" panose="020E0502060401010101" pitchFamily="34" charset="-79"/>
                <a:cs typeface="David" panose="020E0502060401010101" pitchFamily="34" charset="-79"/>
              </a:rPr>
              <a:t> חסדים</a:t>
            </a:r>
          </a:p>
          <a:p>
            <a:r>
              <a:rPr lang="he-IL" sz="3200" b="1" dirty="0" smtClean="0">
                <a:solidFill>
                  <a:srgbClr val="FF0000"/>
                </a:solidFill>
                <a:latin typeface="David" panose="020E0502060401010101" pitchFamily="34" charset="-79"/>
                <a:cs typeface="David" panose="020E0502060401010101" pitchFamily="34" charset="-79"/>
              </a:rPr>
              <a:t>דוד גזר שלא להתחתן עם הגבעונים </a:t>
            </a:r>
            <a:r>
              <a:rPr lang="he-IL" sz="3200" dirty="0" smtClean="0">
                <a:latin typeface="David" panose="020E0502060401010101" pitchFamily="34" charset="-79"/>
                <a:cs typeface="David" panose="020E0502060401010101" pitchFamily="34" charset="-79"/>
              </a:rPr>
              <a:t>– מכיוון שאינם רחמניים כמו זרע עם ישראל זרעו של אברהם. אלא הם אכזריים שלא ריחמו וסלחו. </a:t>
            </a:r>
          </a:p>
        </p:txBody>
      </p:sp>
      <p:pic>
        <p:nvPicPr>
          <p:cNvPr id="8" name="תמונה 7"/>
          <p:cNvPicPr>
            <a:picLocks noChangeAspect="1"/>
          </p:cNvPicPr>
          <p:nvPr/>
        </p:nvPicPr>
        <p:blipFill>
          <a:blip r:embed="rId3">
            <a:extLst>
              <a:ext uri="{BEBA8EAE-BF5A-486C-A8C5-ECC9F3942E4B}">
                <a14:imgProps xmlns:a14="http://schemas.microsoft.com/office/drawing/2010/main">
                  <a14:imgLayer r:embed="rId4">
                    <a14:imgEffect>
                      <a14:backgroundRemoval t="0" b="100000" l="9962" r="89272"/>
                    </a14:imgEffect>
                  </a14:imgLayer>
                </a14:imgProps>
              </a:ext>
            </a:extLst>
          </a:blip>
          <a:stretch>
            <a:fillRect/>
          </a:stretch>
        </p:blipFill>
        <p:spPr>
          <a:xfrm>
            <a:off x="-341291" y="1971254"/>
            <a:ext cx="2923504" cy="2639734"/>
          </a:xfrm>
          <a:prstGeom prst="rect">
            <a:avLst/>
          </a:prstGeom>
        </p:spPr>
      </p:pic>
      <p:pic>
        <p:nvPicPr>
          <p:cNvPr id="3" name="תמונה 2"/>
          <p:cNvPicPr>
            <a:picLocks noChangeAspect="1"/>
          </p:cNvPicPr>
          <p:nvPr/>
        </p:nvPicPr>
        <p:blipFill>
          <a:blip r:embed="rId5">
            <a:extLst>
              <a:ext uri="{BEBA8EAE-BF5A-486C-A8C5-ECC9F3942E4B}">
                <a14:imgProps xmlns:a14="http://schemas.microsoft.com/office/drawing/2010/main">
                  <a14:imgLayer r:embed="rId6">
                    <a14:imgEffect>
                      <a14:backgroundRemoval t="0" b="100000" l="0" r="99556"/>
                    </a14:imgEffect>
                  </a14:imgLayer>
                </a14:imgProps>
              </a:ext>
            </a:extLst>
          </a:blip>
          <a:stretch>
            <a:fillRect/>
          </a:stretch>
        </p:blipFill>
        <p:spPr>
          <a:xfrm>
            <a:off x="10507015" y="4610988"/>
            <a:ext cx="1769633" cy="1769633"/>
          </a:xfrm>
          <a:prstGeom prst="rect">
            <a:avLst/>
          </a:prstGeom>
        </p:spPr>
      </p:pic>
      <p:pic>
        <p:nvPicPr>
          <p:cNvPr id="9" name="תמונה 8"/>
          <p:cNvPicPr>
            <a:picLocks noChangeAspect="1"/>
          </p:cNvPicPr>
          <p:nvPr/>
        </p:nvPicPr>
        <p:blipFill>
          <a:blip r:embed="rId7"/>
          <a:stretch>
            <a:fillRect/>
          </a:stretch>
        </p:blipFill>
        <p:spPr>
          <a:xfrm>
            <a:off x="270456" y="5103627"/>
            <a:ext cx="2962275" cy="1543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09493062"/>
      </p:ext>
    </p:extLst>
  </p:cSld>
  <p:clrMapOvr>
    <a:masterClrMapping/>
  </p:clrMapOvr>
  <mc:AlternateContent xmlns:mc="http://schemas.openxmlformats.org/markup-compatibility/2006">
    <mc:Choice xmlns:p14="http://schemas.microsoft.com/office/powerpoint/2010/main" Requires="p14">
      <p:transition spd="slow" p14:dur="1400">
        <p14:doors dir="vert"/>
        <p:sndAc>
          <p:stSnd>
            <p:snd r:embed="rId2" name="drumroll.wav"/>
          </p:stSnd>
        </p:sndAc>
      </p:transition>
    </mc:Choice>
    <mc:Fallback>
      <p:transition spd="slow">
        <p:fade/>
        <p:sndAc>
          <p:stSnd>
            <p:snd r:embed="rId2"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ircle(in)">
                                      <p:cBhvr>
                                        <p:cTn id="3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2"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94175" y="152399"/>
            <a:ext cx="4471184" cy="3046988"/>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וַיִּקַּ֣ח</a:t>
            </a:r>
            <a:r>
              <a:rPr lang="he-IL" sz="3200" dirty="0" smtClean="0">
                <a:latin typeface="David" panose="020E0502060401010101" pitchFamily="34" charset="-79"/>
                <a:cs typeface="David" panose="020E0502060401010101" pitchFamily="34" charset="-79"/>
              </a:rPr>
              <a:t> הַמֶּ֡לֶךְ </a:t>
            </a:r>
            <a:r>
              <a:rPr lang="he-IL" sz="3200" b="1" dirty="0" err="1" smtClean="0">
                <a:latin typeface="David" panose="020E0502060401010101" pitchFamily="34" charset="-79"/>
                <a:cs typeface="David" panose="020E0502060401010101" pitchFamily="34" charset="-79"/>
              </a:rPr>
              <a:t>אֶת־שְׁ֠נֵי</a:t>
            </a:r>
            <a:r>
              <a:rPr lang="he-IL" sz="3200" b="1" dirty="0" smtClean="0">
                <a:latin typeface="David" panose="020E0502060401010101" pitchFamily="34" charset="-79"/>
                <a:cs typeface="David" panose="020E0502060401010101" pitchFamily="34" charset="-79"/>
              </a:rPr>
              <a:t> בְּנֵ֨י רִצְפָּ֤ה בַת־אַיָּה</a:t>
            </a:r>
            <a:r>
              <a:rPr lang="he-IL" sz="3200" dirty="0" smtClean="0">
                <a:latin typeface="David" panose="020E0502060401010101" pitchFamily="34" charset="-79"/>
                <a:cs typeface="David" panose="020E0502060401010101" pitchFamily="34" charset="-79"/>
              </a:rPr>
              <a:t>֙ אֲשֶׁ֣ר יָֽלְדָ֣ה לְשָׁא֔וּל </a:t>
            </a:r>
            <a:r>
              <a:rPr lang="he-IL" sz="3200" dirty="0" err="1" smtClean="0">
                <a:latin typeface="David" panose="020E0502060401010101" pitchFamily="34" charset="-79"/>
                <a:cs typeface="David" panose="020E0502060401010101" pitchFamily="34" charset="-79"/>
              </a:rPr>
              <a:t>א</a:t>
            </a:r>
            <a:r>
              <a:rPr lang="he-IL" sz="3200" b="1" dirty="0" err="1" smtClean="0">
                <a:latin typeface="David" panose="020E0502060401010101" pitchFamily="34" charset="-79"/>
                <a:cs typeface="David" panose="020E0502060401010101" pitchFamily="34" charset="-79"/>
              </a:rPr>
              <a:t>ֶת־אַרְמֹנִ֖י</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וְאֶת־מְפִבֹ֑שֶׁת</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וְאֶת־חֲמֵ֗שֶׁת</a:t>
            </a:r>
            <a:r>
              <a:rPr lang="he-IL" sz="3200" b="1" dirty="0" smtClean="0">
                <a:latin typeface="David" panose="020E0502060401010101" pitchFamily="34" charset="-79"/>
                <a:cs typeface="David" panose="020E0502060401010101" pitchFamily="34" charset="-79"/>
              </a:rPr>
              <a:t> בְּנֵי֙ מִיכַ֣ל בַּת־שָׁא֔וּל</a:t>
            </a:r>
            <a:r>
              <a:rPr lang="he-IL" sz="3200" dirty="0" smtClean="0">
                <a:latin typeface="David" panose="020E0502060401010101" pitchFamily="34" charset="-79"/>
                <a:cs typeface="David" panose="020E0502060401010101" pitchFamily="34" charset="-79"/>
              </a:rPr>
              <a:t> אֲשֶׁ֥ר יָֽלְדָ֛ה </a:t>
            </a:r>
            <a:r>
              <a:rPr lang="he-IL" sz="3200" dirty="0" err="1" smtClean="0">
                <a:latin typeface="David" panose="020E0502060401010101" pitchFamily="34" charset="-79"/>
                <a:cs typeface="David" panose="020E0502060401010101" pitchFamily="34" charset="-79"/>
              </a:rPr>
              <a:t>לְעַדְרִיאֵ֥ל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בֶּן־בַּרְזִלַּ֖י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הַמְּחֹֽלָתִֽי</a:t>
            </a:r>
            <a:r>
              <a:rPr lang="he-IL" sz="3200" dirty="0" smtClean="0">
                <a:latin typeface="David" panose="020E0502060401010101" pitchFamily="34" charset="-79"/>
                <a:cs typeface="David" panose="020E0502060401010101" pitchFamily="34" charset="-79"/>
              </a:rPr>
              <a:t>׃</a:t>
            </a:r>
          </a:p>
        </p:txBody>
      </p:sp>
      <p:sp>
        <p:nvSpPr>
          <p:cNvPr id="6" name="TextBox 5"/>
          <p:cNvSpPr txBox="1"/>
          <p:nvPr/>
        </p:nvSpPr>
        <p:spPr>
          <a:xfrm>
            <a:off x="309095" y="152399"/>
            <a:ext cx="7083378" cy="353943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ח. </a:t>
            </a:r>
            <a:r>
              <a:rPr lang="he-IL" sz="3200" dirty="0" smtClean="0">
                <a:latin typeface="David" panose="020E0502060401010101" pitchFamily="34" charset="-79"/>
                <a:cs typeface="David" panose="020E0502060401010101" pitchFamily="34" charset="-79"/>
              </a:rPr>
              <a:t>ולקח המלך דוד את </a:t>
            </a:r>
            <a:r>
              <a:rPr lang="he-IL" sz="3200" b="1" dirty="0" smtClean="0">
                <a:latin typeface="David" panose="020E0502060401010101" pitchFamily="34" charset="-79"/>
                <a:cs typeface="David" panose="020E0502060401010101" pitchFamily="34" charset="-79"/>
              </a:rPr>
              <a:t>שני בניה של רצפה בתו של איה </a:t>
            </a:r>
            <a:r>
              <a:rPr lang="he-IL" sz="3200" dirty="0" smtClean="0">
                <a:latin typeface="David" panose="020E0502060401010101" pitchFamily="34" charset="-79"/>
                <a:cs typeface="David" panose="020E0502060401010101" pitchFamily="34" charset="-79"/>
              </a:rPr>
              <a:t>שהייתה פילגש שאול לאחד קראו "</a:t>
            </a:r>
            <a:r>
              <a:rPr lang="he-IL" sz="3200" b="1" dirty="0" smtClean="0">
                <a:latin typeface="David" panose="020E0502060401010101" pitchFamily="34" charset="-79"/>
                <a:cs typeface="David" panose="020E0502060401010101" pitchFamily="34" charset="-79"/>
              </a:rPr>
              <a:t>ארמוני" ולשני "מפיבושת</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(ולא בנו של יהונתן) </a:t>
            </a:r>
            <a:r>
              <a:rPr lang="he-IL" sz="3200" b="1" dirty="0" smtClean="0">
                <a:latin typeface="David" panose="020E0502060401010101" pitchFamily="34" charset="-79"/>
                <a:cs typeface="David" panose="020E0502060401010101" pitchFamily="34" charset="-79"/>
              </a:rPr>
              <a:t>ובנוסף את חמשת בניה של מיכל </a:t>
            </a:r>
            <a:r>
              <a:rPr lang="he-IL" sz="2800" dirty="0" smtClean="0">
                <a:latin typeface="David" panose="020E0502060401010101" pitchFamily="34" charset="-79"/>
                <a:cs typeface="David" panose="020E0502060401010101" pitchFamily="34" charset="-79"/>
              </a:rPr>
              <a:t>( שהיו מאומצים אצלה לאחר שנפטרו מרב </a:t>
            </a:r>
            <a:r>
              <a:rPr lang="he-IL" sz="2800" dirty="0" err="1" smtClean="0">
                <a:latin typeface="David" panose="020E0502060401010101" pitchFamily="34" charset="-79"/>
                <a:cs typeface="David" panose="020E0502060401010101" pitchFamily="34" charset="-79"/>
              </a:rPr>
              <a:t>ועדריאל</a:t>
            </a:r>
            <a:r>
              <a:rPr lang="he-IL" sz="3200" dirty="0" smtClean="0">
                <a:latin typeface="David" panose="020E0502060401010101" pitchFamily="34" charset="-79"/>
                <a:cs typeface="David" panose="020E0502060401010101" pitchFamily="34" charset="-79"/>
              </a:rPr>
              <a:t>) שילדה אותם אחותה מרב </a:t>
            </a:r>
            <a:r>
              <a:rPr lang="he-IL" sz="3200" dirty="0" err="1" smtClean="0">
                <a:latin typeface="David" panose="020E0502060401010101" pitchFamily="34" charset="-79"/>
                <a:cs typeface="David" panose="020E0502060401010101" pitchFamily="34" charset="-79"/>
              </a:rPr>
              <a:t>לעדריאל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המחולתי</a:t>
            </a:r>
            <a:r>
              <a:rPr lang="he-IL" sz="3200" dirty="0" smtClean="0">
                <a:latin typeface="David" panose="020E0502060401010101" pitchFamily="34" charset="-79"/>
                <a:cs typeface="David" panose="020E0502060401010101" pitchFamily="34" charset="-79"/>
              </a:rPr>
              <a:t> בנו של ברזלי. </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7018986" y="3875959"/>
            <a:ext cx="5046373" cy="2800767"/>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dirty="0" smtClean="0">
                <a:solidFill>
                  <a:srgbClr val="FF0000"/>
                </a:solidFill>
                <a:latin typeface="David" panose="020E0502060401010101" pitchFamily="34" charset="-79"/>
                <a:cs typeface="David" panose="020E0502060401010101" pitchFamily="34" charset="-79"/>
              </a:rPr>
              <a:t>"בני מיכל בת שאול אשר ילדה </a:t>
            </a:r>
            <a:r>
              <a:rPr lang="he-IL" sz="3200" b="1" dirty="0" err="1" smtClean="0">
                <a:solidFill>
                  <a:srgbClr val="FF0000"/>
                </a:solidFill>
                <a:latin typeface="David" panose="020E0502060401010101" pitchFamily="34" charset="-79"/>
                <a:cs typeface="David" panose="020E0502060401010101" pitchFamily="34" charset="-79"/>
              </a:rPr>
              <a:t>לעדריאל</a:t>
            </a:r>
            <a:r>
              <a:rPr lang="he-IL" sz="3200" b="1" dirty="0" smtClean="0">
                <a:solidFill>
                  <a:srgbClr val="FF0000"/>
                </a:solidFill>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 וכי מיכל ילדה והלא מירב ילדה לו?  אלא מירב ילדה ומיכל גדלה </a:t>
            </a:r>
            <a:r>
              <a:rPr lang="he-IL" sz="2800" b="1" u="sng" dirty="0" smtClean="0">
                <a:latin typeface="David" panose="020E0502060401010101" pitchFamily="34" charset="-79"/>
                <a:cs typeface="David" panose="020E0502060401010101" pitchFamily="34" charset="-79"/>
              </a:rPr>
              <a:t>לפיכך נקרא על שמה והמגדל יתום ויתומה בתוך ביתו כאלו ילדו ונקרא על שמו </a:t>
            </a:r>
            <a:r>
              <a:rPr lang="he-IL" sz="2800" dirty="0" smtClean="0">
                <a:latin typeface="David" panose="020E0502060401010101" pitchFamily="34" charset="-79"/>
                <a:cs typeface="David" panose="020E0502060401010101" pitchFamily="34" charset="-79"/>
              </a:rPr>
              <a:t>(סנהדרין </a:t>
            </a:r>
            <a:r>
              <a:rPr lang="he-IL" sz="2800" dirty="0" err="1" smtClean="0">
                <a:latin typeface="David" panose="020E0502060401010101" pitchFamily="34" charset="-79"/>
                <a:cs typeface="David" panose="020E0502060401010101" pitchFamily="34" charset="-79"/>
              </a:rPr>
              <a:t>יט</a:t>
            </a:r>
            <a:r>
              <a:rPr lang="he-IL" sz="2800" dirty="0" smtClean="0">
                <a:latin typeface="David" panose="020E0502060401010101" pitchFamily="34" charset="-79"/>
                <a:cs typeface="David" panose="020E0502060401010101" pitchFamily="34" charset="-79"/>
              </a:rPr>
              <a:t> ב)</a:t>
            </a:r>
            <a:endParaRPr lang="he-IL" sz="2800" dirty="0">
              <a:latin typeface="David" panose="020E0502060401010101" pitchFamily="34" charset="-79"/>
              <a:cs typeface="David" panose="020E0502060401010101" pitchFamily="34" charset="-79"/>
            </a:endParaRPr>
          </a:p>
        </p:txBody>
      </p:sp>
      <p:sp>
        <p:nvSpPr>
          <p:cNvPr id="2" name="חץ למטה 1"/>
          <p:cNvSpPr/>
          <p:nvPr/>
        </p:nvSpPr>
        <p:spPr>
          <a:xfrm>
            <a:off x="8358389" y="3134702"/>
            <a:ext cx="914400" cy="805943"/>
          </a:xfrm>
          <a:prstGeom prst="downArrow">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he-IL"/>
          </a:p>
        </p:txBody>
      </p:sp>
      <p:sp>
        <p:nvSpPr>
          <p:cNvPr id="7" name="חץ למטה 6"/>
          <p:cNvSpPr/>
          <p:nvPr/>
        </p:nvSpPr>
        <p:spPr>
          <a:xfrm>
            <a:off x="10612192" y="3134701"/>
            <a:ext cx="914400" cy="805943"/>
          </a:xfrm>
          <a:prstGeom prst="down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99164555"/>
      </p:ext>
    </p:extLst>
  </p:cSld>
  <p:clrMapOvr>
    <a:masterClrMapping/>
  </p:clrMapOvr>
  <mc:AlternateContent xmlns:mc="http://schemas.openxmlformats.org/markup-compatibility/2006">
    <mc:Choice xmlns:p14="http://schemas.microsoft.com/office/powerpoint/2010/main" Requires="p14">
      <p:transition spd="slow" p14:dur="1200">
        <p14:prism dir="r"/>
        <p:sndAc>
          <p:stSnd>
            <p:snd r:embed="rId2" name="hammer.wav"/>
          </p:stSnd>
        </p:sndAc>
      </p:transition>
    </mc:Choice>
    <mc:Fallback>
      <p:transition spd="slow">
        <p:fade/>
        <p:sndAc>
          <p:stSnd>
            <p:snd r:embed="rId2" name="hamm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47775" y="151734"/>
            <a:ext cx="4917583" cy="206210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וַֽיִּתְּנֵ֞ם</a:t>
            </a:r>
            <a:r>
              <a:rPr lang="he-IL" sz="3200" dirty="0" smtClean="0">
                <a:latin typeface="David" panose="020E0502060401010101" pitchFamily="34" charset="-79"/>
                <a:cs typeface="David" panose="020E0502060401010101" pitchFamily="34" charset="-79"/>
              </a:rPr>
              <a:t> בְּיַ֣ד </a:t>
            </a:r>
            <a:r>
              <a:rPr lang="he-IL" sz="3200" dirty="0" err="1" smtClean="0">
                <a:latin typeface="David" panose="020E0502060401010101" pitchFamily="34" charset="-79"/>
                <a:cs typeface="David" panose="020E0502060401010101" pitchFamily="34" charset="-79"/>
              </a:rPr>
              <a:t>הַגִּבְעֹנִ֗ים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וַיֹּֽקִיעֻ֤ם</a:t>
            </a:r>
            <a:r>
              <a:rPr lang="he-IL" sz="3200" dirty="0" smtClean="0">
                <a:latin typeface="David" panose="020E0502060401010101" pitchFamily="34" charset="-79"/>
                <a:cs typeface="David" panose="020E0502060401010101" pitchFamily="34" charset="-79"/>
              </a:rPr>
              <a:t> בָּהָר֙ לִפְנֵ֣י יְהוָ֔ה </a:t>
            </a:r>
            <a:r>
              <a:rPr lang="he-IL" sz="3200" b="1" dirty="0" smtClean="0">
                <a:latin typeface="David" panose="020E0502060401010101" pitchFamily="34" charset="-79"/>
                <a:cs typeface="David" panose="020E0502060401010101" pitchFamily="34" charset="-79"/>
              </a:rPr>
              <a:t>וַיִּפְּל֥וּ שְׁבַעְתָּ֖ם יָ֑חַד והם וְהֵ֨מָּה </a:t>
            </a:r>
            <a:r>
              <a:rPr lang="he-IL" sz="3200" b="1" dirty="0" err="1" smtClean="0">
                <a:latin typeface="David" panose="020E0502060401010101" pitchFamily="34" charset="-79"/>
                <a:cs typeface="David" panose="020E0502060401010101" pitchFamily="34" charset="-79"/>
              </a:rPr>
              <a:t>הֻֽמְת֜ו</a:t>
            </a:r>
            <a:r>
              <a:rPr lang="he-IL" sz="3200" b="1" dirty="0" smtClean="0">
                <a:latin typeface="David" panose="020E0502060401010101" pitchFamily="34" charset="-79"/>
                <a:cs typeface="David" panose="020E0502060401010101" pitchFamily="34" charset="-79"/>
              </a:rPr>
              <a:t>ּ בִּימֵ֤י קָצִיר֙ </a:t>
            </a:r>
            <a:r>
              <a:rPr lang="he-IL" sz="3200" dirty="0" smtClean="0">
                <a:latin typeface="David" panose="020E0502060401010101" pitchFamily="34" charset="-79"/>
                <a:cs typeface="David" panose="020E0502060401010101" pitchFamily="34" charset="-79"/>
              </a:rPr>
              <a:t>בָּרִ֣אשֹׁנִ֔ים </a:t>
            </a:r>
            <a:r>
              <a:rPr lang="he-IL" sz="3200" dirty="0" err="1" smtClean="0">
                <a:latin typeface="David" panose="020E0502060401010101" pitchFamily="34" charset="-79"/>
                <a:cs typeface="David" panose="020E0502060401010101" pitchFamily="34" charset="-79"/>
              </a:rPr>
              <a:t>בִּתְחִלַּ֖ת</a:t>
            </a:r>
            <a:r>
              <a:rPr lang="he-IL" sz="3200" dirty="0" smtClean="0">
                <a:latin typeface="David" panose="020E0502060401010101" pitchFamily="34" charset="-79"/>
                <a:cs typeface="David" panose="020E0502060401010101" pitchFamily="34" charset="-79"/>
              </a:rPr>
              <a:t> קְצִ֥יר שְׂעֹרִֽים׃</a:t>
            </a:r>
          </a:p>
        </p:txBody>
      </p:sp>
      <p:sp>
        <p:nvSpPr>
          <p:cNvPr id="6" name="TextBox 5"/>
          <p:cNvSpPr txBox="1"/>
          <p:nvPr/>
        </p:nvSpPr>
        <p:spPr>
          <a:xfrm>
            <a:off x="115913" y="89431"/>
            <a:ext cx="6697012" cy="206210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ט. </a:t>
            </a:r>
            <a:r>
              <a:rPr lang="he-IL" sz="3200" dirty="0" smtClean="0">
                <a:latin typeface="David" panose="020E0502060401010101" pitchFamily="34" charset="-79"/>
                <a:cs typeface="David" panose="020E0502060401010101" pitchFamily="34" charset="-79"/>
              </a:rPr>
              <a:t>ומסרם דוד ביד הגבעונים ותלו אותם בגבעת שאול (</a:t>
            </a:r>
            <a:r>
              <a:rPr lang="he-IL" sz="2800" dirty="0" smtClean="0">
                <a:latin typeface="David" panose="020E0502060401010101" pitchFamily="34" charset="-79"/>
                <a:cs typeface="David" panose="020E0502060401010101" pitchFamily="34" charset="-79"/>
              </a:rPr>
              <a:t>שנבחרו בידי ה' ע"י ארון הברית)</a:t>
            </a:r>
            <a:r>
              <a:rPr lang="he-IL" sz="3200" dirty="0" smtClean="0">
                <a:latin typeface="David" panose="020E0502060401010101" pitchFamily="34" charset="-79"/>
                <a:cs typeface="David" panose="020E0502060401010101" pitchFamily="34" charset="-79"/>
              </a:rPr>
              <a:t> ומתו כולם בימים הראשונים של עונת קציר החיטים </a:t>
            </a:r>
            <a:r>
              <a:rPr lang="he-IL" sz="2800" dirty="0" smtClean="0">
                <a:latin typeface="David" panose="020E0502060401010101" pitchFamily="34" charset="-79"/>
                <a:cs typeface="David" panose="020E0502060401010101" pitchFamily="34" charset="-79"/>
              </a:rPr>
              <a:t>(</a:t>
            </a:r>
            <a:r>
              <a:rPr lang="he-IL" sz="2800" dirty="0" err="1" smtClean="0">
                <a:latin typeface="David" panose="020E0502060401010101" pitchFamily="34" charset="-79"/>
                <a:cs typeface="David" panose="020E0502060401010101" pitchFamily="34" charset="-79"/>
              </a:rPr>
              <a:t>טז</a:t>
            </a:r>
            <a:r>
              <a:rPr lang="he-IL" sz="2800" dirty="0" smtClean="0">
                <a:latin typeface="David" panose="020E0502060401010101" pitchFamily="34" charset="-79"/>
                <a:cs typeface="David" panose="020E0502060401010101" pitchFamily="34" charset="-79"/>
              </a:rPr>
              <a:t>' בניסן יום הקרבת קורבן העומר)</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6735655" y="2472079"/>
            <a:ext cx="5291071" cy="4154984"/>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איך ה' מעניש כך אנשים שימותו?</a:t>
            </a:r>
            <a:endParaRPr lang="he-IL" sz="3200" b="1" u="sng" dirty="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אמונה- ה' צדיק וישר והכל מדויק ומידה כנגד מידה</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שאול לא הרג בעצמו את כהני </a:t>
            </a:r>
            <a:r>
              <a:rPr lang="he-IL" sz="2800" dirty="0" err="1" smtClean="0">
                <a:latin typeface="David" panose="020E0502060401010101" pitchFamily="34" charset="-79"/>
                <a:cs typeface="David" panose="020E0502060401010101" pitchFamily="34" charset="-79"/>
              </a:rPr>
              <a:t>נוב</a:t>
            </a:r>
            <a:r>
              <a:rPr lang="he-IL" sz="2800" dirty="0" smtClean="0">
                <a:latin typeface="David" panose="020E0502060401010101" pitchFamily="34" charset="-79"/>
                <a:cs typeface="David" panose="020E0502060401010101" pitchFamily="34" charset="-79"/>
              </a:rPr>
              <a:t>. אלא דואג האדומי ואחר כך שלח שאול שיהרגו את שאר התושבים ששם ואת 7 הגבעונים שהיו שם. </a:t>
            </a:r>
            <a:r>
              <a:rPr lang="he-IL" sz="2800" b="1" dirty="0" smtClean="0">
                <a:latin typeface="David" panose="020E0502060401010101" pitchFamily="34" charset="-79"/>
                <a:cs typeface="David" panose="020E0502060401010101" pitchFamily="34" charset="-79"/>
              </a:rPr>
              <a:t>ומי אלו ששלח שאול? בדיוק השבעה הללו שעכשיו נתלו ונענשו</a:t>
            </a:r>
            <a:r>
              <a:rPr lang="he-IL" sz="2800" dirty="0" smtClean="0">
                <a:latin typeface="David" panose="020E0502060401010101" pitchFamily="34" charset="-79"/>
                <a:cs typeface="David" panose="020E0502060401010101" pitchFamily="34" charset="-79"/>
              </a:rPr>
              <a:t>. ה' צדיק וישר.</a:t>
            </a:r>
            <a:endParaRPr lang="he-IL" sz="2400" dirty="0" smtClean="0">
              <a:latin typeface="David" panose="020E0502060401010101" pitchFamily="34" charset="-79"/>
              <a:cs typeface="David" panose="020E0502060401010101" pitchFamily="34" charset="-79"/>
            </a:endParaRPr>
          </a:p>
        </p:txBody>
      </p:sp>
      <p:sp>
        <p:nvSpPr>
          <p:cNvPr id="7" name="TextBox 6"/>
          <p:cNvSpPr txBox="1"/>
          <p:nvPr/>
        </p:nvSpPr>
        <p:spPr>
          <a:xfrm>
            <a:off x="115913" y="666889"/>
            <a:ext cx="6465191" cy="550920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כמה זמן היו תלויים 7 הבנים?</a:t>
            </a:r>
          </a:p>
          <a:p>
            <a:r>
              <a:rPr lang="he-IL" sz="3200" dirty="0" smtClean="0">
                <a:latin typeface="David" panose="020E0502060401010101" pitchFamily="34" charset="-79"/>
                <a:cs typeface="David" panose="020E0502060401010101" pitchFamily="34" charset="-79"/>
              </a:rPr>
              <a:t>חז"ל מופיע במשך 7 חודשים </a:t>
            </a:r>
            <a:r>
              <a:rPr lang="he-IL" sz="3200"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ניסן עד </a:t>
            </a:r>
            <a:r>
              <a:rPr lang="he-IL" sz="3200"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חשוון. והדבר קשה שהרי אסור להלין אדם מת לאחר שהשמש שוקעת? "לא תלין </a:t>
            </a:r>
            <a:r>
              <a:rPr lang="he-IL" sz="3200" dirty="0" err="1" smtClean="0">
                <a:latin typeface="David" panose="020E0502060401010101" pitchFamily="34" charset="-79"/>
                <a:cs typeface="David" panose="020E0502060401010101" pitchFamily="34" charset="-79"/>
              </a:rPr>
              <a:t>נבלתו</a:t>
            </a:r>
            <a:r>
              <a:rPr lang="he-IL" sz="3200" dirty="0" smtClean="0">
                <a:latin typeface="David" panose="020E0502060401010101" pitchFamily="34" charset="-79"/>
                <a:cs typeface="David" panose="020E0502060401010101" pitchFamily="34" charset="-79"/>
              </a:rPr>
              <a:t>" אז מדוע כאן התירו?</a:t>
            </a:r>
          </a:p>
          <a:p>
            <a:r>
              <a:rPr lang="he-IL" sz="3200" b="1" u="sng" dirty="0" smtClean="0">
                <a:latin typeface="David" panose="020E0502060401010101" pitchFamily="34" charset="-79"/>
                <a:cs typeface="David" panose="020E0502060401010101" pitchFamily="34" charset="-79"/>
              </a:rPr>
              <a:t>אלא שיהיה "קידוש ה' </a:t>
            </a:r>
            <a:r>
              <a:rPr lang="he-IL" sz="3200" dirty="0" smtClean="0">
                <a:latin typeface="David" panose="020E0502060401010101" pitchFamily="34" charset="-79"/>
                <a:cs typeface="David" panose="020E0502060401010101" pitchFamily="34" charset="-79"/>
              </a:rPr>
              <a:t>" שעברו אנשים ושאלו מדוע אלו מתו? וענו להם בגלל שאביהם פגע בגבעונים שהיו "גרים" ואז הם התפעלו </a:t>
            </a:r>
            <a:r>
              <a:rPr lang="he-IL" sz="3200" b="1" u="sng" dirty="0" smtClean="0">
                <a:latin typeface="David" panose="020E0502060401010101" pitchFamily="34" charset="-79"/>
                <a:cs typeface="David" panose="020E0502060401010101" pitchFamily="34" charset="-79"/>
              </a:rPr>
              <a:t>כמה ה' מקפיד על הגרים ושומר עליהם</a:t>
            </a:r>
            <a:r>
              <a:rPr lang="he-IL" sz="3200" dirty="0" smtClean="0">
                <a:latin typeface="David" panose="020E0502060401010101" pitchFamily="34" charset="-79"/>
                <a:cs typeface="David" panose="020E0502060401010101" pitchFamily="34" charset="-79"/>
              </a:rPr>
              <a:t>. וכך התגיירו עוד אנשים לעם ישראל באותם ימים. </a:t>
            </a:r>
          </a:p>
        </p:txBody>
      </p:sp>
    </p:spTree>
    <p:extLst>
      <p:ext uri="{BB962C8B-B14F-4D97-AF65-F5344CB8AC3E}">
        <p14:creationId xmlns:p14="http://schemas.microsoft.com/office/powerpoint/2010/main" val="20941798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83380" y="182915"/>
            <a:ext cx="4981978" cy="403187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וַתִּקַּ֣ח</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רִצְפָּה֩ בַת־אַיָּ֨ה </a:t>
            </a:r>
            <a:r>
              <a:rPr lang="he-IL" sz="3200" b="1" dirty="0" err="1" smtClean="0">
                <a:latin typeface="David" panose="020E0502060401010101" pitchFamily="34" charset="-79"/>
                <a:cs typeface="David" panose="020E0502060401010101" pitchFamily="34" charset="-79"/>
              </a:rPr>
              <a:t>אֶת־הַשַּׂ֜ק</a:t>
            </a:r>
            <a:r>
              <a:rPr lang="he-IL" sz="3200" b="1" dirty="0" smtClean="0">
                <a:latin typeface="David" panose="020E0502060401010101" pitchFamily="34" charset="-79"/>
                <a:cs typeface="David" panose="020E0502060401010101" pitchFamily="34" charset="-79"/>
              </a:rPr>
              <a:t> וַתַּטֵּ֨הוּ לָ֤הּ </a:t>
            </a:r>
            <a:r>
              <a:rPr lang="he-IL" sz="3200" b="1" dirty="0" err="1" smtClean="0">
                <a:latin typeface="David" panose="020E0502060401010101" pitchFamily="34" charset="-79"/>
                <a:cs typeface="David" panose="020E0502060401010101" pitchFamily="34" charset="-79"/>
              </a:rPr>
              <a:t>אֶל־הַצּוּר</a:t>
            </a:r>
            <a:r>
              <a:rPr lang="he-IL" sz="3200" b="1" dirty="0" smtClean="0">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מִתְּחִלַּ֣ת</a:t>
            </a:r>
            <a:r>
              <a:rPr lang="he-IL" sz="3200" dirty="0" smtClean="0">
                <a:latin typeface="David" panose="020E0502060401010101" pitchFamily="34" charset="-79"/>
                <a:cs typeface="David" panose="020E0502060401010101" pitchFamily="34" charset="-79"/>
              </a:rPr>
              <a:t> קָצִ֔יר עַ֛ד </a:t>
            </a:r>
            <a:r>
              <a:rPr lang="he-IL" sz="3200" dirty="0" err="1" smtClean="0">
                <a:latin typeface="David" panose="020E0502060401010101" pitchFamily="34" charset="-79"/>
                <a:cs typeface="David" panose="020E0502060401010101" pitchFamily="34" charset="-79"/>
              </a:rPr>
              <a:t>נִתַּךְ־מַ֥יִם</a:t>
            </a:r>
            <a:r>
              <a:rPr lang="he-IL" sz="3200" dirty="0" smtClean="0">
                <a:latin typeface="David" panose="020E0502060401010101" pitchFamily="34" charset="-79"/>
                <a:cs typeface="David" panose="020E0502060401010101" pitchFamily="34" charset="-79"/>
              </a:rPr>
              <a:t> עֲלֵיהֶ֖ם </a:t>
            </a:r>
            <a:r>
              <a:rPr lang="he-IL" sz="3200" dirty="0" err="1" smtClean="0">
                <a:latin typeface="David" panose="020E0502060401010101" pitchFamily="34" charset="-79"/>
                <a:cs typeface="David" panose="020E0502060401010101" pitchFamily="34" charset="-79"/>
              </a:rPr>
              <a:t>מִן־הַשָּׁמָ֑יִם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וְלֹֽא־נָתְנָה</a:t>
            </a:r>
            <a:r>
              <a:rPr lang="he-IL" sz="3200" dirty="0" smtClean="0">
                <a:latin typeface="David" panose="020E0502060401010101" pitchFamily="34" charset="-79"/>
                <a:cs typeface="David" panose="020E0502060401010101" pitchFamily="34" charset="-79"/>
              </a:rPr>
              <a:t>֩ ע֨וֹף הַשָּׁמַ֜יִם לָנ֤וּחַ עֲלֵיהֶם֙ יוֹמָ֔ם </a:t>
            </a:r>
            <a:r>
              <a:rPr lang="he-IL" sz="3200" dirty="0" err="1" smtClean="0">
                <a:latin typeface="David" panose="020E0502060401010101" pitchFamily="34" charset="-79"/>
                <a:cs typeface="David" panose="020E0502060401010101" pitchFamily="34" charset="-79"/>
              </a:rPr>
              <a:t>וְאֶת־חַיַּ֥ת</a:t>
            </a:r>
            <a:r>
              <a:rPr lang="he-IL" sz="3200" dirty="0" smtClean="0">
                <a:latin typeface="David" panose="020E0502060401010101" pitchFamily="34" charset="-79"/>
                <a:cs typeface="David" panose="020E0502060401010101" pitchFamily="34" charset="-79"/>
              </a:rPr>
              <a:t> הַשָּׂדֶ֖ה לָֽיְלָה׃ </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וַיֻּגַּ֖ד</a:t>
            </a:r>
            <a:r>
              <a:rPr lang="he-IL" sz="3200" dirty="0" smtClean="0">
                <a:latin typeface="David" panose="020E0502060401010101" pitchFamily="34" charset="-79"/>
                <a:cs typeface="David" panose="020E0502060401010101" pitchFamily="34" charset="-79"/>
              </a:rPr>
              <a:t> לְדָוִ֑ד אֵ֧ת </a:t>
            </a:r>
            <a:r>
              <a:rPr lang="he-IL" sz="3200" dirty="0" err="1" smtClean="0">
                <a:latin typeface="David" panose="020E0502060401010101" pitchFamily="34" charset="-79"/>
                <a:cs typeface="David" panose="020E0502060401010101" pitchFamily="34" charset="-79"/>
              </a:rPr>
              <a:t>אֲשֶׁר־עָֽשְׂתָ֛ה</a:t>
            </a:r>
            <a:r>
              <a:rPr lang="he-IL" sz="3200" dirty="0" smtClean="0">
                <a:latin typeface="David" panose="020E0502060401010101" pitchFamily="34" charset="-79"/>
                <a:cs typeface="David" panose="020E0502060401010101" pitchFamily="34" charset="-79"/>
              </a:rPr>
              <a:t> רִצְפָּ֥ה בַת־אַיָּ֖ה </a:t>
            </a:r>
            <a:r>
              <a:rPr lang="he-IL" sz="3200" dirty="0" err="1" smtClean="0">
                <a:latin typeface="David" panose="020E0502060401010101" pitchFamily="34" charset="-79"/>
                <a:cs typeface="David" panose="020E0502060401010101" pitchFamily="34" charset="-79"/>
              </a:rPr>
              <a:t>פִּלֶ֥גֶש</a:t>
            </a:r>
            <a:r>
              <a:rPr lang="he-IL" sz="3200" dirty="0" smtClean="0">
                <a:latin typeface="David" panose="020E0502060401010101" pitchFamily="34" charset="-79"/>
                <a:cs typeface="David" panose="020E0502060401010101" pitchFamily="34" charset="-79"/>
              </a:rPr>
              <a:t>ׁ שָׁאֽוּל׃</a:t>
            </a:r>
          </a:p>
        </p:txBody>
      </p:sp>
      <p:sp>
        <p:nvSpPr>
          <p:cNvPr id="6" name="TextBox 5"/>
          <p:cNvSpPr txBox="1"/>
          <p:nvPr/>
        </p:nvSpPr>
        <p:spPr>
          <a:xfrm>
            <a:off x="244699" y="92763"/>
            <a:ext cx="6619739" cy="4893647"/>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י. </a:t>
            </a:r>
            <a:r>
              <a:rPr lang="he-IL" sz="3200" dirty="0" smtClean="0">
                <a:latin typeface="David" panose="020E0502060401010101" pitchFamily="34" charset="-79"/>
                <a:cs typeface="David" panose="020E0502060401010101" pitchFamily="34" charset="-79"/>
              </a:rPr>
              <a:t>לקחה רצפה בתו של איה יריעת שער עיזים (כמין שמיכה) ופרסה לאוהל בסמוך לסלע ששם נתלו מניסן ועד שירדו עליהם גשמים (חשוון) מהשמיים והיא הפריחה את העופות הדורסים מלאכול את גופותיהם ביום. ואת חיות הטרף שבאו בלילה.</a:t>
            </a:r>
          </a:p>
          <a:p>
            <a:r>
              <a:rPr lang="he-IL" sz="3200" b="1" u="sng" dirty="0" smtClean="0">
                <a:latin typeface="David" panose="020E0502060401010101" pitchFamily="34" charset="-79"/>
                <a:cs typeface="David" panose="020E0502060401010101" pitchFamily="34" charset="-79"/>
              </a:rPr>
              <a:t>יא. </a:t>
            </a:r>
            <a:r>
              <a:rPr lang="he-IL" sz="3200" dirty="0" smtClean="0">
                <a:latin typeface="David" panose="020E0502060401010101" pitchFamily="34" charset="-79"/>
                <a:cs typeface="David" panose="020E0502060401010101" pitchFamily="34" charset="-79"/>
              </a:rPr>
              <a:t>וספרו לדוד, על מעשה החסד של אמת שעשתה רצפה בת איה פילגשו של שאול. </a:t>
            </a:r>
          </a:p>
          <a:p>
            <a:r>
              <a:rPr lang="he-IL" sz="2800" b="1" dirty="0" smtClean="0">
                <a:latin typeface="David" panose="020E0502060401010101" pitchFamily="34" charset="-79"/>
                <a:cs typeface="David" panose="020E0502060401010101" pitchFamily="34" charset="-79"/>
              </a:rPr>
              <a:t>{"חסד של אמת" – חסד שעושים עם המת שכן זה חסד ללא תמורה חזרה שכן הוא מת} </a:t>
            </a:r>
            <a:endParaRPr lang="he-IL" sz="2800" b="1"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890120" y="3589633"/>
            <a:ext cx="4911480" cy="3268367"/>
          </a:xfrm>
          <a:prstGeom prst="rect">
            <a:avLst/>
          </a:prstGeom>
        </p:spPr>
      </p:pic>
      <p:pic>
        <p:nvPicPr>
          <p:cNvPr id="3" name="תמונה 2"/>
          <p:cNvPicPr>
            <a:picLocks noChangeAspect="1"/>
          </p:cNvPicPr>
          <p:nvPr/>
        </p:nvPicPr>
        <p:blipFill>
          <a:blip r:embed="rId4"/>
          <a:stretch>
            <a:fillRect/>
          </a:stretch>
        </p:blipFill>
        <p:spPr>
          <a:xfrm>
            <a:off x="5496236" y="5076562"/>
            <a:ext cx="3174287" cy="150682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279732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in)">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barn(inVertical)">
                                      <p:cBhvr>
                                        <p:cTn id="26" dur="500"/>
                                        <p:tgtEl>
                                          <p:spTgt spid="6">
                                            <p:txEl>
                                              <p:pRg st="1" end="1"/>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barn(inVertical)">
                                      <p:cBhvr>
                                        <p:cTn id="2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47775" y="152399"/>
            <a:ext cx="4891826" cy="3539430"/>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וַיֵּ֣לֶךְ דָּוִ֗ד </a:t>
            </a:r>
            <a:r>
              <a:rPr lang="he-IL" sz="3200" b="1" dirty="0" err="1" smtClean="0">
                <a:latin typeface="David" panose="020E0502060401010101" pitchFamily="34" charset="-79"/>
                <a:cs typeface="David" panose="020E0502060401010101" pitchFamily="34" charset="-79"/>
              </a:rPr>
              <a:t>וַיִּקַּ֞ח</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אֶת־עַצְמ֤וֹת</a:t>
            </a:r>
            <a:r>
              <a:rPr lang="he-IL" sz="3200" b="1" dirty="0" smtClean="0">
                <a:latin typeface="David" panose="020E0502060401010101" pitchFamily="34" charset="-79"/>
                <a:cs typeface="David" panose="020E0502060401010101" pitchFamily="34" charset="-79"/>
              </a:rPr>
              <a:t> שָׁאוּל֙ </a:t>
            </a:r>
            <a:r>
              <a:rPr lang="he-IL" sz="3200" b="1" dirty="0" err="1" smtClean="0">
                <a:latin typeface="David" panose="020E0502060401010101" pitchFamily="34" charset="-79"/>
                <a:cs typeface="David" panose="020E0502060401010101" pitchFamily="34" charset="-79"/>
              </a:rPr>
              <a:t>וְאֶת־עַצְמוֹת</a:t>
            </a:r>
            <a:r>
              <a:rPr lang="he-IL" sz="3200" b="1" dirty="0" smtClean="0">
                <a:latin typeface="David" panose="020E0502060401010101" pitchFamily="34" charset="-79"/>
                <a:cs typeface="David" panose="020E0502060401010101" pitchFamily="34" charset="-79"/>
              </a:rPr>
              <a:t>֙ יְהֽוֹנָתָ֣ן בְּנ֔וֹ מֵאֵ֕ת בַּֽעֲלֵ֖י יָבֵ֣ישׁ גִּלְעָ֑ד </a:t>
            </a:r>
            <a:r>
              <a:rPr lang="he-IL" sz="3200" dirty="0" smtClean="0">
                <a:latin typeface="David" panose="020E0502060401010101" pitchFamily="34" charset="-79"/>
                <a:cs typeface="David" panose="020E0502060401010101" pitchFamily="34" charset="-79"/>
              </a:rPr>
              <a:t>אֲשֶׁר֩ גָּֽנְב֨וּ אֹתָ֜ם מֵֽרְחֹ֣ב </a:t>
            </a:r>
            <a:r>
              <a:rPr lang="he-IL" sz="3200" dirty="0" err="1" smtClean="0">
                <a:latin typeface="David" panose="020E0502060401010101" pitchFamily="34" charset="-79"/>
                <a:cs typeface="David" panose="020E0502060401010101" pitchFamily="34" charset="-79"/>
              </a:rPr>
              <a:t>בֵּֽית־שַׁ֗ן</a:t>
            </a:r>
            <a:r>
              <a:rPr lang="he-IL" sz="3200" dirty="0" smtClean="0">
                <a:latin typeface="David" panose="020E0502060401010101" pitchFamily="34" charset="-79"/>
                <a:cs typeface="David" panose="020E0502060401010101" pitchFamily="34" charset="-79"/>
              </a:rPr>
              <a:t> אֲשֶׁ֨ר תלום תְּלָא֥וּם שם </a:t>
            </a:r>
            <a:r>
              <a:rPr lang="he-IL" sz="3200" dirty="0" err="1" smtClean="0">
                <a:latin typeface="David" panose="020E0502060401010101" pitchFamily="34" charset="-79"/>
                <a:cs typeface="David" panose="020E0502060401010101" pitchFamily="34" charset="-79"/>
              </a:rPr>
              <a:t>הפלשתים</a:t>
            </a:r>
            <a:r>
              <a:rPr lang="he-IL" sz="3200" dirty="0" smtClean="0">
                <a:latin typeface="David" panose="020E0502060401010101" pitchFamily="34" charset="-79"/>
                <a:cs typeface="David" panose="020E0502060401010101" pitchFamily="34" charset="-79"/>
              </a:rPr>
              <a:t> שָׁ֨מָּה֙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בְּי֨וֹם </a:t>
            </a:r>
            <a:r>
              <a:rPr lang="he-IL" sz="3200" dirty="0" err="1" smtClean="0">
                <a:latin typeface="David" panose="020E0502060401010101" pitchFamily="34" charset="-79"/>
                <a:cs typeface="David" panose="020E0502060401010101" pitchFamily="34" charset="-79"/>
              </a:rPr>
              <a:t>הַכּ֧וֹת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אֶת־שָׁא֖וּל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בַּגִּלְבֹּֽע</a:t>
            </a:r>
            <a:r>
              <a:rPr lang="he-IL" sz="3200" dirty="0" smtClean="0">
                <a:latin typeface="David" panose="020E0502060401010101" pitchFamily="34" charset="-79"/>
                <a:cs typeface="David" panose="020E0502060401010101" pitchFamily="34" charset="-79"/>
              </a:rPr>
              <a:t>ַ׃</a:t>
            </a:r>
          </a:p>
        </p:txBody>
      </p:sp>
      <p:sp>
        <p:nvSpPr>
          <p:cNvPr id="6" name="TextBox 5"/>
          <p:cNvSpPr txBox="1"/>
          <p:nvPr/>
        </p:nvSpPr>
        <p:spPr>
          <a:xfrm>
            <a:off x="5342589" y="4068361"/>
            <a:ext cx="6697012" cy="255454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מתוך כך שראה דוד את החסד שעשתה רצפה אמר לעצמו קל וחומר- </a:t>
            </a:r>
            <a:r>
              <a:rPr lang="he-IL" sz="3200" dirty="0" smtClean="0">
                <a:latin typeface="David" panose="020E0502060401010101" pitchFamily="34" charset="-79"/>
                <a:cs typeface="David" panose="020E0502060401010101" pitchFamily="34" charset="-79"/>
              </a:rPr>
              <a:t>מה זו שהיא אישה וכך עשתה גמ"ח, אני שאני מלך, על אחת כמה וכמה שראוי שאעשה כן, מיד הלך לגמול חסד עם שאול ויהונתן. </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141667" y="242551"/>
            <a:ext cx="6632619" cy="3046988"/>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err="1" smtClean="0">
                <a:latin typeface="David" panose="020E0502060401010101" pitchFamily="34" charset="-79"/>
                <a:cs typeface="David" panose="020E0502060401010101" pitchFamily="34" charset="-79"/>
              </a:rPr>
              <a:t>יב</a:t>
            </a:r>
            <a:r>
              <a:rPr lang="he-IL" sz="3200" b="1" dirty="0" smtClean="0">
                <a:latin typeface="David" panose="020E0502060401010101" pitchFamily="34" charset="-79"/>
                <a:cs typeface="David" panose="020E0502060401010101" pitchFamily="34" charset="-79"/>
              </a:rPr>
              <a:t>. אז הלך דוד והביא את עצמותיו של שאול ויהונתן בנו, שהיו ברשות תושבי יביש גלעד</a:t>
            </a:r>
            <a:r>
              <a:rPr lang="he-IL" sz="3200" dirty="0" smtClean="0">
                <a:latin typeface="David" panose="020E0502060401010101" pitchFamily="34" charset="-79"/>
                <a:cs typeface="David" panose="020E0502060401010101" pitchFamily="34" charset="-79"/>
              </a:rPr>
              <a:t>, שהעבירו אליהם בחשאי את הגופות שהיו מוצגות לראווה בחומת בית שן שתלו אותם הפלישתים על החומה בזמן שהרגו הפלישתים את שאול ויהונתן בהר הגלבוע. </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05795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67470" y="178475"/>
            <a:ext cx="5072131" cy="403187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וַיַּ֤עַל מִשָּׁם֙ </a:t>
            </a:r>
            <a:r>
              <a:rPr lang="he-IL" sz="3200" dirty="0" err="1" smtClean="0">
                <a:latin typeface="David" panose="020E0502060401010101" pitchFamily="34" charset="-79"/>
                <a:cs typeface="David" panose="020E0502060401010101" pitchFamily="34" charset="-79"/>
              </a:rPr>
              <a:t>אֶת־עַצְמ֣וֹת</a:t>
            </a:r>
            <a:r>
              <a:rPr lang="he-IL" sz="3200" dirty="0" smtClean="0">
                <a:latin typeface="David" panose="020E0502060401010101" pitchFamily="34" charset="-79"/>
                <a:cs typeface="David" panose="020E0502060401010101" pitchFamily="34" charset="-79"/>
              </a:rPr>
              <a:t> שָׁא֔וּל </a:t>
            </a:r>
            <a:r>
              <a:rPr lang="he-IL" sz="3200" dirty="0" err="1" smtClean="0">
                <a:latin typeface="David" panose="020E0502060401010101" pitchFamily="34" charset="-79"/>
                <a:cs typeface="David" panose="020E0502060401010101" pitchFamily="34" charset="-79"/>
              </a:rPr>
              <a:t>וְאֶת־עַצְמ֖וֹת</a:t>
            </a:r>
            <a:r>
              <a:rPr lang="he-IL" sz="3200" dirty="0" smtClean="0">
                <a:latin typeface="David" panose="020E0502060401010101" pitchFamily="34" charset="-79"/>
                <a:cs typeface="David" panose="020E0502060401010101" pitchFamily="34" charset="-79"/>
              </a:rPr>
              <a:t> יְהֽוֹנָתָ֣ן בְּנ֑וֹ וַיַּ֣אַסְפ֔וּ </a:t>
            </a:r>
            <a:r>
              <a:rPr lang="he-IL" sz="3200" dirty="0" err="1" smtClean="0">
                <a:latin typeface="David" panose="020E0502060401010101" pitchFamily="34" charset="-79"/>
                <a:cs typeface="David" panose="020E0502060401010101" pitchFamily="34" charset="-79"/>
              </a:rPr>
              <a:t>אֶת־עַצְמ֖וֹת</a:t>
            </a:r>
            <a:r>
              <a:rPr lang="he-IL" sz="3200" b="1" dirty="0" smtClean="0">
                <a:latin typeface="David" panose="020E0502060401010101" pitchFamily="34" charset="-79"/>
                <a:cs typeface="David" panose="020E0502060401010101" pitchFamily="34" charset="-79"/>
              </a:rPr>
              <a:t> הַמּֽוּקָעִֽים</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וַיִּקְבְּר֣וּ </a:t>
            </a:r>
            <a:r>
              <a:rPr lang="he-IL" sz="3200" b="1" dirty="0" err="1" smtClean="0">
                <a:latin typeface="David" panose="020E0502060401010101" pitchFamily="34" charset="-79"/>
                <a:cs typeface="David" panose="020E0502060401010101" pitchFamily="34" charset="-79"/>
              </a:rPr>
              <a:t>אֶת־עַצְמוֹת־שָׁא֣וּל</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וִיהוֹנָֽתָן־בְּ֠נו</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בְּאֶ֨רֶץ בִּנְיָמִ֜ן בְּצֵלָ֗ע </a:t>
            </a:r>
            <a:r>
              <a:rPr lang="he-IL" sz="3200" b="1" dirty="0" smtClean="0">
                <a:latin typeface="David" panose="020E0502060401010101" pitchFamily="34" charset="-79"/>
                <a:cs typeface="David" panose="020E0502060401010101" pitchFamily="34" charset="-79"/>
              </a:rPr>
              <a:t>בְּקֶ֨בֶר֙ קִ֣ישׁ אָבִ֔יו </a:t>
            </a:r>
            <a:r>
              <a:rPr lang="he-IL" sz="3200" dirty="0" smtClean="0">
                <a:latin typeface="David" panose="020E0502060401010101" pitchFamily="34" charset="-79"/>
                <a:cs typeface="David" panose="020E0502060401010101" pitchFamily="34" charset="-79"/>
              </a:rPr>
              <a:t>וַֽיַּעֲשׂ֔וּ כֹּ֥ל </a:t>
            </a:r>
            <a:r>
              <a:rPr lang="he-IL" sz="3200" dirty="0" err="1" smtClean="0">
                <a:latin typeface="David" panose="020E0502060401010101" pitchFamily="34" charset="-79"/>
                <a:cs typeface="David" panose="020E0502060401010101" pitchFamily="34" charset="-79"/>
              </a:rPr>
              <a:t>אֲשֶׁר־צִוָּ֖ה</a:t>
            </a:r>
            <a:r>
              <a:rPr lang="he-IL" sz="3200" dirty="0" smtClean="0">
                <a:latin typeface="David" panose="020E0502060401010101" pitchFamily="34" charset="-79"/>
                <a:cs typeface="David" panose="020E0502060401010101" pitchFamily="34" charset="-79"/>
              </a:rPr>
              <a:t> הַמֶּ֑לֶךְ</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וַיֵּֽעָתֵ֧ר</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אֱלֹהִ֛ים</a:t>
            </a:r>
            <a:r>
              <a:rPr lang="he-IL" sz="3200" dirty="0" smtClean="0">
                <a:latin typeface="David" panose="020E0502060401010101" pitchFamily="34" charset="-79"/>
                <a:cs typeface="David" panose="020E0502060401010101" pitchFamily="34" charset="-79"/>
              </a:rPr>
              <a:t> לָאָ֖רֶץ אַֽחֲרֵי־כֵֽן׃ </a:t>
            </a:r>
          </a:p>
        </p:txBody>
      </p:sp>
      <p:sp>
        <p:nvSpPr>
          <p:cNvPr id="6" name="TextBox 5"/>
          <p:cNvSpPr txBox="1"/>
          <p:nvPr/>
        </p:nvSpPr>
        <p:spPr>
          <a:xfrm>
            <a:off x="167426" y="178475"/>
            <a:ext cx="6676621" cy="452431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err="1" smtClean="0">
                <a:latin typeface="David" panose="020E0502060401010101" pitchFamily="34" charset="-79"/>
                <a:cs typeface="David" panose="020E0502060401010101" pitchFamily="34" charset="-79"/>
              </a:rPr>
              <a:t>יג</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והעלה דוד את עצמות שאול ויהונתן ואספו גם את העצמות של </a:t>
            </a:r>
            <a:r>
              <a:rPr lang="he-IL" sz="3200" b="1" dirty="0" smtClean="0">
                <a:latin typeface="David" panose="020E0502060401010101" pitchFamily="34" charset="-79"/>
                <a:cs typeface="David" panose="020E0502060401010101" pitchFamily="34" charset="-79"/>
              </a:rPr>
              <a:t>7 התלויים </a:t>
            </a:r>
            <a:r>
              <a:rPr lang="he-IL" sz="3200" dirty="0" smtClean="0">
                <a:latin typeface="David" panose="020E0502060401010101" pitchFamily="34" charset="-79"/>
                <a:cs typeface="David" panose="020E0502060401010101" pitchFamily="34" charset="-79"/>
              </a:rPr>
              <a:t>בגבעת שאול. </a:t>
            </a:r>
          </a:p>
          <a:p>
            <a:r>
              <a:rPr lang="he-IL" sz="3200" b="1" dirty="0" smtClean="0">
                <a:latin typeface="David" panose="020E0502060401010101" pitchFamily="34" charset="-79"/>
                <a:cs typeface="David" panose="020E0502060401010101" pitchFamily="34" charset="-79"/>
              </a:rPr>
              <a:t>יד. וקברו את עצמותיהם שלשאול ויהונתן </a:t>
            </a:r>
            <a:r>
              <a:rPr lang="he-IL" sz="3200" dirty="0" smtClean="0">
                <a:latin typeface="David" panose="020E0502060401010101" pitchFamily="34" charset="-79"/>
                <a:cs typeface="David" panose="020E0502060401010101" pitchFamily="34" charset="-79"/>
              </a:rPr>
              <a:t>בנחלת בנימין בישוב צלע. באחוזת הקבר של </a:t>
            </a:r>
            <a:r>
              <a:rPr lang="he-IL" sz="3200" b="1" dirty="0" smtClean="0">
                <a:latin typeface="David" panose="020E0502060401010101" pitchFamily="34" charset="-79"/>
                <a:cs typeface="David" panose="020E0502060401010101" pitchFamily="34" charset="-79"/>
              </a:rPr>
              <a:t>קיש אביו של שאול. </a:t>
            </a:r>
            <a:r>
              <a:rPr lang="he-IL" sz="3200" dirty="0" smtClean="0">
                <a:latin typeface="David" panose="020E0502060401010101" pitchFamily="34" charset="-79"/>
                <a:cs typeface="David" panose="020E0502060401010101" pitchFamily="34" charset="-79"/>
              </a:rPr>
              <a:t>כפי הוראות דוד המלך </a:t>
            </a:r>
            <a:r>
              <a:rPr lang="he-IL" sz="2800" dirty="0" smtClean="0">
                <a:latin typeface="David" panose="020E0502060401010101" pitchFamily="34" charset="-79"/>
                <a:cs typeface="David" panose="020E0502060401010101" pitchFamily="34" charset="-79"/>
              </a:rPr>
              <a:t>(להעביר את ארונם בכל ערי ישראל ולהספידם) </a:t>
            </a:r>
            <a:r>
              <a:rPr lang="he-IL" sz="3200" dirty="0" smtClean="0">
                <a:latin typeface="David" panose="020E0502060401010101" pitchFamily="34" charset="-79"/>
                <a:cs typeface="David" panose="020E0502060401010101" pitchFamily="34" charset="-79"/>
              </a:rPr>
              <a:t>ולאחר מכן </a:t>
            </a:r>
            <a:r>
              <a:rPr lang="he-IL" sz="3200" b="1" dirty="0" smtClean="0">
                <a:latin typeface="David" panose="020E0502060401010101" pitchFamily="34" charset="-79"/>
                <a:cs typeface="David" panose="020E0502060401010101" pitchFamily="34" charset="-79"/>
              </a:rPr>
              <a:t>נתרצה</a:t>
            </a:r>
            <a:r>
              <a:rPr lang="he-IL" sz="3200" dirty="0" smtClean="0">
                <a:latin typeface="David" panose="020E0502060401010101" pitchFamily="34" charset="-79"/>
                <a:cs typeface="David" panose="020E0502060401010101" pitchFamily="34" charset="-79"/>
              </a:rPr>
              <a:t> ה' והוריד גשמי ברכה בארץ והרעב נפסק.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720627" y="4542267"/>
            <a:ext cx="5318974" cy="2062103"/>
          </a:xfrm>
          <a:prstGeom prst="rect">
            <a:avLst/>
          </a:prstGeom>
          <a:solidFill>
            <a:schemeClr val="accent1">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"חז"ל מספרים: </a:t>
            </a:r>
            <a:r>
              <a:rPr lang="he-IL" sz="3200" dirty="0" smtClean="0">
                <a:latin typeface="David" panose="020E0502060401010101" pitchFamily="34" charset="-79"/>
                <a:cs typeface="David" panose="020E0502060401010101" pitchFamily="34" charset="-79"/>
              </a:rPr>
              <a:t>שגופם של שאול ויהונתן לא נרקבו כל הזמן הזה. ואז דוד עשה לו הלוויה והספד בכל ערי ישראל.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586527" y="4542267"/>
            <a:ext cx="2857500" cy="1600200"/>
          </a:xfrm>
          <a:prstGeom prst="rect">
            <a:avLst/>
          </a:prstGeom>
        </p:spPr>
      </p:pic>
      <p:pic>
        <p:nvPicPr>
          <p:cNvPr id="7" name="תמונה 6"/>
          <p:cNvPicPr>
            <a:picLocks noChangeAspect="1"/>
          </p:cNvPicPr>
          <p:nvPr/>
        </p:nvPicPr>
        <p:blipFill>
          <a:blip r:embed="rId3"/>
          <a:stretch>
            <a:fillRect/>
          </a:stretch>
        </p:blipFill>
        <p:spPr>
          <a:xfrm>
            <a:off x="3660416" y="4840043"/>
            <a:ext cx="2843822" cy="1892318"/>
          </a:xfrm>
          <a:prstGeom prst="rect">
            <a:avLst/>
          </a:prstGeom>
        </p:spPr>
      </p:pic>
      <p:cxnSp>
        <p:nvCxnSpPr>
          <p:cNvPr id="9" name="מחבר חץ ישר 8"/>
          <p:cNvCxnSpPr/>
          <p:nvPr/>
        </p:nvCxnSpPr>
        <p:spPr>
          <a:xfrm flipH="1">
            <a:off x="5537915" y="2962141"/>
            <a:ext cx="4726547" cy="2380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97682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80">
                                          <p:stCondLst>
                                            <p:cond delay="0"/>
                                          </p:stCondLst>
                                        </p:cTn>
                                        <p:tgtEl>
                                          <p:spTgt spid="2"/>
                                        </p:tgtEl>
                                      </p:cBhvr>
                                    </p:animEffect>
                                    <p:anim calcmode="lin" valueType="num">
                                      <p:cBhvr>
                                        <p:cTn id="2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6" dur="26">
                                          <p:stCondLst>
                                            <p:cond delay="650"/>
                                          </p:stCondLst>
                                        </p:cTn>
                                        <p:tgtEl>
                                          <p:spTgt spid="2"/>
                                        </p:tgtEl>
                                      </p:cBhvr>
                                      <p:to x="100000" y="60000"/>
                                    </p:animScale>
                                    <p:animScale>
                                      <p:cBhvr>
                                        <p:cTn id="27" dur="166" decel="50000">
                                          <p:stCondLst>
                                            <p:cond delay="676"/>
                                          </p:stCondLst>
                                        </p:cTn>
                                        <p:tgtEl>
                                          <p:spTgt spid="2"/>
                                        </p:tgtEl>
                                      </p:cBhvr>
                                      <p:to x="100000" y="100000"/>
                                    </p:animScale>
                                    <p:animScale>
                                      <p:cBhvr>
                                        <p:cTn id="28" dur="26">
                                          <p:stCondLst>
                                            <p:cond delay="1312"/>
                                          </p:stCondLst>
                                        </p:cTn>
                                        <p:tgtEl>
                                          <p:spTgt spid="2"/>
                                        </p:tgtEl>
                                      </p:cBhvr>
                                      <p:to x="100000" y="80000"/>
                                    </p:animScale>
                                    <p:animScale>
                                      <p:cBhvr>
                                        <p:cTn id="29" dur="166" decel="50000">
                                          <p:stCondLst>
                                            <p:cond delay="1338"/>
                                          </p:stCondLst>
                                        </p:cTn>
                                        <p:tgtEl>
                                          <p:spTgt spid="2"/>
                                        </p:tgtEl>
                                      </p:cBhvr>
                                      <p:to x="100000" y="100000"/>
                                    </p:animScale>
                                    <p:animScale>
                                      <p:cBhvr>
                                        <p:cTn id="30" dur="26">
                                          <p:stCondLst>
                                            <p:cond delay="1642"/>
                                          </p:stCondLst>
                                        </p:cTn>
                                        <p:tgtEl>
                                          <p:spTgt spid="2"/>
                                        </p:tgtEl>
                                      </p:cBhvr>
                                      <p:to x="100000" y="90000"/>
                                    </p:animScale>
                                    <p:animScale>
                                      <p:cBhvr>
                                        <p:cTn id="31" dur="166" decel="50000">
                                          <p:stCondLst>
                                            <p:cond delay="1668"/>
                                          </p:stCondLst>
                                        </p:cTn>
                                        <p:tgtEl>
                                          <p:spTgt spid="2"/>
                                        </p:tgtEl>
                                      </p:cBhvr>
                                      <p:to x="100000" y="100000"/>
                                    </p:animScale>
                                    <p:animScale>
                                      <p:cBhvr>
                                        <p:cTn id="32" dur="26">
                                          <p:stCondLst>
                                            <p:cond delay="1808"/>
                                          </p:stCondLst>
                                        </p:cTn>
                                        <p:tgtEl>
                                          <p:spTgt spid="2"/>
                                        </p:tgtEl>
                                      </p:cBhvr>
                                      <p:to x="100000" y="95000"/>
                                    </p:animScale>
                                    <p:animScale>
                                      <p:cBhvr>
                                        <p:cTn id="33" dur="166" decel="50000">
                                          <p:stCondLst>
                                            <p:cond delay="1834"/>
                                          </p:stCondLst>
                                        </p:cTn>
                                        <p:tgtEl>
                                          <p:spTgt spid="2"/>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 calcmode="lin" valueType="num">
                                      <p:cBhvr additive="base">
                                        <p:cTn id="3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6063" y="203914"/>
            <a:ext cx="11848562" cy="649408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מלחמות ישראל בפלישתים 4 הענקים:</a:t>
            </a:r>
          </a:p>
          <a:p>
            <a:r>
              <a:rPr lang="he-IL" sz="3200" b="1" dirty="0" smtClean="0">
                <a:latin typeface="David" panose="020E0502060401010101" pitchFamily="34" charset="-79"/>
                <a:cs typeface="David" panose="020E0502060401010101" pitchFamily="34" charset="-79"/>
              </a:rPr>
              <a:t>עורפה אחות רות </a:t>
            </a:r>
            <a:r>
              <a:rPr lang="he-IL" sz="3200" b="1" dirty="0" err="1" smtClean="0">
                <a:latin typeface="David" panose="020E0502060401010101" pitchFamily="34" charset="-79"/>
                <a:cs typeface="David" panose="020E0502060401010101" pitchFamily="34" charset="-79"/>
              </a:rPr>
              <a:t>המואביה</a:t>
            </a:r>
            <a:r>
              <a:rPr lang="he-IL" sz="3200" b="1" dirty="0" smtClean="0">
                <a:latin typeface="David" panose="020E0502060401010101" pitchFamily="34" charset="-79"/>
                <a:cs typeface="David" panose="020E0502060401010101" pitchFamily="34" charset="-79"/>
              </a:rPr>
              <a:t> נולדו לה 4 בנים ענקים והיו בפלישתים</a:t>
            </a:r>
            <a:r>
              <a:rPr lang="he-IL" sz="3200" dirty="0" smtClean="0">
                <a:latin typeface="David" panose="020E0502060401010101" pitchFamily="34" charset="-79"/>
                <a:cs typeface="David" panose="020E0502060401010101" pitchFamily="34" charset="-79"/>
              </a:rPr>
              <a:t>. </a:t>
            </a:r>
          </a:p>
          <a:p>
            <a:r>
              <a:rPr lang="he-IL" sz="3200" dirty="0" smtClean="0">
                <a:latin typeface="David" panose="020E0502060401010101" pitchFamily="34" charset="-79"/>
                <a:cs typeface="David" panose="020E0502060401010101" pitchFamily="34" charset="-79"/>
              </a:rPr>
              <a:t>חז"ל מספרים שדוד בגלל שלא ניזהר בעיר נב מפני דואג ששמע את השיחה היה צריך דוד להיענש. וה' העניש אותו שהוא נמסר בידי האויב הפלישתי. </a:t>
            </a:r>
          </a:p>
          <a:p>
            <a:r>
              <a:rPr lang="he-IL" sz="3200" dirty="0" smtClean="0">
                <a:latin typeface="David" panose="020E0502060401010101" pitchFamily="34" charset="-79"/>
                <a:cs typeface="David" panose="020E0502060401010101" pitchFamily="34" charset="-79"/>
              </a:rPr>
              <a:t>וכאשר דוד רץ אחרי צבי לא שם לב וניכנס לפלישתים ראה אותו </a:t>
            </a:r>
            <a:r>
              <a:rPr lang="he-IL" sz="3200" b="1" dirty="0" smtClean="0">
                <a:latin typeface="David" panose="020E0502060401010101" pitchFamily="34" charset="-79"/>
                <a:cs typeface="David" panose="020E0502060401010101" pitchFamily="34" charset="-79"/>
              </a:rPr>
              <a:t>"ישבי בנוב" בנה של עורפה</a:t>
            </a:r>
            <a:r>
              <a:rPr lang="he-IL" sz="3200" dirty="0" smtClean="0">
                <a:latin typeface="David" panose="020E0502060401010101" pitchFamily="34" charset="-79"/>
                <a:cs typeface="David" panose="020E0502060401010101" pitchFamily="34" charset="-79"/>
              </a:rPr>
              <a:t>. ותפס אותו ורצה להרוג את דוד. </a:t>
            </a:r>
          </a:p>
          <a:p>
            <a:r>
              <a:rPr lang="he-IL" sz="3200" dirty="0" smtClean="0">
                <a:latin typeface="David" panose="020E0502060401010101" pitchFamily="34" charset="-79"/>
                <a:cs typeface="David" panose="020E0502060401010101" pitchFamily="34" charset="-79"/>
              </a:rPr>
              <a:t>ואז אבישי שהיה במחנה ישראל פתאום ראה יונה שמכה את עצמה והבין שמלך ישראל בצרה. הלך וקיבל אישור ולקח את פרדת המלך. וניכנס למחנה פלישתים. </a:t>
            </a:r>
          </a:p>
          <a:p>
            <a:r>
              <a:rPr lang="he-IL" sz="3200" dirty="0" smtClean="0">
                <a:latin typeface="David" panose="020E0502060401010101" pitchFamily="34" charset="-79"/>
                <a:cs typeface="David" panose="020E0502060401010101" pitchFamily="34" charset="-79"/>
              </a:rPr>
              <a:t>ראתה אותו ערפה וזרקה עליו פלך של טווית החוטים. ולא פגע באבישי והוא לקח וזרק עליה חזרה והרג אותה. </a:t>
            </a:r>
          </a:p>
          <a:p>
            <a:r>
              <a:rPr lang="he-IL" sz="3200" dirty="0" smtClean="0">
                <a:latin typeface="David" panose="020E0502060401010101" pitchFamily="34" charset="-79"/>
                <a:cs typeface="David" panose="020E0502060401010101" pitchFamily="34" charset="-79"/>
              </a:rPr>
              <a:t>ולאחר מכן אבישי הצליח לקחת את דוד ולהצילו ונלחמו שניהם מול ישבי בנב. ואיך הרגו אותו? ספרו לו שאמו ערפה מתה והוא נהיה עצוב נעשה חלש ואז קמו עליו דוד ואבישי והרגוהו.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73720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12924" y="195794"/>
            <a:ext cx="5162282" cy="600164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וַתְּהִי־ע֧וֹד</a:t>
            </a:r>
            <a:r>
              <a:rPr lang="he-IL" sz="3200" dirty="0" smtClean="0">
                <a:latin typeface="David" panose="020E0502060401010101" pitchFamily="34" charset="-79"/>
                <a:cs typeface="David" panose="020E0502060401010101" pitchFamily="34" charset="-79"/>
              </a:rPr>
              <a:t> מִלְחָמָ֛ה </a:t>
            </a:r>
            <a:r>
              <a:rPr lang="he-IL" sz="3200" dirty="0" err="1" smtClean="0">
                <a:latin typeface="David" panose="020E0502060401010101" pitchFamily="34" charset="-79"/>
                <a:cs typeface="David" panose="020E0502060401010101" pitchFamily="34" charset="-79"/>
              </a:rPr>
              <a:t>לַפְּלִשְׁתִּ֖ים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אֶת־יִשְׂרָאֵ֑ל</a:t>
            </a:r>
            <a:r>
              <a:rPr lang="he-IL" sz="3200" dirty="0" smtClean="0">
                <a:latin typeface="David" panose="020E0502060401010101" pitchFamily="34" charset="-79"/>
                <a:cs typeface="David" panose="020E0502060401010101" pitchFamily="34" charset="-79"/>
              </a:rPr>
              <a:t> וַיֵּ֨רֶד דָּוִ֜ד וַֽעֲבָדָ֥יו עִמּ֛וֹ וַיִּלָּֽחֲמ֥וּ </a:t>
            </a:r>
            <a:r>
              <a:rPr lang="he-IL" sz="3200" dirty="0" err="1" smtClean="0">
                <a:latin typeface="David" panose="020E0502060401010101" pitchFamily="34" charset="-79"/>
                <a:cs typeface="David" panose="020E0502060401010101" pitchFamily="34" charset="-79"/>
              </a:rPr>
              <a:t>אֶת־פְּלִשְׁתִּ֖ים</a:t>
            </a:r>
            <a:r>
              <a:rPr lang="he-IL" sz="3200" dirty="0" smtClean="0">
                <a:latin typeface="David" panose="020E0502060401010101" pitchFamily="34" charset="-79"/>
                <a:cs typeface="David" panose="020E0502060401010101" pitchFamily="34" charset="-79"/>
              </a:rPr>
              <a:t> וַיָּ֥עַף דָּוִֽד׃ </a:t>
            </a:r>
          </a:p>
          <a:p>
            <a:r>
              <a:rPr lang="he-IL" sz="3200"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וְיִשְׁבִּ֨י בְּנֹ֜ב אֲשֶׁ֣ר ׀ בִּֽילִידֵ֣י הָֽרָפָ֗ה </a:t>
            </a:r>
            <a:r>
              <a:rPr lang="he-IL" sz="3200" dirty="0" smtClean="0">
                <a:latin typeface="David" panose="020E0502060401010101" pitchFamily="34" charset="-79"/>
                <a:cs typeface="David" panose="020E0502060401010101" pitchFamily="34" charset="-79"/>
              </a:rPr>
              <a:t>וּמִשְׁקַ֤ל </a:t>
            </a:r>
            <a:r>
              <a:rPr lang="he-IL" sz="3200" dirty="0" err="1" smtClean="0">
                <a:latin typeface="David" panose="020E0502060401010101" pitchFamily="34" charset="-79"/>
                <a:cs typeface="David" panose="020E0502060401010101" pitchFamily="34" charset="-79"/>
              </a:rPr>
              <a:t>קֵינו</a:t>
            </a:r>
            <a:r>
              <a:rPr lang="he-IL" sz="3200" dirty="0" smtClean="0">
                <a:latin typeface="David" panose="020E0502060401010101" pitchFamily="34" charset="-79"/>
                <a:cs typeface="David" panose="020E0502060401010101" pitchFamily="34" charset="-79"/>
              </a:rPr>
              <a:t>ֹ֙ שְׁלֹ֤שׁ מֵאוֹת֙ מִשְׁקַ֣ל </a:t>
            </a:r>
            <a:r>
              <a:rPr lang="he-IL" sz="3200" dirty="0" err="1" smtClean="0">
                <a:latin typeface="David" panose="020E0502060401010101" pitchFamily="34" charset="-79"/>
                <a:cs typeface="David" panose="020E0502060401010101" pitchFamily="34" charset="-79"/>
              </a:rPr>
              <a:t>נְחֹ֔שֶׁת</a:t>
            </a:r>
            <a:r>
              <a:rPr lang="he-IL" sz="3200" dirty="0" smtClean="0">
                <a:latin typeface="David" panose="020E0502060401010101" pitchFamily="34" charset="-79"/>
                <a:cs typeface="David" panose="020E0502060401010101" pitchFamily="34" charset="-79"/>
              </a:rPr>
              <a:t> וְה֖וּא חָג֣וּר חֲדָשָׁ֑ה וַיֹּ֖אמֶר לְהַכּ֥וֹת </a:t>
            </a:r>
            <a:r>
              <a:rPr lang="he-IL" sz="3200" dirty="0" err="1" smtClean="0">
                <a:latin typeface="David" panose="020E0502060401010101" pitchFamily="34" charset="-79"/>
                <a:cs typeface="David" panose="020E0502060401010101" pitchFamily="34" charset="-79"/>
              </a:rPr>
              <a:t>אֶת־דָּוִֽד</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וַיַּֽעֲזָר־לו</a:t>
            </a:r>
            <a:r>
              <a:rPr lang="he-IL" sz="3200" b="1" dirty="0" smtClean="0">
                <a:latin typeface="David" panose="020E0502060401010101" pitchFamily="34" charset="-79"/>
                <a:cs typeface="David" panose="020E0502060401010101" pitchFamily="34" charset="-79"/>
              </a:rPr>
              <a:t>ֹ֙ אֲבִישַׁ֣י </a:t>
            </a:r>
            <a:r>
              <a:rPr lang="he-IL" sz="3200" b="1" dirty="0" err="1" smtClean="0">
                <a:latin typeface="David" panose="020E0502060401010101" pitchFamily="34" charset="-79"/>
                <a:cs typeface="David" panose="020E0502060401010101" pitchFamily="34" charset="-79"/>
              </a:rPr>
              <a:t>בֶּן־צְרוּיָ֔ה</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אֶת־הַפְּלִשְׁתִּ֖י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וַיְמִתֵ֑הו</a:t>
            </a:r>
            <a:r>
              <a:rPr lang="he-IL" sz="3200" dirty="0" smtClean="0">
                <a:latin typeface="David" panose="020E0502060401010101" pitchFamily="34" charset="-79"/>
                <a:cs typeface="David" panose="020E0502060401010101" pitchFamily="34" charset="-79"/>
              </a:rPr>
              <a:t>ּ אָ֣ז נִשְׁבְּעוּ֩ </a:t>
            </a:r>
            <a:r>
              <a:rPr lang="he-IL" sz="3200" dirty="0" err="1" smtClean="0">
                <a:latin typeface="David" panose="020E0502060401010101" pitchFamily="34" charset="-79"/>
                <a:cs typeface="David" panose="020E0502060401010101" pitchFamily="34" charset="-79"/>
              </a:rPr>
              <a:t>אַנְשֵׁי־דָוִ֨ד</a:t>
            </a:r>
            <a:r>
              <a:rPr lang="he-IL" sz="3200" dirty="0" smtClean="0">
                <a:latin typeface="David" panose="020E0502060401010101" pitchFamily="34" charset="-79"/>
                <a:cs typeface="David" panose="020E0502060401010101" pitchFamily="34" charset="-79"/>
              </a:rPr>
              <a:t> ל֜וֹ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err="1" smtClean="0">
                <a:solidFill>
                  <a:srgbClr val="FF0000"/>
                </a:solidFill>
                <a:latin typeface="David" panose="020E0502060401010101" pitchFamily="34" charset="-79"/>
                <a:cs typeface="David" panose="020E0502060401010101" pitchFamily="34" charset="-79"/>
              </a:rPr>
              <a:t>לֹֽא־תֵצֵ֨א</a:t>
            </a:r>
            <a:r>
              <a:rPr lang="he-IL" sz="3200" b="1" dirty="0" smtClean="0">
                <a:solidFill>
                  <a:srgbClr val="FF0000"/>
                </a:solidFill>
                <a:latin typeface="David" panose="020E0502060401010101" pitchFamily="34" charset="-79"/>
                <a:cs typeface="David" panose="020E0502060401010101" pitchFamily="34" charset="-79"/>
              </a:rPr>
              <a:t> ע֤וֹד אִתָּ֨נוּ֙ לַמִּלְחָמָ֔ה וְלֹ֥א תְכַבֶּ֖ה </a:t>
            </a:r>
            <a:r>
              <a:rPr lang="he-IL" sz="3200" b="1" dirty="0" err="1" smtClean="0">
                <a:solidFill>
                  <a:srgbClr val="FF0000"/>
                </a:solidFill>
                <a:latin typeface="David" panose="020E0502060401010101" pitchFamily="34" charset="-79"/>
                <a:cs typeface="David" panose="020E0502060401010101" pitchFamily="34" charset="-79"/>
              </a:rPr>
              <a:t>אֶת־נֵ֥ר</a:t>
            </a:r>
            <a:r>
              <a:rPr lang="he-IL" sz="3200" b="1" dirty="0" smtClean="0">
                <a:solidFill>
                  <a:srgbClr val="FF0000"/>
                </a:solidFill>
                <a:latin typeface="David" panose="020E0502060401010101" pitchFamily="34" charset="-79"/>
                <a:cs typeface="David" panose="020E0502060401010101" pitchFamily="34" charset="-79"/>
              </a:rPr>
              <a:t> יִשְׂרָאֵֽל׃</a:t>
            </a:r>
          </a:p>
        </p:txBody>
      </p:sp>
      <p:sp>
        <p:nvSpPr>
          <p:cNvPr id="6" name="TextBox 5"/>
          <p:cNvSpPr txBox="1"/>
          <p:nvPr/>
        </p:nvSpPr>
        <p:spPr>
          <a:xfrm>
            <a:off x="218941" y="152399"/>
            <a:ext cx="6400799" cy="600164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טו. </a:t>
            </a:r>
            <a:r>
              <a:rPr lang="he-IL" sz="3200" dirty="0" smtClean="0">
                <a:latin typeface="David" panose="020E0502060401010101" pitchFamily="34" charset="-79"/>
                <a:cs typeface="David" panose="020E0502060401010101" pitchFamily="34" charset="-79"/>
              </a:rPr>
              <a:t>התחילה מלחמה נוספת לפלישתים עם ישראל ירדו דוד וחייליו ונלחמו עם פלישתים ונחלש דוד.</a:t>
            </a:r>
          </a:p>
          <a:p>
            <a:r>
              <a:rPr lang="he-IL" sz="3200" b="1" u="sng" dirty="0" err="1" smtClean="0">
                <a:latin typeface="David" panose="020E0502060401010101" pitchFamily="34" charset="-79"/>
                <a:cs typeface="David" panose="020E0502060401010101" pitchFamily="34" charset="-79"/>
              </a:rPr>
              <a:t>טז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וגיבור פלישתי "ישבי" מהעיר נב שהיה צאצא של הענקים ומשקל הלהב של חניתו 300 שקלים והיה עשוי מנחושת ובאותו יום חנך את חרבו החדשה ורצה לפגוע </a:t>
            </a:r>
            <a:r>
              <a:rPr lang="he-IL" sz="3200" dirty="0" err="1" smtClean="0">
                <a:latin typeface="David" panose="020E0502060401010101" pitchFamily="34" charset="-79"/>
                <a:cs typeface="David" panose="020E0502060401010101" pitchFamily="34" charset="-79"/>
              </a:rPr>
              <a:t>איתה</a:t>
            </a:r>
            <a:r>
              <a:rPr lang="he-IL" sz="3200" dirty="0" smtClean="0">
                <a:latin typeface="David" panose="020E0502060401010101" pitchFamily="34" charset="-79"/>
                <a:cs typeface="David" panose="020E0502060401010101" pitchFamily="34" charset="-79"/>
              </a:rPr>
              <a:t> בדוד. (</a:t>
            </a:r>
            <a:r>
              <a:rPr lang="he-IL" sz="2800" dirty="0" smtClean="0">
                <a:latin typeface="David" panose="020E0502060401010101" pitchFamily="34" charset="-79"/>
                <a:cs typeface="David" panose="020E0502060401010101" pitchFamily="34" charset="-79"/>
              </a:rPr>
              <a:t>לאחר שתפס אותו כמו שהזכרנו קודם)</a:t>
            </a:r>
          </a:p>
          <a:p>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ונזדמן לעזרתו אבישי </a:t>
            </a:r>
            <a:r>
              <a:rPr lang="he-IL" sz="3200" b="1" dirty="0" smtClean="0">
                <a:latin typeface="David" panose="020E0502060401010101" pitchFamily="34" charset="-79"/>
                <a:cs typeface="David" panose="020E0502060401010101" pitchFamily="34" charset="-79"/>
              </a:rPr>
              <a:t>ופגע </a:t>
            </a:r>
            <a:r>
              <a:rPr lang="he-IL" sz="3200" b="1" dirty="0" err="1" smtClean="0">
                <a:latin typeface="David" panose="020E0502060401010101" pitchFamily="34" charset="-79"/>
                <a:cs typeface="David" panose="020E0502060401010101" pitchFamily="34" charset="-79"/>
              </a:rPr>
              <a:t>בישבי</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והרגו. ובאותו יום נשבעו חיילי דוד: "שלא יצא דוד יותר אתם לקרב כדי שלא ייהרג המנהיג שמראה להם את הדרך</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2083940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50806" y="170036"/>
            <a:ext cx="4775916" cy="403187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וַֽיְהִי֙ אַֽחֲרֵי־כֵ֔ן </a:t>
            </a:r>
            <a:r>
              <a:rPr lang="he-IL" sz="3200" dirty="0" err="1" smtClean="0">
                <a:latin typeface="David" panose="020E0502060401010101" pitchFamily="34" charset="-79"/>
                <a:cs typeface="David" panose="020E0502060401010101" pitchFamily="34" charset="-79"/>
              </a:rPr>
              <a:t>וַתְּהִי־ע֧וֹד</a:t>
            </a:r>
            <a:r>
              <a:rPr lang="he-IL" sz="3200" dirty="0" smtClean="0">
                <a:latin typeface="David" panose="020E0502060401010101" pitchFamily="34" charset="-79"/>
                <a:cs typeface="David" panose="020E0502060401010101" pitchFamily="34" charset="-79"/>
              </a:rPr>
              <a:t> הַמִּלְחָמָ֛ה בְּג֖וֹב </a:t>
            </a:r>
            <a:r>
              <a:rPr lang="he-IL" sz="3200" dirty="0" err="1" smtClean="0">
                <a:latin typeface="David" panose="020E0502060401010101" pitchFamily="34" charset="-79"/>
                <a:cs typeface="David" panose="020E0502060401010101" pitchFamily="34" charset="-79"/>
              </a:rPr>
              <a:t>עִם־פְּלִשְׁתִּ֑ים</a:t>
            </a:r>
            <a:r>
              <a:rPr lang="he-IL" sz="3200" dirty="0" smtClean="0">
                <a:latin typeface="David" panose="020E0502060401010101" pitchFamily="34" charset="-79"/>
                <a:cs typeface="David" panose="020E0502060401010101" pitchFamily="34" charset="-79"/>
              </a:rPr>
              <a:t> אָ֣ז הִכָּ֗ה </a:t>
            </a:r>
            <a:r>
              <a:rPr lang="he-IL" sz="3200" b="1" dirty="0" smtClean="0">
                <a:latin typeface="David" panose="020E0502060401010101" pitchFamily="34" charset="-79"/>
                <a:cs typeface="David" panose="020E0502060401010101" pitchFamily="34" charset="-79"/>
              </a:rPr>
              <a:t>סִבְּכַי֙ הַחֻ֣שָׁתִ֔י אֶת־סַ֕ף </a:t>
            </a:r>
            <a:r>
              <a:rPr lang="he-IL" sz="3200" dirty="0" smtClean="0">
                <a:latin typeface="David" panose="020E0502060401010101" pitchFamily="34" charset="-79"/>
                <a:cs typeface="David" panose="020E0502060401010101" pitchFamily="34" charset="-79"/>
              </a:rPr>
              <a:t>אֲשֶׁ֖ר בִּֽילִדֵ֥י הָֽרָפָֽה׃ {ס} </a:t>
            </a:r>
          </a:p>
          <a:p>
            <a:r>
              <a:rPr lang="he-IL" sz="3200" b="1"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וַתְּהִי־ע֧וֹד</a:t>
            </a:r>
            <a:r>
              <a:rPr lang="he-IL" sz="3200" dirty="0" smtClean="0">
                <a:latin typeface="David" panose="020E0502060401010101" pitchFamily="34" charset="-79"/>
                <a:cs typeface="David" panose="020E0502060401010101" pitchFamily="34" charset="-79"/>
              </a:rPr>
              <a:t> הַמִּלְחָמָ֛ה בְּג֖וֹב </a:t>
            </a:r>
            <a:r>
              <a:rPr lang="he-IL" sz="3200" dirty="0" err="1" smtClean="0">
                <a:latin typeface="David" panose="020E0502060401010101" pitchFamily="34" charset="-79"/>
                <a:cs typeface="David" panose="020E0502060401010101" pitchFamily="34" charset="-79"/>
              </a:rPr>
              <a:t>עִם־פְּלִשְׁתִּ֑ים</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וַיַּ֡ך</a:t>
            </a:r>
            <a:r>
              <a:rPr lang="he-IL" sz="3200" b="1" dirty="0" smtClean="0">
                <a:latin typeface="David" panose="020E0502060401010101" pitchFamily="34" charset="-79"/>
                <a:cs typeface="David" panose="020E0502060401010101" pitchFamily="34" charset="-79"/>
              </a:rPr>
              <a:t>ְ אֶלְחָנָן֩ </a:t>
            </a:r>
            <a:r>
              <a:rPr lang="he-IL" sz="3200" b="1" dirty="0" err="1" smtClean="0">
                <a:latin typeface="David" panose="020E0502060401010101" pitchFamily="34" charset="-79"/>
                <a:cs typeface="David" panose="020E0502060401010101" pitchFamily="34" charset="-79"/>
              </a:rPr>
              <a:t>בֶּן־יַעְרֵ֨י</a:t>
            </a:r>
            <a:r>
              <a:rPr lang="he-IL" sz="3200" b="1" dirty="0" smtClean="0">
                <a:latin typeface="David" panose="020E0502060401010101" pitchFamily="34" charset="-79"/>
                <a:cs typeface="David" panose="020E0502060401010101" pitchFamily="34" charset="-79"/>
              </a:rPr>
              <a:t> אֹֽרְגִ֜ים בֵּ֣ית </a:t>
            </a:r>
            <a:r>
              <a:rPr lang="he-IL" sz="3200" b="1" dirty="0" err="1" smtClean="0">
                <a:latin typeface="David" panose="020E0502060401010101" pitchFamily="34" charset="-79"/>
                <a:cs typeface="David" panose="020E0502060401010101" pitchFamily="34" charset="-79"/>
              </a:rPr>
              <a:t>הַלַּחְמִ֗י</a:t>
            </a:r>
            <a:r>
              <a:rPr lang="he-IL" sz="3200" b="1" dirty="0" smtClean="0">
                <a:latin typeface="David" panose="020E0502060401010101" pitchFamily="34" charset="-79"/>
                <a:cs typeface="David" panose="020E0502060401010101" pitchFamily="34" charset="-79"/>
              </a:rPr>
              <a:t> אֵ֚ת גָּלְיָ֣ת </a:t>
            </a:r>
            <a:r>
              <a:rPr lang="he-IL" sz="3200" b="1" dirty="0" err="1" smtClean="0">
                <a:latin typeface="David" panose="020E0502060401010101" pitchFamily="34" charset="-79"/>
                <a:cs typeface="David" panose="020E0502060401010101" pitchFamily="34" charset="-79"/>
              </a:rPr>
              <a:t>הַגִּתִּ֔י</a:t>
            </a:r>
            <a:r>
              <a:rPr lang="he-IL" sz="3200" dirty="0" smtClean="0">
                <a:latin typeface="David" panose="020E0502060401010101" pitchFamily="34" charset="-79"/>
                <a:cs typeface="David" panose="020E0502060401010101" pitchFamily="34" charset="-79"/>
              </a:rPr>
              <a:t> וְעֵ֣ץ חֲנִית֔וֹ כִּמְנ֖וֹר אֹֽרְגִֽים׃</a:t>
            </a:r>
          </a:p>
        </p:txBody>
      </p:sp>
      <p:sp>
        <p:nvSpPr>
          <p:cNvPr id="6" name="TextBox 5"/>
          <p:cNvSpPr txBox="1"/>
          <p:nvPr/>
        </p:nvSpPr>
        <p:spPr>
          <a:xfrm>
            <a:off x="167425" y="152399"/>
            <a:ext cx="6967471" cy="452431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err="1" smtClean="0">
                <a:latin typeface="David" panose="020E0502060401010101" pitchFamily="34" charset="-79"/>
                <a:cs typeface="David" panose="020E0502060401010101" pitchFamily="34" charset="-79"/>
              </a:rPr>
              <a:t>יח</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ולאחר מכן הייתה עוד מלחמה (שנייה) בגוב עם הפלישתים באותו קרב הרג </a:t>
            </a:r>
            <a:r>
              <a:rPr lang="he-IL" sz="3200" b="1" dirty="0" smtClean="0">
                <a:latin typeface="David" panose="020E0502060401010101" pitchFamily="34" charset="-79"/>
                <a:cs typeface="David" panose="020E0502060401010101" pitchFamily="34" charset="-79"/>
              </a:rPr>
              <a:t>"סבכי </a:t>
            </a:r>
            <a:r>
              <a:rPr lang="he-IL" sz="3200" b="1" dirty="0" err="1" smtClean="0">
                <a:latin typeface="David" panose="020E0502060401010101" pitchFamily="34" charset="-79"/>
                <a:cs typeface="David" panose="020E0502060401010101" pitchFamily="34" charset="-79"/>
              </a:rPr>
              <a:t>החושתי</a:t>
            </a:r>
            <a:r>
              <a:rPr lang="he-IL" sz="3200" dirty="0" smtClean="0">
                <a:latin typeface="David" panose="020E0502060401010101" pitchFamily="34" charset="-79"/>
                <a:cs typeface="David" panose="020E0502060401010101" pitchFamily="34" charset="-79"/>
              </a:rPr>
              <a:t>" את הפלישתי ששמו "סף" צאצא של הענקיים.</a:t>
            </a:r>
          </a:p>
          <a:p>
            <a:r>
              <a:rPr lang="he-IL" sz="3200" b="1" u="sng" dirty="0" err="1" smtClean="0">
                <a:latin typeface="David" panose="020E0502060401010101" pitchFamily="34" charset="-79"/>
                <a:cs typeface="David" panose="020E0502060401010101" pitchFamily="34" charset="-79"/>
              </a:rPr>
              <a:t>יט</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ועוד מלחמה (שלישית) "בגוב" והרג אלחנן בנו של יערי ממשפחת האורגים מבית לחם את הגיבור אחיו של גלית . </a:t>
            </a:r>
          </a:p>
          <a:p>
            <a:r>
              <a:rPr lang="he-IL" sz="3200" b="1" dirty="0" smtClean="0">
                <a:solidFill>
                  <a:srgbClr val="FF0000"/>
                </a:solidFill>
                <a:latin typeface="David" panose="020E0502060401010101" pitchFamily="34" charset="-79"/>
                <a:cs typeface="David" panose="020E0502060401010101" pitchFamily="34" charset="-79"/>
              </a:rPr>
              <a:t>"אלחנן בן יערי" הכוונה לדוד </a:t>
            </a:r>
            <a:r>
              <a:rPr lang="he-IL" sz="3200" dirty="0" smtClean="0">
                <a:latin typeface="David" panose="020E0502060401010101" pitchFamily="34" charset="-79"/>
                <a:cs typeface="David" panose="020E0502060401010101" pitchFamily="34" charset="-79"/>
              </a:rPr>
              <a:t>שהוא הרי הכה את </a:t>
            </a:r>
            <a:r>
              <a:rPr lang="he-IL" sz="3200" dirty="0" err="1" smtClean="0">
                <a:latin typeface="David" panose="020E0502060401010101" pitchFamily="34" charset="-79"/>
                <a:cs typeface="David" panose="020E0502060401010101" pitchFamily="34" charset="-79"/>
              </a:rPr>
              <a:t>גולית</a:t>
            </a:r>
            <a:r>
              <a:rPr lang="he-IL" sz="3200" dirty="0" smtClean="0">
                <a:latin typeface="David" panose="020E0502060401010101" pitchFamily="34" charset="-79"/>
                <a:cs typeface="David" panose="020E0502060401010101" pitchFamily="34" charset="-79"/>
              </a:rPr>
              <a:t>. ונקרא "בן יערי" כי גדל ביערות.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619021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1561" y="152399"/>
            <a:ext cx="5200918" cy="4031873"/>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וַתְּהִי־ע֥וֹד</a:t>
            </a:r>
            <a:r>
              <a:rPr lang="he-IL" sz="3200" dirty="0" smtClean="0">
                <a:latin typeface="David" panose="020E0502060401010101" pitchFamily="34" charset="-79"/>
                <a:cs typeface="David" panose="020E0502060401010101" pitchFamily="34" charset="-79"/>
              </a:rPr>
              <a:t> מִלְחָמָ֖ה בְּגַ֑ת וַיְהִ֣י ׀ אִ֣ישׁ מדין </a:t>
            </a:r>
            <a:r>
              <a:rPr lang="he-IL" sz="3200" b="1" dirty="0" smtClean="0">
                <a:latin typeface="David" panose="020E0502060401010101" pitchFamily="34" charset="-79"/>
                <a:cs typeface="David" panose="020E0502060401010101" pitchFamily="34" charset="-79"/>
              </a:rPr>
              <a:t>מָד֗וֹן </a:t>
            </a:r>
            <a:r>
              <a:rPr lang="he-IL" sz="3200" b="1" dirty="0" err="1" smtClean="0">
                <a:latin typeface="David" panose="020E0502060401010101" pitchFamily="34" charset="-79"/>
                <a:cs typeface="David" panose="020E0502060401010101" pitchFamily="34" charset="-79"/>
              </a:rPr>
              <a:t>וְאֶצְבְּעֹ֣ת</a:t>
            </a:r>
            <a:r>
              <a:rPr lang="he-IL" sz="3200" b="1" dirty="0" smtClean="0">
                <a:latin typeface="David" panose="020E0502060401010101" pitchFamily="34" charset="-79"/>
                <a:cs typeface="David" panose="020E0502060401010101" pitchFamily="34" charset="-79"/>
              </a:rPr>
              <a:t> יָדָיו֩ </a:t>
            </a:r>
            <a:r>
              <a:rPr lang="he-IL" sz="3200" b="1" dirty="0" err="1" smtClean="0">
                <a:latin typeface="David" panose="020E0502060401010101" pitchFamily="34" charset="-79"/>
                <a:cs typeface="David" panose="020E0502060401010101" pitchFamily="34" charset="-79"/>
              </a:rPr>
              <a:t>וְאֶצְבְּעֹ֨ת</a:t>
            </a:r>
            <a:r>
              <a:rPr lang="he-IL" sz="3200" b="1" dirty="0" smtClean="0">
                <a:latin typeface="David" panose="020E0502060401010101" pitchFamily="34" charset="-79"/>
                <a:cs typeface="David" panose="020E0502060401010101" pitchFamily="34" charset="-79"/>
              </a:rPr>
              <a:t> רַגְלָ֜יו שֵׁ֣שׁ וָשֵׁ֗שׁ עֶשְׂרִ֤ים וְאַרְבַּע֙ מִסְפָּ֔ר </a:t>
            </a:r>
            <a:r>
              <a:rPr lang="he-IL" sz="3200" b="1" dirty="0" err="1" smtClean="0">
                <a:latin typeface="David" panose="020E0502060401010101" pitchFamily="34" charset="-79"/>
                <a:cs typeface="David" panose="020E0502060401010101" pitchFamily="34" charset="-79"/>
              </a:rPr>
              <a:t>וְגַם־ה֖וּא</a:t>
            </a:r>
            <a:r>
              <a:rPr lang="he-IL" sz="3200" b="1" dirty="0" smtClean="0">
                <a:latin typeface="David" panose="020E0502060401010101" pitchFamily="34" charset="-79"/>
                <a:cs typeface="David" panose="020E0502060401010101" pitchFamily="34" charset="-79"/>
              </a:rPr>
              <a:t> יֻלַּ֥ד </a:t>
            </a:r>
            <a:r>
              <a:rPr lang="he-IL" sz="3200" b="1" dirty="0" err="1" smtClean="0">
                <a:latin typeface="David" panose="020E0502060401010101" pitchFamily="34" charset="-79"/>
                <a:cs typeface="David" panose="020E0502060401010101" pitchFamily="34" charset="-79"/>
              </a:rPr>
              <a:t>לְהָֽרָפָֽה</a:t>
            </a:r>
            <a:r>
              <a:rPr lang="he-IL" sz="3200" b="1"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וַיְחָרֵ֖ף </a:t>
            </a:r>
            <a:r>
              <a:rPr lang="he-IL" sz="3200" dirty="0" err="1" smtClean="0">
                <a:latin typeface="David" panose="020E0502060401010101" pitchFamily="34" charset="-79"/>
                <a:cs typeface="David" panose="020E0502060401010101" pitchFamily="34" charset="-79"/>
              </a:rPr>
              <a:t>אֶת־יִשְׂרָאֵ֑ל</a:t>
            </a:r>
            <a:r>
              <a:rPr lang="he-IL" sz="3200" dirty="0" smtClean="0">
                <a:latin typeface="David" panose="020E0502060401010101" pitchFamily="34" charset="-79"/>
                <a:cs typeface="David" panose="020E0502060401010101" pitchFamily="34" charset="-79"/>
              </a:rPr>
              <a:t> וַיַּכֵּ֨הוּ֙ יְה֣וֹנָתָ֔ן </a:t>
            </a:r>
            <a:r>
              <a:rPr lang="he-IL" sz="3200" dirty="0" err="1" smtClean="0">
                <a:latin typeface="David" panose="020E0502060401010101" pitchFamily="34" charset="-79"/>
                <a:cs typeface="David" panose="020E0502060401010101" pitchFamily="34" charset="-79"/>
              </a:rPr>
              <a:t>בֶּן־שמעי</a:t>
            </a:r>
            <a:r>
              <a:rPr lang="he-IL" sz="3200" dirty="0" smtClean="0">
                <a:latin typeface="David" panose="020E0502060401010101" pitchFamily="34" charset="-79"/>
                <a:cs typeface="David" panose="020E0502060401010101" pitchFamily="34" charset="-79"/>
              </a:rPr>
              <a:t> שִׁמְעָ֖ה אֲחִ֥י דָוִֽד׃</a:t>
            </a:r>
          </a:p>
          <a:p>
            <a:r>
              <a:rPr lang="he-IL" sz="3200"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אֶת־אַרְבַּ֥עַת</a:t>
            </a:r>
            <a:r>
              <a:rPr lang="he-IL" sz="3200" dirty="0" smtClean="0">
                <a:latin typeface="David" panose="020E0502060401010101" pitchFamily="34" charset="-79"/>
                <a:cs typeface="David" panose="020E0502060401010101" pitchFamily="34" charset="-79"/>
              </a:rPr>
              <a:t> אֵ֛לֶּה יֻלְּד֥וּ </a:t>
            </a:r>
            <a:r>
              <a:rPr lang="he-IL" sz="3200" dirty="0" err="1" smtClean="0">
                <a:latin typeface="David" panose="020E0502060401010101" pitchFamily="34" charset="-79"/>
                <a:cs typeface="David" panose="020E0502060401010101" pitchFamily="34" charset="-79"/>
              </a:rPr>
              <a:t>לְהָֽרָפָ֖ה</a:t>
            </a:r>
            <a:r>
              <a:rPr lang="he-IL" sz="3200" dirty="0" smtClean="0">
                <a:latin typeface="David" panose="020E0502060401010101" pitchFamily="34" charset="-79"/>
                <a:cs typeface="David" panose="020E0502060401010101" pitchFamily="34" charset="-79"/>
              </a:rPr>
              <a:t> בְּגַ֑ת וַיִּפְּל֥וּ </a:t>
            </a:r>
            <a:r>
              <a:rPr lang="he-IL" sz="3200" dirty="0" err="1" smtClean="0">
                <a:latin typeface="David" panose="020E0502060401010101" pitchFamily="34" charset="-79"/>
                <a:cs typeface="David" panose="020E0502060401010101" pitchFamily="34" charset="-79"/>
              </a:rPr>
              <a:t>בְיַד־דָּוִ֖ד</a:t>
            </a:r>
            <a:r>
              <a:rPr lang="he-IL" sz="3200" dirty="0" smtClean="0">
                <a:latin typeface="David" panose="020E0502060401010101" pitchFamily="34" charset="-79"/>
                <a:cs typeface="David" panose="020E0502060401010101" pitchFamily="34" charset="-79"/>
              </a:rPr>
              <a:t> וּבְיַ֥ד עֲבָדָֽיו׃ </a:t>
            </a:r>
          </a:p>
        </p:txBody>
      </p:sp>
      <p:sp>
        <p:nvSpPr>
          <p:cNvPr id="6" name="TextBox 5"/>
          <p:cNvSpPr txBox="1"/>
          <p:nvPr/>
        </p:nvSpPr>
        <p:spPr>
          <a:xfrm>
            <a:off x="257578" y="152399"/>
            <a:ext cx="6439435" cy="403187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כ. </a:t>
            </a:r>
            <a:r>
              <a:rPr lang="he-IL" sz="3200" dirty="0" smtClean="0">
                <a:latin typeface="David" panose="020E0502060401010101" pitchFamily="34" charset="-79"/>
                <a:cs typeface="David" panose="020E0502060401010101" pitchFamily="34" charset="-79"/>
              </a:rPr>
              <a:t>ועוד מלחמה רביעית בעיר גת ושם הופיע הענק השלישי "מדון" והיו לו 6 אצבעות בכל יד ורגל סה"כ 24 אצבעות וגם הוא מבניה של ערפה. </a:t>
            </a:r>
          </a:p>
          <a:p>
            <a:r>
              <a:rPr lang="he-IL" sz="3200" b="1" dirty="0" err="1" smtClean="0">
                <a:latin typeface="David" panose="020E0502060401010101" pitchFamily="34" charset="-79"/>
                <a:cs typeface="David" panose="020E0502060401010101" pitchFamily="34" charset="-79"/>
              </a:rPr>
              <a:t>כא</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וזלזל וגידף את עם ישראל והרגו יהונתן הבן של </a:t>
            </a:r>
            <a:r>
              <a:rPr lang="he-IL" sz="3200" dirty="0" err="1" smtClean="0">
                <a:latin typeface="David" panose="020E0502060401010101" pitchFamily="34" charset="-79"/>
                <a:cs typeface="David" panose="020E0502060401010101" pitchFamily="34" charset="-79"/>
              </a:rPr>
              <a:t>שמעא</a:t>
            </a:r>
            <a:r>
              <a:rPr lang="he-IL" sz="3200" dirty="0" smtClean="0">
                <a:latin typeface="David" panose="020E0502060401010101" pitchFamily="34" charset="-79"/>
                <a:cs typeface="David" panose="020E0502060401010101" pitchFamily="34" charset="-79"/>
              </a:rPr>
              <a:t> שהיה אח של דוד.</a:t>
            </a:r>
          </a:p>
          <a:p>
            <a:r>
              <a:rPr lang="he-IL" sz="3200" b="1" dirty="0" err="1" smtClean="0">
                <a:latin typeface="David" panose="020E0502060401010101" pitchFamily="34" charset="-79"/>
                <a:cs typeface="David" panose="020E0502060401010101" pitchFamily="34" charset="-79"/>
              </a:rPr>
              <a:t>כב</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את ארבעת הפלישתים שנולדו </a:t>
            </a:r>
            <a:r>
              <a:rPr lang="he-IL" sz="3200" dirty="0" err="1" smtClean="0">
                <a:latin typeface="David" panose="020E0502060401010101" pitchFamily="34" charset="-79"/>
                <a:cs typeface="David" panose="020E0502060401010101" pitchFamily="34" charset="-79"/>
              </a:rPr>
              <a:t>להרפה</a:t>
            </a:r>
            <a:r>
              <a:rPr lang="he-IL" sz="3200" dirty="0" smtClean="0">
                <a:latin typeface="David" panose="020E0502060401010101" pitchFamily="34" charset="-79"/>
                <a:cs typeface="David" panose="020E0502060401010101" pitchFamily="34" charset="-79"/>
              </a:rPr>
              <a:t> בגת (עורפה) הרגו נאמני דוד .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489397" y="4520017"/>
            <a:ext cx="11563082" cy="206210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בזכות מה זכתה עורפה שנולדו לה 4 הענקים?</a:t>
            </a:r>
          </a:p>
          <a:p>
            <a:r>
              <a:rPr lang="he-IL" sz="3200" dirty="0" smtClean="0">
                <a:latin typeface="David" panose="020E0502060401010101" pitchFamily="34" charset="-79"/>
                <a:cs typeface="David" panose="020E0502060401010101" pitchFamily="34" charset="-79"/>
              </a:rPr>
              <a:t>מתי שעורפה ורות הלכו עם נעמי . כאשר נפרדה עורפה ממנה ירדו לה 4 דמעות מעיניה. ובזכות זה זכתה </a:t>
            </a:r>
            <a:r>
              <a:rPr lang="he-IL" sz="3200" dirty="0" err="1" smtClean="0">
                <a:latin typeface="David" panose="020E0502060401010101" pitchFamily="34" charset="-79"/>
                <a:cs typeface="David" panose="020E0502060401010101" pitchFamily="34" charset="-79"/>
              </a:rPr>
              <a:t>שיוולדו</a:t>
            </a:r>
            <a:r>
              <a:rPr lang="he-IL" sz="3200" dirty="0" smtClean="0">
                <a:latin typeface="David" panose="020E0502060401010101" pitchFamily="34" charset="-79"/>
                <a:cs typeface="David" panose="020E0502060401010101" pitchFamily="34" charset="-79"/>
              </a:rPr>
              <a:t> לה 4 ענקים אלו וחזקים. </a:t>
            </a:r>
          </a:p>
          <a:p>
            <a:r>
              <a:rPr lang="he-IL" sz="3200" dirty="0" smtClean="0">
                <a:latin typeface="David" panose="020E0502060401010101" pitchFamily="34" charset="-79"/>
                <a:cs typeface="David" panose="020E0502060401010101" pitchFamily="34" charset="-79"/>
              </a:rPr>
              <a:t>ולבסוף הם מתו ונפלו בידי דוד שהיה צאצא של רות אחותה של ערפה. </a:t>
            </a:r>
          </a:p>
        </p:txBody>
      </p:sp>
    </p:spTree>
    <p:extLst>
      <p:ext uri="{BB962C8B-B14F-4D97-AF65-F5344CB8AC3E}">
        <p14:creationId xmlns:p14="http://schemas.microsoft.com/office/powerpoint/2010/main" val="3905722243"/>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65172" y="0"/>
            <a:ext cx="9025945" cy="6647974"/>
          </a:xfrm>
          <a:prstGeom prst="rect">
            <a:avLst/>
          </a:prstGeom>
          <a:solidFill>
            <a:schemeClr val="tx2">
              <a:lumMod val="40000"/>
              <a:lumOff val="60000"/>
            </a:schemeClr>
          </a:solidFill>
          <a:ln w="38100">
            <a:solidFill>
              <a:schemeClr val="tx1"/>
            </a:solidFill>
          </a:ln>
        </p:spPr>
        <p:txBody>
          <a:bodyPr wrap="square" rtlCol="1">
            <a:spAutoFit/>
          </a:bodyPr>
          <a:lstStyle/>
          <a:p>
            <a:r>
              <a:rPr lang="he-IL" sz="3600" b="1" u="sng" dirty="0" smtClean="0">
                <a:latin typeface="David" panose="020E0502060401010101" pitchFamily="34" charset="-79"/>
                <a:cs typeface="David" panose="020E0502060401010101" pitchFamily="34" charset="-79"/>
              </a:rPr>
              <a:t>סכום הפרק:</a:t>
            </a:r>
          </a:p>
          <a:p>
            <a:r>
              <a:rPr lang="he-IL" sz="3000" dirty="0" smtClean="0">
                <a:latin typeface="David" panose="020E0502060401010101" pitchFamily="34" charset="-79"/>
                <a:cs typeface="David" panose="020E0502060401010101" pitchFamily="34" charset="-79"/>
              </a:rPr>
              <a:t>היה רעב בימי דוד במשך 3 שנים. </a:t>
            </a:r>
            <a:r>
              <a:rPr lang="he-IL" sz="3000" b="1" dirty="0" smtClean="0">
                <a:latin typeface="David" panose="020E0502060401010101" pitchFamily="34" charset="-79"/>
                <a:cs typeface="David" panose="020E0502060401010101" pitchFamily="34" charset="-79"/>
              </a:rPr>
              <a:t>דוד שאל מה הסיבה</a:t>
            </a:r>
            <a:r>
              <a:rPr lang="he-IL" sz="3000" dirty="0" smtClean="0">
                <a:latin typeface="David" panose="020E0502060401010101" pitchFamily="34" charset="-79"/>
                <a:cs typeface="David" panose="020E0502060401010101" pitchFamily="34" charset="-79"/>
              </a:rPr>
              <a:t>? וה' אמר לו משום שלא הספידו כראוי את שאול המלך, וכן בעוון שאול שהמית את הגבעונים.</a:t>
            </a:r>
          </a:p>
          <a:p>
            <a:r>
              <a:rPr lang="he-IL" sz="3000" dirty="0" smtClean="0">
                <a:latin typeface="David" panose="020E0502060401010101" pitchFamily="34" charset="-79"/>
                <a:cs typeface="David" panose="020E0502060401010101" pitchFamily="34" charset="-79"/>
              </a:rPr>
              <a:t>דוד קורא לגבעונים מנסה לפייסם, אולם הם לא מוכנים למחול ולסלוח עד שיהרגו שבע מבניו של שאול. דוד לוקח את שני בני רצפה בת איה וחמשת בניה של מרב ונותנם לגבעונים שתולים אותם בהר בגבעת שאול. </a:t>
            </a:r>
          </a:p>
          <a:p>
            <a:r>
              <a:rPr lang="he-IL" sz="3000" dirty="0" smtClean="0">
                <a:latin typeface="David" panose="020E0502060401010101" pitchFamily="34" charset="-79"/>
                <a:cs typeface="David" panose="020E0502060401010101" pitchFamily="34" charset="-79"/>
              </a:rPr>
              <a:t>דוד מעלה את עצמותיהם של שאול ויהונתן מאת יבש גלעד. וקובר אותם יחד עם עצמות 7 בניו בקבר ליד קיש אבי שאול. והרעב נעצר ויורד גשם. </a:t>
            </a:r>
          </a:p>
          <a:p>
            <a:r>
              <a:rPr lang="he-IL" sz="3000" dirty="0" smtClean="0">
                <a:latin typeface="David" panose="020E0502060401010101" pitchFamily="34" charset="-79"/>
                <a:cs typeface="David" panose="020E0502060401010101" pitchFamily="34" charset="-79"/>
              </a:rPr>
              <a:t>דוד כמעט נהרג בידי ישבי בנוב ואבישי בא ומושיע אותו. אז נשבעו שדוד לא יצא יותר למלחמות. ולאחר מכן עוד 3 ענקים כולם בניה של עורפה נהרגים בידי חייליו של דוד. </a:t>
            </a:r>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33" y="2820472"/>
            <a:ext cx="3328803" cy="22151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54797639"/>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57589" y="180304"/>
            <a:ext cx="10030497" cy="6555641"/>
          </a:xfrm>
          <a:prstGeom prst="rect">
            <a:avLst/>
          </a:prstGeom>
          <a:solidFill>
            <a:schemeClr val="tx2">
              <a:lumMod val="40000"/>
              <a:lumOff val="60000"/>
            </a:schemeClr>
          </a:solidFill>
          <a:ln w="38100">
            <a:solidFill>
              <a:schemeClr val="tx1"/>
            </a:solidFill>
          </a:ln>
        </p:spPr>
        <p:txBody>
          <a:bodyPr wrap="square" rtlCol="1">
            <a:spAutoFit/>
          </a:bodyPr>
          <a:lstStyle/>
          <a:p>
            <a:r>
              <a:rPr lang="he-IL" sz="3000" dirty="0" smtClean="0">
                <a:latin typeface="David" panose="020E0502060401010101" pitchFamily="34" charset="-79"/>
                <a:cs typeface="David" panose="020E0502060401010101" pitchFamily="34" charset="-79"/>
              </a:rPr>
              <a:t>1.    מדוע היה רעב במשך שלש שנים? _______</a:t>
            </a:r>
          </a:p>
          <a:p>
            <a:r>
              <a:rPr lang="he-IL" sz="3000" dirty="0" smtClean="0">
                <a:latin typeface="David" panose="020E0502060401010101" pitchFamily="34" charset="-79"/>
                <a:cs typeface="David" panose="020E0502060401010101" pitchFamily="34" charset="-79"/>
              </a:rPr>
              <a:t>2.    מה עשה שאול לגבעונים?  מה הסיבה?___________ </a:t>
            </a:r>
          </a:p>
          <a:p>
            <a:r>
              <a:rPr lang="he-IL" sz="3000" dirty="0" smtClean="0">
                <a:latin typeface="David" panose="020E0502060401010101" pitchFamily="34" charset="-79"/>
                <a:cs typeface="David" panose="020E0502060401010101" pitchFamily="34" charset="-79"/>
              </a:rPr>
              <a:t>3.    כיצד כפרו על מעשה זה של שאול? ____________</a:t>
            </a:r>
          </a:p>
          <a:p>
            <a:r>
              <a:rPr lang="he-IL" sz="3000" dirty="0" smtClean="0">
                <a:latin typeface="David" panose="020E0502060401010101" pitchFamily="34" charset="-79"/>
                <a:cs typeface="David" panose="020E0502060401010101" pitchFamily="34" charset="-79"/>
              </a:rPr>
              <a:t>4.    את מי בוחר דוד להמית ממשפחת שאול? ____________</a:t>
            </a:r>
          </a:p>
          <a:p>
            <a:pPr marL="514350" indent="-514350">
              <a:buAutoNum type="arabicPeriod" startAt="5"/>
            </a:pPr>
            <a:r>
              <a:rPr lang="he-IL" sz="3000" dirty="0" smtClean="0">
                <a:latin typeface="David" panose="020E0502060401010101" pitchFamily="34" charset="-79"/>
                <a:cs typeface="David" panose="020E0502060401010101" pitchFamily="34" charset="-79"/>
              </a:rPr>
              <a:t>מי שומר על כבודם של המוקעים?  כיצד עושה זאת? _________</a:t>
            </a:r>
          </a:p>
          <a:p>
            <a:pPr marL="514350" indent="-514350">
              <a:buAutoNum type="arabicPeriod" startAt="5"/>
            </a:pPr>
            <a:r>
              <a:rPr lang="he-IL" sz="3000" dirty="0" smtClean="0">
                <a:latin typeface="David" panose="020E0502060401010101" pitchFamily="34" charset="-79"/>
                <a:cs typeface="David" panose="020E0502060401010101" pitchFamily="34" charset="-79"/>
              </a:rPr>
              <a:t>מדוע חיכתה עד תקופת הגשמים כדי להורידם מתליית77	</a:t>
            </a:r>
          </a:p>
          <a:p>
            <a:pPr marL="514350" indent="-514350">
              <a:buAutoNum type="arabicPeriod" startAt="7"/>
            </a:pPr>
            <a:r>
              <a:rPr lang="he-IL" sz="3000" dirty="0" smtClean="0">
                <a:latin typeface="David" panose="020E0502060401010101" pitchFamily="34" charset="-79"/>
                <a:cs typeface="David" panose="020E0502060401010101" pitchFamily="34" charset="-79"/>
              </a:rPr>
              <a:t>היכן קברו את עצמות שאול ובניו והמוקעים? ________</a:t>
            </a:r>
          </a:p>
          <a:p>
            <a:pPr marL="514350" indent="-514350">
              <a:buAutoNum type="arabicPeriod" startAt="7"/>
            </a:pPr>
            <a:r>
              <a:rPr lang="he-IL" sz="3000" dirty="0" smtClean="0">
                <a:latin typeface="David" panose="020E0502060401010101" pitchFamily="34" charset="-79"/>
                <a:cs typeface="David" panose="020E0502060401010101" pitchFamily="34" charset="-79"/>
              </a:rPr>
              <a:t>כמה ילדים נולדו </a:t>
            </a:r>
            <a:r>
              <a:rPr lang="he-IL" sz="3000" dirty="0" err="1" smtClean="0">
                <a:latin typeface="David" panose="020E0502060401010101" pitchFamily="34" charset="-79"/>
                <a:cs typeface="David" panose="020E0502060401010101" pitchFamily="34" charset="-79"/>
              </a:rPr>
              <a:t>להרפה</a:t>
            </a:r>
            <a:r>
              <a:rPr lang="he-IL" sz="3000" dirty="0" smtClean="0">
                <a:latin typeface="David" panose="020E0502060401010101" pitchFamily="34" charset="-79"/>
                <a:cs typeface="David" panose="020E0502060401010101" pitchFamily="34" charset="-79"/>
              </a:rPr>
              <a:t>? _____________________</a:t>
            </a:r>
          </a:p>
          <a:p>
            <a:pPr marL="514350" indent="-514350">
              <a:buAutoNum type="arabicPeriod" startAt="7"/>
            </a:pPr>
            <a:r>
              <a:rPr lang="he-IL" sz="3000" dirty="0" smtClean="0">
                <a:latin typeface="David" panose="020E0502060401010101" pitchFamily="34" charset="-79"/>
                <a:cs typeface="David" panose="020E0502060401010101" pitchFamily="34" charset="-79"/>
              </a:rPr>
              <a:t>מה שמותם? ___________________________________</a:t>
            </a:r>
          </a:p>
          <a:p>
            <a:pPr marL="514350" indent="-514350">
              <a:buAutoNum type="arabicPeriod" startAt="7"/>
            </a:pPr>
            <a:r>
              <a:rPr lang="he-IL" sz="3000" dirty="0" smtClean="0">
                <a:latin typeface="David" panose="020E0502060401010101" pitchFamily="34" charset="-79"/>
                <a:cs typeface="David" panose="020E0502060401010101" pitchFamily="34" charset="-79"/>
              </a:rPr>
              <a:t>מי הרג את ישבי? __________ </a:t>
            </a:r>
          </a:p>
          <a:p>
            <a:pPr marL="514350" indent="-514350">
              <a:buAutoNum type="arabicPeriod" startAt="7"/>
            </a:pPr>
            <a:r>
              <a:rPr lang="he-IL" sz="3000" dirty="0" smtClean="0">
                <a:latin typeface="David" panose="020E0502060401010101" pitchFamily="34" charset="-79"/>
                <a:cs typeface="David" panose="020E0502060401010101" pitchFamily="34" charset="-79"/>
              </a:rPr>
              <a:t>את סף? ___________ </a:t>
            </a:r>
          </a:p>
          <a:p>
            <a:pPr marL="514350" indent="-514350">
              <a:buAutoNum type="arabicPeriod" startAt="7"/>
            </a:pPr>
            <a:r>
              <a:rPr lang="he-IL" sz="3000" dirty="0" smtClean="0">
                <a:latin typeface="David" panose="020E0502060401010101" pitchFamily="34" charset="-79"/>
                <a:cs typeface="David" panose="020E0502060401010101" pitchFamily="34" charset="-79"/>
              </a:rPr>
              <a:t>את גלית? ___________ </a:t>
            </a:r>
          </a:p>
          <a:p>
            <a:pPr marL="514350" indent="-514350">
              <a:buAutoNum type="arabicPeriod" startAt="7"/>
            </a:pPr>
            <a:r>
              <a:rPr lang="he-IL" sz="3000" dirty="0" smtClean="0">
                <a:latin typeface="David" panose="020E0502060401010101" pitchFamily="34" charset="-79"/>
                <a:cs typeface="David" panose="020E0502060401010101" pitchFamily="34" charset="-79"/>
              </a:rPr>
              <a:t>את מדון?__________</a:t>
            </a:r>
          </a:p>
          <a:p>
            <a:pPr marL="514350" indent="-514350">
              <a:buAutoNum type="arabicPeriod" startAt="7"/>
            </a:pPr>
            <a:r>
              <a:rPr lang="he-IL" sz="3000" dirty="0" smtClean="0">
                <a:latin typeface="David" panose="020E0502060401010101" pitchFamily="34" charset="-79"/>
                <a:cs typeface="David" panose="020E0502060401010101" pitchFamily="34" charset="-79"/>
              </a:rPr>
              <a:t>על מה השביעו גיבורי דוד אותו? _______________</a:t>
            </a:r>
          </a:p>
        </p:txBody>
      </p:sp>
      <p:sp>
        <p:nvSpPr>
          <p:cNvPr id="4" name="TextBox 3"/>
          <p:cNvSpPr txBox="1"/>
          <p:nvPr/>
        </p:nvSpPr>
        <p:spPr>
          <a:xfrm>
            <a:off x="489397" y="360141"/>
            <a:ext cx="3269087" cy="1446550"/>
          </a:xfrm>
          <a:prstGeom prst="rect">
            <a:avLst/>
          </a:prstGeom>
          <a:solidFill>
            <a:schemeClr val="accent2">
              <a:lumMod val="60000"/>
              <a:lumOff val="40000"/>
            </a:schemeClr>
          </a:solidFill>
          <a:ln w="38100">
            <a:solidFill>
              <a:schemeClr val="tx1"/>
            </a:solidFill>
          </a:ln>
          <a:scene3d>
            <a:camera prst="perspectiveRight"/>
            <a:lightRig rig="threePt" dir="t"/>
          </a:scene3d>
        </p:spPr>
        <p:txBody>
          <a:bodyPr wrap="square" rtlCol="1">
            <a:spAutoFit/>
          </a:bodyPr>
          <a:lstStyle/>
          <a:p>
            <a:pPr algn="ctr"/>
            <a:r>
              <a:rPr lang="he-IL" sz="4400" b="1" dirty="0" smtClean="0">
                <a:latin typeface="David" panose="020E0502060401010101" pitchFamily="34" charset="-79"/>
                <a:cs typeface="David" panose="020E0502060401010101" pitchFamily="34" charset="-79"/>
              </a:rPr>
              <a:t>שאלות חזרה על הפרק:</a:t>
            </a:r>
          </a:p>
        </p:txBody>
      </p:sp>
    </p:spTree>
    <p:extLst>
      <p:ext uri="{BB962C8B-B14F-4D97-AF65-F5344CB8AC3E}">
        <p14:creationId xmlns:p14="http://schemas.microsoft.com/office/powerpoint/2010/main" val="720352588"/>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10392</TotalTime>
  <Words>2231</Words>
  <Application>Microsoft Office PowerPoint</Application>
  <PresentationFormat>מסך רחב</PresentationFormat>
  <Paragraphs>111</Paragraphs>
  <Slides>17</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17</vt:i4>
      </vt:variant>
    </vt:vector>
  </HeadingPairs>
  <TitlesOfParts>
    <vt:vector size="23"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58</cp:revision>
  <dcterms:created xsi:type="dcterms:W3CDTF">2025-06-16T15:41:17Z</dcterms:created>
  <dcterms:modified xsi:type="dcterms:W3CDTF">2025-06-23T20:53:39Z</dcterms:modified>
</cp:coreProperties>
</file>