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6" r:id="rId9"/>
    <p:sldId id="263" r:id="rId10"/>
    <p:sldId id="264" r:id="rId11"/>
    <p:sldId id="265" r:id="rId12"/>
    <p:sldId id="267" r:id="rId13"/>
    <p:sldId id="268" r:id="rId14"/>
    <p:sldId id="269"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971" autoAdjust="0"/>
    <p:restoredTop sz="94660"/>
  </p:normalViewPr>
  <p:slideViewPr>
    <p:cSldViewPr snapToGrid="0">
      <p:cViewPr varScale="1">
        <p:scale>
          <a:sx n="70" d="100"/>
          <a:sy n="70"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1839666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2684034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2970596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4088572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2569285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618920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29149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281532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41159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3851534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200BA88C-C197-4ABC-8AFC-5839A914EE2A}" type="datetimeFigureOut">
              <a:rPr lang="he-IL" smtClean="0"/>
              <a:t>י"ב/שבט/תשפ"ד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C73611D-5BD2-44D0-90F6-EE96F025AEEE}" type="slidenum">
              <a:rPr lang="he-IL" smtClean="0"/>
              <a:t>‹#›</a:t>
            </a:fld>
            <a:endParaRPr lang="he-IL"/>
          </a:p>
        </p:txBody>
      </p:sp>
    </p:spTree>
    <p:extLst>
      <p:ext uri="{BB962C8B-B14F-4D97-AF65-F5344CB8AC3E}">
        <p14:creationId xmlns:p14="http://schemas.microsoft.com/office/powerpoint/2010/main" val="1424361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00BA88C-C197-4ABC-8AFC-5839A914EE2A}" type="datetimeFigureOut">
              <a:rPr lang="he-IL" smtClean="0"/>
              <a:t>י"ב/שבט/תשפ"ד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C73611D-5BD2-44D0-90F6-EE96F025AEEE}" type="slidenum">
              <a:rPr lang="he-IL" smtClean="0"/>
              <a:t>‹#›</a:t>
            </a:fld>
            <a:endParaRPr lang="he-IL"/>
          </a:p>
        </p:txBody>
      </p:sp>
    </p:spTree>
    <p:extLst>
      <p:ext uri="{BB962C8B-B14F-4D97-AF65-F5344CB8AC3E}">
        <p14:creationId xmlns:p14="http://schemas.microsoft.com/office/powerpoint/2010/main" val="4237082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6327" y="178128"/>
            <a:ext cx="6935190" cy="646331"/>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שמואל ב' פרק י': מלחמת דוד בבני עמון</a:t>
            </a:r>
            <a:endParaRPr lang="he-IL" sz="3600" b="1" dirty="0">
              <a:latin typeface="David" panose="020E0502060401010101" pitchFamily="34" charset="-79"/>
              <a:cs typeface="David" panose="020E0502060401010101" pitchFamily="34" charset="-79"/>
            </a:endParaRPr>
          </a:p>
        </p:txBody>
      </p:sp>
      <p:sp>
        <p:nvSpPr>
          <p:cNvPr id="6" name="TextBox 5"/>
          <p:cNvSpPr txBox="1"/>
          <p:nvPr/>
        </p:nvSpPr>
        <p:spPr>
          <a:xfrm>
            <a:off x="5961414" y="1529936"/>
            <a:ext cx="5567548" cy="4524315"/>
          </a:xfrm>
          <a:prstGeom prst="rect">
            <a:avLst/>
          </a:prstGeom>
          <a:solidFill>
            <a:schemeClr val="accent6">
              <a:lumMod val="60000"/>
              <a:lumOff val="40000"/>
            </a:schemeClr>
          </a:solidFill>
          <a:ln w="38100">
            <a:solidFill>
              <a:schemeClr val="tx1"/>
            </a:solidFill>
          </a:ln>
          <a:scene3d>
            <a:camera prst="perspectiveBelow"/>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הקדמה: </a:t>
            </a:r>
            <a:r>
              <a:rPr lang="he-IL" sz="3200" dirty="0" smtClean="0">
                <a:latin typeface="David" panose="020E0502060401010101" pitchFamily="34" charset="-79"/>
                <a:cs typeface="David" panose="020E0502060401010101" pitchFamily="34" charset="-79"/>
              </a:rPr>
              <a:t>יום אחד דוד המלך שמע שמלך עמון מת- שקראו לו "נחש". והוא עשה מעשה טוב עם דוד, כמו שסיפרנו בפרק ח' שמלך מואב הרג את כל משפחת דוד חוץ מאח אחד "אליהוא" שהצליח לברוח לעמון, ונחש מלך עמון שמר עליו. לכן דוד רצה לעשות חסד עם הבן של נחש "חנון" ולהכיר לו טובה</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0" y="924294"/>
            <a:ext cx="4083133" cy="3108543"/>
          </a:xfrm>
          <a:prstGeom prst="rect">
            <a:avLst/>
          </a:prstGeom>
          <a:solidFill>
            <a:schemeClr val="accent2">
              <a:lumMod val="60000"/>
              <a:lumOff val="40000"/>
            </a:schemeClr>
          </a:solidFill>
          <a:ln w="38100">
            <a:solidFill>
              <a:schemeClr val="tx1"/>
            </a:solidFill>
          </a:ln>
          <a:scene3d>
            <a:camera prst="isometricOffAxis1Right"/>
            <a:lightRig rig="threePt" dir="t"/>
          </a:scene3d>
        </p:spPr>
        <p:txBody>
          <a:bodyPr wrap="square" rtlCol="1">
            <a:spAutoFit/>
          </a:bodyPr>
          <a:lstStyle/>
          <a:p>
            <a:r>
              <a:rPr lang="he-IL" sz="3600" b="1" u="sng" dirty="0" smtClean="0">
                <a:latin typeface="David" panose="020E0502060401010101" pitchFamily="34" charset="-79"/>
                <a:cs typeface="David" panose="020E0502060401010101" pitchFamily="34" charset="-79"/>
              </a:rPr>
              <a:t>עמון ומואב:</a:t>
            </a:r>
          </a:p>
          <a:p>
            <a:r>
              <a:rPr lang="he-IL" sz="3200" dirty="0" smtClean="0">
                <a:latin typeface="David" panose="020E0502060401010101" pitchFamily="34" charset="-79"/>
                <a:cs typeface="David" panose="020E0502060401010101" pitchFamily="34" charset="-79"/>
              </a:rPr>
              <a:t>דוד לא היה צריך להכיר להם טובה. כי יש שני עמים עמון ומואב, שה' ציווה לא לעשות להם טובה לעולם. </a:t>
            </a:r>
            <a:endParaRPr lang="he-IL" sz="3200"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a:stretch>
            <a:fillRect/>
          </a:stretch>
        </p:blipFill>
        <p:spPr>
          <a:xfrm>
            <a:off x="2478251" y="3763841"/>
            <a:ext cx="3886924" cy="2876809"/>
          </a:xfrm>
          <a:prstGeom prst="rect">
            <a:avLst/>
          </a:prstGeom>
        </p:spPr>
      </p:pic>
      <p:sp>
        <p:nvSpPr>
          <p:cNvPr id="9" name="אליפסה 8"/>
          <p:cNvSpPr/>
          <p:nvPr/>
        </p:nvSpPr>
        <p:spPr>
          <a:xfrm>
            <a:off x="5296395" y="3613549"/>
            <a:ext cx="878774" cy="66334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p:cNvSpPr/>
          <p:nvPr/>
        </p:nvSpPr>
        <p:spPr>
          <a:xfrm>
            <a:off x="5486401" y="5451728"/>
            <a:ext cx="878774" cy="8431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57023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381" y="249382"/>
            <a:ext cx="5747658" cy="403187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כעבור זמן מת נחש מלך בני עמון ובנו חנון מלך במקומו.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אמר דוד אגמול בהכרת טובה לחנון בנו של נחש, כמו שעשה אביו איתי טובה (שהחיה את אחי אליהוא. ושלח דוד משלחת להביע את תנחומיו לחנון  על מות אביו. והגיעו שליחי דוד אל ארץ בני עמון.</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10795" y="233992"/>
            <a:ext cx="5830783" cy="3046988"/>
          </a:xfrm>
          <a:prstGeom prst="rect">
            <a:avLst/>
          </a:prstGeom>
          <a:solidFill>
            <a:schemeClr val="accent2">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וַיְהִי, אַחֲרֵי-כֵן, וַיָּמָת, מֶלֶךְ בְּנֵי עַמּוֹן; </a:t>
            </a:r>
            <a:r>
              <a:rPr lang="he-IL" sz="3200" b="1" dirty="0" err="1" smtClean="0">
                <a:latin typeface="David" panose="020E0502060401010101" pitchFamily="34" charset="-79"/>
                <a:cs typeface="David" panose="020E0502060401010101" pitchFamily="34" charset="-79"/>
              </a:rPr>
              <a:t>וַיִּמְלֹך</a:t>
            </a:r>
            <a:r>
              <a:rPr lang="he-IL" sz="3200" b="1" dirty="0" smtClean="0">
                <a:latin typeface="David" panose="020E0502060401010101" pitchFamily="34" charset="-79"/>
                <a:cs typeface="David" panose="020E0502060401010101" pitchFamily="34" charset="-79"/>
              </a:rPr>
              <a:t>ְ חָנוּן בְּנוֹ, תַּחְתָּיו.  </a:t>
            </a:r>
          </a:p>
          <a:p>
            <a:r>
              <a:rPr lang="he-IL" sz="3200" b="1"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וַיֹּאמֶר דָּוִד </a:t>
            </a:r>
            <a:r>
              <a:rPr lang="he-IL" sz="3200" b="1" dirty="0" smtClean="0">
                <a:latin typeface="David" panose="020E0502060401010101" pitchFamily="34" charset="-79"/>
                <a:cs typeface="David" panose="020E0502060401010101" pitchFamily="34" charset="-79"/>
              </a:rPr>
              <a:t>אֶעֱשֶׂה-חֶסֶד </a:t>
            </a:r>
            <a:r>
              <a:rPr lang="he-IL" sz="3200" dirty="0" smtClean="0">
                <a:latin typeface="David" panose="020E0502060401010101" pitchFamily="34" charset="-79"/>
                <a:cs typeface="David" panose="020E0502060401010101" pitchFamily="34" charset="-79"/>
              </a:rPr>
              <a:t>עִם-חָנוּן בֶּן-נָחָשׁ, כַּאֲשֶׁר עָשָׂה אָבִיו עִמָּדִי חֶסֶד, וַיִּשְׁלַח דָּוִד לְנַחֲמוֹ בְּיַד-עֲבָדָיו, אֶל-אָבִיו; וַיָּבֹאוּ עַבְדֵי דָוִד, אֶרֶץ בְּנֵי עַמּוֹן.</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519550" y="3655003"/>
            <a:ext cx="5522028" cy="2876426"/>
          </a:xfrm>
          <a:prstGeom prst="rect">
            <a:avLst/>
          </a:prstGeom>
        </p:spPr>
      </p:pic>
    </p:spTree>
    <p:extLst>
      <p:ext uri="{BB962C8B-B14F-4D97-AF65-F5344CB8AC3E}">
        <p14:creationId xmlns:p14="http://schemas.microsoft.com/office/powerpoint/2010/main" val="57495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381" y="249381"/>
            <a:ext cx="5997040" cy="501675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אז אמרו השרים הבחירים של בני עמון לחנון מלכם: </a:t>
            </a:r>
            <a:r>
              <a:rPr lang="he-IL" sz="3200" b="1" dirty="0" smtClean="0">
                <a:latin typeface="David" panose="020E0502060401010101" pitchFamily="34" charset="-79"/>
                <a:cs typeface="David" panose="020E0502060401010101" pitchFamily="34" charset="-79"/>
              </a:rPr>
              <a:t>האם נראה בעיניך שבגלל כבוד לאביך שלח דוד לנחמך</a:t>
            </a:r>
            <a:r>
              <a:rPr lang="he-IL" sz="3200" dirty="0" smtClean="0">
                <a:latin typeface="David" panose="020E0502060401010101" pitchFamily="34" charset="-79"/>
                <a:cs typeface="David" panose="020E0502060401010101" pitchFamily="34" charset="-79"/>
              </a:rPr>
              <a:t>? אלא בשביל לחקור ולבדוק את מקומות החולשה שבעיר, ומהיכן אפשר לכבוש אותה. למטרה זו שגר דוד את שליחיו. </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חנון שמע לדברי שריו- ולקח את שליחי דוד </a:t>
            </a:r>
            <a:r>
              <a:rPr lang="he-IL" sz="3200" b="1" dirty="0" smtClean="0">
                <a:latin typeface="David" panose="020E0502060401010101" pitchFamily="34" charset="-79"/>
                <a:cs typeface="David" panose="020E0502060401010101" pitchFamily="34" charset="-79"/>
              </a:rPr>
              <a:t>וגלח את זקנם מצד אחד של פניהם, וחתך את בגדיהם בחצי אורכם </a:t>
            </a:r>
            <a:r>
              <a:rPr lang="he-IL" sz="3200" dirty="0" smtClean="0">
                <a:latin typeface="David" panose="020E0502060401010101" pitchFamily="34" charset="-79"/>
                <a:cs typeface="David" panose="020E0502060401010101" pitchFamily="34" charset="-79"/>
              </a:rPr>
              <a:t>עד מקום מבושם. וכך גרשם חזרה.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412675" y="145012"/>
            <a:ext cx="5628904" cy="3108543"/>
          </a:xfrm>
          <a:prstGeom prst="rect">
            <a:avLst/>
          </a:prstGeom>
          <a:solidFill>
            <a:schemeClr val="accent1">
              <a:lumMod val="40000"/>
              <a:lumOff val="60000"/>
            </a:schemeClr>
          </a:solidFill>
        </p:spPr>
        <p:txBody>
          <a:bodyPr wrap="square">
            <a:spAutoFit/>
          </a:bodyPr>
          <a:lstStyle/>
          <a:p>
            <a:r>
              <a:rPr lang="he-IL" sz="2800" b="1" u="sng" dirty="0" smtClean="0">
                <a:latin typeface="David" panose="020E0502060401010101" pitchFamily="34" charset="-79"/>
                <a:cs typeface="David" panose="020E0502060401010101" pitchFamily="34" charset="-79"/>
              </a:rPr>
              <a:t>ג</a:t>
            </a:r>
            <a:r>
              <a:rPr lang="he-IL" sz="2800" dirty="0" smtClean="0">
                <a:latin typeface="David" panose="020E0502060401010101" pitchFamily="34" charset="-79"/>
                <a:cs typeface="David" panose="020E0502060401010101" pitchFamily="34" charset="-79"/>
              </a:rPr>
              <a:t> וַיֹּאמְרוּ שָׂרֵי בְנֵי-עַמּוֹן אֶל-חָנוּן </a:t>
            </a:r>
            <a:r>
              <a:rPr lang="he-IL" sz="2800" dirty="0" err="1" smtClean="0">
                <a:latin typeface="David" panose="020E0502060401010101" pitchFamily="34" charset="-79"/>
                <a:cs typeface="David" panose="020E0502060401010101" pitchFamily="34" charset="-79"/>
              </a:rPr>
              <a:t>אֲדֹנֵיהֶם</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הַמְכַבֵּד דָּוִד אֶת-אָבִיךָ בְּעֵינֶיךָ-</a:t>
            </a:r>
            <a:r>
              <a:rPr lang="he-IL" sz="2800" dirty="0" smtClean="0">
                <a:latin typeface="David" panose="020E0502060401010101" pitchFamily="34" charset="-79"/>
                <a:cs typeface="David" panose="020E0502060401010101" pitchFamily="34" charset="-79"/>
              </a:rPr>
              <a:t>-כִּי-שָׁלַח לְךָ, מְנַחֲמִים; הֲלוֹא בַּעֲבוּר חֲקֹר אֶת-הָעִיר, וּלְרַגְּלָהּ וּלְהָפְכָהּ, שָׁלַח דָּוִד אֶת-עֲבָדָיו, אֵלֶיךָ.  </a:t>
            </a:r>
            <a:r>
              <a:rPr lang="he-IL" sz="2800" b="1" u="sng" dirty="0" smtClean="0">
                <a:latin typeface="David" panose="020E0502060401010101" pitchFamily="34" charset="-79"/>
                <a:cs typeface="David" panose="020E0502060401010101" pitchFamily="34" charset="-79"/>
              </a:rPr>
              <a:t>ד</a:t>
            </a:r>
            <a:r>
              <a:rPr lang="he-IL" sz="2800" dirty="0" smtClean="0">
                <a:latin typeface="David" panose="020E0502060401010101" pitchFamily="34" charset="-79"/>
                <a:cs typeface="David" panose="020E0502060401010101" pitchFamily="34" charset="-79"/>
              </a:rPr>
              <a:t> </a:t>
            </a:r>
            <a:r>
              <a:rPr lang="he-IL" sz="2800" dirty="0" err="1" smtClean="0">
                <a:latin typeface="David" panose="020E0502060401010101" pitchFamily="34" charset="-79"/>
                <a:cs typeface="David" panose="020E0502060401010101" pitchFamily="34" charset="-79"/>
              </a:rPr>
              <a:t>וַיִּקַּח</a:t>
            </a:r>
            <a:r>
              <a:rPr lang="he-IL" sz="2800" dirty="0" smtClean="0">
                <a:latin typeface="David" panose="020E0502060401010101" pitchFamily="34" charset="-79"/>
                <a:cs typeface="David" panose="020E0502060401010101" pitchFamily="34" charset="-79"/>
              </a:rPr>
              <a:t> חָנוּן אֶת-עַבְדֵי דָוִד, </a:t>
            </a:r>
            <a:r>
              <a:rPr lang="he-IL" sz="2800" b="1" dirty="0" smtClean="0">
                <a:latin typeface="David" panose="020E0502060401010101" pitchFamily="34" charset="-79"/>
                <a:cs typeface="David" panose="020E0502060401010101" pitchFamily="34" charset="-79"/>
              </a:rPr>
              <a:t>וַיְגַלַּח אֶת-חֲצִי זְקָנָם, </a:t>
            </a:r>
            <a:r>
              <a:rPr lang="he-IL" sz="2800" b="1" dirty="0" err="1" smtClean="0">
                <a:latin typeface="David" panose="020E0502060401010101" pitchFamily="34" charset="-79"/>
                <a:cs typeface="David" panose="020E0502060401010101" pitchFamily="34" charset="-79"/>
              </a:rPr>
              <a:t>וַיִּכְרֹת</a:t>
            </a:r>
            <a:r>
              <a:rPr lang="he-IL" sz="2800" b="1" dirty="0" smtClean="0">
                <a:latin typeface="David" panose="020E0502060401010101" pitchFamily="34" charset="-79"/>
                <a:cs typeface="David" panose="020E0502060401010101" pitchFamily="34" charset="-79"/>
              </a:rPr>
              <a:t> </a:t>
            </a:r>
            <a:r>
              <a:rPr lang="he-IL" sz="2800" b="1" dirty="0" err="1" smtClean="0">
                <a:latin typeface="David" panose="020E0502060401010101" pitchFamily="34" charset="-79"/>
                <a:cs typeface="David" panose="020E0502060401010101" pitchFamily="34" charset="-79"/>
              </a:rPr>
              <a:t>אֶת-מַדְוֵיהֶם</a:t>
            </a:r>
            <a:r>
              <a:rPr lang="he-IL" sz="2800" b="1" dirty="0" smtClean="0">
                <a:latin typeface="David" panose="020E0502060401010101" pitchFamily="34" charset="-79"/>
                <a:cs typeface="David" panose="020E0502060401010101" pitchFamily="34" charset="-79"/>
              </a:rPr>
              <a:t> בַּחֵצִי, עַד שְׁתוֹתֵיהֶם</a:t>
            </a:r>
            <a:r>
              <a:rPr lang="he-IL" sz="2800" dirty="0" smtClean="0">
                <a:latin typeface="David" panose="020E0502060401010101" pitchFamily="34" charset="-79"/>
                <a:cs typeface="David" panose="020E0502060401010101" pitchFamily="34" charset="-79"/>
              </a:rPr>
              <a:t>; וַיְשַׁלְּחֵם. </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2667" b="97333" l="2222" r="98667"/>
                    </a14:imgEffect>
                  </a14:imgLayer>
                </a14:imgProps>
              </a:ext>
            </a:extLst>
          </a:blip>
          <a:stretch>
            <a:fillRect/>
          </a:stretch>
        </p:blipFill>
        <p:spPr>
          <a:xfrm>
            <a:off x="6033839" y="2669703"/>
            <a:ext cx="2955781" cy="2955781"/>
          </a:xfrm>
          <a:prstGeom prst="rect">
            <a:avLst/>
          </a:prstGeom>
        </p:spPr>
      </p:pic>
      <p:sp>
        <p:nvSpPr>
          <p:cNvPr id="6" name="TextBox 5"/>
          <p:cNvSpPr txBox="1"/>
          <p:nvPr/>
        </p:nvSpPr>
        <p:spPr>
          <a:xfrm>
            <a:off x="249381" y="5427513"/>
            <a:ext cx="8051470" cy="1323439"/>
          </a:xfrm>
          <a:prstGeom prst="rect">
            <a:avLst/>
          </a:prstGeom>
          <a:blipFill>
            <a:blip r:embed="rId4"/>
            <a:tile tx="0" ty="0" sx="100000" sy="100000" flip="none" algn="tl"/>
          </a:blipFill>
          <a:ln w="38100">
            <a:solidFill>
              <a:schemeClr val="tx1"/>
            </a:solidFill>
          </a:ln>
        </p:spPr>
        <p:txBody>
          <a:bodyPr wrap="square" rtlCol="1">
            <a:spAutoFit/>
          </a:bodyPr>
          <a:lstStyle/>
          <a:p>
            <a:r>
              <a:rPr lang="he-IL" sz="2600" b="1" u="sng" dirty="0" smtClean="0">
                <a:latin typeface="David" panose="020E0502060401010101" pitchFamily="34" charset="-79"/>
                <a:cs typeface="David" panose="020E0502060401010101" pitchFamily="34" charset="-79"/>
              </a:rPr>
              <a:t>"גילח חצי זקנם, וחתך חצי מכנס שלהם- </a:t>
            </a:r>
            <a:r>
              <a:rPr lang="he-IL" sz="2600" dirty="0" smtClean="0">
                <a:latin typeface="David" panose="020E0502060401010101" pitchFamily="34" charset="-79"/>
                <a:cs typeface="David" panose="020E0502060401010101" pitchFamily="34" charset="-79"/>
              </a:rPr>
              <a:t>לרמוז לדוד שהגיע מרות </a:t>
            </a:r>
            <a:r>
              <a:rPr lang="he-IL" sz="2600" dirty="0" err="1" smtClean="0">
                <a:latin typeface="David" panose="020E0502060401010101" pitchFamily="34" charset="-79"/>
                <a:cs typeface="David" panose="020E0502060401010101" pitchFamily="34" charset="-79"/>
              </a:rPr>
              <a:t>המואביה</a:t>
            </a:r>
            <a:r>
              <a:rPr lang="he-IL" sz="2600" dirty="0" smtClean="0">
                <a:latin typeface="David" panose="020E0502060401010101" pitchFamily="34" charset="-79"/>
                <a:cs typeface="David" panose="020E0502060401010101" pitchFamily="34" charset="-79"/>
              </a:rPr>
              <a:t>, להורות על דוד שיש לו חצי מואבי (אמו) וחצי ישראלי (מאביו), והניח להם חצי לכבוד חלק מצד האם המואבית</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5"/>
          <a:stretch>
            <a:fillRect/>
          </a:stretch>
        </p:blipFill>
        <p:spPr>
          <a:xfrm>
            <a:off x="8823366" y="3414929"/>
            <a:ext cx="3253838" cy="2852428"/>
          </a:xfrm>
          <a:prstGeom prst="rect">
            <a:avLst/>
          </a:prstGeom>
        </p:spPr>
      </p:pic>
    </p:spTree>
    <p:extLst>
      <p:ext uri="{BB962C8B-B14F-4D97-AF65-F5344CB8AC3E}">
        <p14:creationId xmlns:p14="http://schemas.microsoft.com/office/powerpoint/2010/main" val="19945065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758" y="213756"/>
            <a:ext cx="5593278" cy="5693866"/>
          </a:xfrm>
          <a:prstGeom prst="rect">
            <a:avLst/>
          </a:prstGeom>
          <a:solidFill>
            <a:schemeClr val="accent2">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ה</a:t>
            </a:r>
            <a:r>
              <a:rPr lang="he-IL" sz="2800" dirty="0" smtClean="0">
                <a:latin typeface="David" panose="020E0502060401010101" pitchFamily="34" charset="-79"/>
                <a:cs typeface="David" panose="020E0502060401010101" pitchFamily="34" charset="-79"/>
              </a:rPr>
              <a:t>. אמרו לדוד את שעשה חנון לשליחיו, שלח דוד שליח לקראתם (אבל לא באו בעצמם לפני דוד) ובגדים להחלפה , כי היו אותם אנשים </a:t>
            </a:r>
            <a:r>
              <a:rPr lang="he-IL" sz="2800" b="1" dirty="0" smtClean="0">
                <a:latin typeface="David" panose="020E0502060401010101" pitchFamily="34" charset="-79"/>
                <a:cs typeface="David" panose="020E0502060401010101" pitchFamily="34" charset="-79"/>
              </a:rPr>
              <a:t>מבוישים מאד, </a:t>
            </a:r>
            <a:r>
              <a:rPr lang="he-IL" sz="2800" dirty="0" smtClean="0">
                <a:latin typeface="David" panose="020E0502060401010101" pitchFamily="34" charset="-79"/>
                <a:cs typeface="David" panose="020E0502060401010101" pitchFamily="34" charset="-79"/>
              </a:rPr>
              <a:t>ואמר להם המלך ע"י שליחו התעכבו ביריחו עד שיגדל שוב זקנכם ואז תחזרו.</a:t>
            </a:r>
          </a:p>
          <a:p>
            <a:r>
              <a:rPr lang="he-IL" sz="2800" b="1" u="sng" dirty="0" smtClean="0">
                <a:latin typeface="David" panose="020E0502060401010101" pitchFamily="34" charset="-79"/>
                <a:cs typeface="David" panose="020E0502060401010101" pitchFamily="34" charset="-79"/>
              </a:rPr>
              <a:t>ו</a:t>
            </a:r>
            <a:r>
              <a:rPr lang="he-IL" sz="2800" dirty="0" smtClean="0">
                <a:latin typeface="David" panose="020E0502060401010101" pitchFamily="34" charset="-79"/>
                <a:cs typeface="David" panose="020E0502060401010101" pitchFamily="34" charset="-79"/>
              </a:rPr>
              <a:t>. הבינו בני עמון </a:t>
            </a:r>
            <a:r>
              <a:rPr lang="he-IL" sz="2800" b="1" dirty="0" smtClean="0">
                <a:latin typeface="David" panose="020E0502060401010101" pitchFamily="34" charset="-79"/>
                <a:cs typeface="David" panose="020E0502060401010101" pitchFamily="34" charset="-79"/>
              </a:rPr>
              <a:t>שהם נמאסו </a:t>
            </a:r>
            <a:r>
              <a:rPr lang="he-IL" sz="2800" dirty="0" smtClean="0">
                <a:latin typeface="David" panose="020E0502060401010101" pitchFamily="34" charset="-79"/>
                <a:cs typeface="David" panose="020E0502060401010101" pitchFamily="34" charset="-79"/>
              </a:rPr>
              <a:t>בעיני דוד (בגלל התגרותם שביישו את שליחיו) והחלו להתכונן למלחמה. והלכו ושכרו חיילים תמורת תשלום</a:t>
            </a:r>
          </a:p>
          <a:p>
            <a:r>
              <a:rPr lang="he-IL" sz="2800" dirty="0" smtClean="0">
                <a:latin typeface="David" panose="020E0502060401010101" pitchFamily="34" charset="-79"/>
                <a:cs typeface="David" panose="020E0502060401010101" pitchFamily="34" charset="-79"/>
              </a:rPr>
              <a:t>לארם בית רחוב, וארם צובא-20,000  חיילים. וממלך מעכה- 1000 חיילים.</a:t>
            </a:r>
          </a:p>
          <a:p>
            <a:r>
              <a:rPr lang="he-IL" sz="2800" dirty="0" smtClean="0">
                <a:latin typeface="David" panose="020E0502060401010101" pitchFamily="34" charset="-79"/>
                <a:cs typeface="David" panose="020E0502060401010101" pitchFamily="34" charset="-79"/>
              </a:rPr>
              <a:t>ומארץ טוב שכרו 12,000 חיילים. </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6127668" y="213756"/>
            <a:ext cx="5870368" cy="4031873"/>
          </a:xfrm>
          <a:prstGeom prst="rect">
            <a:avLst/>
          </a:prstGeom>
          <a:solidFill>
            <a:schemeClr val="accent6">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וַיַּגִּדו</a:t>
            </a:r>
            <a:r>
              <a:rPr lang="he-IL" sz="3200" dirty="0" smtClean="0">
                <a:latin typeface="David" panose="020E0502060401010101" pitchFamily="34" charset="-79"/>
                <a:cs typeface="David" panose="020E0502060401010101" pitchFamily="34" charset="-79"/>
              </a:rPr>
              <a:t>ּ לְדָוִד וַיִּשְׁלַח לִקְרָאתָם, כִּי-הָיוּ הָאֲנָשִׁים </a:t>
            </a:r>
            <a:r>
              <a:rPr lang="he-IL" sz="3200" b="1" dirty="0" smtClean="0">
                <a:latin typeface="David" panose="020E0502060401010101" pitchFamily="34" charset="-79"/>
                <a:cs typeface="David" panose="020E0502060401010101" pitchFamily="34" charset="-79"/>
              </a:rPr>
              <a:t>נִכְלָמִים מְאֹד</a:t>
            </a:r>
            <a:r>
              <a:rPr lang="he-IL" sz="3200" dirty="0" smtClean="0">
                <a:latin typeface="David" panose="020E0502060401010101" pitchFamily="34" charset="-79"/>
                <a:cs typeface="David" panose="020E0502060401010101" pitchFamily="34" charset="-79"/>
              </a:rPr>
              <a:t>; וַיֹּאמֶר הַמֶּלֶךְ שְׁבוּ בִירֵחוֹ, עַד-יְצַמַּח זְקַנְכֶם וְשַׁבְתֶּם.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וַיִּרְאוּ בְּנֵי עַמּוֹן, כִּי </a:t>
            </a:r>
            <a:r>
              <a:rPr lang="he-IL" sz="3200" b="1" dirty="0" smtClean="0">
                <a:latin typeface="David" panose="020E0502060401010101" pitchFamily="34" charset="-79"/>
                <a:cs typeface="David" panose="020E0502060401010101" pitchFamily="34" charset="-79"/>
              </a:rPr>
              <a:t>נִבְאֲשׁוּ בְּדָוִד</a:t>
            </a:r>
            <a:r>
              <a:rPr lang="he-IL" sz="3200" dirty="0" smtClean="0">
                <a:latin typeface="David" panose="020E0502060401010101" pitchFamily="34" charset="-79"/>
                <a:cs typeface="David" panose="020E0502060401010101" pitchFamily="34" charset="-79"/>
              </a:rPr>
              <a:t>; וַיִּשְׁלְחוּ בְנֵי-עַמּוֹן וַיִּשְׂכְּרוּ אֶת-אֲרַם בֵּית-רְחוֹב וְאֶת-אֲרַם צוֹבָא, עֶשְׂרִים אֶלֶף רַגְלִי, וְאֶת-מֶלֶךְ מַעֲכָה אֶלֶף אִישׁ, וְאִישׁ טוֹב שְׁנֵים-עָשָׂר אֶלֶף אִישׁ.</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595" b="100000" l="334" r="98328"/>
                    </a14:imgEffect>
                  </a14:imgLayer>
                </a14:imgProps>
              </a:ext>
            </a:extLst>
          </a:blip>
          <a:stretch>
            <a:fillRect/>
          </a:stretch>
        </p:blipFill>
        <p:spPr>
          <a:xfrm>
            <a:off x="6127668" y="4350821"/>
            <a:ext cx="3629863" cy="2370613"/>
          </a:xfrm>
          <a:prstGeom prst="rect">
            <a:avLst/>
          </a:prstGeom>
        </p:spPr>
      </p:pic>
      <p:pic>
        <p:nvPicPr>
          <p:cNvPr id="5" name="תמונה 4"/>
          <p:cNvPicPr>
            <a:picLocks noChangeAspect="1"/>
          </p:cNvPicPr>
          <p:nvPr/>
        </p:nvPicPr>
        <p:blipFill>
          <a:blip r:embed="rId4">
            <a:extLst>
              <a:ext uri="{BEBA8EAE-BF5A-486C-A8C5-ECC9F3942E4B}">
                <a14:imgProps xmlns:a14="http://schemas.microsoft.com/office/drawing/2010/main">
                  <a14:imgLayer r:embed="rId5">
                    <a14:imgEffect>
                      <a14:backgroundRemoval t="0" b="100000" l="0" r="97778"/>
                    </a14:imgEffect>
                  </a14:imgLayer>
                </a14:imgProps>
              </a:ext>
            </a:extLst>
          </a:blip>
          <a:stretch>
            <a:fillRect/>
          </a:stretch>
        </p:blipFill>
        <p:spPr>
          <a:xfrm>
            <a:off x="8721622" y="4280806"/>
            <a:ext cx="2955781" cy="2510641"/>
          </a:xfrm>
          <a:prstGeom prst="rect">
            <a:avLst/>
          </a:prstGeom>
        </p:spPr>
      </p:pic>
    </p:spTree>
    <p:extLst>
      <p:ext uri="{BB962C8B-B14F-4D97-AF65-F5344CB8AC3E}">
        <p14:creationId xmlns:p14="http://schemas.microsoft.com/office/powerpoint/2010/main" val="38943333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 calcmode="lin" valueType="num">
                                      <p:cBhvr additive="base">
                                        <p:cTn id="16"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 calcmode="lin" valueType="num">
                                      <p:cBhvr additive="base">
                                        <p:cTn id="20"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880" y="166254"/>
            <a:ext cx="5985164" cy="4893647"/>
          </a:xfrm>
          <a:prstGeom prst="rect">
            <a:avLst/>
          </a:prstGeom>
          <a:solidFill>
            <a:schemeClr val="accent5">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שמע דוד שמתכוננים בני עמון למלחמה שלח לקראתם את יואב שר הצבא ואת כל צבא הגיבורים אשר לו.</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יצאו בני עמון והכינו עצמם מול פתח השער של עירם. ושאר החיילים ששכרו בני עמון (ארם צובא וארם בית רחוב, וארץ טוב וממעכה) העמידו אותם בנפרד מחוץ לעיר מאחורי בני ישראל. </a:t>
            </a:r>
          </a:p>
          <a:p>
            <a:r>
              <a:rPr lang="he-IL" sz="2800" dirty="0" smtClean="0">
                <a:latin typeface="David" panose="020E0502060401010101" pitchFamily="34" charset="-79"/>
                <a:cs typeface="David" panose="020E0502060401010101" pitchFamily="34" charset="-79"/>
              </a:rPr>
              <a:t>{ עשו טכסיס התחלקו לשתי קבוצות שיוכלו להתקיף את ישראל משני כיוונים).  </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6412674" y="166254"/>
            <a:ext cx="5640779" cy="2554545"/>
          </a:xfrm>
          <a:prstGeom prst="rect">
            <a:avLst/>
          </a:prstGeom>
          <a:solidFill>
            <a:schemeClr val="accent2">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וַיִּשְׁמַע, דָּוִד; וַיִּשְׁלַח, אֶת-יוֹאָב, וְאֵת כָּל-הַצָּבָא, הַגִּבֹּרִים.  </a:t>
            </a:r>
          </a:p>
          <a:p>
            <a:r>
              <a:rPr lang="he-IL" sz="3200" b="1"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וַיֵּצְאוּ בְּנֵי עַמּוֹן, וַיַּעַרְכוּ מִלְחָמָה </a:t>
            </a:r>
            <a:r>
              <a:rPr lang="he-IL" sz="3200" b="1" dirty="0" smtClean="0">
                <a:latin typeface="David" panose="020E0502060401010101" pitchFamily="34" charset="-79"/>
                <a:cs typeface="David" panose="020E0502060401010101" pitchFamily="34" charset="-79"/>
              </a:rPr>
              <a:t>פֶּתַח הַשָּׁעַר</a:t>
            </a:r>
            <a:r>
              <a:rPr lang="he-IL" sz="3200" dirty="0" smtClean="0">
                <a:latin typeface="David" panose="020E0502060401010101" pitchFamily="34" charset="-79"/>
                <a:cs typeface="David" panose="020E0502060401010101" pitchFamily="34" charset="-79"/>
              </a:rPr>
              <a:t>; וַאֲרַם צוֹבָא וּרְחוֹב וְאִישׁ-טוֹב וּמַעֲכָה, </a:t>
            </a:r>
            <a:r>
              <a:rPr lang="he-IL" sz="3200" b="1" dirty="0" smtClean="0">
                <a:latin typeface="David" panose="020E0502060401010101" pitchFamily="34" charset="-79"/>
                <a:cs typeface="David" panose="020E0502060401010101" pitchFamily="34" charset="-79"/>
              </a:rPr>
              <a:t>לְבַדָּם בַּשָּׂדֶה</a:t>
            </a:r>
            <a:r>
              <a:rPr lang="he-IL" sz="3200" dirty="0" smtClean="0">
                <a:latin typeface="David" panose="020E0502060401010101" pitchFamily="34" charset="-79"/>
                <a:cs typeface="David" panose="020E0502060401010101" pitchFamily="34" charset="-79"/>
              </a:rPr>
              <a:t>.  </a:t>
            </a:r>
          </a:p>
        </p:txBody>
      </p:sp>
      <p:sp>
        <p:nvSpPr>
          <p:cNvPr id="4" name="TextBox 3"/>
          <p:cNvSpPr txBox="1"/>
          <p:nvPr/>
        </p:nvSpPr>
        <p:spPr>
          <a:xfrm>
            <a:off x="6412674" y="3111334"/>
            <a:ext cx="5593278" cy="3293209"/>
          </a:xfrm>
          <a:prstGeom prst="rect">
            <a:avLst/>
          </a:prstGeom>
          <a:solidFill>
            <a:schemeClr val="accent6">
              <a:lumMod val="60000"/>
              <a:lumOff val="40000"/>
            </a:schemeClr>
          </a:solidFill>
          <a:ln w="38100">
            <a:solidFill>
              <a:schemeClr val="tx1"/>
            </a:solidFill>
          </a:ln>
          <a:scene3d>
            <a:camera prst="perspectiveLeft"/>
            <a:lightRig rig="threePt" dir="t"/>
          </a:scene3d>
        </p:spPr>
        <p:txBody>
          <a:bodyPr wrap="square" rtlCol="1">
            <a:spAutoFit/>
          </a:bodyPr>
          <a:lstStyle/>
          <a:p>
            <a:r>
              <a:rPr lang="he-IL" sz="2600" b="1" u="sng" dirty="0" smtClean="0">
                <a:latin typeface="David" panose="020E0502060401010101" pitchFamily="34" charset="-79"/>
                <a:cs typeface="David" panose="020E0502060401010101" pitchFamily="34" charset="-79"/>
              </a:rPr>
              <a:t>מדוע דוד לא יצא להילחם?  </a:t>
            </a:r>
            <a:r>
              <a:rPr lang="he-IL" sz="2600" dirty="0" smtClean="0">
                <a:latin typeface="David" panose="020E0502060401010101" pitchFamily="34" charset="-79"/>
                <a:cs typeface="David" panose="020E0502060401010101" pitchFamily="34" charset="-79"/>
              </a:rPr>
              <a:t>לפי שלפני שיוצאים למלחמה היו מכריזים מי האיש הירא ורך הלבב יחזור .. והכוונה לאדם שחושש מפני עבירות שבידו. </a:t>
            </a:r>
            <a:r>
              <a:rPr lang="he-IL" sz="2600" b="1" dirty="0" smtClean="0">
                <a:latin typeface="David" panose="020E0502060401010101" pitchFamily="34" charset="-79"/>
                <a:cs typeface="David" panose="020E0502060401010101" pitchFamily="34" charset="-79"/>
              </a:rPr>
              <a:t>ודוד אמר שיש בידו עבירה חמורה ששאל בשלום בני עמון שעבר על האיסור "לא תדרוש שלומם וטובתם </a:t>
            </a:r>
            <a:r>
              <a:rPr lang="he-IL" sz="2600" dirty="0" smtClean="0">
                <a:latin typeface="David" panose="020E0502060401010101" pitchFamily="34" charset="-79"/>
                <a:cs typeface="David" panose="020E0502060401010101" pitchFamily="34" charset="-79"/>
              </a:rPr>
              <a:t>ועוון זה גרם לביזוי. לכן ראה דוד לא לצאת למלחמה. (כלי יקר) </a:t>
            </a:r>
            <a:endParaRPr lang="he-IL" sz="26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2667" b="100000" l="1778" r="96889"/>
                    </a14:imgEffect>
                  </a14:imgLayer>
                </a14:imgProps>
              </a:ext>
            </a:extLst>
          </a:blip>
          <a:stretch>
            <a:fillRect/>
          </a:stretch>
        </p:blipFill>
        <p:spPr>
          <a:xfrm>
            <a:off x="-593766" y="4036807"/>
            <a:ext cx="2821193" cy="2821193"/>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1778" b="100000" l="0" r="96889"/>
                    </a14:imgEffect>
                  </a14:imgLayer>
                </a14:imgProps>
              </a:ext>
            </a:extLst>
          </a:blip>
          <a:stretch>
            <a:fillRect/>
          </a:stretch>
        </p:blipFill>
        <p:spPr>
          <a:xfrm>
            <a:off x="816830" y="4257489"/>
            <a:ext cx="2963697" cy="2963697"/>
          </a:xfrm>
          <a:prstGeom prst="rect">
            <a:avLst/>
          </a:prstGeom>
        </p:spPr>
      </p:pic>
    </p:spTree>
    <p:extLst>
      <p:ext uri="{BB962C8B-B14F-4D97-AF65-F5344CB8AC3E}">
        <p14:creationId xmlns:p14="http://schemas.microsoft.com/office/powerpoint/2010/main" val="16965287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2" dur="1000"/>
                                        <p:tgtEl>
                                          <p:spTgt spid="2">
                                            <p:txEl>
                                              <p:pRg st="1" end="1"/>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p:cTn id="25"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756" y="213756"/>
            <a:ext cx="5474527" cy="501675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כאשר ראה יואב כי היו עליו עושי המלחמה </a:t>
            </a:r>
            <a:r>
              <a:rPr lang="he-IL" sz="3200" b="1" dirty="0" smtClean="0">
                <a:latin typeface="David" panose="020E0502060401010101" pitchFamily="34" charset="-79"/>
                <a:cs typeface="David" panose="020E0502060401010101" pitchFamily="34" charset="-79"/>
              </a:rPr>
              <a:t>מלפנים ומאחוריו </a:t>
            </a:r>
            <a:r>
              <a:rPr lang="he-IL" sz="2800" dirty="0" smtClean="0">
                <a:latin typeface="David" panose="020E0502060401010101" pitchFamily="34" charset="-79"/>
                <a:cs typeface="David" panose="020E0502060401010101" pitchFamily="34" charset="-79"/>
              </a:rPr>
              <a:t>( מלפני בני עמון ומאחוריו צבא ארם וחבריו) </a:t>
            </a:r>
            <a:r>
              <a:rPr lang="he-IL" sz="3200" dirty="0" smtClean="0">
                <a:latin typeface="David" panose="020E0502060401010101" pitchFamily="34" charset="-79"/>
                <a:cs typeface="David" panose="020E0502060401010101" pitchFamily="34" charset="-79"/>
              </a:rPr>
              <a:t>בחר יואב את כל גיבורי ישראל והכין אותם לקרב מול צבא ארם והשכירים.</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ואת שאר החיילים שנשארו מסר לפיקודו של </a:t>
            </a:r>
            <a:r>
              <a:rPr lang="he-IL" sz="3200" b="1" dirty="0" smtClean="0">
                <a:latin typeface="David" panose="020E0502060401010101" pitchFamily="34" charset="-79"/>
                <a:cs typeface="David" panose="020E0502060401010101" pitchFamily="34" charset="-79"/>
              </a:rPr>
              <a:t>אבישי אחיו</a:t>
            </a:r>
            <a:r>
              <a:rPr lang="he-IL" sz="3200" dirty="0" smtClean="0">
                <a:latin typeface="David" panose="020E0502060401010101" pitchFamily="34" charset="-79"/>
                <a:cs typeface="David" panose="020E0502060401010101" pitchFamily="34" charset="-79"/>
              </a:rPr>
              <a:t>, והוא הכינם לקרב מול בני עמון מהצד השני.</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5890161" y="213756"/>
            <a:ext cx="6107873" cy="3046988"/>
          </a:xfrm>
          <a:prstGeom prst="rect">
            <a:avLst/>
          </a:prstGeom>
          <a:blipFill>
            <a:blip r:embed="rId2"/>
            <a:tile tx="0" ty="0" sx="100000" sy="100000" flip="none" algn="tl"/>
          </a:blipFill>
        </p:spPr>
        <p:txBody>
          <a:bodyPr wrap="square">
            <a:spAutoFit/>
          </a:bodyPr>
          <a:lstStyle/>
          <a:p>
            <a:pPr lvl="0"/>
            <a:r>
              <a:rPr lang="he-IL" sz="3200" b="1" dirty="0">
                <a:solidFill>
                  <a:prstClr val="black"/>
                </a:solidFill>
                <a:latin typeface="David" panose="020E0502060401010101" pitchFamily="34" charset="-79"/>
                <a:cs typeface="David" panose="020E0502060401010101" pitchFamily="34" charset="-79"/>
              </a:rPr>
              <a:t>ט</a:t>
            </a:r>
            <a:r>
              <a:rPr lang="he-IL" sz="3200" dirty="0">
                <a:solidFill>
                  <a:prstClr val="black"/>
                </a:solidFill>
                <a:latin typeface="David" panose="020E0502060401010101" pitchFamily="34" charset="-79"/>
                <a:cs typeface="David" panose="020E0502060401010101" pitchFamily="34" charset="-79"/>
              </a:rPr>
              <a:t> וַיַּרְא יוֹאָב, </a:t>
            </a:r>
            <a:r>
              <a:rPr lang="he-IL" sz="3200" dirty="0" err="1">
                <a:solidFill>
                  <a:prstClr val="black"/>
                </a:solidFill>
                <a:latin typeface="David" panose="020E0502060401010101" pitchFamily="34" charset="-79"/>
                <a:cs typeface="David" panose="020E0502060401010101" pitchFamily="34" charset="-79"/>
              </a:rPr>
              <a:t>כִּי-הָיְתָה</a:t>
            </a:r>
            <a:r>
              <a:rPr lang="he-IL" sz="3200" dirty="0">
                <a:solidFill>
                  <a:prstClr val="black"/>
                </a:solidFill>
                <a:latin typeface="David" panose="020E0502060401010101" pitchFamily="34" charset="-79"/>
                <a:cs typeface="David" panose="020E0502060401010101" pitchFamily="34" charset="-79"/>
              </a:rPr>
              <a:t> אֵלָיו פְּנֵי הַמִּלְחָמָה, </a:t>
            </a:r>
            <a:r>
              <a:rPr lang="he-IL" sz="3200" b="1" dirty="0">
                <a:solidFill>
                  <a:prstClr val="black"/>
                </a:solidFill>
                <a:latin typeface="David" panose="020E0502060401010101" pitchFamily="34" charset="-79"/>
                <a:cs typeface="David" panose="020E0502060401010101" pitchFamily="34" charset="-79"/>
              </a:rPr>
              <a:t>מִפָּנִים, וּמֵאָחוֹר; </a:t>
            </a:r>
            <a:r>
              <a:rPr lang="he-IL" sz="3200" dirty="0">
                <a:solidFill>
                  <a:prstClr val="black"/>
                </a:solidFill>
                <a:latin typeface="David" panose="020E0502060401010101" pitchFamily="34" charset="-79"/>
                <a:cs typeface="David" panose="020E0502060401010101" pitchFamily="34" charset="-79"/>
              </a:rPr>
              <a:t>וַיִּבְחַר, מִכֹּל בְּחוּרֵי בישראל יִשְׂרָאֵל, וַיַּעֲרֹךְ, לִקְרַאת אֲרָם.  </a:t>
            </a:r>
          </a:p>
          <a:p>
            <a:pPr lvl="0"/>
            <a:r>
              <a:rPr lang="he-IL" sz="3200" b="1" dirty="0">
                <a:solidFill>
                  <a:prstClr val="black"/>
                </a:solidFill>
                <a:latin typeface="David" panose="020E0502060401010101" pitchFamily="34" charset="-79"/>
                <a:cs typeface="David" panose="020E0502060401010101" pitchFamily="34" charset="-79"/>
              </a:rPr>
              <a:t>י</a:t>
            </a:r>
            <a:r>
              <a:rPr lang="he-IL" sz="3200" dirty="0">
                <a:solidFill>
                  <a:prstClr val="black"/>
                </a:solidFill>
                <a:latin typeface="David" panose="020E0502060401010101" pitchFamily="34" charset="-79"/>
                <a:cs typeface="David" panose="020E0502060401010101" pitchFamily="34" charset="-79"/>
              </a:rPr>
              <a:t> וְאֵת, יֶתֶר הָעָם, נָתַן, </a:t>
            </a:r>
            <a:r>
              <a:rPr lang="he-IL" sz="3200" b="1" dirty="0">
                <a:solidFill>
                  <a:prstClr val="black"/>
                </a:solidFill>
                <a:latin typeface="David" panose="020E0502060401010101" pitchFamily="34" charset="-79"/>
                <a:cs typeface="David" panose="020E0502060401010101" pitchFamily="34" charset="-79"/>
              </a:rPr>
              <a:t>בְּיַד </a:t>
            </a:r>
            <a:r>
              <a:rPr lang="he-IL" sz="3200" b="1" dirty="0" err="1">
                <a:solidFill>
                  <a:prstClr val="black"/>
                </a:solidFill>
                <a:latin typeface="David" panose="020E0502060401010101" pitchFamily="34" charset="-79"/>
                <a:cs typeface="David" panose="020E0502060401010101" pitchFamily="34" charset="-79"/>
              </a:rPr>
              <a:t>אַבְשַׁי</a:t>
            </a:r>
            <a:r>
              <a:rPr lang="he-IL" sz="3200" b="1" dirty="0">
                <a:solidFill>
                  <a:prstClr val="black"/>
                </a:solidFill>
                <a:latin typeface="David" panose="020E0502060401010101" pitchFamily="34" charset="-79"/>
                <a:cs typeface="David" panose="020E0502060401010101" pitchFamily="34" charset="-79"/>
              </a:rPr>
              <a:t> </a:t>
            </a:r>
            <a:r>
              <a:rPr lang="he-IL" sz="3200" dirty="0">
                <a:solidFill>
                  <a:prstClr val="black"/>
                </a:solidFill>
                <a:latin typeface="David" panose="020E0502060401010101" pitchFamily="34" charset="-79"/>
                <a:cs typeface="David" panose="020E0502060401010101" pitchFamily="34" charset="-79"/>
              </a:rPr>
              <a:t>אָחִיו; וַיַּעֲרֹךְ, לִקְרַאת בְּנֵי עַמּוֹן.</a:t>
            </a:r>
            <a:endParaRPr lang="he-IL" sz="3200" dirty="0">
              <a:solidFill>
                <a:prstClr val="black"/>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7456527" y="3260744"/>
            <a:ext cx="4442547" cy="3479058"/>
          </a:xfrm>
          <a:prstGeom prst="rect">
            <a:avLst/>
          </a:prstGeom>
        </p:spPr>
      </p:pic>
      <p:sp>
        <p:nvSpPr>
          <p:cNvPr id="5" name="TextBox 4"/>
          <p:cNvSpPr txBox="1"/>
          <p:nvPr/>
        </p:nvSpPr>
        <p:spPr>
          <a:xfrm>
            <a:off x="6078989" y="3575017"/>
            <a:ext cx="1270660" cy="822305"/>
          </a:xfrm>
          <a:prstGeom prst="ellipse">
            <a:avLst/>
          </a:prstGeom>
          <a:solidFill>
            <a:schemeClr val="accent1">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יואב</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5840894" y="5533901"/>
            <a:ext cx="1615633" cy="822305"/>
          </a:xfrm>
          <a:prstGeom prst="ellipse">
            <a:avLst/>
          </a:prstGeom>
          <a:solidFill>
            <a:schemeClr val="accent6">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אבישי</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39548004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631" y="178130"/>
            <a:ext cx="6258296" cy="4524315"/>
          </a:xfrm>
          <a:prstGeom prst="rect">
            <a:avLst/>
          </a:prstGeom>
          <a:solidFill>
            <a:schemeClr val="bg1">
              <a:lumMod val="85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אמר יואב לאבישי אחיו- אם צבא ארם יתגברו עלי- תבוא לעזור לי. ואם בני עמון יתגברו עליך- אבוא לעזור לך.</a:t>
            </a:r>
          </a:p>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נתחזק ברוחנו ובאומץ ליבנו  כדי להגן בעד עמינו שלא ילכו בשבי. ובעד ערי אלוקינו שלא יפלו ביד האויב. וההשתדלות זוהי חובתנו. ואם בכל זאת לא יועילו מעשינו ונובס, </a:t>
            </a:r>
            <a:r>
              <a:rPr lang="he-IL" sz="3200" b="1" dirty="0" smtClean="0">
                <a:latin typeface="David" panose="020E0502060401010101" pitchFamily="34" charset="-79"/>
                <a:cs typeface="David" panose="020E0502060401010101" pitchFamily="34" charset="-79"/>
              </a:rPr>
              <a:t>נקבל את רצון ה' באהבה ולא נהרהר אחריו. </a:t>
            </a:r>
            <a:endParaRPr lang="he-IL" sz="3200" b="1" dirty="0">
              <a:latin typeface="David" panose="020E0502060401010101" pitchFamily="34" charset="-79"/>
              <a:cs typeface="David" panose="020E0502060401010101" pitchFamily="34" charset="-79"/>
            </a:endParaRPr>
          </a:p>
        </p:txBody>
      </p:sp>
      <p:sp>
        <p:nvSpPr>
          <p:cNvPr id="3" name="מלבן 2"/>
          <p:cNvSpPr/>
          <p:nvPr/>
        </p:nvSpPr>
        <p:spPr>
          <a:xfrm>
            <a:off x="6709558" y="178130"/>
            <a:ext cx="5284518" cy="3170099"/>
          </a:xfrm>
          <a:prstGeom prst="rect">
            <a:avLst/>
          </a:prstGeom>
          <a:solidFill>
            <a:schemeClr val="accent2">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 יא </a:t>
            </a:r>
            <a:r>
              <a:rPr lang="he-IL" sz="3200" dirty="0" smtClean="0">
                <a:latin typeface="David" panose="020E0502060401010101" pitchFamily="34" charset="-79"/>
                <a:cs typeface="David" panose="020E0502060401010101" pitchFamily="34" charset="-79"/>
              </a:rPr>
              <a:t>וַיֹּאמֶר, אִם-תֶּחֱזַק אֲרָם מִמֶּנִּי--</a:t>
            </a:r>
            <a:r>
              <a:rPr lang="he-IL" sz="3200" b="1" dirty="0" err="1" smtClean="0">
                <a:latin typeface="David" panose="020E0502060401010101" pitchFamily="34" charset="-79"/>
                <a:cs typeface="David" panose="020E0502060401010101" pitchFamily="34" charset="-79"/>
              </a:rPr>
              <a:t>וְהָיִתָה</a:t>
            </a:r>
            <a:r>
              <a:rPr lang="he-IL" sz="3200" b="1" dirty="0" smtClean="0">
                <a:latin typeface="David" panose="020E0502060401010101" pitchFamily="34" charset="-79"/>
                <a:cs typeface="David" panose="020E0502060401010101" pitchFamily="34" charset="-79"/>
              </a:rPr>
              <a:t> לִּי, לִישׁוּעָה; </a:t>
            </a:r>
            <a:r>
              <a:rPr lang="he-IL" sz="3200" dirty="0" smtClean="0">
                <a:latin typeface="David" panose="020E0502060401010101" pitchFamily="34" charset="-79"/>
                <a:cs typeface="David" panose="020E0502060401010101" pitchFamily="34" charset="-79"/>
              </a:rPr>
              <a:t>וְאִם-בְּנֵי עַמּוֹן יֶחֶזְקוּ מִמְּךָ, </a:t>
            </a:r>
            <a:r>
              <a:rPr lang="he-IL" sz="3200" b="1" dirty="0" smtClean="0">
                <a:latin typeface="David" panose="020E0502060401010101" pitchFamily="34" charset="-79"/>
                <a:cs typeface="David" panose="020E0502060401010101" pitchFamily="34" charset="-79"/>
              </a:rPr>
              <a:t>וְהָלַכְתִּי לְהוֹשִׁיעַ לָךְ</a:t>
            </a:r>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חֲזַק וְנִתְחַזַּק בְּעַד-עַמֵּנוּ, וּבְעַד עָרֵי </a:t>
            </a:r>
            <a:r>
              <a:rPr lang="he-IL" sz="3200" dirty="0" err="1" smtClean="0">
                <a:latin typeface="David" panose="020E0502060401010101" pitchFamily="34" charset="-79"/>
                <a:cs typeface="David" panose="020E0502060401010101" pitchFamily="34" charset="-79"/>
              </a:rPr>
              <a:t>אֱלֹהֵינו</a:t>
            </a:r>
            <a:r>
              <a:rPr lang="he-IL" sz="3200" dirty="0" smtClean="0">
                <a:latin typeface="David" panose="020E0502060401010101" pitchFamily="34" charset="-79"/>
                <a:cs typeface="David" panose="020E0502060401010101" pitchFamily="34" charset="-79"/>
              </a:rPr>
              <a:t>ּ; </a:t>
            </a:r>
            <a:r>
              <a:rPr lang="he-IL" sz="3600" b="1" dirty="0" smtClean="0">
                <a:latin typeface="David" panose="020E0502060401010101" pitchFamily="34" charset="-79"/>
                <a:cs typeface="David" panose="020E0502060401010101" pitchFamily="34" charset="-79"/>
              </a:rPr>
              <a:t>וַיהוָה, יַעֲשֶׂה הַטּוֹב בְּעֵינָיו. </a:t>
            </a:r>
            <a:endParaRPr lang="he-IL" sz="3600" b="1" dirty="0">
              <a:latin typeface="David" panose="020E0502060401010101" pitchFamily="34" charset="-79"/>
              <a:cs typeface="David" panose="020E0502060401010101" pitchFamily="34" charset="-79"/>
            </a:endParaRPr>
          </a:p>
        </p:txBody>
      </p:sp>
      <p:sp>
        <p:nvSpPr>
          <p:cNvPr id="4" name="TextBox 3"/>
          <p:cNvSpPr txBox="1"/>
          <p:nvPr/>
        </p:nvSpPr>
        <p:spPr>
          <a:xfrm>
            <a:off x="6709558" y="3408218"/>
            <a:ext cx="5284518" cy="2954655"/>
          </a:xfrm>
          <a:prstGeom prst="rect">
            <a:avLst/>
          </a:prstGeom>
          <a:solidFill>
            <a:schemeClr val="tx2">
              <a:lumMod val="40000"/>
              <a:lumOff val="60000"/>
            </a:schemeClr>
          </a:solidFill>
          <a:ln w="381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1">
            <a:spAutoFit/>
          </a:bodyPr>
          <a:lstStyle/>
          <a:p>
            <a:r>
              <a:rPr lang="he-IL" sz="2800" b="1" u="sng" dirty="0" smtClean="0">
                <a:latin typeface="David" panose="020E0502060401010101" pitchFamily="34" charset="-79"/>
                <a:cs typeface="David" panose="020E0502060401010101" pitchFamily="34" charset="-79"/>
              </a:rPr>
              <a:t>ולמה לא אמר יואב ושמא יתחזקו גם עמון וגם ארם</a:t>
            </a:r>
            <a:r>
              <a:rPr lang="he-IL" sz="2600" dirty="0" smtClean="0">
                <a:latin typeface="David" panose="020E0502060401010101" pitchFamily="34" charset="-79"/>
                <a:cs typeface="David" panose="020E0502060401010101" pitchFamily="34" charset="-79"/>
              </a:rPr>
              <a:t>? אלא אומרים חז"ל "התפילה עושה מחצה" שבטוח חצי כן יגבר. ויואב היה ירא מפני החטא שיש בידו שהרג את אבנר, ולכן אמר אם יגבר ארם ממני שסובר שאבישי יהא נענה ויצליח שתפילה עושה מחצה.</a:t>
            </a:r>
            <a:endParaRPr lang="he-IL" sz="2600" dirty="0">
              <a:latin typeface="David" panose="020E0502060401010101" pitchFamily="34" charset="-79"/>
              <a:cs typeface="David" panose="020E0502060401010101" pitchFamily="34" charset="-79"/>
            </a:endParaRPr>
          </a:p>
        </p:txBody>
      </p:sp>
      <p:sp>
        <p:nvSpPr>
          <p:cNvPr id="5" name="TextBox 4"/>
          <p:cNvSpPr txBox="1"/>
          <p:nvPr/>
        </p:nvSpPr>
        <p:spPr>
          <a:xfrm>
            <a:off x="225631" y="4798176"/>
            <a:ext cx="6114615" cy="1861006"/>
          </a:xfrm>
          <a:prstGeom prst="ellipse">
            <a:avLst/>
          </a:prstGeom>
          <a:solidFill>
            <a:schemeClr val="accent1">
              <a:lumMod val="40000"/>
              <a:lumOff val="60000"/>
            </a:schemeClr>
          </a:solidFill>
          <a:ln w="38100">
            <a:solidFill>
              <a:schemeClr val="tx1"/>
            </a:solidFill>
          </a:ln>
        </p:spPr>
        <p:txBody>
          <a:bodyPr wrap="square" rtlCol="1">
            <a:spAutoFit/>
          </a:bodyPr>
          <a:lstStyle/>
          <a:p>
            <a:r>
              <a:rPr lang="he-IL" sz="2000" b="1" dirty="0" smtClean="0">
                <a:latin typeface="David" panose="020E0502060401010101" pitchFamily="34" charset="-79"/>
                <a:cs typeface="David" panose="020E0502060401010101" pitchFamily="34" charset="-79"/>
              </a:rPr>
              <a:t>יואב אמר לאבישי "והייתה לי לישועה". </a:t>
            </a:r>
            <a:r>
              <a:rPr lang="he-IL" sz="2000" dirty="0" smtClean="0">
                <a:latin typeface="David" panose="020E0502060401010101" pitchFamily="34" charset="-79"/>
                <a:cs typeface="David" panose="020E0502060401010101" pitchFamily="34" charset="-79"/>
              </a:rPr>
              <a:t>אבל שאמר יואב על עצמו לא אמר והייתי אני לך לישועה. אלא </a:t>
            </a:r>
            <a:r>
              <a:rPr lang="he-IL" sz="2000" b="1" dirty="0" smtClean="0">
                <a:latin typeface="David" panose="020E0502060401010101" pitchFamily="34" charset="-79"/>
                <a:cs typeface="David" panose="020E0502060401010101" pitchFamily="34" charset="-79"/>
              </a:rPr>
              <a:t>והלכתי להושיע לך- </a:t>
            </a:r>
            <a:r>
              <a:rPr lang="he-IL" sz="2000" dirty="0" smtClean="0">
                <a:latin typeface="David" panose="020E0502060401010101" pitchFamily="34" charset="-79"/>
                <a:cs typeface="David" panose="020E0502060401010101" pitchFamily="34" charset="-79"/>
              </a:rPr>
              <a:t>הראה יואב את </a:t>
            </a:r>
            <a:r>
              <a:rPr lang="he-IL" sz="2000" dirty="0" err="1" smtClean="0">
                <a:latin typeface="David" panose="020E0502060401010101" pitchFamily="34" charset="-79"/>
                <a:cs typeface="David" panose="020E0502060401010101" pitchFamily="34" charset="-79"/>
              </a:rPr>
              <a:t>ענותנותו</a:t>
            </a:r>
            <a:r>
              <a:rPr lang="he-IL" sz="2000" dirty="0" smtClean="0">
                <a:latin typeface="David" panose="020E0502060401010101" pitchFamily="34" charset="-79"/>
                <a:cs typeface="David" panose="020E0502060401010101" pitchFamily="34" charset="-79"/>
              </a:rPr>
              <a:t> שלא בטח על זכותו</a:t>
            </a:r>
            <a:endParaRPr lang="he-IL" sz="2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64852327"/>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additive="base">
                                        <p:cTn id="2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 calcmode="lin" valueType="num">
                                      <p:cBhvr>
                                        <p:cTn id="29" dur="1000" fill="hold"/>
                                        <p:tgtEl>
                                          <p:spTgt spid="4"/>
                                        </p:tgtEl>
                                        <p:attrNameLst>
                                          <p:attrName>style.rotation</p:attrName>
                                        </p:attrNameLst>
                                      </p:cBhvr>
                                      <p:tavLst>
                                        <p:tav tm="0">
                                          <p:val>
                                            <p:fltVal val="90"/>
                                          </p:val>
                                        </p:tav>
                                        <p:tav tm="100000">
                                          <p:val>
                                            <p:fltVal val="0"/>
                                          </p:val>
                                        </p:tav>
                                      </p:tavLst>
                                    </p:anim>
                                    <p:animEffect transition="in" filter="fade">
                                      <p:cBhvr>
                                        <p:cTn id="3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26919" y="83127"/>
            <a:ext cx="9429008" cy="4048899"/>
          </a:xfrm>
          <a:prstGeom prst="horizontalScroll">
            <a:avLst/>
          </a:prstGeom>
          <a:solidFill>
            <a:schemeClr val="accent2">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"וה' יעשה הטוב בעיניו"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רבינו מנוח ז"ל ומובא בכסף משנה ברמב"ם (הל' תפילה פ"ד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ה"יט</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כתב שאדם בגמר תפילתו ששואל מה' יסיים במילים </a:t>
            </a:r>
            <a:r>
              <a:rPr kumimoji="0" lang="he-IL" sz="32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הטוב בעיניך עשה"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כי האדם אינו יודע אם מה ששואל היא טובה גמורה או לא. לכן יאמר "והטוב בעיניך עשה" כי אין לי מכיר מה הוא הטוב באמת.</a:t>
            </a: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889" b="100000" l="889" r="97778"/>
                    </a14:imgEffect>
                  </a14:imgLayer>
                </a14:imgProps>
              </a:ext>
            </a:extLst>
          </a:blip>
          <a:stretch>
            <a:fillRect/>
          </a:stretch>
        </p:blipFill>
        <p:spPr>
          <a:xfrm>
            <a:off x="0" y="3153084"/>
            <a:ext cx="3593089" cy="3593089"/>
          </a:xfrm>
          <a:prstGeom prst="rect">
            <a:avLst/>
          </a:prstGeom>
        </p:spPr>
      </p:pic>
      <p:pic>
        <p:nvPicPr>
          <p:cNvPr id="5" name="תמונה 4"/>
          <p:cNvPicPr>
            <a:picLocks noChangeAspect="1"/>
          </p:cNvPicPr>
          <p:nvPr/>
        </p:nvPicPr>
        <p:blipFill>
          <a:blip r:embed="rId4"/>
          <a:stretch>
            <a:fillRect/>
          </a:stretch>
        </p:blipFill>
        <p:spPr>
          <a:xfrm>
            <a:off x="4059443" y="3751622"/>
            <a:ext cx="6865856" cy="2994551"/>
          </a:xfrm>
          <a:prstGeom prst="rect">
            <a:avLst/>
          </a:prstGeom>
        </p:spPr>
      </p:pic>
    </p:spTree>
    <p:extLst>
      <p:ext uri="{BB962C8B-B14F-4D97-AF65-F5344CB8AC3E}">
        <p14:creationId xmlns:p14="http://schemas.microsoft.com/office/powerpoint/2010/main" val="371748061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ircle(in)">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504" y="225631"/>
            <a:ext cx="5688280" cy="649408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יצאו יואב והחיילים הנלווים אליו להילחם, בארם והם ברחו מצבאו של יואב. </a:t>
            </a:r>
          </a:p>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בני עמון ראו את מפלתם ובריחתם של ארם, ברחו גם הם מפני אבישי ונמלטו לתוך העיר, חזר יואב מלהילחם בבני עמון והגיע עם צבאו לירושלים.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כאשר ראו צבא ארם שנחלו שוב תבוסה מצבא ישראל </a:t>
            </a:r>
            <a:r>
              <a:rPr lang="he-IL" sz="2800" dirty="0" smtClean="0">
                <a:latin typeface="David" panose="020E0502060401010101" pitchFamily="34" charset="-79"/>
                <a:cs typeface="David" panose="020E0502060401010101" pitchFamily="34" charset="-79"/>
              </a:rPr>
              <a:t>(היה גם פעם שמופיע בפרק ח', ג-ח) </a:t>
            </a:r>
            <a:r>
              <a:rPr lang="he-IL" sz="3200" dirty="0" smtClean="0">
                <a:latin typeface="David" panose="020E0502060401010101" pitchFamily="34" charset="-79"/>
                <a:cs typeface="David" panose="020E0502060401010101" pitchFamily="34" charset="-79"/>
              </a:rPr>
              <a:t>התקבצו ונאספו כולם יחד וחשבו שבחיל גדול יוכלו לנצח את ישראל.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10794" y="210241"/>
            <a:ext cx="5981205" cy="3046988"/>
          </a:xfrm>
          <a:prstGeom prst="rect">
            <a:avLst/>
          </a:prstGeom>
          <a:solidFill>
            <a:schemeClr val="accent3">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וַיִּגַּש</a:t>
            </a:r>
            <a:r>
              <a:rPr lang="he-IL" sz="3200" dirty="0" smtClean="0">
                <a:latin typeface="David" panose="020E0502060401010101" pitchFamily="34" charset="-79"/>
                <a:cs typeface="David" panose="020E0502060401010101" pitchFamily="34" charset="-79"/>
              </a:rPr>
              <a:t>ׁ יוֹאָב, וְהָעָם אֲשֶׁר עִמּוֹ, לַמִּלְחָמָה, בַּאֲרָם; </a:t>
            </a:r>
            <a:r>
              <a:rPr lang="he-IL" sz="3200" b="1" dirty="0" smtClean="0">
                <a:latin typeface="David" panose="020E0502060401010101" pitchFamily="34" charset="-79"/>
                <a:cs typeface="David" panose="020E0502060401010101" pitchFamily="34" charset="-79"/>
              </a:rPr>
              <a:t>וַיָּנֻסוּ, מִפָּנָיו</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וַיָּבֹאוּ הָעִיר; וַיָּשָׁב יוֹאָב, מֵעַל בְּנֵי עַמּוֹן, וַיָּבֹא, יְרוּשָׁלִָם.  </a:t>
            </a:r>
          </a:p>
          <a:p>
            <a:r>
              <a:rPr lang="he-IL" sz="3200" dirty="0" smtClean="0">
                <a:latin typeface="David" panose="020E0502060401010101" pitchFamily="34" charset="-79"/>
                <a:cs typeface="David" panose="020E0502060401010101" pitchFamily="34" charset="-79"/>
              </a:rPr>
              <a:t>טו וַיַּרְא אֲרָם, כִּי נִגַּף לִפְנֵי יִשְׂרָאֵל; וַיֵּאָסְפוּ, יָחַד.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387350294"/>
      </p:ext>
    </p:extLst>
  </p:cSld>
  <p:clrMapOvr>
    <a:masterClrMapping/>
  </p:clrMapOvr>
  <mc:AlternateContent xmlns:mc="http://schemas.openxmlformats.org/markup-compatibility/2006">
    <mc:Choice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755" y="190005"/>
            <a:ext cx="6187045" cy="4031873"/>
          </a:xfrm>
          <a:prstGeom prst="rect">
            <a:avLst/>
          </a:prstGeom>
          <a:blipFill>
            <a:blip r:embed="rId2"/>
            <a:tile tx="0" ty="0" sx="100000" sy="100000" flip="none" algn="tl"/>
          </a:blip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הדדעזר</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מלך ארם כעס שחייליו הובסו, הלך וגייס עוד חיילים מצבא ארם ששוכנים מעבר לנהר פרת וחנו בישוב חילם. ושם בראשם את </a:t>
            </a:r>
            <a:r>
              <a:rPr lang="he-IL" sz="3200" b="1" dirty="0" smtClean="0">
                <a:latin typeface="David" panose="020E0502060401010101" pitchFamily="34" charset="-79"/>
                <a:cs typeface="David" panose="020E0502060401010101" pitchFamily="34" charset="-79"/>
              </a:rPr>
              <a:t>שר צבאו "שובך"</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שנודע לדוד , קיבץ דוד את כל יוצאי הצבא בישראל, ועברו את הירדן והגיעו לישוב חילם. והתכוננו מלכי ארם לקראת דוד למלחמה. ונלחמו אתם.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31428" y="190005"/>
            <a:ext cx="5371605" cy="3539430"/>
          </a:xfrm>
          <a:prstGeom prst="rect">
            <a:avLst/>
          </a:prstGeom>
          <a:solidFill>
            <a:schemeClr val="accent1">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וַיִּשְׁלַח </a:t>
            </a:r>
            <a:r>
              <a:rPr lang="he-IL" sz="3200" dirty="0" err="1" smtClean="0">
                <a:latin typeface="David" panose="020E0502060401010101" pitchFamily="34" charset="-79"/>
                <a:cs typeface="David" panose="020E0502060401010101" pitchFamily="34" charset="-79"/>
              </a:rPr>
              <a:t>הֲדַדְעֶזֶר</a:t>
            </a:r>
            <a:r>
              <a:rPr lang="he-IL" sz="3200" dirty="0" smtClean="0">
                <a:latin typeface="David" panose="020E0502060401010101" pitchFamily="34" charset="-79"/>
                <a:cs typeface="David" panose="020E0502060401010101" pitchFamily="34" charset="-79"/>
              </a:rPr>
              <a:t>, וַיֹּצֵא אֶת-אֲרָם אֲשֶׁר מֵעֵבֶר הַנָּהָר, וַיָּבֹאוּ, חֵילָם; וְשׁוֹבַךְ שַׂר-צְבָא </a:t>
            </a:r>
            <a:r>
              <a:rPr lang="he-IL" sz="3200" dirty="0" err="1" smtClean="0">
                <a:latin typeface="David" panose="020E0502060401010101" pitchFamily="34" charset="-79"/>
                <a:cs typeface="David" panose="020E0502060401010101" pitchFamily="34" charset="-79"/>
              </a:rPr>
              <a:t>הֲדַדְעֶזֶר</a:t>
            </a:r>
            <a:r>
              <a:rPr lang="he-IL" sz="3200" dirty="0" smtClean="0">
                <a:latin typeface="David" panose="020E0502060401010101" pitchFamily="34" charset="-79"/>
                <a:cs typeface="David" panose="020E0502060401010101" pitchFamily="34" charset="-79"/>
              </a:rPr>
              <a:t>, לִפְנֵיהֶם.  </a:t>
            </a: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וַיֻּגַּד</a:t>
            </a:r>
            <a:r>
              <a:rPr lang="he-IL" sz="3200" dirty="0" smtClean="0">
                <a:latin typeface="David" panose="020E0502060401010101" pitchFamily="34" charset="-79"/>
                <a:cs typeface="David" panose="020E0502060401010101" pitchFamily="34" charset="-79"/>
              </a:rPr>
              <a:t> לְדָוִד, </a:t>
            </a:r>
            <a:r>
              <a:rPr lang="he-IL" sz="3200" dirty="0" err="1" smtClean="0">
                <a:latin typeface="David" panose="020E0502060401010101" pitchFamily="34" charset="-79"/>
                <a:cs typeface="David" panose="020E0502060401010101" pitchFamily="34" charset="-79"/>
              </a:rPr>
              <a:t>וַיֶּאֱסֹף</a:t>
            </a:r>
            <a:r>
              <a:rPr lang="he-IL" sz="3200" dirty="0" smtClean="0">
                <a:latin typeface="David" panose="020E0502060401010101" pitchFamily="34" charset="-79"/>
                <a:cs typeface="David" panose="020E0502060401010101" pitchFamily="34" charset="-79"/>
              </a:rPr>
              <a:t> אֶת-כָּל-יִשְׂרָאֵל וַיַּעֲבֹר אֶת-הַיַּרְדֵּן, וַיָּבֹא, </a:t>
            </a:r>
            <a:r>
              <a:rPr lang="he-IL" sz="3200" dirty="0" err="1" smtClean="0">
                <a:latin typeface="David" panose="020E0502060401010101" pitchFamily="34" charset="-79"/>
                <a:cs typeface="David" panose="020E0502060401010101" pitchFamily="34" charset="-79"/>
              </a:rPr>
              <a:t>חֵלָאמָה</a:t>
            </a:r>
            <a:r>
              <a:rPr lang="he-IL" sz="3200" dirty="0" smtClean="0">
                <a:latin typeface="David" panose="020E0502060401010101" pitchFamily="34" charset="-79"/>
                <a:cs typeface="David" panose="020E0502060401010101" pitchFamily="34" charset="-79"/>
              </a:rPr>
              <a:t>; וַיַּעַרְכוּ אֲרָם לִקְרַאת דָּוִד, וַיִּלָּחֲמוּ עִמּוֹ.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531427" y="3940629"/>
            <a:ext cx="5486402" cy="267765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1">
            <a:spAutoFit/>
          </a:bodyPr>
          <a:lstStyle/>
          <a:p>
            <a:r>
              <a:rPr lang="he-IL" sz="2800" b="1" u="sng" dirty="0" smtClean="0">
                <a:solidFill>
                  <a:schemeClr val="tx1"/>
                </a:solidFill>
                <a:latin typeface="David" panose="020E0502060401010101" pitchFamily="34" charset="-79"/>
                <a:cs typeface="David" panose="020E0502060401010101" pitchFamily="34" charset="-79"/>
              </a:rPr>
              <a:t>"שובך" וי"א "שופך" מדוע נקרא כך? </a:t>
            </a:r>
          </a:p>
          <a:p>
            <a:r>
              <a:rPr lang="he-IL" sz="2800" b="1" u="sng" dirty="0" smtClean="0">
                <a:solidFill>
                  <a:schemeClr val="tx1"/>
                </a:solidFill>
                <a:latin typeface="David" panose="020E0502060401010101" pitchFamily="34" charset="-79"/>
                <a:cs typeface="David" panose="020E0502060401010101" pitchFamily="34" charset="-79"/>
              </a:rPr>
              <a:t>א</a:t>
            </a:r>
            <a:r>
              <a:rPr lang="he-IL" sz="2800" dirty="0" smtClean="0">
                <a:solidFill>
                  <a:schemeClr val="tx1"/>
                </a:solidFill>
                <a:latin typeface="David" panose="020E0502060401010101" pitchFamily="34" charset="-79"/>
                <a:cs typeface="David" panose="020E0502060401010101" pitchFamily="34" charset="-79"/>
              </a:rPr>
              <a:t>. כי היה גבוה כמו </a:t>
            </a:r>
            <a:r>
              <a:rPr lang="he-IL" sz="2800" b="1" dirty="0" smtClean="0">
                <a:solidFill>
                  <a:schemeClr val="tx1"/>
                </a:solidFill>
                <a:latin typeface="David" panose="020E0502060401010101" pitchFamily="34" charset="-79"/>
                <a:cs typeface="David" panose="020E0502060401010101" pitchFamily="34" charset="-79"/>
              </a:rPr>
              <a:t>שובך</a:t>
            </a:r>
            <a:r>
              <a:rPr lang="he-IL" sz="2800" dirty="0" smtClean="0">
                <a:solidFill>
                  <a:schemeClr val="tx1"/>
                </a:solidFill>
                <a:latin typeface="David" panose="020E0502060401010101" pitchFamily="34" charset="-79"/>
                <a:cs typeface="David" panose="020E0502060401010101" pitchFamily="34" charset="-79"/>
              </a:rPr>
              <a:t> יונים.</a:t>
            </a:r>
          </a:p>
          <a:p>
            <a:r>
              <a:rPr lang="he-IL" sz="2800" b="1" u="sng" dirty="0" smtClean="0">
                <a:solidFill>
                  <a:schemeClr val="tx1"/>
                </a:solidFill>
                <a:latin typeface="David" panose="020E0502060401010101" pitchFamily="34" charset="-79"/>
                <a:cs typeface="David" panose="020E0502060401010101" pitchFamily="34" charset="-79"/>
              </a:rPr>
              <a:t>ב</a:t>
            </a:r>
            <a:r>
              <a:rPr lang="he-IL" sz="2800" dirty="0" smtClean="0">
                <a:solidFill>
                  <a:schemeClr val="tx1"/>
                </a:solidFill>
                <a:latin typeface="David" panose="020E0502060401010101" pitchFamily="34" charset="-79"/>
                <a:cs typeface="David" panose="020E0502060401010101" pitchFamily="34" charset="-79"/>
              </a:rPr>
              <a:t>. כינו אותו "שופך" בגלל שהיה </a:t>
            </a:r>
            <a:r>
              <a:rPr lang="he-IL" sz="2800" b="1" dirty="0" smtClean="0">
                <a:solidFill>
                  <a:schemeClr val="tx1"/>
                </a:solidFill>
                <a:latin typeface="David" panose="020E0502060401010101" pitchFamily="34" charset="-79"/>
                <a:cs typeface="David" panose="020E0502060401010101" pitchFamily="34" charset="-79"/>
              </a:rPr>
              <a:t>שופך </a:t>
            </a:r>
            <a:r>
              <a:rPr lang="he-IL" sz="2800" dirty="0" smtClean="0">
                <a:solidFill>
                  <a:schemeClr val="tx1"/>
                </a:solidFill>
                <a:latin typeface="David" panose="020E0502060401010101" pitchFamily="34" charset="-79"/>
                <a:cs typeface="David" panose="020E0502060401010101" pitchFamily="34" charset="-79"/>
              </a:rPr>
              <a:t>דמים כמו מים ורוצח הרבה.</a:t>
            </a:r>
          </a:p>
          <a:p>
            <a:r>
              <a:rPr lang="he-IL" sz="2800" b="1" u="sng" dirty="0" smtClean="0">
                <a:solidFill>
                  <a:schemeClr val="tx1"/>
                </a:solidFill>
                <a:latin typeface="David" panose="020E0502060401010101" pitchFamily="34" charset="-79"/>
                <a:cs typeface="David" panose="020E0502060401010101" pitchFamily="34" charset="-79"/>
              </a:rPr>
              <a:t>ג</a:t>
            </a:r>
            <a:r>
              <a:rPr lang="he-IL" sz="2800" dirty="0" smtClean="0">
                <a:solidFill>
                  <a:schemeClr val="tx1"/>
                </a:solidFill>
                <a:latin typeface="David" panose="020E0502060401010101" pitchFamily="34" charset="-79"/>
                <a:cs typeface="David" panose="020E0502060401010101" pitchFamily="34" charset="-79"/>
              </a:rPr>
              <a:t>. או גם בגלל שכל מי שהיה רואה אותו- היה</a:t>
            </a:r>
            <a:r>
              <a:rPr lang="he-IL" sz="2800" b="1" dirty="0" smtClean="0">
                <a:solidFill>
                  <a:schemeClr val="tx1"/>
                </a:solidFill>
                <a:latin typeface="David" panose="020E0502060401010101" pitchFamily="34" charset="-79"/>
                <a:cs typeface="David" panose="020E0502060401010101" pitchFamily="34" charset="-79"/>
              </a:rPr>
              <a:t> נשפך </a:t>
            </a:r>
            <a:r>
              <a:rPr lang="he-IL" sz="2800" dirty="0" smtClean="0">
                <a:solidFill>
                  <a:schemeClr val="tx1"/>
                </a:solidFill>
                <a:latin typeface="David" panose="020E0502060401010101" pitchFamily="34" charset="-79"/>
                <a:cs typeface="David" panose="020E0502060401010101" pitchFamily="34" charset="-79"/>
              </a:rPr>
              <a:t>על הרצפה כמו מים מרוב פחד</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stretch>
            <a:fillRect/>
          </a:stretch>
        </p:blipFill>
        <p:spPr>
          <a:xfrm>
            <a:off x="83127" y="-45555"/>
            <a:ext cx="6163294" cy="6485709"/>
          </a:xfrm>
          <a:prstGeom prst="rect">
            <a:avLst/>
          </a:prstGeom>
        </p:spPr>
      </p:pic>
      <p:sp>
        <p:nvSpPr>
          <p:cNvPr id="8" name="TextBox 7"/>
          <p:cNvSpPr txBox="1"/>
          <p:nvPr/>
        </p:nvSpPr>
        <p:spPr>
          <a:xfrm>
            <a:off x="2338850" y="5997585"/>
            <a:ext cx="1651847" cy="562630"/>
          </a:xfrm>
          <a:prstGeom prst="ellipse">
            <a:avLst/>
          </a:prstGeom>
          <a:solidFill>
            <a:schemeClr val="accent1">
              <a:lumMod val="40000"/>
              <a:lumOff val="60000"/>
            </a:schemeClr>
          </a:solidFill>
          <a:ln w="38100">
            <a:solidFill>
              <a:schemeClr val="tx1"/>
            </a:solidFill>
          </a:ln>
        </p:spPr>
        <p:txBody>
          <a:bodyPr wrap="square" rtlCol="1">
            <a:spAutoFit/>
          </a:bodyPr>
          <a:lstStyle/>
          <a:p>
            <a:r>
              <a:rPr lang="he-IL" sz="2000" dirty="0" smtClean="0">
                <a:latin typeface="David" panose="020E0502060401010101" pitchFamily="34" charset="-79"/>
                <a:cs typeface="David" panose="020E0502060401010101" pitchFamily="34" charset="-79"/>
              </a:rPr>
              <a:t>מלחמה 1</a:t>
            </a:r>
            <a:endParaRPr lang="he-IL" sz="2000" dirty="0">
              <a:latin typeface="David" panose="020E0502060401010101" pitchFamily="34" charset="-79"/>
              <a:cs typeface="David" panose="020E0502060401010101" pitchFamily="34" charset="-79"/>
            </a:endParaRPr>
          </a:p>
        </p:txBody>
      </p:sp>
      <p:sp>
        <p:nvSpPr>
          <p:cNvPr id="9" name="TextBox 8"/>
          <p:cNvSpPr txBox="1"/>
          <p:nvPr/>
        </p:nvSpPr>
        <p:spPr>
          <a:xfrm>
            <a:off x="1436914" y="4487724"/>
            <a:ext cx="1555668" cy="562630"/>
          </a:xfrm>
          <a:prstGeom prst="ellipse">
            <a:avLst/>
          </a:prstGeom>
          <a:solidFill>
            <a:schemeClr val="accent1">
              <a:lumMod val="40000"/>
              <a:lumOff val="60000"/>
            </a:schemeClr>
          </a:solidFill>
          <a:ln w="38100">
            <a:solidFill>
              <a:schemeClr val="tx1"/>
            </a:solidFill>
          </a:ln>
        </p:spPr>
        <p:txBody>
          <a:bodyPr wrap="square" rtlCol="1">
            <a:spAutoFit/>
          </a:bodyPr>
          <a:lstStyle/>
          <a:p>
            <a:r>
              <a:rPr lang="he-IL" sz="2000" dirty="0" smtClean="0">
                <a:latin typeface="David" panose="020E0502060401010101" pitchFamily="34" charset="-79"/>
                <a:cs typeface="David" panose="020E0502060401010101" pitchFamily="34" charset="-79"/>
              </a:rPr>
              <a:t>מלחמה 2</a:t>
            </a:r>
            <a:endParaRPr lang="he-IL" sz="2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66712063"/>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barn(inVertical)">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127" y="83127"/>
            <a:ext cx="5771408" cy="5509200"/>
          </a:xfrm>
          <a:prstGeom prst="rect">
            <a:avLst/>
          </a:prstGeom>
          <a:blipFill>
            <a:blip r:embed="rId2"/>
            <a:tile tx="0" ty="0" sx="100000" sy="100000" flip="none" algn="tl"/>
          </a:blip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ונמלטו חיילי ארם מפני עם ישראל והרגו חיילי דוד מארם 700 מחיילי המרכבות. ועוד 40 אלף מחיל הפרשים. ואת שובך שר צבא הרגו דוד גם. </a:t>
            </a:r>
          </a:p>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וראו כל המלכים הכפופים </a:t>
            </a:r>
            <a:r>
              <a:rPr lang="he-IL" sz="3200" dirty="0" err="1" smtClean="0">
                <a:latin typeface="David" panose="020E0502060401010101" pitchFamily="34" charset="-79"/>
                <a:cs typeface="David" panose="020E0502060401010101" pitchFamily="34" charset="-79"/>
              </a:rPr>
              <a:t>להדדעזר</a:t>
            </a:r>
            <a:r>
              <a:rPr lang="he-IL" sz="3200" dirty="0" smtClean="0">
                <a:latin typeface="David" panose="020E0502060401010101" pitchFamily="34" charset="-79"/>
                <a:cs typeface="David" panose="020E0502060401010101" pitchFamily="34" charset="-79"/>
              </a:rPr>
              <a:t> שנחלו תבוסה מצבא ישראל. החליטו לכרות ברית שלום עם ישראל ולהשתעבד ולהיות עבדים לישראל. ופחדו אנשי ארם לבוא פעם נוספת לעזרתם של בני עמון.</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53298" y="190005"/>
            <a:ext cx="5838701" cy="4031873"/>
          </a:xfrm>
          <a:prstGeom prst="rect">
            <a:avLst/>
          </a:prstGeom>
          <a:solidFill>
            <a:schemeClr val="accent4">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a:t>
            </a:r>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וַיָּנָס</a:t>
            </a:r>
            <a:r>
              <a:rPr lang="he-IL" sz="3200" dirty="0" smtClean="0">
                <a:latin typeface="David" panose="020E0502060401010101" pitchFamily="34" charset="-79"/>
                <a:cs typeface="David" panose="020E0502060401010101" pitchFamily="34" charset="-79"/>
              </a:rPr>
              <a:t> אֲרָם, מִפְּנֵי יִשְׂרָאֵל, </a:t>
            </a:r>
            <a:r>
              <a:rPr lang="he-IL" sz="3200" dirty="0" err="1" smtClean="0">
                <a:latin typeface="David" panose="020E0502060401010101" pitchFamily="34" charset="-79"/>
                <a:cs typeface="David" panose="020E0502060401010101" pitchFamily="34" charset="-79"/>
              </a:rPr>
              <a:t>וַיַּהֲרֹג</a:t>
            </a:r>
            <a:r>
              <a:rPr lang="he-IL" sz="3200" dirty="0" smtClean="0">
                <a:latin typeface="David" panose="020E0502060401010101" pitchFamily="34" charset="-79"/>
                <a:cs typeface="David" panose="020E0502060401010101" pitchFamily="34" charset="-79"/>
              </a:rPr>
              <a:t> דָּוִד </a:t>
            </a:r>
            <a:r>
              <a:rPr lang="he-IL" sz="3200" b="1" dirty="0" smtClean="0">
                <a:latin typeface="David" panose="020E0502060401010101" pitchFamily="34" charset="-79"/>
                <a:cs typeface="David" panose="020E0502060401010101" pitchFamily="34" charset="-79"/>
              </a:rPr>
              <a:t>מֵאֲרָם שְׁבַע מֵאוֹת רֶכֶב, וְאַרְבָּעִים אֶלֶף פָּרָשִׁים</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וְאֵת שׁוֹבַךְ שַׂר-צְבָאוֹ הִכָּה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וַיָּמָת שָׁם</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וַיִּרְאוּ כָל-הַמְּלָכִים עַבְדֵי </a:t>
            </a:r>
            <a:r>
              <a:rPr lang="he-IL" sz="3200" dirty="0" err="1" smtClean="0">
                <a:latin typeface="David" panose="020E0502060401010101" pitchFamily="34" charset="-79"/>
                <a:cs typeface="David" panose="020E0502060401010101" pitchFamily="34" charset="-79"/>
              </a:rPr>
              <a:t>הֲדַדְעֶזֶר</a:t>
            </a:r>
            <a:r>
              <a:rPr lang="he-IL" sz="3200" dirty="0" smtClean="0">
                <a:latin typeface="David" panose="020E0502060401010101" pitchFamily="34" charset="-79"/>
                <a:cs typeface="David" panose="020E0502060401010101" pitchFamily="34" charset="-79"/>
              </a:rPr>
              <a:t>, כִּי נִגְּפוּ לִפְנֵי יִשְׂרָאֵל, וַיַּשְׁלִמוּ אֶת-יִשְׂרָאֵל, וַיַּעַבְדוּם; </a:t>
            </a:r>
            <a:r>
              <a:rPr lang="he-IL" sz="3200" b="1" dirty="0" smtClean="0">
                <a:latin typeface="David" panose="020E0502060401010101" pitchFamily="34" charset="-79"/>
                <a:cs typeface="David" panose="020E0502060401010101" pitchFamily="34" charset="-79"/>
              </a:rPr>
              <a:t>וַיִּרְאוּ אֲרָם, לְהוֹשִׁיעַ עוֹד אֶת-בְּנֵי עַמּוֹן.</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5854535" y="4131409"/>
            <a:ext cx="6221493" cy="2726591"/>
          </a:xfrm>
          <a:prstGeom prst="ellipse">
            <a:avLst/>
          </a:prstGeom>
          <a:ln/>
        </p:spPr>
        <p:style>
          <a:lnRef idx="1">
            <a:schemeClr val="accent2"/>
          </a:lnRef>
          <a:fillRef idx="2">
            <a:schemeClr val="accent2"/>
          </a:fillRef>
          <a:effectRef idx="1">
            <a:schemeClr val="accent2"/>
          </a:effectRef>
          <a:fontRef idx="minor">
            <a:schemeClr val="dk1"/>
          </a:fontRef>
        </p:style>
        <p:txBody>
          <a:bodyPr wrap="square" rtlCol="1">
            <a:spAutoFit/>
          </a:bodyPr>
          <a:lstStyle/>
          <a:p>
            <a:r>
              <a:rPr lang="he-IL" sz="2400" b="1" u="sng" dirty="0" smtClean="0">
                <a:latin typeface="David" panose="020E0502060401010101" pitchFamily="34" charset="-79"/>
                <a:cs typeface="David" panose="020E0502060401010101" pitchFamily="34" charset="-79"/>
              </a:rPr>
              <a:t>10 אויבים היו לו לדוד: </a:t>
            </a:r>
          </a:p>
          <a:p>
            <a:r>
              <a:rPr lang="he-IL" sz="2400" dirty="0" smtClean="0">
                <a:latin typeface="David" panose="020E0502060401010101" pitchFamily="34" charset="-79"/>
                <a:cs typeface="David" panose="020E0502060401010101" pitchFamily="34" charset="-79"/>
              </a:rPr>
              <a:t>חמישה מישראל ועוד חמישה מהגויים: דואג ואחיתופל, שאול ושמעי בן גרא ושבע בן בכרי. וחמישה מהגויים גלית ושלושת בניו ושובך.</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52713383"/>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80">
                                          <p:stCondLst>
                                            <p:cond delay="0"/>
                                          </p:stCondLst>
                                        </p:cTn>
                                        <p:tgtEl>
                                          <p:spTgt spid="4"/>
                                        </p:tgtEl>
                                      </p:cBhvr>
                                    </p:animEffect>
                                    <p:anim calcmode="lin" valueType="num">
                                      <p:cBhvr>
                                        <p:cTn id="1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4" dur="26">
                                          <p:stCondLst>
                                            <p:cond delay="650"/>
                                          </p:stCondLst>
                                        </p:cTn>
                                        <p:tgtEl>
                                          <p:spTgt spid="4"/>
                                        </p:tgtEl>
                                      </p:cBhvr>
                                      <p:to x="100000" y="60000"/>
                                    </p:animScale>
                                    <p:animScale>
                                      <p:cBhvr>
                                        <p:cTn id="25" dur="166" decel="50000">
                                          <p:stCondLst>
                                            <p:cond delay="676"/>
                                          </p:stCondLst>
                                        </p:cTn>
                                        <p:tgtEl>
                                          <p:spTgt spid="4"/>
                                        </p:tgtEl>
                                      </p:cBhvr>
                                      <p:to x="100000" y="100000"/>
                                    </p:animScale>
                                    <p:animScale>
                                      <p:cBhvr>
                                        <p:cTn id="26" dur="26">
                                          <p:stCondLst>
                                            <p:cond delay="1312"/>
                                          </p:stCondLst>
                                        </p:cTn>
                                        <p:tgtEl>
                                          <p:spTgt spid="4"/>
                                        </p:tgtEl>
                                      </p:cBhvr>
                                      <p:to x="100000" y="80000"/>
                                    </p:animScale>
                                    <p:animScale>
                                      <p:cBhvr>
                                        <p:cTn id="27" dur="166" decel="50000">
                                          <p:stCondLst>
                                            <p:cond delay="1338"/>
                                          </p:stCondLst>
                                        </p:cTn>
                                        <p:tgtEl>
                                          <p:spTgt spid="4"/>
                                        </p:tgtEl>
                                      </p:cBhvr>
                                      <p:to x="100000" y="100000"/>
                                    </p:animScale>
                                    <p:animScale>
                                      <p:cBhvr>
                                        <p:cTn id="28" dur="26">
                                          <p:stCondLst>
                                            <p:cond delay="1642"/>
                                          </p:stCondLst>
                                        </p:cTn>
                                        <p:tgtEl>
                                          <p:spTgt spid="4"/>
                                        </p:tgtEl>
                                      </p:cBhvr>
                                      <p:to x="100000" y="90000"/>
                                    </p:animScale>
                                    <p:animScale>
                                      <p:cBhvr>
                                        <p:cTn id="29" dur="166" decel="50000">
                                          <p:stCondLst>
                                            <p:cond delay="1668"/>
                                          </p:stCondLst>
                                        </p:cTn>
                                        <p:tgtEl>
                                          <p:spTgt spid="4"/>
                                        </p:tgtEl>
                                      </p:cBhvr>
                                      <p:to x="100000" y="100000"/>
                                    </p:animScale>
                                    <p:animScale>
                                      <p:cBhvr>
                                        <p:cTn id="30" dur="26">
                                          <p:stCondLst>
                                            <p:cond delay="1808"/>
                                          </p:stCondLst>
                                        </p:cTn>
                                        <p:tgtEl>
                                          <p:spTgt spid="4"/>
                                        </p:tgtEl>
                                      </p:cBhvr>
                                      <p:to x="100000" y="95000"/>
                                    </p:animScale>
                                    <p:animScale>
                                      <p:cBhvr>
                                        <p:cTn id="31"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61361" y="201880"/>
            <a:ext cx="8003968" cy="550920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לסכום הפרק:</a:t>
            </a:r>
          </a:p>
          <a:p>
            <a:r>
              <a:rPr lang="he-IL" sz="3200" dirty="0" smtClean="0">
                <a:latin typeface="David" panose="020E0502060401010101" pitchFamily="34" charset="-79"/>
                <a:cs typeface="David" panose="020E0502060401010101" pitchFamily="34" charset="-79"/>
              </a:rPr>
              <a:t>נחש מלך בני עמון-מת ודו שולח את עבדיו לנחם את בנו חנון. חנון מלך בני עמון חושד בהם שבאו לרגל את הארץ. הוא מביישם ע"י שמגלח את חצי זקנם, חותך חצי מהמכנס שלהם ושולח אותם בחזרה מבוישים. דוד מצווה עליהם לשבת ביריחו עד שיגדל זקנם.</a:t>
            </a:r>
          </a:p>
          <a:p>
            <a:r>
              <a:rPr lang="he-IL" sz="3200" dirty="0" smtClean="0">
                <a:latin typeface="David" panose="020E0502060401010101" pitchFamily="34" charset="-79"/>
                <a:cs typeface="David" panose="020E0502060401010101" pitchFamily="34" charset="-79"/>
              </a:rPr>
              <a:t>בני עמון ראו שנמאסו בעיני דוד הלכו ושכרו עמים נוספים. את ארם ואת מעכה.. </a:t>
            </a:r>
          </a:p>
          <a:p>
            <a:r>
              <a:rPr lang="he-IL" sz="3200" dirty="0" smtClean="0">
                <a:latin typeface="David" panose="020E0502060401010101" pitchFamily="34" charset="-79"/>
                <a:cs typeface="David" panose="020E0502060401010101" pitchFamily="34" charset="-79"/>
              </a:rPr>
              <a:t>דוד שולח את יואב שמתחלק עם אחיו אבישי לשתי קבוצות ומבריחים את ארם. וארם מנסה שוב עם שובך לשכור עוד חיילים, אך שוב מובסים ושובך מת</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106876" y="581891"/>
            <a:ext cx="3752605" cy="4278094"/>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סימן לפרק י': סימן לזכירה:</a:t>
            </a:r>
          </a:p>
          <a:p>
            <a:r>
              <a:rPr lang="he-IL" sz="3200" dirty="0" smtClean="0">
                <a:latin typeface="David" panose="020E0502060401010101" pitchFamily="34" charset="-79"/>
                <a:cs typeface="David" panose="020E0502060401010101" pitchFamily="34" charset="-79"/>
              </a:rPr>
              <a:t>המילים:</a:t>
            </a:r>
            <a:r>
              <a:rPr lang="he-IL" sz="3200" b="1" dirty="0" smtClean="0">
                <a:latin typeface="David" panose="020E0502060401010101" pitchFamily="34" charset="-79"/>
                <a:cs typeface="David" panose="020E0502060401010101" pitchFamily="34" charset="-79"/>
              </a:rPr>
              <a:t> </a:t>
            </a:r>
            <a:r>
              <a:rPr lang="he-IL" sz="4000" b="1" u="sng" dirty="0" smtClean="0">
                <a:latin typeface="David" panose="020E0502060401010101" pitchFamily="34" charset="-79"/>
                <a:cs typeface="David" panose="020E0502060401010101" pitchFamily="34" charset="-79"/>
              </a:rPr>
              <a:t>י</a:t>
            </a:r>
            <a:r>
              <a:rPr lang="he-IL" sz="3200" b="1" u="sng" dirty="0" smtClean="0">
                <a:latin typeface="David" panose="020E0502060401010101" pitchFamily="34" charset="-79"/>
                <a:cs typeface="David" panose="020E0502060401010101" pitchFamily="34" charset="-79"/>
              </a:rPr>
              <a:t>ביישו</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(שביישו את עבדי דוד אנשי בני עמון). </a:t>
            </a:r>
          </a:p>
          <a:p>
            <a:r>
              <a:rPr lang="he-IL" sz="4000" b="1" u="sng" dirty="0" smtClean="0">
                <a:latin typeface="David" panose="020E0502060401010101" pitchFamily="34" charset="-79"/>
                <a:cs typeface="David" panose="020E0502060401010101" pitchFamily="34" charset="-79"/>
              </a:rPr>
              <a:t>י</a:t>
            </a:r>
            <a:r>
              <a:rPr lang="he-IL" sz="3200" b="1" u="sng" dirty="0" smtClean="0">
                <a:latin typeface="David" panose="020E0502060401010101" pitchFamily="34" charset="-79"/>
                <a:cs typeface="David" panose="020E0502060401010101" pitchFamily="34" charset="-79"/>
              </a:rPr>
              <a:t>לחמו </a:t>
            </a:r>
            <a:r>
              <a:rPr lang="he-IL" sz="4000" b="1" u="sng" dirty="0" smtClean="0">
                <a:latin typeface="David" panose="020E0502060401010101" pitchFamily="34" charset="-79"/>
                <a:cs typeface="David" panose="020E0502060401010101" pitchFamily="34" charset="-79"/>
              </a:rPr>
              <a:t>י</a:t>
            </a:r>
            <a:r>
              <a:rPr lang="he-IL" sz="3200" b="1" u="sng" dirty="0" smtClean="0">
                <a:latin typeface="David" panose="020E0502060401010101" pitchFamily="34" charset="-79"/>
                <a:cs typeface="David" panose="020E0502060401010101" pitchFamily="34" charset="-79"/>
              </a:rPr>
              <a:t>נצחו- </a:t>
            </a:r>
            <a:r>
              <a:rPr lang="he-IL" sz="3200" dirty="0" smtClean="0">
                <a:latin typeface="David" panose="020E0502060401010101" pitchFamily="34" charset="-79"/>
                <a:cs typeface="David" panose="020E0502060401010101" pitchFamily="34" charset="-79"/>
              </a:rPr>
              <a:t>יואב ואבישי נלחמים פעמיים ומנצחים את ארם</a:t>
            </a:r>
            <a:r>
              <a:rPr lang="he-IL" sz="3200" b="1" dirty="0" smtClean="0">
                <a:latin typeface="David" panose="020E0502060401010101" pitchFamily="34" charset="-79"/>
                <a:cs typeface="David" panose="020E0502060401010101" pitchFamily="34" charset="-79"/>
              </a:rPr>
              <a:t>.</a:t>
            </a:r>
            <a:r>
              <a:rPr lang="he-IL" sz="3200" b="1" u="sng"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71043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0186" y="716950"/>
            <a:ext cx="9724118" cy="5139869"/>
          </a:xfrm>
          <a:prstGeom prst="rect">
            <a:avLst/>
          </a:prstGeom>
          <a:solidFill>
            <a:schemeClr val="accent6">
              <a:lumMod val="60000"/>
              <a:lumOff val="40000"/>
            </a:schemeClr>
          </a:solidFill>
          <a:ln w="38100">
            <a:solidFill>
              <a:schemeClr val="tx1"/>
            </a:solidFill>
          </a:ln>
        </p:spPr>
        <p:txBody>
          <a:bodyPr wrap="square" rtlCol="1">
            <a:spAutoFit/>
          </a:bodyPr>
          <a:lstStyle/>
          <a:p>
            <a:r>
              <a:rPr lang="he-IL" sz="4000" b="1" u="sng" dirty="0" smtClean="0">
                <a:latin typeface="David" panose="020E0502060401010101" pitchFamily="34" charset="-79"/>
                <a:cs typeface="David" panose="020E0502060401010101" pitchFamily="34" charset="-79"/>
              </a:rPr>
              <a:t>שאלות על הפרק:</a:t>
            </a:r>
          </a:p>
          <a:p>
            <a:pPr marL="514350" indent="-514350">
              <a:buAutoNum type="arabicPeriod"/>
            </a:pPr>
            <a:r>
              <a:rPr lang="he-IL" sz="3600" dirty="0" smtClean="0">
                <a:latin typeface="David" panose="020E0502060401010101" pitchFamily="34" charset="-79"/>
                <a:cs typeface="David" panose="020E0502060401010101" pitchFamily="34" charset="-79"/>
              </a:rPr>
              <a:t>מי מלך בעמון אחרי מות מלכם? </a:t>
            </a:r>
          </a:p>
          <a:p>
            <a:r>
              <a:rPr lang="he-IL" sz="3600" dirty="0" smtClean="0">
                <a:latin typeface="David" panose="020E0502060401010101" pitchFamily="34" charset="-79"/>
                <a:cs typeface="David" panose="020E0502060401010101" pitchFamily="34" charset="-79"/>
              </a:rPr>
              <a:t>2. מה ביקש דוד לעשות לבנו של מלך בני עמון? </a:t>
            </a:r>
          </a:p>
          <a:p>
            <a:r>
              <a:rPr lang="he-IL" sz="3600" dirty="0" smtClean="0">
                <a:latin typeface="David" panose="020E0502060401010101" pitchFamily="34" charset="-79"/>
                <a:cs typeface="David" panose="020E0502060401010101" pitchFamily="34" charset="-79"/>
              </a:rPr>
              <a:t>3. מה החסד שעשה נחש מלך בני עמון עם דוד? </a:t>
            </a:r>
          </a:p>
          <a:p>
            <a:r>
              <a:rPr lang="he-IL" sz="3600" dirty="0" smtClean="0">
                <a:latin typeface="David" panose="020E0502060401010101" pitchFamily="34" charset="-79"/>
                <a:cs typeface="David" panose="020E0502060401010101" pitchFamily="34" charset="-79"/>
              </a:rPr>
              <a:t>4. מה טוענים שרי עמון למלכם? </a:t>
            </a:r>
          </a:p>
          <a:p>
            <a:r>
              <a:rPr lang="he-IL" sz="3600" dirty="0" smtClean="0">
                <a:latin typeface="David" panose="020E0502060401010101" pitchFamily="34" charset="-79"/>
                <a:cs typeface="David" panose="020E0502060401010101" pitchFamily="34" charset="-79"/>
              </a:rPr>
              <a:t>5.כיצד ביזה חנון את עבדי דוד? </a:t>
            </a:r>
          </a:p>
          <a:p>
            <a:r>
              <a:rPr lang="he-IL" sz="3600" dirty="0" smtClean="0">
                <a:latin typeface="David" panose="020E0502060401010101" pitchFamily="34" charset="-79"/>
                <a:cs typeface="David" panose="020E0502060401010101" pitchFamily="34" charset="-79"/>
              </a:rPr>
              <a:t>6.היכן ביקש דוד מהאנשים שישבו עד שיגדל להם זקנם ?</a:t>
            </a:r>
          </a:p>
          <a:p>
            <a:r>
              <a:rPr lang="he-IL" sz="3600" dirty="0" smtClean="0">
                <a:latin typeface="David" panose="020E0502060401010101" pitchFamily="34" charset="-79"/>
                <a:cs typeface="David" panose="020E0502060401010101" pitchFamily="34" charset="-79"/>
              </a:rPr>
              <a:t> 7.את מי שכרו בני עמון לחיילים?</a:t>
            </a:r>
          </a:p>
          <a:p>
            <a:r>
              <a:rPr lang="he-IL" sz="3600" dirty="0" smtClean="0">
                <a:latin typeface="David" panose="020E0502060401010101" pitchFamily="34" charset="-79"/>
                <a:cs typeface="David" panose="020E0502060401010101" pitchFamily="34" charset="-79"/>
              </a:rPr>
              <a:t> 8.היכן חנו בני עמון במלחמה? </a:t>
            </a:r>
            <a:endParaRPr lang="he-IL" sz="36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5893966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364" y="159342"/>
            <a:ext cx="11696131" cy="6124754"/>
          </a:xfrm>
          <a:prstGeom prst="rect">
            <a:avLst/>
          </a:prstGeom>
          <a:noFill/>
          <a:ln w="38100">
            <a:solidFill>
              <a:schemeClr val="tx1"/>
            </a:solidFill>
          </a:ln>
        </p:spPr>
        <p:txBody>
          <a:bodyPr wrap="square" rtlCol="1">
            <a:spAutoFit/>
          </a:bodyPr>
          <a:lstStyle/>
          <a:p>
            <a:pPr marL="514350" indent="-514350">
              <a:buAutoNum type="arabicPeriod" startAt="9"/>
            </a:pPr>
            <a:r>
              <a:rPr lang="he-IL" sz="2800" dirty="0" smtClean="0">
                <a:latin typeface="David" panose="020E0502060401010101" pitchFamily="34" charset="-79"/>
                <a:cs typeface="David" panose="020E0502060401010101" pitchFamily="34" charset="-79"/>
              </a:rPr>
              <a:t>לכמה קבוצות חילק יואב את צבאו ומי עמד בראש כל קבוצה? </a:t>
            </a:r>
          </a:p>
          <a:p>
            <a:r>
              <a:rPr lang="he-IL" sz="2800" dirty="0" smtClean="0">
                <a:latin typeface="David" panose="020E0502060401010101" pitchFamily="34" charset="-79"/>
                <a:cs typeface="David" panose="020E0502060401010101" pitchFamily="34" charset="-79"/>
              </a:rPr>
              <a:t>10.מה הייתה תוצאת המלחמה?  </a:t>
            </a:r>
          </a:p>
          <a:p>
            <a:r>
              <a:rPr lang="he-IL" sz="2800" dirty="0" smtClean="0">
                <a:latin typeface="David" panose="020E0502060401010101" pitchFamily="34" charset="-79"/>
                <a:cs typeface="David" panose="020E0502060401010101" pitchFamily="34" charset="-79"/>
              </a:rPr>
              <a:t>11.ארם שוב פעם נאספים למערכה שניה מי מצטרף לכוחות ארם? </a:t>
            </a:r>
          </a:p>
          <a:p>
            <a:r>
              <a:rPr lang="he-IL" sz="2800" dirty="0" smtClean="0">
                <a:latin typeface="David" panose="020E0502060401010101" pitchFamily="34" charset="-79"/>
                <a:cs typeface="David" panose="020E0502060401010101" pitchFamily="34" charset="-79"/>
              </a:rPr>
              <a:t>12.מי היה מפקד צבא ארם? _______________</a:t>
            </a:r>
          </a:p>
          <a:p>
            <a:r>
              <a:rPr lang="he-IL" sz="2800" dirty="0" smtClean="0">
                <a:latin typeface="David" panose="020E0502060401010101" pitchFamily="34" charset="-79"/>
                <a:cs typeface="David" panose="020E0502060401010101" pitchFamily="34" charset="-79"/>
              </a:rPr>
              <a:t>13.מה היו תוצאות המלחמה השנייה?  ארם-_________________</a:t>
            </a:r>
          </a:p>
          <a:p>
            <a:r>
              <a:rPr lang="he-IL" sz="2800" dirty="0" smtClean="0">
                <a:latin typeface="David" panose="020E0502060401010101" pitchFamily="34" charset="-79"/>
                <a:cs typeface="David" panose="020E0502060401010101" pitchFamily="34" charset="-79"/>
              </a:rPr>
              <a:t>     שובך-  _______________________________________  </a:t>
            </a:r>
          </a:p>
          <a:p>
            <a:r>
              <a:rPr lang="he-IL" sz="2800" b="1" u="sng" dirty="0" smtClean="0">
                <a:latin typeface="David" panose="020E0502060401010101" pitchFamily="34" charset="-79"/>
                <a:cs typeface="David" panose="020E0502060401010101" pitchFamily="34" charset="-79"/>
              </a:rPr>
              <a:t>14.מי אמר למי?</a:t>
            </a:r>
          </a:p>
          <a:p>
            <a:r>
              <a:rPr lang="he-IL" sz="2800" dirty="0" smtClean="0">
                <a:latin typeface="David" panose="020E0502060401010101" pitchFamily="34" charset="-79"/>
                <a:cs typeface="David" panose="020E0502060401010101" pitchFamily="34" charset="-79"/>
              </a:rPr>
              <a:t>א. "חזק ונתחזק בעד עמנו" ________________  אל ___________</a:t>
            </a:r>
          </a:p>
          <a:p>
            <a:r>
              <a:rPr lang="he-IL" sz="2800" dirty="0" smtClean="0">
                <a:latin typeface="David" panose="020E0502060401010101" pitchFamily="34" charset="-79"/>
                <a:cs typeface="David" panose="020E0502060401010101" pitchFamily="34" charset="-79"/>
              </a:rPr>
              <a:t>ב. "המכבד דוד את אביך בעיניך" ________________  אל _________</a:t>
            </a:r>
          </a:p>
          <a:p>
            <a:r>
              <a:rPr lang="he-IL" sz="2800" b="1" u="sng" dirty="0" smtClean="0">
                <a:latin typeface="David" panose="020E0502060401010101" pitchFamily="34" charset="-79"/>
                <a:cs typeface="David" panose="020E0502060401010101" pitchFamily="34" charset="-79"/>
              </a:rPr>
              <a:t>15.מה פרוש המילים:</a:t>
            </a:r>
          </a:p>
          <a:p>
            <a:r>
              <a:rPr lang="he-IL" sz="2800" dirty="0" smtClean="0">
                <a:latin typeface="David" panose="020E0502060401010101" pitchFamily="34" charset="-79"/>
                <a:cs typeface="David" panose="020E0502060401010101" pitchFamily="34" charset="-79"/>
              </a:rPr>
              <a:t>א. מדוויהם= ___________________ </a:t>
            </a:r>
          </a:p>
          <a:p>
            <a:r>
              <a:rPr lang="he-IL" sz="2800" dirty="0" smtClean="0">
                <a:latin typeface="David" panose="020E0502060401010101" pitchFamily="34" charset="-79"/>
                <a:cs typeface="David" panose="020E0502060401010101" pitchFamily="34" charset="-79"/>
              </a:rPr>
              <a:t>ב. נבאשו=______________________ </a:t>
            </a:r>
          </a:p>
          <a:p>
            <a:r>
              <a:rPr lang="he-IL" sz="2800" dirty="0" smtClean="0">
                <a:latin typeface="David" panose="020E0502060401010101" pitchFamily="34" charset="-79"/>
                <a:cs typeface="David" panose="020E0502060401010101" pitchFamily="34" charset="-79"/>
              </a:rPr>
              <a:t>ג. לישועה= _____________________ </a:t>
            </a:r>
          </a:p>
          <a:p>
            <a:r>
              <a:rPr lang="he-IL" sz="2800" dirty="0" smtClean="0">
                <a:latin typeface="David" panose="020E0502060401010101" pitchFamily="34" charset="-79"/>
                <a:cs typeface="David" panose="020E0502060401010101" pitchFamily="34" charset="-79"/>
              </a:rPr>
              <a:t>ד. וינוסו=_______________________</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59541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2967</TotalTime>
  <Words>1749</Words>
  <Application>Microsoft Office PowerPoint</Application>
  <PresentationFormat>מסך רחב</PresentationFormat>
  <Paragraphs>88</Paragraphs>
  <Slides>14</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14</vt:i4>
      </vt:variant>
    </vt:vector>
  </HeadingPairs>
  <TitlesOfParts>
    <vt:vector size="20"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45</cp:revision>
  <dcterms:created xsi:type="dcterms:W3CDTF">2024-01-22T22:05:33Z</dcterms:created>
  <dcterms:modified xsi:type="dcterms:W3CDTF">2024-01-24T23:33:33Z</dcterms:modified>
</cp:coreProperties>
</file>