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 id="270" r:id="rId13"/>
    <p:sldId id="271" r:id="rId14"/>
    <p:sldId id="267" r:id="rId15"/>
    <p:sldId id="268" r:id="rId16"/>
    <p:sldId id="269" r:id="rId17"/>
    <p:sldId id="272" r:id="rId18"/>
    <p:sldId id="273" r:id="rId19"/>
    <p:sldId id="274" r:id="rId20"/>
    <p:sldId id="275" r:id="rId21"/>
    <p:sldId id="276" r:id="rId22"/>
    <p:sldId id="277" r:id="rId23"/>
    <p:sldId id="278" r:id="rId2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סגנון בהיר 1 - הדגשה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C2FFA5D-87B4-456A-9821-1D502468CF0F}" styleName="סגנון ערכת נושא 1 - הדגשה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3238202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1448376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4027292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293052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3336359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1167716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237704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2476343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1805657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1605308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F529999-5F90-4522-8A32-9C5FBFEBD31D}" type="datetimeFigureOut">
              <a:rPr lang="he-IL" smtClean="0"/>
              <a:t>כ"א/אייר/תשפ"ה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4E2FA56-55F9-4134-B20A-88F6B0F65945}" type="slidenum">
              <a:rPr lang="he-IL" smtClean="0"/>
              <a:t>‹#›</a:t>
            </a:fld>
            <a:endParaRPr lang="he-IL"/>
          </a:p>
        </p:txBody>
      </p:sp>
    </p:spTree>
    <p:extLst>
      <p:ext uri="{BB962C8B-B14F-4D97-AF65-F5344CB8AC3E}">
        <p14:creationId xmlns:p14="http://schemas.microsoft.com/office/powerpoint/2010/main" val="403378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F529999-5F90-4522-8A32-9C5FBFEBD31D}" type="datetimeFigureOut">
              <a:rPr lang="he-IL" smtClean="0"/>
              <a:t>כ"א/אייר/תשפ"ה</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4E2FA56-55F9-4134-B20A-88F6B0F65945}" type="slidenum">
              <a:rPr lang="he-IL" smtClean="0"/>
              <a:t>‹#›</a:t>
            </a:fld>
            <a:endParaRPr lang="he-IL"/>
          </a:p>
        </p:txBody>
      </p:sp>
    </p:spTree>
    <p:extLst>
      <p:ext uri="{BB962C8B-B14F-4D97-AF65-F5344CB8AC3E}">
        <p14:creationId xmlns:p14="http://schemas.microsoft.com/office/powerpoint/2010/main" val="481945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5.wdp"/><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7.xml"/><Relationship Id="rId5" Type="http://schemas.microsoft.com/office/2007/relationships/hdphoto" Target="../media/hdphoto7.wdp"/><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81838" y="102097"/>
            <a:ext cx="4314422" cy="769441"/>
          </a:xfrm>
          <a:prstGeom prst="rect">
            <a:avLst/>
          </a:prstGeom>
          <a:solidFill>
            <a:schemeClr val="accent1">
              <a:lumMod val="40000"/>
              <a:lumOff val="60000"/>
            </a:schemeClr>
          </a:solidFill>
          <a:ln w="38100">
            <a:solidFill>
              <a:schemeClr val="tx1"/>
            </a:solidFill>
          </a:ln>
        </p:spPr>
        <p:txBody>
          <a:bodyPr wrap="square" rtlCol="1">
            <a:spAutoFit/>
          </a:bodyPr>
          <a:lstStyle/>
          <a:p>
            <a:r>
              <a:rPr lang="he-IL" sz="4400" b="1" dirty="0" smtClean="0">
                <a:latin typeface="David" panose="020E0502060401010101" pitchFamily="34" charset="-79"/>
                <a:cs typeface="David" panose="020E0502060401010101" pitchFamily="34" charset="-79"/>
              </a:rPr>
              <a:t>שמואל ב' פרק </a:t>
            </a:r>
            <a:r>
              <a:rPr lang="he-IL" sz="4400" b="1" dirty="0" err="1" smtClean="0">
                <a:latin typeface="David" panose="020E0502060401010101" pitchFamily="34" charset="-79"/>
                <a:cs typeface="David" panose="020E0502060401010101" pitchFamily="34" charset="-79"/>
              </a:rPr>
              <a:t>יט</a:t>
            </a:r>
            <a:r>
              <a:rPr lang="he-IL" sz="4400" b="1" dirty="0" smtClean="0">
                <a:latin typeface="David" panose="020E0502060401010101" pitchFamily="34" charset="-79"/>
                <a:cs typeface="David" panose="020E0502060401010101" pitchFamily="34" charset="-79"/>
              </a:rPr>
              <a:t>':</a:t>
            </a:r>
            <a:endParaRPr lang="he-IL" sz="4400" b="1" dirty="0">
              <a:latin typeface="David" panose="020E0502060401010101" pitchFamily="34" charset="-79"/>
              <a:cs typeface="David" panose="020E0502060401010101" pitchFamily="34" charset="-79"/>
            </a:endParaRPr>
          </a:p>
        </p:txBody>
      </p:sp>
      <p:sp>
        <p:nvSpPr>
          <p:cNvPr id="5" name="TextBox 4"/>
          <p:cNvSpPr txBox="1"/>
          <p:nvPr/>
        </p:nvSpPr>
        <p:spPr>
          <a:xfrm>
            <a:off x="152401" y="1261556"/>
            <a:ext cx="5996188" cy="403187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הנושאים בפרק שלנו:</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א-ה: </a:t>
            </a:r>
            <a:r>
              <a:rPr lang="he-IL" sz="3200" dirty="0" smtClean="0">
                <a:latin typeface="David" panose="020E0502060401010101" pitchFamily="34" charset="-79"/>
                <a:cs typeface="David" panose="020E0502060401010101" pitchFamily="34" charset="-79"/>
              </a:rPr>
              <a:t>דוד מתאבל על אבשלום בנו.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ו-ט': </a:t>
            </a:r>
            <a:r>
              <a:rPr lang="he-IL" sz="3200" dirty="0" smtClean="0">
                <a:latin typeface="David" panose="020E0502060401010101" pitchFamily="34" charset="-79"/>
                <a:cs typeface="David" panose="020E0502060401010101" pitchFamily="34" charset="-79"/>
              </a:rPr>
              <a:t>יואב דורש מדוד לצאת אל העם. דוד נענה.</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י'-</a:t>
            </a:r>
            <a:r>
              <a:rPr lang="he-IL" sz="3200" b="1" u="sng" dirty="0" err="1" smtClean="0">
                <a:latin typeface="David" panose="020E0502060401010101" pitchFamily="34" charset="-79"/>
                <a:cs typeface="David" panose="020E0502060401010101" pitchFamily="34" charset="-79"/>
              </a:rPr>
              <a:t>טז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העם מבקש את דוד למלכותו. </a:t>
            </a: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יז</a:t>
            </a:r>
            <a:r>
              <a:rPr lang="he-IL" sz="3200" b="1" u="sng" dirty="0" smtClean="0">
                <a:latin typeface="David" panose="020E0502060401010101" pitchFamily="34" charset="-79"/>
                <a:cs typeface="David" panose="020E0502060401010101" pitchFamily="34" charset="-79"/>
              </a:rPr>
              <a:t>'-כד': </a:t>
            </a:r>
            <a:r>
              <a:rPr lang="he-IL" sz="3200" dirty="0" smtClean="0">
                <a:latin typeface="David" panose="020E0502060401010101" pitchFamily="34" charset="-79"/>
                <a:cs typeface="David" panose="020E0502060401010101" pitchFamily="34" charset="-79"/>
              </a:rPr>
              <a:t>שמעי בא לפני דוד. דוד נשבע לא להורגו.</a:t>
            </a:r>
          </a:p>
        </p:txBody>
      </p:sp>
      <p:sp>
        <p:nvSpPr>
          <p:cNvPr id="6" name="TextBox 5"/>
          <p:cNvSpPr txBox="1"/>
          <p:nvPr/>
        </p:nvSpPr>
        <p:spPr>
          <a:xfrm>
            <a:off x="6400801" y="1049055"/>
            <a:ext cx="5625921" cy="403187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בפרק הקודם ראינו וסיפרנו: </a:t>
            </a:r>
            <a:endParaRPr lang="he-IL" sz="3200" b="1" u="sng" dirty="0">
              <a:latin typeface="David" panose="020E0502060401010101" pitchFamily="34" charset="-79"/>
              <a:cs typeface="David" panose="020E0502060401010101" pitchFamily="34" charset="-79"/>
            </a:endParaRP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על המלחמה שהייתה עם חיילי דוד ואנשי אבשלום.</a:t>
            </a: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מותו של אבשלום במלחמה.</a:t>
            </a: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והבשורה שבאו ובישרו לדוד המלך על מות אבשלום. </a:t>
            </a:r>
          </a:p>
          <a:p>
            <a:r>
              <a:rPr lang="he-IL" sz="3200" dirty="0" smtClean="0">
                <a:latin typeface="David" panose="020E0502060401010101" pitchFamily="34" charset="-79"/>
                <a:cs typeface="David" panose="020E0502060401010101" pitchFamily="34" charset="-79"/>
              </a:rPr>
              <a:t>הפרק שלנו נמשיך מאותו רגע שדוד קיבל את הבשורה.... </a:t>
            </a:r>
            <a:endParaRPr lang="he-IL" sz="3200" dirty="0">
              <a:latin typeface="David" panose="020E0502060401010101" pitchFamily="34" charset="-79"/>
              <a:cs typeface="David" panose="020E0502060401010101" pitchFamily="34" charset="-79"/>
            </a:endParaRPr>
          </a:p>
        </p:txBody>
      </p:sp>
      <p:sp>
        <p:nvSpPr>
          <p:cNvPr id="9" name="TextBox 8"/>
          <p:cNvSpPr txBox="1"/>
          <p:nvPr/>
        </p:nvSpPr>
        <p:spPr>
          <a:xfrm>
            <a:off x="3515932" y="5792669"/>
            <a:ext cx="5265314" cy="769441"/>
          </a:xfrm>
          <a:prstGeom prst="rect">
            <a:avLst/>
          </a:prstGeom>
          <a:solidFill>
            <a:srgbClr val="FFFF00"/>
          </a:solidFill>
          <a:ln w="38100">
            <a:solidFill>
              <a:schemeClr val="tx1"/>
            </a:solidFill>
          </a:ln>
        </p:spPr>
        <p:txBody>
          <a:bodyPr wrap="square" rtlCol="1">
            <a:spAutoFit/>
          </a:bodyPr>
          <a:lstStyle/>
          <a:p>
            <a:r>
              <a:rPr lang="he-IL" sz="4400" b="1" dirty="0" smtClean="0">
                <a:latin typeface="David" panose="020E0502060401010101" pitchFamily="34" charset="-79"/>
                <a:cs typeface="David" panose="020E0502060401010101" pitchFamily="34" charset="-79"/>
              </a:rPr>
              <a:t>נתחיל פסוקים א-כד':</a:t>
            </a:r>
            <a:endParaRPr lang="he-IL" sz="4400" b="1" dirty="0">
              <a:latin typeface="David" panose="020E0502060401010101" pitchFamily="34" charset="-79"/>
              <a:cs typeface="David" panose="020E0502060401010101" pitchFamily="34" charset="-79"/>
            </a:endParaRPr>
          </a:p>
        </p:txBody>
      </p:sp>
      <p:sp>
        <p:nvSpPr>
          <p:cNvPr id="10" name="חץ שמאלה 9"/>
          <p:cNvSpPr/>
          <p:nvPr/>
        </p:nvSpPr>
        <p:spPr>
          <a:xfrm>
            <a:off x="785611" y="5299656"/>
            <a:ext cx="2439472" cy="1558344"/>
          </a:xfrm>
          <a:prstGeom prst="left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6336333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9521" y="237686"/>
            <a:ext cx="6428704" cy="3539430"/>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נחרד המלך מהבשורה ורצה לבכות אך התאפק ועלה אל החדר שמעל שער החומה ושם בכה. וכך אמר: בעודו עולה לשם "בני אבשלום בני </a:t>
            </a:r>
            <a:r>
              <a:rPr lang="he-IL" sz="3200" dirty="0" err="1" smtClean="0">
                <a:latin typeface="David" panose="020E0502060401010101" pitchFamily="34" charset="-79"/>
                <a:cs typeface="David" panose="020E0502060401010101" pitchFamily="34" charset="-79"/>
              </a:rPr>
              <a:t>בני</a:t>
            </a:r>
            <a:r>
              <a:rPr lang="he-IL" sz="3200" dirty="0" smtClean="0">
                <a:latin typeface="David" panose="020E0502060401010101" pitchFamily="34" charset="-79"/>
                <a:cs typeface="David" panose="020E0502060401010101" pitchFamily="34" charset="-79"/>
              </a:rPr>
              <a:t>" הלוואי הייתי אני נהרג במקומך אבשלום בני </a:t>
            </a:r>
            <a:r>
              <a:rPr lang="he-IL" sz="3200" dirty="0" err="1" smtClean="0">
                <a:latin typeface="David" panose="020E0502060401010101" pitchFamily="34" charset="-79"/>
                <a:cs typeface="David" panose="020E0502060401010101" pitchFamily="34" charset="-79"/>
              </a:rPr>
              <a:t>בני</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וספרו ליואב : דע לך שהמלך בוכה ומצטער מאד על מות אבשלום.</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941713" y="237686"/>
            <a:ext cx="4891826" cy="3539430"/>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וַיִּרְגַּ֣ז הַמֶּ֗לֶךְ </a:t>
            </a:r>
            <a:r>
              <a:rPr lang="he-IL" sz="3200" dirty="0" smtClean="0">
                <a:latin typeface="David" panose="020E0502060401010101" pitchFamily="34" charset="-79"/>
                <a:cs typeface="David" panose="020E0502060401010101" pitchFamily="34" charset="-79"/>
              </a:rPr>
              <a:t>וַיַּ֛עַל </a:t>
            </a:r>
            <a:r>
              <a:rPr lang="he-IL" sz="3200" dirty="0" err="1" smtClean="0">
                <a:latin typeface="David" panose="020E0502060401010101" pitchFamily="34" charset="-79"/>
                <a:cs typeface="David" panose="020E0502060401010101" pitchFamily="34" charset="-79"/>
              </a:rPr>
              <a:t>עַל־עֲלִיַּ֥ת</a:t>
            </a:r>
            <a:r>
              <a:rPr lang="he-IL" sz="3200" dirty="0" smtClean="0">
                <a:latin typeface="David" panose="020E0502060401010101" pitchFamily="34" charset="-79"/>
                <a:cs typeface="David" panose="020E0502060401010101" pitchFamily="34" charset="-79"/>
              </a:rPr>
              <a:t> הַשַּׁ֖עַר </a:t>
            </a:r>
            <a:r>
              <a:rPr lang="he-IL" sz="3200" b="1" dirty="0" err="1" smtClean="0">
                <a:latin typeface="David" panose="020E0502060401010101" pitchFamily="34" charset="-79"/>
                <a:cs typeface="David" panose="020E0502060401010101" pitchFamily="34" charset="-79"/>
              </a:rPr>
              <a:t>וַיֵּ֑בְך</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וְכֹ֣ה ׀ אָמַ֣ר בְּלֶכְתּ֗וֹ בְּנִ֤י אַבְשָׁלוֹם֙ בְּנִ֣י </a:t>
            </a:r>
            <a:r>
              <a:rPr lang="he-IL" sz="3200" dirty="0" err="1" smtClean="0">
                <a:latin typeface="David" panose="020E0502060401010101" pitchFamily="34" charset="-79"/>
                <a:cs typeface="David" panose="020E0502060401010101" pitchFamily="34" charset="-79"/>
              </a:rPr>
              <a:t>בְנִ֣י</a:t>
            </a:r>
            <a:r>
              <a:rPr lang="he-IL" sz="3200" dirty="0" smtClean="0">
                <a:latin typeface="David" panose="020E0502060401010101" pitchFamily="34" charset="-79"/>
                <a:cs typeface="David" panose="020E0502060401010101" pitchFamily="34" charset="-79"/>
              </a:rPr>
              <a:t> אַבְשָׁל֔וֹם </a:t>
            </a:r>
            <a:r>
              <a:rPr lang="he-IL" sz="3200" b="1" dirty="0" err="1" smtClean="0">
                <a:latin typeface="David" panose="020E0502060401010101" pitchFamily="34" charset="-79"/>
                <a:cs typeface="David" panose="020E0502060401010101" pitchFamily="34" charset="-79"/>
              </a:rPr>
              <a:t>מִֽי־יִתֵּ֤ן</a:t>
            </a:r>
            <a:r>
              <a:rPr lang="he-IL" sz="3200" b="1" dirty="0" smtClean="0">
                <a:latin typeface="David" panose="020E0502060401010101" pitchFamily="34" charset="-79"/>
                <a:cs typeface="David" panose="020E0502060401010101" pitchFamily="34" charset="-79"/>
              </a:rPr>
              <a:t> מוּתִי֙ אֲנִ֣י תַחְתֶּ֔יךָ אַבְשָׁל֖וֹם בְּנִ֥י </a:t>
            </a:r>
            <a:r>
              <a:rPr lang="he-IL" sz="3200" b="1" dirty="0" err="1" smtClean="0">
                <a:latin typeface="David" panose="020E0502060401010101" pitchFamily="34" charset="-79"/>
                <a:cs typeface="David" panose="020E0502060401010101" pitchFamily="34" charset="-79"/>
              </a:rPr>
              <a:t>בְנִֽי׃</a:t>
            </a:r>
            <a:r>
              <a:rPr lang="he-IL" sz="3200" b="1"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וַיֻּגַּ֖ד</a:t>
            </a:r>
            <a:r>
              <a:rPr lang="he-IL" sz="3200" dirty="0" smtClean="0">
                <a:latin typeface="David" panose="020E0502060401010101" pitchFamily="34" charset="-79"/>
                <a:cs typeface="David" panose="020E0502060401010101" pitchFamily="34" charset="-79"/>
              </a:rPr>
              <a:t> לְיוֹאָ֑ב הִנֵּ֨ה הַמֶּ֧לֶךְ בֹּכֶ֛ה וַיִּתְאַבֵּ֖ל </a:t>
            </a:r>
            <a:r>
              <a:rPr lang="he-IL" sz="3200" dirty="0" err="1" smtClean="0">
                <a:latin typeface="David" panose="020E0502060401010101" pitchFamily="34" charset="-79"/>
                <a:cs typeface="David" panose="020E0502060401010101" pitchFamily="34" charset="-79"/>
              </a:rPr>
              <a:t>עַל־אַבְשָׁלֽוֹם</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7" name="TextBox 6"/>
          <p:cNvSpPr txBox="1"/>
          <p:nvPr/>
        </p:nvSpPr>
        <p:spPr>
          <a:xfrm>
            <a:off x="6941713" y="4098268"/>
            <a:ext cx="5020615" cy="2554545"/>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מדוע בכה דוד? </a:t>
            </a:r>
            <a:r>
              <a:rPr lang="he-IL" sz="3200" dirty="0" smtClean="0">
                <a:latin typeface="David" panose="020E0502060401010101" pitchFamily="34" charset="-79"/>
                <a:cs typeface="David" panose="020E0502060401010101" pitchFamily="34" charset="-79"/>
              </a:rPr>
              <a:t>כי ידע שאבשלום לא התכוון להורגו, אלא רק למלוך תחתיו, ועוד ידע שהמרד של אבשלום הגיע לדוד כעונש על מעשה בת שבע.</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clrChange>
              <a:clrFrom>
                <a:srgbClr val="FFFFFF"/>
              </a:clrFrom>
              <a:clrTo>
                <a:srgbClr val="FFFFFF">
                  <a:alpha val="0"/>
                </a:srgbClr>
              </a:clrTo>
            </a:clrChange>
          </a:blip>
          <a:stretch>
            <a:fillRect/>
          </a:stretch>
        </p:blipFill>
        <p:spPr>
          <a:xfrm>
            <a:off x="4535040" y="4303977"/>
            <a:ext cx="2143125" cy="2143125"/>
          </a:xfrm>
          <a:prstGeom prst="rect">
            <a:avLst/>
          </a:prstGeom>
        </p:spPr>
      </p:pic>
      <p:pic>
        <p:nvPicPr>
          <p:cNvPr id="3" name="תמונה 2"/>
          <p:cNvPicPr>
            <a:picLocks noChangeAspect="1"/>
          </p:cNvPicPr>
          <p:nvPr/>
        </p:nvPicPr>
        <p:blipFill>
          <a:blip r:embed="rId3">
            <a:clrChange>
              <a:clrFrom>
                <a:srgbClr val="FFFFFF"/>
              </a:clrFrom>
              <a:clrTo>
                <a:srgbClr val="FFFFFF">
                  <a:alpha val="0"/>
                </a:srgbClr>
              </a:clrTo>
            </a:clrChange>
          </a:blip>
          <a:stretch>
            <a:fillRect/>
          </a:stretch>
        </p:blipFill>
        <p:spPr>
          <a:xfrm>
            <a:off x="529109" y="3942233"/>
            <a:ext cx="4005931" cy="2866611"/>
          </a:xfrm>
          <a:prstGeom prst="rect">
            <a:avLst/>
          </a:prstGeom>
        </p:spPr>
      </p:pic>
    </p:spTree>
    <p:extLst>
      <p:ext uri="{BB962C8B-B14F-4D97-AF65-F5344CB8AC3E}">
        <p14:creationId xmlns:p14="http://schemas.microsoft.com/office/powerpoint/2010/main" val="1164271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2551" y="56944"/>
            <a:ext cx="6995376" cy="3046988"/>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וניצחון ההצלה הפך באותו יום לעוגמת נפש לכל הקהל, שהרי נודע בקהל באותו יום. וכך סיפרו בוכה ומתאבל המלך על הריגת בנו</a:t>
            </a:r>
          </a:p>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בהסתר ובהיחבא </a:t>
            </a:r>
            <a:r>
              <a:rPr lang="he-IL" sz="3200" dirty="0" smtClean="0">
                <a:latin typeface="David" panose="020E0502060401010101" pitchFamily="34" charset="-79"/>
                <a:cs typeface="David" panose="020E0502060401010101" pitchFamily="34" charset="-79"/>
              </a:rPr>
              <a:t>חזרו הלוחמים באותו יום ונכנסו לעיר, כמו שנכנסים בהיחבא אנשי הצבא </a:t>
            </a:r>
            <a:r>
              <a:rPr lang="he-IL" sz="3200" b="1" dirty="0" smtClean="0">
                <a:latin typeface="David" panose="020E0502060401010101" pitchFamily="34" charset="-79"/>
                <a:cs typeface="David" panose="020E0502060401010101" pitchFamily="34" charset="-79"/>
              </a:rPr>
              <a:t>המתביישים</a:t>
            </a:r>
            <a:r>
              <a:rPr lang="he-IL" sz="3200" dirty="0" smtClean="0">
                <a:latin typeface="David" panose="020E0502060401010101" pitchFamily="34" charset="-79"/>
                <a:cs typeface="David" panose="020E0502060401010101" pitchFamily="34" charset="-79"/>
              </a:rPr>
              <a:t> אחרי שברחו מן הקרב.</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7660785" y="203917"/>
            <a:ext cx="4314422" cy="403187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 </a:t>
            </a:r>
            <a:r>
              <a:rPr lang="he-IL" sz="3200" dirty="0" smtClean="0">
                <a:latin typeface="David" panose="020E0502060401010101" pitchFamily="34" charset="-79"/>
                <a:cs typeface="David" panose="020E0502060401010101" pitchFamily="34" charset="-79"/>
              </a:rPr>
              <a:t>וַתְּהִ֨י הַתְּשֻׁעָ֜ה בַּיּ֥וֹם הַה֛וּא לְאֵ֖בֶל </a:t>
            </a:r>
            <a:r>
              <a:rPr lang="he-IL" sz="3200" dirty="0" err="1" smtClean="0">
                <a:latin typeface="David" panose="020E0502060401010101" pitchFamily="34" charset="-79"/>
                <a:cs typeface="David" panose="020E0502060401010101" pitchFamily="34" charset="-79"/>
              </a:rPr>
              <a:t>לְכָל־הָעָ֑ם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כִּֽי־שָׁמַ֣ע</a:t>
            </a:r>
            <a:r>
              <a:rPr lang="he-IL" sz="3200" dirty="0" smtClean="0">
                <a:latin typeface="David" panose="020E0502060401010101" pitchFamily="34" charset="-79"/>
                <a:cs typeface="David" panose="020E0502060401010101" pitchFamily="34" charset="-79"/>
              </a:rPr>
              <a:t> הָעָ֗ם בַּיּ֤וֹם הַהוּא֙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נֶֽעֱצַ֥ב הַמֶּ֖לֶךְ עַל־בְּנֽוֹ׃ </a:t>
            </a:r>
          </a:p>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וַיִּתְגַּנֵּ֥ב הָעָ֛ם </a:t>
            </a:r>
            <a:r>
              <a:rPr lang="he-IL" sz="3200" dirty="0" smtClean="0">
                <a:latin typeface="David" panose="020E0502060401010101" pitchFamily="34" charset="-79"/>
                <a:cs typeface="David" panose="020E0502060401010101" pitchFamily="34" charset="-79"/>
              </a:rPr>
              <a:t>בַּיּ֥וֹם הַה֖וּא לָב֣וֹא הָעִ֑יר כַּֽאֲשֶׁ֣ר יִתְגַּנֵּ֗ב הָעָם֙ </a:t>
            </a:r>
            <a:r>
              <a:rPr lang="he-IL" sz="3200" b="1" dirty="0" smtClean="0">
                <a:latin typeface="David" panose="020E0502060401010101" pitchFamily="34" charset="-79"/>
                <a:cs typeface="David" panose="020E0502060401010101" pitchFamily="34" charset="-79"/>
              </a:rPr>
              <a:t>הַנִּכְלָמִ֔ים</a:t>
            </a:r>
            <a:r>
              <a:rPr lang="he-IL" sz="3200" dirty="0" smtClean="0">
                <a:latin typeface="David" panose="020E0502060401010101" pitchFamily="34" charset="-79"/>
                <a:cs typeface="David" panose="020E0502060401010101" pitchFamily="34" charset="-79"/>
              </a:rPr>
              <a:t> בְּנוּסָ֖ם בַּמִּלְחָמָֽה׃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242550" y="3186510"/>
            <a:ext cx="7162801" cy="3539430"/>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מדוע דוד בכה והצטער כל כך על מות אבשלום</a:t>
            </a:r>
            <a:r>
              <a:rPr lang="he-IL" sz="3200" dirty="0" smtClean="0">
                <a:latin typeface="David" panose="020E0502060401010101" pitchFamily="34" charset="-79"/>
                <a:cs typeface="David" panose="020E0502060401010101" pitchFamily="34" charset="-79"/>
              </a:rPr>
              <a:t>? וראינו בפרק </a:t>
            </a:r>
            <a:r>
              <a:rPr lang="he-IL" sz="3200"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שמת התינוק הוא לא בכה..? אלא פה ידע דוד שהנשמה של אבשלום התלכלכה בעוונות. והוא הפסיד את העולם הבא שלו. ואין לו אפשרות לכפר ולתקן כיוון שהוא מת. התינוק שמת הוא היה בלי עוונות ולכן לא בכה עליו.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1873" b="97004" l="0" r="100000"/>
                    </a14:imgEffect>
                  </a14:imgLayer>
                </a14:imgProps>
              </a:ext>
            </a:extLst>
          </a:blip>
          <a:stretch>
            <a:fillRect/>
          </a:stretch>
        </p:blipFill>
        <p:spPr>
          <a:xfrm>
            <a:off x="7405351" y="3515932"/>
            <a:ext cx="1800225" cy="3500157"/>
          </a:xfrm>
          <a:prstGeom prst="rect">
            <a:avLst/>
          </a:prstGeom>
        </p:spPr>
      </p:pic>
      <p:pic>
        <p:nvPicPr>
          <p:cNvPr id="3" name="תמונה 2"/>
          <p:cNvPicPr>
            <a:picLocks noChangeAspect="1"/>
          </p:cNvPicPr>
          <p:nvPr/>
        </p:nvPicPr>
        <p:blipFill>
          <a:blip r:embed="rId4"/>
          <a:stretch>
            <a:fillRect/>
          </a:stretch>
        </p:blipFill>
        <p:spPr>
          <a:xfrm>
            <a:off x="9920287" y="4275987"/>
            <a:ext cx="1800225" cy="2543175"/>
          </a:xfrm>
          <a:prstGeom prst="rect">
            <a:avLst/>
          </a:prstGeom>
        </p:spPr>
      </p:pic>
    </p:spTree>
    <p:extLst>
      <p:ext uri="{BB962C8B-B14F-4D97-AF65-F5344CB8AC3E}">
        <p14:creationId xmlns:p14="http://schemas.microsoft.com/office/powerpoint/2010/main" val="35300756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3915" y="165280"/>
            <a:ext cx="7124164" cy="3046988"/>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ודוד עטף את פניו (כדרך האבלים) וצעק דוד בקול רם, "בני אבשלום בני </a:t>
            </a:r>
            <a:r>
              <a:rPr lang="he-IL" sz="3200" dirty="0" err="1" smtClean="0">
                <a:latin typeface="David" panose="020E0502060401010101" pitchFamily="34" charset="-79"/>
                <a:cs typeface="David" panose="020E0502060401010101" pitchFamily="34" charset="-79"/>
              </a:rPr>
              <a:t>בני</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ניכנס יואב לפני המלך פנימה. וכך אמר לו: </a:t>
            </a:r>
            <a:r>
              <a:rPr lang="he-IL" sz="3200" b="1" dirty="0" smtClean="0">
                <a:latin typeface="David" panose="020E0502060401010101" pitchFamily="34" charset="-79"/>
                <a:cs typeface="David" panose="020E0502060401010101" pitchFamily="34" charset="-79"/>
              </a:rPr>
              <a:t>העלבת עכשיו </a:t>
            </a:r>
            <a:r>
              <a:rPr lang="he-IL" sz="3200" dirty="0" smtClean="0">
                <a:latin typeface="David" panose="020E0502060401010101" pitchFamily="34" charset="-79"/>
                <a:cs typeface="David" panose="020E0502060401010101" pitchFamily="34" charset="-79"/>
              </a:rPr>
              <a:t>מבוישים הם כל </a:t>
            </a:r>
            <a:r>
              <a:rPr lang="he-IL" sz="3200" dirty="0" err="1" smtClean="0">
                <a:latin typeface="David" panose="020E0502060401010101" pitchFamily="34" charset="-79"/>
                <a:cs typeface="David" panose="020E0502060401010101" pitchFamily="34" charset="-79"/>
              </a:rPr>
              <a:t>נאמניך</a:t>
            </a:r>
            <a:r>
              <a:rPr lang="he-IL" sz="3200" dirty="0" smtClean="0">
                <a:latin typeface="David" panose="020E0502060401010101" pitchFamily="34" charset="-79"/>
                <a:cs typeface="David" panose="020E0502060401010101" pitchFamily="34" charset="-79"/>
              </a:rPr>
              <a:t>, שהצילו את חייך היום ואת חיי בניך ובנותיך ונשותיך ופילגשיך.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7622148" y="165280"/>
            <a:ext cx="4314422" cy="4524315"/>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וְהַמֶּ֨לֶךְ֙ לָאַ֣ט </a:t>
            </a:r>
            <a:r>
              <a:rPr lang="he-IL" sz="3200" dirty="0" err="1" smtClean="0">
                <a:latin typeface="David" panose="020E0502060401010101" pitchFamily="34" charset="-79"/>
                <a:cs typeface="David" panose="020E0502060401010101" pitchFamily="34" charset="-79"/>
              </a:rPr>
              <a:t>אֶת־פָּנָ֔יו</a:t>
            </a:r>
            <a:r>
              <a:rPr lang="he-IL" sz="3200" dirty="0" smtClean="0">
                <a:latin typeface="David" panose="020E0502060401010101" pitchFamily="34" charset="-79"/>
                <a:cs typeface="David" panose="020E0502060401010101" pitchFamily="34" charset="-79"/>
              </a:rPr>
              <a:t> וַיִּזְעַ֥ק הַמֶּ֖לֶךְ ק֣וֹל גָּד֑וֹל </a:t>
            </a:r>
            <a:r>
              <a:rPr lang="he-IL" sz="3200" b="1" dirty="0" smtClean="0">
                <a:latin typeface="David" panose="020E0502060401010101" pitchFamily="34" charset="-79"/>
                <a:cs typeface="David" panose="020E0502060401010101" pitchFamily="34" charset="-79"/>
              </a:rPr>
              <a:t>בְּנִי֙ אַבְשָׁל֔וֹם </a:t>
            </a:r>
            <a:r>
              <a:rPr lang="he-IL" sz="3200" b="1" dirty="0" err="1" smtClean="0">
                <a:latin typeface="David" panose="020E0502060401010101" pitchFamily="34" charset="-79"/>
                <a:cs typeface="David" panose="020E0502060401010101" pitchFamily="34" charset="-79"/>
              </a:rPr>
              <a:t>אַבְשָׁל֖וֹם</a:t>
            </a:r>
            <a:r>
              <a:rPr lang="he-IL" sz="3200" b="1" dirty="0" smtClean="0">
                <a:latin typeface="David" panose="020E0502060401010101" pitchFamily="34" charset="-79"/>
                <a:cs typeface="David" panose="020E0502060401010101" pitchFamily="34" charset="-79"/>
              </a:rPr>
              <a:t> בְּנִ֥י </a:t>
            </a:r>
            <a:r>
              <a:rPr lang="he-IL" sz="3200" b="1" dirty="0" err="1" smtClean="0">
                <a:latin typeface="David" panose="020E0502060401010101" pitchFamily="34" charset="-79"/>
                <a:cs typeface="David" panose="020E0502060401010101" pitchFamily="34" charset="-79"/>
              </a:rPr>
              <a:t>בְנִֽי׃</a:t>
            </a:r>
            <a:r>
              <a:rPr lang="he-IL" sz="3200" dirty="0" smtClean="0">
                <a:latin typeface="David" panose="020E0502060401010101" pitchFamily="34" charset="-79"/>
                <a:cs typeface="David" panose="020E0502060401010101" pitchFamily="34" charset="-79"/>
              </a:rPr>
              <a:t> {ס} </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וַיָּבֹ֥א יוֹאָ֛ב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הַבָּ֑יִת וַיֹּאמֶר֩ </a:t>
            </a:r>
            <a:r>
              <a:rPr lang="he-IL" sz="3200" b="1" dirty="0" smtClean="0">
                <a:latin typeface="David" panose="020E0502060401010101" pitchFamily="34" charset="-79"/>
                <a:cs typeface="David" panose="020E0502060401010101" pitchFamily="34" charset="-79"/>
              </a:rPr>
              <a:t>הֹבַ֨שְׁתָּ הַיּ֜וֹם </a:t>
            </a:r>
            <a:r>
              <a:rPr lang="he-IL" sz="3200" dirty="0" err="1" smtClean="0">
                <a:latin typeface="David" panose="020E0502060401010101" pitchFamily="34" charset="-79"/>
                <a:cs typeface="David" panose="020E0502060401010101" pitchFamily="34" charset="-79"/>
              </a:rPr>
              <a:t>אֶת־פְּנֵ֣י</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כָל־עֲבָדֶ֗יך</a:t>
            </a:r>
            <a:r>
              <a:rPr lang="he-IL" sz="3200" dirty="0" smtClean="0">
                <a:latin typeface="David" panose="020E0502060401010101" pitchFamily="34" charset="-79"/>
                <a:cs typeface="David" panose="020E0502060401010101" pitchFamily="34" charset="-79"/>
              </a:rPr>
              <a:t>ָ הַֽמְמַלְּטִ֤ים </a:t>
            </a:r>
            <a:r>
              <a:rPr lang="he-IL" sz="3200" dirty="0" err="1" smtClean="0">
                <a:latin typeface="David" panose="020E0502060401010101" pitchFamily="34" charset="-79"/>
                <a:cs typeface="David" panose="020E0502060401010101" pitchFamily="34" charset="-79"/>
              </a:rPr>
              <a:t>אֶֽת־נַפְשְׁך</a:t>
            </a:r>
            <a:r>
              <a:rPr lang="he-IL" sz="3200" dirty="0" smtClean="0">
                <a:latin typeface="David" panose="020E0502060401010101" pitchFamily="34" charset="-79"/>
                <a:cs typeface="David" panose="020E0502060401010101" pitchFamily="34" charset="-79"/>
              </a:rPr>
              <a:t>ָ֙ הַיּ֔וֹם וְאֵ֨ת נֶ֤פֶשׁ בָּנֶ֨יךָ֙ וּבְנֹתֶ֔יךָ וְנֶ֣פֶשׁ נָשֶׁ֔יךָ וְנֶ֖פֶשׁ </a:t>
            </a:r>
            <a:r>
              <a:rPr lang="he-IL" sz="3200" dirty="0" err="1" smtClean="0">
                <a:latin typeface="David" panose="020E0502060401010101" pitchFamily="34" charset="-79"/>
                <a:cs typeface="David" panose="020E0502060401010101" pitchFamily="34" charset="-79"/>
              </a:rPr>
              <a:t>פִּֽלַגְשֶֽׁיך</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287627" y="3506774"/>
            <a:ext cx="6956739" cy="3046988"/>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דוד היה חייב לעשות משהו על מנת להציל את אבשלום מלרדת </a:t>
            </a:r>
            <a:r>
              <a:rPr lang="he-IL" sz="3200" b="1" u="sng" dirty="0" err="1" smtClean="0">
                <a:latin typeface="David" panose="020E0502060401010101" pitchFamily="34" charset="-79"/>
                <a:cs typeface="David" panose="020E0502060401010101" pitchFamily="34" charset="-79"/>
              </a:rPr>
              <a:t>לגהנום</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ולא לזכות לעולם הבא.. אם תסתכלו מפסוק א' עד כה מופיע 8 פעמים "בני" שכל פעם שאמר דוד בני העלה את אבשלום מדור אחד </a:t>
            </a:r>
            <a:r>
              <a:rPr lang="he-IL" sz="3200" dirty="0" err="1" smtClean="0">
                <a:latin typeface="David" panose="020E0502060401010101" pitchFamily="34" charset="-79"/>
                <a:cs typeface="David" panose="020E0502060401010101" pitchFamily="34" charset="-79"/>
              </a:rPr>
              <a:t>מהגהנום</a:t>
            </a:r>
            <a:r>
              <a:rPr lang="he-IL" sz="3200" dirty="0" smtClean="0">
                <a:latin typeface="David" panose="020E0502060401010101" pitchFamily="34" charset="-79"/>
                <a:cs typeface="David" panose="020E0502060401010101" pitchFamily="34" charset="-79"/>
              </a:rPr>
              <a:t> למעלה. ובסוף אף הכניסו לגן עדן.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134813760"/>
      </p:ext>
    </p:extLst>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884" y="139522"/>
            <a:ext cx="6415826" cy="649408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בהיותך מראה אהבתך לאבשלום שהיה שונא אותך, וכועס על </a:t>
            </a:r>
            <a:r>
              <a:rPr lang="he-IL" sz="3200" b="1" dirty="0" err="1" smtClean="0">
                <a:latin typeface="David" panose="020E0502060401010101" pitchFamily="34" charset="-79"/>
                <a:cs typeface="David" panose="020E0502060401010101" pitchFamily="34" charset="-79"/>
              </a:rPr>
              <a:t>נאמניך</a:t>
            </a:r>
            <a:r>
              <a:rPr lang="he-IL" sz="3200" b="1" dirty="0" smtClean="0">
                <a:latin typeface="David" panose="020E0502060401010101" pitchFamily="34" charset="-79"/>
                <a:cs typeface="David" panose="020E0502060401010101" pitchFamily="34" charset="-79"/>
              </a:rPr>
              <a:t> שפעלו מתוך דאגה למלכותך</a:t>
            </a:r>
            <a:r>
              <a:rPr lang="he-IL" sz="3200" dirty="0" smtClean="0">
                <a:latin typeface="David" panose="020E0502060401010101" pitchFamily="34" charset="-79"/>
                <a:cs typeface="David" panose="020E0502060401010101" pitchFamily="34" charset="-79"/>
              </a:rPr>
              <a:t>. הרי אתה מודיע היום שאין חשיבות בעיניך לשריך ומשרתיך. שהרי אני יואב מבין- שאילו אבשלום היה נישאר בחיים ואנו כולנו היינו נהרגים במלחמה באופן כזה היה מתקבל על דעתך.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ועכשיו עליך לקום ולצאת ולהרגיע את </a:t>
            </a:r>
            <a:r>
              <a:rPr lang="he-IL" sz="3200" dirty="0" err="1" smtClean="0">
                <a:latin typeface="David" panose="020E0502060401010101" pitchFamily="34" charset="-79"/>
                <a:cs typeface="David" panose="020E0502060401010101" pitchFamily="34" charset="-79"/>
              </a:rPr>
              <a:t>נאמניך</a:t>
            </a:r>
            <a:r>
              <a:rPr lang="he-IL" sz="3200" dirty="0" smtClean="0">
                <a:latin typeface="David" panose="020E0502060401010101" pitchFamily="34" charset="-79"/>
                <a:cs typeface="David" panose="020E0502060401010101" pitchFamily="34" charset="-79"/>
              </a:rPr>
              <a:t>, שהרי בשם ה' אני נשבע שאם לא תופיע לחזק את העם ולעודדו, </a:t>
            </a:r>
            <a:r>
              <a:rPr lang="he-IL" sz="3200" b="1" dirty="0" smtClean="0">
                <a:latin typeface="David" panose="020E0502060401010101" pitchFamily="34" charset="-79"/>
                <a:cs typeface="David" panose="020E0502060401010101" pitchFamily="34" charset="-79"/>
              </a:rPr>
              <a:t>יתפזרו כולם </a:t>
            </a:r>
            <a:r>
              <a:rPr lang="he-IL" sz="3200" b="1" dirty="0" err="1" smtClean="0">
                <a:latin typeface="David" panose="020E0502060401010101" pitchFamily="34" charset="-79"/>
                <a:cs typeface="David" panose="020E0502060401010101" pitchFamily="34" charset="-79"/>
              </a:rPr>
              <a:t>וינטשו</a:t>
            </a:r>
            <a:r>
              <a:rPr lang="he-IL" sz="3200" b="1" dirty="0" smtClean="0">
                <a:latin typeface="David" panose="020E0502060401010101" pitchFamily="34" charset="-79"/>
                <a:cs typeface="David" panose="020E0502060401010101" pitchFamily="34" charset="-79"/>
              </a:rPr>
              <a:t> אותך לבד כבר הלילה</a:t>
            </a:r>
            <a:r>
              <a:rPr lang="he-IL" sz="3200" dirty="0" smtClean="0">
                <a:latin typeface="David" panose="020E0502060401010101" pitchFamily="34" charset="-79"/>
                <a:cs typeface="David" panose="020E0502060401010101" pitchFamily="34" charset="-79"/>
              </a:rPr>
              <a:t>. וזה גרוע יותר מכל הצרות שהיו לך משנות צעירותך ועד עכשיו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722772" y="139522"/>
            <a:ext cx="5316828" cy="5016758"/>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לְאַֽהֲבָה֙ </a:t>
            </a:r>
            <a:r>
              <a:rPr lang="he-IL" sz="3200" b="1" dirty="0" err="1" smtClean="0">
                <a:latin typeface="David" panose="020E0502060401010101" pitchFamily="34" charset="-79"/>
                <a:cs typeface="David" panose="020E0502060401010101" pitchFamily="34" charset="-79"/>
              </a:rPr>
              <a:t>אֶת־שֹׂ֣נְאֶ֔יך</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וְלִשְׂנֹ֖א</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אֶת־אֹֽהֲבֶ֑יך</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כִּ֣י ׀ הִגַּ֣דְתָּ הַיּ֗וֹם כִּ֣י אֵ֤ין לְךָ֙ שָׂרִ֣ים וַֽעֲבָדִ֔ים כִּ֣י ׀ יָדַ֣עְתִּי הַיּ֗וֹם כִּ֠י לא </a:t>
            </a:r>
            <a:r>
              <a:rPr lang="he-IL" sz="3200" dirty="0" err="1" smtClean="0">
                <a:latin typeface="David" panose="020E0502060401010101" pitchFamily="34" charset="-79"/>
                <a:cs typeface="David" panose="020E0502060401010101" pitchFamily="34" charset="-79"/>
              </a:rPr>
              <a:t>ל֣וּא</a:t>
            </a:r>
            <a:r>
              <a:rPr lang="he-IL" sz="3200" dirty="0" smtClean="0">
                <a:latin typeface="David" panose="020E0502060401010101" pitchFamily="34" charset="-79"/>
                <a:cs typeface="David" panose="020E0502060401010101" pitchFamily="34" charset="-79"/>
              </a:rPr>
              <a:t> אַבְשָׁל֥וֹם חַי֙ </a:t>
            </a:r>
            <a:r>
              <a:rPr lang="he-IL" sz="3200" dirty="0" err="1" smtClean="0">
                <a:latin typeface="David" panose="020E0502060401010101" pitchFamily="34" charset="-79"/>
                <a:cs typeface="David" panose="020E0502060401010101" pitchFamily="34" charset="-79"/>
              </a:rPr>
              <a:t>וְכֻלָּ֤נו</a:t>
            </a:r>
            <a:r>
              <a:rPr lang="he-IL" sz="3200" dirty="0" smtClean="0">
                <a:latin typeface="David" panose="020E0502060401010101" pitchFamily="34" charset="-79"/>
                <a:cs typeface="David" panose="020E0502060401010101" pitchFamily="34" charset="-79"/>
              </a:rPr>
              <a:t>ּ הַיּוֹם֙ מֵתִ֔ים </a:t>
            </a:r>
            <a:r>
              <a:rPr lang="he-IL" sz="3200" dirty="0" err="1" smtClean="0">
                <a:latin typeface="David" panose="020E0502060401010101" pitchFamily="34" charset="-79"/>
                <a:cs typeface="David" panose="020E0502060401010101" pitchFamily="34" charset="-79"/>
              </a:rPr>
              <a:t>כִּי־אָ֖ז</a:t>
            </a:r>
            <a:r>
              <a:rPr lang="he-IL" sz="3200" dirty="0" smtClean="0">
                <a:latin typeface="David" panose="020E0502060401010101" pitchFamily="34" charset="-79"/>
                <a:cs typeface="David" panose="020E0502060401010101" pitchFamily="34" charset="-79"/>
              </a:rPr>
              <a:t> יָשָׁ֥ר בְּעֵינֶֽיךָ׃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וְעַתָּה֙ ק֣וּם צֵ֔א וְדַבֵּ֖ר </a:t>
            </a:r>
            <a:r>
              <a:rPr lang="he-IL" sz="3200" dirty="0" err="1" smtClean="0">
                <a:latin typeface="David" panose="020E0502060401010101" pitchFamily="34" charset="-79"/>
                <a:cs typeface="David" panose="020E0502060401010101" pitchFamily="34" charset="-79"/>
              </a:rPr>
              <a:t>עַל־לֵ֣ב</a:t>
            </a:r>
            <a:r>
              <a:rPr lang="he-IL" sz="3200" dirty="0" smtClean="0">
                <a:latin typeface="David" panose="020E0502060401010101" pitchFamily="34" charset="-79"/>
                <a:cs typeface="David" panose="020E0502060401010101" pitchFamily="34" charset="-79"/>
              </a:rPr>
              <a:t> עֲבָדֶ֑יךָ {ס} כִּי֩ בַֽיהוָ֨ה נִשְׁבַּ֜עְתִּי </a:t>
            </a:r>
            <a:r>
              <a:rPr lang="he-IL" sz="3200" dirty="0" err="1" smtClean="0">
                <a:latin typeface="David" panose="020E0502060401010101" pitchFamily="34" charset="-79"/>
                <a:cs typeface="David" panose="020E0502060401010101" pitchFamily="34" charset="-79"/>
              </a:rPr>
              <a:t>כִּֽי־אֵינְך</a:t>
            </a:r>
            <a:r>
              <a:rPr lang="he-IL" sz="3200" dirty="0" smtClean="0">
                <a:latin typeface="David" panose="020E0502060401010101" pitchFamily="34" charset="-79"/>
                <a:cs typeface="David" panose="020E0502060401010101" pitchFamily="34" charset="-79"/>
              </a:rPr>
              <a:t>ָ֣ יוֹצֵ֗א </a:t>
            </a:r>
            <a:r>
              <a:rPr lang="he-IL" sz="3200" b="1" dirty="0" err="1" smtClean="0">
                <a:latin typeface="David" panose="020E0502060401010101" pitchFamily="34" charset="-79"/>
                <a:cs typeface="David" panose="020E0502060401010101" pitchFamily="34" charset="-79"/>
              </a:rPr>
              <a:t>אִם־יָלִ֨ין</a:t>
            </a:r>
            <a:r>
              <a:rPr lang="he-IL" sz="3200" b="1" dirty="0" smtClean="0">
                <a:latin typeface="David" panose="020E0502060401010101" pitchFamily="34" charset="-79"/>
                <a:cs typeface="David" panose="020E0502060401010101" pitchFamily="34" charset="-79"/>
              </a:rPr>
              <a:t> אִ֤ישׁ אִתְּךָ֙ הַלַּ֔יְלָה </a:t>
            </a:r>
            <a:r>
              <a:rPr lang="he-IL" sz="3200" dirty="0" smtClean="0">
                <a:latin typeface="David" panose="020E0502060401010101" pitchFamily="34" charset="-79"/>
                <a:cs typeface="David" panose="020E0502060401010101" pitchFamily="34" charset="-79"/>
              </a:rPr>
              <a:t>וְרָעָ֧ה לְךָ֣ זֹ֗את </a:t>
            </a:r>
            <a:r>
              <a:rPr lang="he-IL" sz="3200" dirty="0" err="1" smtClean="0">
                <a:latin typeface="David" panose="020E0502060401010101" pitchFamily="34" charset="-79"/>
                <a:cs typeface="David" panose="020E0502060401010101" pitchFamily="34" charset="-79"/>
              </a:rPr>
              <a:t>מִכָּל־הָֽרָעָה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אֲשֶׁר־בָּ֣אָה</a:t>
            </a:r>
            <a:r>
              <a:rPr lang="he-IL" sz="3200" dirty="0" smtClean="0">
                <a:latin typeface="David" panose="020E0502060401010101" pitchFamily="34" charset="-79"/>
                <a:cs typeface="David" panose="020E0502060401010101" pitchFamily="34" charset="-79"/>
              </a:rPr>
              <a:t> עָלֶ֔יךָ מִנְּעֻרֶ֖יךָ </a:t>
            </a:r>
            <a:r>
              <a:rPr lang="he-IL" sz="3200" dirty="0" err="1" smtClean="0">
                <a:latin typeface="David" panose="020E0502060401010101" pitchFamily="34" charset="-79"/>
                <a:cs typeface="David" panose="020E0502060401010101" pitchFamily="34" charset="-79"/>
              </a:rPr>
              <a:t>עַד־עָֽתָּה</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0" b="95111" l="3111" r="96889"/>
                    </a14:imgEffect>
                  </a14:imgLayer>
                </a14:imgProps>
              </a:ext>
            </a:extLst>
          </a:blip>
          <a:stretch>
            <a:fillRect/>
          </a:stretch>
        </p:blipFill>
        <p:spPr>
          <a:xfrm>
            <a:off x="6838682" y="4586087"/>
            <a:ext cx="1995152" cy="2143125"/>
          </a:xfrm>
          <a:prstGeom prst="rect">
            <a:avLst/>
          </a:prstGeom>
        </p:spPr>
      </p:pic>
    </p:spTree>
    <p:extLst>
      <p:ext uri="{BB962C8B-B14F-4D97-AF65-F5344CB8AC3E}">
        <p14:creationId xmlns:p14="http://schemas.microsoft.com/office/powerpoint/2010/main" val="1377706234"/>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5430" y="199050"/>
            <a:ext cx="6699161" cy="6555641"/>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000" b="1" u="sng" dirty="0" smtClean="0">
                <a:latin typeface="David" panose="020E0502060401010101" pitchFamily="34" charset="-79"/>
                <a:cs typeface="David" panose="020E0502060401010101" pitchFamily="34" charset="-79"/>
              </a:rPr>
              <a:t>ט. </a:t>
            </a:r>
            <a:r>
              <a:rPr lang="he-IL" sz="3000" dirty="0" smtClean="0">
                <a:latin typeface="David" panose="020E0502060401010101" pitchFamily="34" charset="-79"/>
                <a:cs typeface="David" panose="020E0502060401010101" pitchFamily="34" charset="-79"/>
              </a:rPr>
              <a:t>קם המלך והתיישב לקבל את פני הלוחמים. ולכל מי שראה את המלך יושב בשער אמרו: הנה המלך יושב בשער, ועברו כל הקהל לפני המלך להשתחוות לפניו. ואותם אלו שהיו עם אבשלום נמלטו לביתם.</a:t>
            </a:r>
          </a:p>
          <a:p>
            <a:r>
              <a:rPr lang="he-IL" sz="3000" b="1" u="sng" dirty="0" smtClean="0">
                <a:latin typeface="David" panose="020E0502060401010101" pitchFamily="34" charset="-79"/>
                <a:cs typeface="David" panose="020E0502060401010101" pitchFamily="34" charset="-79"/>
              </a:rPr>
              <a:t>י. </a:t>
            </a:r>
            <a:r>
              <a:rPr lang="he-IL" sz="2800" dirty="0" smtClean="0">
                <a:latin typeface="David" panose="020E0502060401010101" pitchFamily="34" charset="-79"/>
                <a:cs typeface="David" panose="020E0502060401010101" pitchFamily="34" charset="-79"/>
              </a:rPr>
              <a:t>(דוד כרגע יושב במחניים בעבר הירדן) </a:t>
            </a:r>
            <a:r>
              <a:rPr lang="he-IL" sz="3000" b="1" dirty="0" smtClean="0">
                <a:solidFill>
                  <a:srgbClr val="FF0000"/>
                </a:solidFill>
                <a:latin typeface="David" panose="020E0502060401010101" pitchFamily="34" charset="-79"/>
                <a:cs typeface="David" panose="020E0502060401010101" pitchFamily="34" charset="-79"/>
              </a:rPr>
              <a:t>והחל דין ודברים </a:t>
            </a:r>
            <a:r>
              <a:rPr lang="he-IL" sz="3000" dirty="0" smtClean="0">
                <a:latin typeface="David" panose="020E0502060401010101" pitchFamily="34" charset="-79"/>
                <a:cs typeface="David" panose="020E0502060401010101" pitchFamily="34" charset="-79"/>
              </a:rPr>
              <a:t>בין כל שבטי ישראל. וכך אמרו: </a:t>
            </a:r>
            <a:r>
              <a:rPr lang="he-IL" sz="3000" b="1" dirty="0" smtClean="0">
                <a:latin typeface="David" panose="020E0502060401010101" pitchFamily="34" charset="-79"/>
                <a:cs typeface="David" panose="020E0502060401010101" pitchFamily="34" charset="-79"/>
              </a:rPr>
              <a:t>דוד שהציל אותנו מהתקפות השונאים והוא הושיע אותנו </a:t>
            </a:r>
            <a:r>
              <a:rPr lang="he-IL" sz="3000" b="1" dirty="0" err="1" smtClean="0">
                <a:latin typeface="David" panose="020E0502060401010101" pitchFamily="34" charset="-79"/>
                <a:cs typeface="David" panose="020E0502060401010101" pitchFamily="34" charset="-79"/>
              </a:rPr>
              <a:t>מהפלשתים</a:t>
            </a:r>
            <a:r>
              <a:rPr lang="he-IL" sz="3000" dirty="0" smtClean="0">
                <a:latin typeface="David" panose="020E0502060401010101" pitchFamily="34" charset="-79"/>
                <a:cs typeface="David" panose="020E0502060401010101" pitchFamily="34" charset="-79"/>
              </a:rPr>
              <a:t>. וגם עכשיו שדוד ברח לא בגלל פחד אלא שלא רצה שאבשלום ילחם מולו ולא לפגוע בעם כולו. </a:t>
            </a:r>
          </a:p>
          <a:p>
            <a:r>
              <a:rPr lang="he-IL" sz="3000" b="1" u="sng" dirty="0" smtClean="0">
                <a:latin typeface="David" panose="020E0502060401010101" pitchFamily="34" charset="-79"/>
                <a:cs typeface="David" panose="020E0502060401010101" pitchFamily="34" charset="-79"/>
              </a:rPr>
              <a:t>יא</a:t>
            </a:r>
            <a:r>
              <a:rPr lang="he-IL" sz="3000" dirty="0" smtClean="0">
                <a:latin typeface="David" panose="020E0502060401010101" pitchFamily="34" charset="-79"/>
                <a:cs typeface="David" panose="020E0502060401010101" pitchFamily="34" charset="-79"/>
              </a:rPr>
              <a:t>. ואבשלום שאותו הכתרנו למלך נהרג. וכעת אין טעם להתעכב ולהימנע מלהחזיר את דוד למלכותו ולירושלים. </a:t>
            </a:r>
            <a:endParaRPr lang="he-IL" sz="3000" dirty="0">
              <a:latin typeface="David" panose="020E0502060401010101" pitchFamily="34" charset="-79"/>
              <a:cs typeface="David" panose="020E0502060401010101" pitchFamily="34" charset="-79"/>
            </a:endParaRPr>
          </a:p>
        </p:txBody>
      </p:sp>
      <p:sp>
        <p:nvSpPr>
          <p:cNvPr id="6" name="TextBox 5"/>
          <p:cNvSpPr txBox="1"/>
          <p:nvPr/>
        </p:nvSpPr>
        <p:spPr>
          <a:xfrm>
            <a:off x="7070501" y="178159"/>
            <a:ext cx="4969099" cy="6494085"/>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וַיָּ֥קָם</a:t>
            </a:r>
            <a:r>
              <a:rPr lang="he-IL" sz="3200" dirty="0" smtClean="0">
                <a:latin typeface="David" panose="020E0502060401010101" pitchFamily="34" charset="-79"/>
                <a:cs typeface="David" panose="020E0502060401010101" pitchFamily="34" charset="-79"/>
              </a:rPr>
              <a:t> הַמֶּ֖לֶךְ וַיֵּ֣שֶׁב בַּשָּׁ֑עַר </a:t>
            </a:r>
            <a:r>
              <a:rPr lang="he-IL" sz="3200" dirty="0" err="1" smtClean="0">
                <a:latin typeface="David" panose="020E0502060401010101" pitchFamily="34" charset="-79"/>
                <a:cs typeface="David" panose="020E0502060401010101" pitchFamily="34" charset="-79"/>
              </a:rPr>
              <a:t>וּֽלְכָל־הָעָ֞ם</a:t>
            </a:r>
            <a:r>
              <a:rPr lang="he-IL" sz="3200" dirty="0" smtClean="0">
                <a:latin typeface="David" panose="020E0502060401010101" pitchFamily="34" charset="-79"/>
                <a:cs typeface="David" panose="020E0502060401010101" pitchFamily="34" charset="-79"/>
              </a:rPr>
              <a:t> הִגִּ֣ידוּ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הִנֵּ֤ה הַמֶּ֨לֶךְ֙ יוֹשֵׁ֣ב בַּשַּׁ֔עַר</a:t>
            </a:r>
            <a:r>
              <a:rPr lang="he-IL" sz="3200" dirty="0" smtClean="0">
                <a:latin typeface="David" panose="020E0502060401010101" pitchFamily="34" charset="-79"/>
                <a:cs typeface="David" panose="020E0502060401010101" pitchFamily="34" charset="-79"/>
              </a:rPr>
              <a:t> וַיָּבֹ֤א כָל־הָעָם֙ לִפְנֵ֣י הַמֶּ֔לֶךְ וְיִ֨שְׂרָאֵ֔ל נָ֖ס אִ֥ישׁ </a:t>
            </a:r>
            <a:r>
              <a:rPr lang="he-IL" sz="3200" dirty="0" err="1" smtClean="0">
                <a:latin typeface="David" panose="020E0502060401010101" pitchFamily="34" charset="-79"/>
                <a:cs typeface="David" panose="020E0502060401010101" pitchFamily="34" charset="-79"/>
              </a:rPr>
              <a:t>לְאֹֽהָלָֽיו</a:t>
            </a:r>
            <a:r>
              <a:rPr lang="he-IL" sz="3200" dirty="0" smtClean="0">
                <a:latin typeface="David" panose="020E0502060401010101" pitchFamily="34" charset="-79"/>
                <a:cs typeface="David" panose="020E0502060401010101" pitchFamily="34" charset="-79"/>
              </a:rPr>
              <a:t>׃ {ס} </a:t>
            </a: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וַיְהִ֤י כָל־הָעָם֙ </a:t>
            </a:r>
            <a:r>
              <a:rPr lang="he-IL" sz="3200" b="1" dirty="0" smtClean="0">
                <a:solidFill>
                  <a:srgbClr val="FF0000"/>
                </a:solidFill>
                <a:latin typeface="David" panose="020E0502060401010101" pitchFamily="34" charset="-79"/>
                <a:cs typeface="David" panose="020E0502060401010101" pitchFamily="34" charset="-79"/>
              </a:rPr>
              <a:t>נָד֔וֹן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בְּכָל־שִׁבְטֵ֥י</a:t>
            </a:r>
            <a:r>
              <a:rPr lang="he-IL" sz="3200" dirty="0" smtClean="0">
                <a:latin typeface="David" panose="020E0502060401010101" pitchFamily="34" charset="-79"/>
                <a:cs typeface="David" panose="020E0502060401010101" pitchFamily="34" charset="-79"/>
              </a:rPr>
              <a:t> יִשְׂרָאֵ֖ל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הַמֶּ֜לֶךְ הִצִּילָ֣נוּ ׀ מִכַּ֣ף </a:t>
            </a:r>
            <a:r>
              <a:rPr lang="he-IL" sz="3200" dirty="0" err="1" smtClean="0">
                <a:latin typeface="David" panose="020E0502060401010101" pitchFamily="34" charset="-79"/>
                <a:cs typeface="David" panose="020E0502060401010101" pitchFamily="34" charset="-79"/>
              </a:rPr>
              <a:t>אֹֽיְבֵ֗ינו</a:t>
            </a:r>
            <a:r>
              <a:rPr lang="he-IL" sz="3200" dirty="0" smtClean="0">
                <a:latin typeface="David" panose="020E0502060401010101" pitchFamily="34" charset="-79"/>
                <a:cs typeface="David" panose="020E0502060401010101" pitchFamily="34" charset="-79"/>
              </a:rPr>
              <a:t>ּ וְה֤וּא </a:t>
            </a:r>
            <a:r>
              <a:rPr lang="he-IL" sz="3200" dirty="0" err="1" smtClean="0">
                <a:latin typeface="David" panose="020E0502060401010101" pitchFamily="34" charset="-79"/>
                <a:cs typeface="David" panose="020E0502060401010101" pitchFamily="34" charset="-79"/>
              </a:rPr>
              <a:t>מִלְּטָ֨נו</a:t>
            </a:r>
            <a:r>
              <a:rPr lang="he-IL" sz="3200" dirty="0" smtClean="0">
                <a:latin typeface="David" panose="020E0502060401010101" pitchFamily="34" charset="-79"/>
                <a:cs typeface="David" panose="020E0502060401010101" pitchFamily="34" charset="-79"/>
              </a:rPr>
              <a:t>ּ֙ מִכַּ֣ף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וְעַתָּ֛ה בָּרַ֥ח </a:t>
            </a:r>
            <a:r>
              <a:rPr lang="he-IL" sz="3200" b="1" dirty="0" err="1" smtClean="0">
                <a:latin typeface="David" panose="020E0502060401010101" pitchFamily="34" charset="-79"/>
                <a:cs typeface="David" panose="020E0502060401010101" pitchFamily="34" charset="-79"/>
              </a:rPr>
              <a:t>מִן־הָאָ֖רֶץ</a:t>
            </a:r>
            <a:r>
              <a:rPr lang="he-IL" sz="3200" b="1" dirty="0" smtClean="0">
                <a:latin typeface="David" panose="020E0502060401010101" pitchFamily="34" charset="-79"/>
                <a:cs typeface="David" panose="020E0502060401010101" pitchFamily="34" charset="-79"/>
              </a:rPr>
              <a:t> מֵעַ֥ל אַבְשָׁלֽוֹם</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וְאַבְשָׁלוֹם֙ אֲשֶׁ֣ר מָשַׁ֣חְנוּ עָלֵ֔ינוּ מֵ֖ת בַּמִּלְחָמָ֑ה </a:t>
            </a:r>
            <a:r>
              <a:rPr lang="he-IL" sz="3200" b="1" dirty="0" smtClean="0">
                <a:latin typeface="David" panose="020E0502060401010101" pitchFamily="34" charset="-79"/>
                <a:cs typeface="David" panose="020E0502060401010101" pitchFamily="34" charset="-79"/>
              </a:rPr>
              <a:t>וְעַתָּ֗ה לָמָ֥ה אַתֶּ֛ם מַֽחֲרִשִׁ֖ים לְהָשִׁ֥יב </a:t>
            </a:r>
            <a:r>
              <a:rPr lang="he-IL" sz="3200" b="1" dirty="0" err="1" smtClean="0">
                <a:latin typeface="David" panose="020E0502060401010101" pitchFamily="34" charset="-79"/>
                <a:cs typeface="David" panose="020E0502060401010101" pitchFamily="34" charset="-79"/>
              </a:rPr>
              <a:t>אֶת־הַמֶּֽלֶך</a:t>
            </a:r>
            <a:r>
              <a:rPr lang="he-IL" sz="3200" b="1" dirty="0" smtClean="0">
                <a:latin typeface="David" panose="020E0502060401010101" pitchFamily="34" charset="-79"/>
                <a:cs typeface="David" panose="020E0502060401010101" pitchFamily="34" charset="-79"/>
              </a:rPr>
              <a:t>ְ</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70579636"/>
      </p:ext>
    </p:extLst>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5277" y="160413"/>
            <a:ext cx="6454463" cy="544764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b="1" u="sng"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(דוד המלך ידע ששבט יהודה הם המורדים העיקריים, כי הרי אחיתופל היה מיהודה והצטרף לאבשלום לכן דוד מחליט לפייס אותם). </a:t>
            </a:r>
            <a:r>
              <a:rPr lang="he-IL" sz="3200" dirty="0" smtClean="0">
                <a:latin typeface="David" panose="020E0502060401010101" pitchFamily="34" charset="-79"/>
                <a:cs typeface="David" panose="020E0502060401010101" pitchFamily="34" charset="-79"/>
              </a:rPr>
              <a:t>מסר המלך דברים לצדוק ואביתר </a:t>
            </a:r>
            <a:r>
              <a:rPr lang="he-IL" sz="3200" dirty="0" err="1" smtClean="0">
                <a:latin typeface="David" panose="020E0502060401010101" pitchFamily="34" charset="-79"/>
                <a:cs typeface="David" panose="020E0502060401010101" pitchFamily="34" charset="-79"/>
              </a:rPr>
              <a:t>הכהנים</a:t>
            </a:r>
            <a:r>
              <a:rPr lang="he-IL" sz="3200" dirty="0" smtClean="0">
                <a:latin typeface="David" panose="020E0502060401010101" pitchFamily="34" charset="-79"/>
                <a:cs typeface="David" panose="020E0502060401010101" pitchFamily="34" charset="-79"/>
              </a:rPr>
              <a:t>. וכך אמר: תאמרו להם שגנאי הדבר לכם להיות אחרונים להחזיר את דוד המלך לבית מלכותו, שהרי כבר הסכימו כל ישראל שישוב המלך .</a:t>
            </a:r>
          </a:p>
          <a:p>
            <a:r>
              <a:rPr lang="he-IL" sz="3200" b="1" u="sng" dirty="0" err="1" smtClean="0">
                <a:latin typeface="David" panose="020E0502060401010101" pitchFamily="34" charset="-79"/>
                <a:cs typeface="David" panose="020E0502060401010101" pitchFamily="34" charset="-79"/>
              </a:rPr>
              <a:t>יג</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הרי קרובים אתם למלך שמשבט יהודה </a:t>
            </a:r>
            <a:r>
              <a:rPr lang="he-IL" sz="3200" dirty="0" smtClean="0">
                <a:latin typeface="David" panose="020E0502060401010101" pitchFamily="34" charset="-79"/>
                <a:cs typeface="David" panose="020E0502060401010101" pitchFamily="34" charset="-79"/>
              </a:rPr>
              <a:t>א</a:t>
            </a:r>
            <a:r>
              <a:rPr lang="he-IL" sz="3200" b="1" dirty="0" smtClean="0">
                <a:latin typeface="David" panose="020E0502060401010101" pitchFamily="34" charset="-79"/>
                <a:cs typeface="David" panose="020E0502060401010101" pitchFamily="34" charset="-79"/>
              </a:rPr>
              <a:t>תם</a:t>
            </a:r>
            <a:r>
              <a:rPr lang="he-IL" sz="3200" dirty="0" smtClean="0">
                <a:latin typeface="David" panose="020E0502060401010101" pitchFamily="34" charset="-79"/>
                <a:cs typeface="David" panose="020E0502060401010101" pitchFamily="34" charset="-79"/>
              </a:rPr>
              <a:t>. אם כן ודאי לא ראוי שאתם תהיו אחרונים להחזיר את דוד למלכותו.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812924" y="165280"/>
            <a:ext cx="5149403" cy="4524315"/>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וְהַמֶּ֣לֶךְ דָּוִ֗ד שָׁ֠לַח </a:t>
            </a:r>
            <a:r>
              <a:rPr lang="he-IL" sz="3200" b="1" dirty="0" err="1" smtClean="0">
                <a:latin typeface="David" panose="020E0502060401010101" pitchFamily="34" charset="-79"/>
                <a:cs typeface="David" panose="020E0502060401010101" pitchFamily="34" charset="-79"/>
              </a:rPr>
              <a:t>אֶל־צָד֨וֹק</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וְאֶל־אֶבְיָתָ֥ר</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הַכֹּֽהֲנִים</a:t>
            </a:r>
            <a:r>
              <a:rPr lang="he-IL" sz="3200" b="1"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דַּבְּר֞וּ </a:t>
            </a:r>
            <a:r>
              <a:rPr lang="he-IL" sz="3200" dirty="0" err="1" smtClean="0">
                <a:latin typeface="David" panose="020E0502060401010101" pitchFamily="34" charset="-79"/>
                <a:cs typeface="David" panose="020E0502060401010101" pitchFamily="34" charset="-79"/>
              </a:rPr>
              <a:t>אֶל־זִקְנֵ֤י</a:t>
            </a:r>
            <a:r>
              <a:rPr lang="he-IL" sz="3200" dirty="0" smtClean="0">
                <a:latin typeface="David" panose="020E0502060401010101" pitchFamily="34" charset="-79"/>
                <a:cs typeface="David" panose="020E0502060401010101" pitchFamily="34" charset="-79"/>
              </a:rPr>
              <a:t> יְהוּדָה֙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לָ֤מָּה תִֽהְיוּ֙ </a:t>
            </a:r>
            <a:r>
              <a:rPr lang="he-IL" sz="3200" b="1" dirty="0" err="1" smtClean="0">
                <a:latin typeface="David" panose="020E0502060401010101" pitchFamily="34" charset="-79"/>
                <a:cs typeface="David" panose="020E0502060401010101" pitchFamily="34" charset="-79"/>
              </a:rPr>
              <a:t>אַֽחֲרֹנִ֔ים</a:t>
            </a:r>
            <a:r>
              <a:rPr lang="he-IL" sz="3200" b="1" dirty="0" smtClean="0">
                <a:latin typeface="David" panose="020E0502060401010101" pitchFamily="34" charset="-79"/>
                <a:cs typeface="David" panose="020E0502060401010101" pitchFamily="34" charset="-79"/>
              </a:rPr>
              <a:t> לְהָשִׁ֥יב </a:t>
            </a:r>
            <a:r>
              <a:rPr lang="he-IL" sz="3200" b="1" dirty="0" err="1" smtClean="0">
                <a:latin typeface="David" panose="020E0502060401010101" pitchFamily="34" charset="-79"/>
                <a:cs typeface="David" panose="020E0502060401010101" pitchFamily="34" charset="-79"/>
              </a:rPr>
              <a:t>אֶת־הַמֶּ֖לֶך</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אֶל־בֵּית֑ו</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וּדְבַר֙ </a:t>
            </a:r>
            <a:r>
              <a:rPr lang="he-IL" sz="3200" dirty="0" err="1" smtClean="0">
                <a:latin typeface="David" panose="020E0502060401010101" pitchFamily="34" charset="-79"/>
                <a:cs typeface="David" panose="020E0502060401010101" pitchFamily="34" charset="-79"/>
              </a:rPr>
              <a:t>כָּל־יִשְׂרָאֵ֔ל</a:t>
            </a:r>
            <a:r>
              <a:rPr lang="he-IL" sz="3200" dirty="0" smtClean="0">
                <a:latin typeface="David" panose="020E0502060401010101" pitchFamily="34" charset="-79"/>
                <a:cs typeface="David" panose="020E0502060401010101" pitchFamily="34" charset="-79"/>
              </a:rPr>
              <a:t> בָּ֥א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אֶל־בֵּיתֽו</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יג</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אַחַ֣י אַתֶּ֔ם עַצְמִ֥י וּבְשָׂרִ֖י אַתֶּ֑ם </a:t>
            </a:r>
            <a:r>
              <a:rPr lang="he-IL" sz="3200" dirty="0" smtClean="0">
                <a:latin typeface="David" panose="020E0502060401010101" pitchFamily="34" charset="-79"/>
                <a:cs typeface="David" panose="020E0502060401010101" pitchFamily="34" charset="-79"/>
              </a:rPr>
              <a:t>וְלָ֧מָּה תִֽהְי֛וּ </a:t>
            </a:r>
            <a:r>
              <a:rPr lang="he-IL" sz="3200" dirty="0" err="1" smtClean="0">
                <a:latin typeface="David" panose="020E0502060401010101" pitchFamily="34" charset="-79"/>
                <a:cs typeface="David" panose="020E0502060401010101" pitchFamily="34" charset="-79"/>
              </a:rPr>
              <a:t>אַֽחֲרֹנִ֖ים</a:t>
            </a:r>
            <a:r>
              <a:rPr lang="he-IL" sz="3200" dirty="0" smtClean="0">
                <a:latin typeface="David" panose="020E0502060401010101" pitchFamily="34" charset="-79"/>
                <a:cs typeface="David" panose="020E0502060401010101" pitchFamily="34" charset="-79"/>
              </a:rPr>
              <a:t> לְהָשִׁ֥יב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6812924" y="4340181"/>
            <a:ext cx="3425780" cy="2326322"/>
          </a:xfrm>
          <a:prstGeom prst="rect">
            <a:avLst/>
          </a:prstGeom>
        </p:spPr>
      </p:pic>
    </p:spTree>
    <p:extLst>
      <p:ext uri="{BB962C8B-B14F-4D97-AF65-F5344CB8AC3E}">
        <p14:creationId xmlns:p14="http://schemas.microsoft.com/office/powerpoint/2010/main" val="7952096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884" y="134656"/>
            <a:ext cx="6467341" cy="5509200"/>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ולעמשא</a:t>
            </a:r>
            <a:r>
              <a:rPr lang="he-IL" sz="3200" dirty="0" smtClean="0">
                <a:latin typeface="David" panose="020E0502060401010101" pitchFamily="34" charset="-79"/>
                <a:cs typeface="David" panose="020E0502060401010101" pitchFamily="34" charset="-79"/>
              </a:rPr>
              <a:t> תשלח לומר הרי קרוב משפחה אתה, בעונש יגמול לי ה' ויוסיף לי עוד כהנה וכהנה </a:t>
            </a:r>
            <a:r>
              <a:rPr lang="he-IL" sz="3200" b="1" dirty="0" smtClean="0">
                <a:latin typeface="David" panose="020E0502060401010101" pitchFamily="34" charset="-79"/>
                <a:cs typeface="David" panose="020E0502060401010101" pitchFamily="34" charset="-79"/>
              </a:rPr>
              <a:t>אם לא אמנה אותך לשר הצבא שלי לתמיד במקום יואב</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ובדברים אלו הטה דוד את לבב אנשי יהודה כולם ללא יוצא מן הכלל. ושלחו לדוד המלך חזור לירושלים למלכותך אתה </a:t>
            </a:r>
            <a:r>
              <a:rPr lang="he-IL" sz="3200" dirty="0" err="1" smtClean="0">
                <a:latin typeface="David" panose="020E0502060401010101" pitchFamily="34" charset="-79"/>
                <a:cs typeface="David" panose="020E0502060401010101" pitchFamily="34" charset="-79"/>
              </a:rPr>
              <a:t>ונאמניך</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חזר דוד והגיע עד לנהר הירדן. ואנשי יהודה הגיעו עד הגלגל כדי לקבל את פני המלך דוד. </a:t>
            </a:r>
            <a:r>
              <a:rPr lang="he-IL" sz="3200" dirty="0" err="1" smtClean="0">
                <a:latin typeface="David" panose="020E0502060401010101" pitchFamily="34" charset="-79"/>
                <a:cs typeface="David" panose="020E0502060401010101" pitchFamily="34" charset="-79"/>
              </a:rPr>
              <a:t>וללוותו</a:t>
            </a:r>
            <a:r>
              <a:rPr lang="he-IL" sz="3200" dirty="0" smtClean="0">
                <a:latin typeface="David" panose="020E0502060401010101" pitchFamily="34" charset="-79"/>
                <a:cs typeface="David" panose="020E0502060401010101" pitchFamily="34" charset="-79"/>
              </a:rPr>
              <a:t> ממעבר הירדן.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735652" y="152472"/>
            <a:ext cx="5278192" cy="5570756"/>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a:t>
            </a:r>
            <a:r>
              <a:rPr lang="he-IL" sz="3600" b="1" dirty="0" err="1" smtClean="0">
                <a:latin typeface="David" panose="020E0502060401010101" pitchFamily="34" charset="-79"/>
                <a:cs typeface="David" panose="020E0502060401010101" pitchFamily="34" charset="-79"/>
              </a:rPr>
              <a:t>וְלַֽעֲמָשָׂא</a:t>
            </a:r>
            <a:r>
              <a:rPr lang="he-IL" sz="36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תֹּֽמְר֔וּ הֲל֛וֹא עַצְמִ֥י וּבְשָׂרִ֖י אָ֑תָּה כֹּ֣ה </a:t>
            </a:r>
            <a:r>
              <a:rPr lang="he-IL" sz="3200" dirty="0" err="1" smtClean="0">
                <a:latin typeface="David" panose="020E0502060401010101" pitchFamily="34" charset="-79"/>
                <a:cs typeface="David" panose="020E0502060401010101" pitchFamily="34" charset="-79"/>
              </a:rPr>
              <a:t>יַֽעֲשֶׂה־לִּ֤י</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אֱלֹהִים</a:t>
            </a:r>
            <a:r>
              <a:rPr lang="he-IL" sz="3200" dirty="0" smtClean="0">
                <a:latin typeface="David" panose="020E0502060401010101" pitchFamily="34" charset="-79"/>
                <a:cs typeface="David" panose="020E0502060401010101" pitchFamily="34" charset="-79"/>
              </a:rPr>
              <a:t>֙ וְכֹ֣ה יוֹסִ֔יף </a:t>
            </a:r>
            <a:r>
              <a:rPr lang="he-IL" sz="3200" b="1" dirty="0" err="1" smtClean="0">
                <a:latin typeface="David" panose="020E0502060401010101" pitchFamily="34" charset="-79"/>
                <a:cs typeface="David" panose="020E0502060401010101" pitchFamily="34" charset="-79"/>
              </a:rPr>
              <a:t>אִם־לֹ֠א</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שַׂר־צָבָ֞א</a:t>
            </a:r>
            <a:r>
              <a:rPr lang="he-IL" sz="3200" b="1" dirty="0" smtClean="0">
                <a:latin typeface="David" panose="020E0502060401010101" pitchFamily="34" charset="-79"/>
                <a:cs typeface="David" panose="020E0502060401010101" pitchFamily="34" charset="-79"/>
              </a:rPr>
              <a:t> תִּֽהְיֶ֧ה לְפָנַ֛י </a:t>
            </a:r>
            <a:r>
              <a:rPr lang="he-IL" sz="3200" b="1" dirty="0" err="1" smtClean="0">
                <a:latin typeface="David" panose="020E0502060401010101" pitchFamily="34" charset="-79"/>
                <a:cs typeface="David" panose="020E0502060401010101" pitchFamily="34" charset="-79"/>
              </a:rPr>
              <a:t>כָּל־הַיָּמִ֖ים</a:t>
            </a:r>
            <a:r>
              <a:rPr lang="he-IL" sz="3200" b="1" dirty="0" smtClean="0">
                <a:latin typeface="David" panose="020E0502060401010101" pitchFamily="34" charset="-79"/>
                <a:cs typeface="David" panose="020E0502060401010101" pitchFamily="34" charset="-79"/>
              </a:rPr>
              <a:t> תַּ֥חַת יוֹאָֽב</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וַיַּ֛ט</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אֶת־לְבַ֥ב</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כָּל־אִישׁ־יְהוּדָ֖ה</a:t>
            </a:r>
            <a:r>
              <a:rPr lang="he-IL" sz="3200" dirty="0" smtClean="0">
                <a:latin typeface="David" panose="020E0502060401010101" pitchFamily="34" charset="-79"/>
                <a:cs typeface="David" panose="020E0502060401010101" pitchFamily="34" charset="-79"/>
              </a:rPr>
              <a:t> כְּאִ֣ישׁ אֶחָ֑ד וַֽיִּשְׁלְחוּ֙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שׁ֥וּב אַתָּ֖ה </a:t>
            </a:r>
            <a:r>
              <a:rPr lang="he-IL" sz="3200" dirty="0" err="1" smtClean="0">
                <a:latin typeface="David" panose="020E0502060401010101" pitchFamily="34" charset="-79"/>
                <a:cs typeface="David" panose="020E0502060401010101" pitchFamily="34" charset="-79"/>
              </a:rPr>
              <a:t>וְכָל־עֲבָדֶֽיך</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וַיָּ֣שָׁב הַמֶּ֔לֶךְ וַיָּבֹ֖א </a:t>
            </a:r>
            <a:r>
              <a:rPr lang="he-IL" sz="3200" dirty="0" err="1" smtClean="0">
                <a:latin typeface="David" panose="020E0502060401010101" pitchFamily="34" charset="-79"/>
                <a:cs typeface="David" panose="020E0502060401010101" pitchFamily="34" charset="-79"/>
              </a:rPr>
              <a:t>עַד־הַיַּרְדֵּ֑ן</a:t>
            </a:r>
            <a:r>
              <a:rPr lang="he-IL" sz="3200" dirty="0" smtClean="0">
                <a:latin typeface="David" panose="020E0502060401010101" pitchFamily="34" charset="-79"/>
                <a:cs typeface="David" panose="020E0502060401010101" pitchFamily="34" charset="-79"/>
              </a:rPr>
              <a:t> וִֽיהוּדָ֞ה בָּ֣א </a:t>
            </a:r>
            <a:r>
              <a:rPr lang="he-IL" sz="3200" dirty="0" err="1" smtClean="0">
                <a:latin typeface="David" panose="020E0502060401010101" pitchFamily="34" charset="-79"/>
                <a:cs typeface="David" panose="020E0502060401010101" pitchFamily="34" charset="-79"/>
              </a:rPr>
              <a:t>הַגִּלְגָּ֗לָה</a:t>
            </a:r>
            <a:r>
              <a:rPr lang="he-IL" sz="3200" dirty="0" smtClean="0">
                <a:latin typeface="David" panose="020E0502060401010101" pitchFamily="34" charset="-79"/>
                <a:cs typeface="David" panose="020E0502060401010101" pitchFamily="34" charset="-79"/>
              </a:rPr>
              <a:t> לָלֶ֨כֶת֙ לִקְרַ֣את הַמֶּ֔לֶךְ לְהַֽעֲבִ֥יר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אֶת־הַיַּרְדֵּֽן</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7346696" y="667626"/>
            <a:ext cx="4288665" cy="5874577"/>
          </a:xfrm>
          <a:prstGeom prst="rect">
            <a:avLst/>
          </a:prstGeom>
        </p:spPr>
      </p:pic>
      <p:pic>
        <p:nvPicPr>
          <p:cNvPr id="3" name="תמונה 2"/>
          <p:cNvPicPr>
            <a:picLocks noChangeAspect="1"/>
          </p:cNvPicPr>
          <p:nvPr/>
        </p:nvPicPr>
        <p:blipFill>
          <a:blip r:embed="rId3"/>
          <a:stretch>
            <a:fillRect/>
          </a:stretch>
        </p:blipFill>
        <p:spPr>
          <a:xfrm>
            <a:off x="309094" y="667626"/>
            <a:ext cx="6659119" cy="4413899"/>
          </a:xfrm>
          <a:prstGeom prst="rect">
            <a:avLst/>
          </a:prstGeom>
        </p:spPr>
      </p:pic>
      <p:sp>
        <p:nvSpPr>
          <p:cNvPr id="4" name="אליפסה 3"/>
          <p:cNvSpPr/>
          <p:nvPr/>
        </p:nvSpPr>
        <p:spPr>
          <a:xfrm>
            <a:off x="2975020" y="2422348"/>
            <a:ext cx="2150772" cy="118256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824924868"/>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24807"/>
            <a:ext cx="6776434" cy="403187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והזדרז שמעי בן גרא משבט בנימין שגר בבחורים</a:t>
            </a:r>
            <a:r>
              <a:rPr lang="he-IL" sz="3200" dirty="0" smtClean="0">
                <a:latin typeface="David" panose="020E0502060401010101" pitchFamily="34" charset="-79"/>
                <a:cs typeface="David" panose="020E0502060401010101" pitchFamily="34" charset="-79"/>
              </a:rPr>
              <a:t>. והצטרף לאנשי יהודה להקביל פני המלך דוד. (רצה שמעי למהר קודם שיעבור המלך את הירדן לבקש את סליחתו)</a:t>
            </a:r>
          </a:p>
          <a:p>
            <a:r>
              <a:rPr lang="he-IL" sz="3200" b="1" u="sng" dirty="0" err="1" smtClean="0">
                <a:latin typeface="David" panose="020E0502060401010101" pitchFamily="34" charset="-79"/>
                <a:cs typeface="David" panose="020E0502060401010101" pitchFamily="34" charset="-79"/>
              </a:rPr>
              <a:t>יח</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והביא שמעי אלף אנשים </a:t>
            </a:r>
            <a:r>
              <a:rPr lang="he-IL" sz="3200" b="1" dirty="0" err="1" smtClean="0">
                <a:latin typeface="David" panose="020E0502060401010101" pitchFamily="34" charset="-79"/>
                <a:cs typeface="David" panose="020E0502060401010101" pitchFamily="34" charset="-79"/>
              </a:rPr>
              <a:t>איתו</a:t>
            </a:r>
            <a:r>
              <a:rPr lang="he-IL" sz="3200" b="1" dirty="0" smtClean="0">
                <a:latin typeface="David" panose="020E0502060401010101" pitchFamily="34" charset="-79"/>
                <a:cs typeface="David" panose="020E0502060401010101" pitchFamily="34" charset="-79"/>
              </a:rPr>
              <a:t> משבט בנימין. וגם </a:t>
            </a:r>
            <a:r>
              <a:rPr lang="he-IL" sz="3200" b="1" dirty="0" err="1" smtClean="0">
                <a:latin typeface="David" panose="020E0502060401010101" pitchFamily="34" charset="-79"/>
                <a:cs typeface="David" panose="020E0502060401010101" pitchFamily="34" charset="-79"/>
              </a:rPr>
              <a:t>ציבא</a:t>
            </a:r>
            <a:r>
              <a:rPr lang="he-IL" sz="3200" b="1" dirty="0" smtClean="0">
                <a:latin typeface="David" panose="020E0502060401010101" pitchFamily="34" charset="-79"/>
                <a:cs typeface="David" panose="020E0502060401010101" pitchFamily="34" charset="-79"/>
              </a:rPr>
              <a:t> המשרת בביתו של שאול ו-15 בניו ו20 עבדיו באו </a:t>
            </a:r>
            <a:r>
              <a:rPr lang="he-IL" sz="3200" dirty="0" smtClean="0">
                <a:latin typeface="David" panose="020E0502060401010101" pitchFamily="34" charset="-79"/>
                <a:cs typeface="David" panose="020E0502060401010101" pitchFamily="34" charset="-79"/>
              </a:rPr>
              <a:t>אתו. ועברו את נהר הירדן כדי להקביל פני המלך דוד.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7212169" y="191037"/>
            <a:ext cx="4763037" cy="403187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וַיְמַהֵ֗ר</a:t>
            </a:r>
            <a:r>
              <a:rPr lang="he-IL" sz="3200" b="1" dirty="0" smtClean="0">
                <a:solidFill>
                  <a:srgbClr val="FF0000"/>
                </a:solidFill>
                <a:latin typeface="David" panose="020E0502060401010101" pitchFamily="34" charset="-79"/>
                <a:cs typeface="David" panose="020E0502060401010101" pitchFamily="34" charset="-79"/>
              </a:rPr>
              <a:t> שִׁמְעִ֤י </a:t>
            </a:r>
            <a:r>
              <a:rPr lang="he-IL" sz="3200" b="1" dirty="0" err="1" smtClean="0">
                <a:solidFill>
                  <a:srgbClr val="FF0000"/>
                </a:solidFill>
                <a:latin typeface="David" panose="020E0502060401010101" pitchFamily="34" charset="-79"/>
                <a:cs typeface="David" panose="020E0502060401010101" pitchFamily="34" charset="-79"/>
              </a:rPr>
              <a:t>בֶן־גֵּרָא</a:t>
            </a:r>
            <a:r>
              <a:rPr lang="he-IL" sz="3200" b="1" dirty="0" smtClean="0">
                <a:solidFill>
                  <a:srgbClr val="FF0000"/>
                </a:solidFill>
                <a:latin typeface="David" panose="020E0502060401010101" pitchFamily="34" charset="-79"/>
                <a:cs typeface="David" panose="020E0502060401010101" pitchFamily="34" charset="-79"/>
              </a:rPr>
              <a:t>֙ </a:t>
            </a:r>
            <a:r>
              <a:rPr lang="he-IL" sz="3200" b="1" dirty="0" err="1" smtClean="0">
                <a:solidFill>
                  <a:srgbClr val="FF0000"/>
                </a:solidFill>
                <a:latin typeface="David" panose="020E0502060401010101" pitchFamily="34" charset="-79"/>
                <a:cs typeface="David" panose="020E0502060401010101" pitchFamily="34" charset="-79"/>
              </a:rPr>
              <a:t>בֶּן־הַיְמִינִ֔י</a:t>
            </a:r>
            <a:r>
              <a:rPr lang="he-IL" sz="3200" b="1" dirty="0" smtClean="0">
                <a:solidFill>
                  <a:srgbClr val="FF0000"/>
                </a:solidFill>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אֲשֶׁ֖ר מִבַּֽחוּרִ֑ים וַיֵּ֨רֶד֙ </a:t>
            </a:r>
            <a:r>
              <a:rPr lang="he-IL" sz="3200" dirty="0" err="1" smtClean="0">
                <a:latin typeface="David" panose="020E0502060401010101" pitchFamily="34" charset="-79"/>
                <a:cs typeface="David" panose="020E0502060401010101" pitchFamily="34" charset="-79"/>
              </a:rPr>
              <a:t>עִם־אִ֣יש</a:t>
            </a:r>
            <a:r>
              <a:rPr lang="he-IL" sz="3200" dirty="0" smtClean="0">
                <a:latin typeface="David" panose="020E0502060401010101" pitchFamily="34" charset="-79"/>
                <a:cs typeface="David" panose="020E0502060401010101" pitchFamily="34" charset="-79"/>
              </a:rPr>
              <a:t>ׁ יְהוּדָ֔ה לִקְרַ֖את הַמֶּ֥לֶךְ דָּוִֽד׃ </a:t>
            </a: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וְאֶ֨לֶף אִ֣ישׁ עִמּוֹ֮ </a:t>
            </a:r>
            <a:r>
              <a:rPr lang="he-IL" sz="3200" b="1" dirty="0" err="1" smtClean="0">
                <a:latin typeface="David" panose="020E0502060401010101" pitchFamily="34" charset="-79"/>
                <a:cs typeface="David" panose="020E0502060401010101" pitchFamily="34" charset="-79"/>
              </a:rPr>
              <a:t>מִבִּנְיָמִן</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וְצִיבָ֗א</a:t>
            </a:r>
            <a:r>
              <a:rPr lang="he-IL" sz="3200" b="1" dirty="0" smtClean="0">
                <a:latin typeface="David" panose="020E0502060401010101" pitchFamily="34" charset="-79"/>
                <a:cs typeface="David" panose="020E0502060401010101" pitchFamily="34" charset="-79"/>
              </a:rPr>
              <a:t> נַ֚עַר בֵּ֣ית שָׁא֔וּל וַֽחֲמֵ֨שֶׁת עָשָׂ֥ר בָּנָ֛יו וְעֶשְׂרִ֥ים עֲבָדָ֖יו </a:t>
            </a:r>
            <a:r>
              <a:rPr lang="he-IL" sz="3200" dirty="0" smtClean="0">
                <a:latin typeface="David" panose="020E0502060401010101" pitchFamily="34" charset="-79"/>
                <a:cs typeface="David" panose="020E0502060401010101" pitchFamily="34" charset="-79"/>
              </a:rPr>
              <a:t>אִתּ֑וֹ וְצָֽלְח֥וּ הַיַּרְדֵּ֖ן לִפְנֵ֥י הַמֶּֽלֶךְ׃</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152400" y="4222910"/>
            <a:ext cx="3917572" cy="2606966"/>
          </a:xfrm>
          <a:prstGeom prst="rect">
            <a:avLst/>
          </a:prstGeom>
        </p:spPr>
      </p:pic>
      <p:cxnSp>
        <p:nvCxnSpPr>
          <p:cNvPr id="4" name="מחבר חץ ישר 3"/>
          <p:cNvCxnSpPr/>
          <p:nvPr/>
        </p:nvCxnSpPr>
        <p:spPr>
          <a:xfrm flipH="1">
            <a:off x="3812146" y="605307"/>
            <a:ext cx="5512158" cy="434018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90602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9520" y="133786"/>
            <a:ext cx="6080975" cy="6555641"/>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000" b="1" u="sng" dirty="0" err="1" smtClean="0">
                <a:latin typeface="David" panose="020E0502060401010101" pitchFamily="34" charset="-79"/>
                <a:cs typeface="David" panose="020E0502060401010101" pitchFamily="34" charset="-79"/>
              </a:rPr>
              <a:t>יט</a:t>
            </a:r>
            <a:r>
              <a:rPr lang="he-IL" sz="3000" dirty="0" smtClean="0">
                <a:latin typeface="David" panose="020E0502060401010101" pitchFamily="34" charset="-79"/>
                <a:cs typeface="David" panose="020E0502060401010101" pitchFamily="34" charset="-79"/>
              </a:rPr>
              <a:t>. והעבירו (אנשי בנימין ושמעי) עימם ספינה בתוך הירדן כדי להעביר את המלך ומשפחתו. כדי לרצות את דוד שימחל לשמעי. </a:t>
            </a:r>
            <a:r>
              <a:rPr lang="he-IL" sz="3000" b="1" dirty="0" smtClean="0">
                <a:latin typeface="David" panose="020E0502060401010101" pitchFamily="34" charset="-79"/>
                <a:cs typeface="David" panose="020E0502060401010101" pitchFamily="34" charset="-79"/>
              </a:rPr>
              <a:t>ושמעי בן גרא השתטח על הארץ לפני המלך כאשר עבר את הירדן. </a:t>
            </a:r>
          </a:p>
          <a:p>
            <a:r>
              <a:rPr lang="he-IL" sz="3000" b="1" u="sng" dirty="0" smtClean="0">
                <a:latin typeface="David" panose="020E0502060401010101" pitchFamily="34" charset="-79"/>
                <a:cs typeface="David" panose="020E0502060401010101" pitchFamily="34" charset="-79"/>
              </a:rPr>
              <a:t>כ. </a:t>
            </a:r>
            <a:r>
              <a:rPr lang="he-IL" sz="3000" dirty="0" smtClean="0">
                <a:latin typeface="David" panose="020E0502060401010101" pitchFamily="34" charset="-79"/>
                <a:cs typeface="David" panose="020E0502060401010101" pitchFamily="34" charset="-79"/>
              </a:rPr>
              <a:t>וכך אמר למלך- אל תייחס אלי אדוני את האשמה (שהייתי מהמורדים בך והלכתי עם אבשלום) ואל תעלה בזיכרונך את מה שנהגתי לא כראוי באותו יום שעזב אדוני המלך ויצא מירושלים. ואל תשמור בליבך את הדבר הזה. </a:t>
            </a:r>
          </a:p>
          <a:p>
            <a:r>
              <a:rPr lang="he-IL" sz="3000" b="1" u="sng" dirty="0" err="1" smtClean="0">
                <a:latin typeface="David" panose="020E0502060401010101" pitchFamily="34" charset="-79"/>
                <a:cs typeface="David" panose="020E0502060401010101" pitchFamily="34" charset="-79"/>
              </a:rPr>
              <a:t>כא</a:t>
            </a:r>
            <a:r>
              <a:rPr lang="he-IL" sz="3000" dirty="0" smtClean="0">
                <a:latin typeface="David" panose="020E0502060401010101" pitchFamily="34" charset="-79"/>
                <a:cs typeface="David" panose="020E0502060401010101" pitchFamily="34" charset="-79"/>
              </a:rPr>
              <a:t>. </a:t>
            </a:r>
            <a:r>
              <a:rPr lang="he-IL" sz="3000" b="1" dirty="0" smtClean="0">
                <a:latin typeface="David" panose="020E0502060401010101" pitchFamily="34" charset="-79"/>
                <a:cs typeface="David" panose="020E0502060401010101" pitchFamily="34" charset="-79"/>
              </a:rPr>
              <a:t>כי יודע אני בעצמי שחטאתי ומתחרט אני על כך. ולכן עתה הגעתי ראשון</a:t>
            </a:r>
            <a:r>
              <a:rPr lang="he-IL" sz="3000" dirty="0" smtClean="0">
                <a:latin typeface="David" panose="020E0502060401010101" pitchFamily="34" charset="-79"/>
                <a:cs typeface="David" panose="020E0502060401010101" pitchFamily="34" charset="-79"/>
              </a:rPr>
              <a:t> לפני כל ישראל לכבד בקבלת פנים את המלך. </a:t>
            </a:r>
            <a:endParaRPr lang="he-IL" sz="3000" dirty="0">
              <a:latin typeface="David" panose="020E0502060401010101" pitchFamily="34" charset="-79"/>
              <a:cs typeface="David" panose="020E0502060401010101" pitchFamily="34" charset="-79"/>
            </a:endParaRPr>
          </a:p>
        </p:txBody>
      </p:sp>
      <p:sp>
        <p:nvSpPr>
          <p:cNvPr id="6" name="TextBox 5"/>
          <p:cNvSpPr txBox="1"/>
          <p:nvPr/>
        </p:nvSpPr>
        <p:spPr>
          <a:xfrm>
            <a:off x="6413679" y="165280"/>
            <a:ext cx="5677437" cy="5016758"/>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וְעָֽבְרָ֣ה הָֽעֲבָרָ֗ה לַֽעֲבִיר֙ </a:t>
            </a:r>
            <a:r>
              <a:rPr lang="he-IL" sz="3200" dirty="0" err="1" smtClean="0">
                <a:latin typeface="David" panose="020E0502060401010101" pitchFamily="34" charset="-79"/>
                <a:cs typeface="David" panose="020E0502060401010101" pitchFamily="34" charset="-79"/>
              </a:rPr>
              <a:t>אֶת־בֵּ֣ית</a:t>
            </a:r>
            <a:r>
              <a:rPr lang="he-IL" sz="3200" dirty="0" smtClean="0">
                <a:latin typeface="David" panose="020E0502060401010101" pitchFamily="34" charset="-79"/>
                <a:cs typeface="David" panose="020E0502060401010101" pitchFamily="34" charset="-79"/>
              </a:rPr>
              <a:t> הַמֶּ֔לֶךְ וְלַֽעֲשׂ֥וֹת הַטּ֖וֹב בְּעֵינָ֑ו </a:t>
            </a:r>
            <a:r>
              <a:rPr lang="he-IL" sz="3200" b="1" dirty="0" smtClean="0">
                <a:latin typeface="David" panose="020E0502060401010101" pitchFamily="34" charset="-79"/>
                <a:cs typeface="David" panose="020E0502060401010101" pitchFamily="34" charset="-79"/>
              </a:rPr>
              <a:t>וְשִׁמְעִ֣י </a:t>
            </a:r>
            <a:r>
              <a:rPr lang="he-IL" sz="3200" b="1" dirty="0" err="1" smtClean="0">
                <a:latin typeface="David" panose="020E0502060401010101" pitchFamily="34" charset="-79"/>
                <a:cs typeface="David" panose="020E0502060401010101" pitchFamily="34" charset="-79"/>
              </a:rPr>
              <a:t>בֶן־גֵּרָ֗א</a:t>
            </a:r>
            <a:r>
              <a:rPr lang="he-IL" sz="3200" b="1" dirty="0" smtClean="0">
                <a:latin typeface="David" panose="020E0502060401010101" pitchFamily="34" charset="-79"/>
                <a:cs typeface="David" panose="020E0502060401010101" pitchFamily="34" charset="-79"/>
              </a:rPr>
              <a:t> נָפַל֙ לִפְנֵ֣י הַמֶּ֔לֶךְ בְּעָבְר֖וֹ בַּיַּרְדֵּֽן</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וַיֹּ֣אמֶר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אַל־יַֽחֲשָׁב־לִ֣י</a:t>
            </a:r>
            <a:r>
              <a:rPr lang="he-IL" sz="3200" dirty="0" smtClean="0">
                <a:latin typeface="David" panose="020E0502060401010101" pitchFamily="34" charset="-79"/>
                <a:cs typeface="David" panose="020E0502060401010101" pitchFamily="34" charset="-79"/>
              </a:rPr>
              <a:t> אֲדֹנִי֮ </a:t>
            </a:r>
            <a:r>
              <a:rPr lang="he-IL" sz="3200" dirty="0" err="1" smtClean="0">
                <a:latin typeface="David" panose="020E0502060401010101" pitchFamily="34" charset="-79"/>
                <a:cs typeface="David" panose="020E0502060401010101" pitchFamily="34" charset="-79"/>
              </a:rPr>
              <a:t>עָוֺן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וְאַל־תִּזְכֹּ֗ר</a:t>
            </a:r>
            <a:r>
              <a:rPr lang="he-IL" sz="3200" dirty="0" smtClean="0">
                <a:latin typeface="David" panose="020E0502060401010101" pitchFamily="34" charset="-79"/>
                <a:cs typeface="David" panose="020E0502060401010101" pitchFamily="34" charset="-79"/>
              </a:rPr>
              <a:t> אֵ֚ת אֲשֶׁ֣ר </a:t>
            </a:r>
            <a:r>
              <a:rPr lang="he-IL" sz="3200" dirty="0" err="1" smtClean="0">
                <a:latin typeface="David" panose="020E0502060401010101" pitchFamily="34" charset="-79"/>
                <a:cs typeface="David" panose="020E0502060401010101" pitchFamily="34" charset="-79"/>
              </a:rPr>
              <a:t>הֶֽעֱוָ֣ה</a:t>
            </a:r>
            <a:r>
              <a:rPr lang="he-IL" sz="3200" dirty="0" smtClean="0">
                <a:latin typeface="David" panose="020E0502060401010101" pitchFamily="34" charset="-79"/>
                <a:cs typeface="David" panose="020E0502060401010101" pitchFamily="34" charset="-79"/>
              </a:rPr>
              <a:t> עַבְדְּךָ֔ בַּיּ֕וֹם </a:t>
            </a:r>
            <a:r>
              <a:rPr lang="he-IL" sz="3200" dirty="0" err="1" smtClean="0">
                <a:latin typeface="David" panose="020E0502060401010101" pitchFamily="34" charset="-79"/>
                <a:cs typeface="David" panose="020E0502060401010101" pitchFamily="34" charset="-79"/>
              </a:rPr>
              <a:t>אֲשֶׁר־יָׄצָ֥א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אֲדֹנִֽי־הַמֶּ֖לֶך</a:t>
            </a:r>
            <a:r>
              <a:rPr lang="he-IL" sz="3200" dirty="0" smtClean="0">
                <a:latin typeface="David" panose="020E0502060401010101" pitchFamily="34" charset="-79"/>
                <a:cs typeface="David" panose="020E0502060401010101" pitchFamily="34" charset="-79"/>
              </a:rPr>
              <a:t>ְ מִירֽוּשָׁלִָ֑ם לָשׂ֥וּם הַמֶּ֖לֶךְ </a:t>
            </a:r>
            <a:r>
              <a:rPr lang="he-IL" sz="3200" dirty="0" err="1" smtClean="0">
                <a:latin typeface="David" panose="020E0502060401010101" pitchFamily="34" charset="-79"/>
                <a:cs typeface="David" panose="020E0502060401010101" pitchFamily="34" charset="-79"/>
              </a:rPr>
              <a:t>אֶל־לִבּֽו</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כִּ֚י יָדַ֣ע עַבְדְּךָ֔ כִּ֖י אֲנִ֣י חָטָ֑אתִי </a:t>
            </a:r>
            <a:r>
              <a:rPr lang="he-IL" sz="3200" b="1" dirty="0" err="1" smtClean="0">
                <a:latin typeface="David" panose="020E0502060401010101" pitchFamily="34" charset="-79"/>
                <a:cs typeface="David" panose="020E0502060401010101" pitchFamily="34" charset="-79"/>
              </a:rPr>
              <a:t>וְהִנֵּה־בָ֣אתִי</a:t>
            </a:r>
            <a:r>
              <a:rPr lang="he-IL" sz="3200" b="1" dirty="0" smtClean="0">
                <a:latin typeface="David" panose="020E0502060401010101" pitchFamily="34" charset="-79"/>
                <a:cs typeface="David" panose="020E0502060401010101" pitchFamily="34" charset="-79"/>
              </a:rPr>
              <a:t> הַיּ֗וֹם רִאשׁוֹן֙ </a:t>
            </a:r>
            <a:r>
              <a:rPr lang="he-IL" sz="3200" dirty="0" smtClean="0">
                <a:latin typeface="David" panose="020E0502060401010101" pitchFamily="34" charset="-79"/>
                <a:cs typeface="David" panose="020E0502060401010101" pitchFamily="34" charset="-79"/>
              </a:rPr>
              <a:t>לְכָל־בֵּ֣ית יוֹסֵ֔ף לָרֶ֕דֶת לִקְרַ֖את אֲדֹנִ֥י הַמֶּֽלֶךְ׃</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6926263" y="1062462"/>
            <a:ext cx="4477123" cy="2562663"/>
          </a:xfrm>
          <a:prstGeom prst="rect">
            <a:avLst/>
          </a:prstGeom>
        </p:spPr>
      </p:pic>
      <p:sp>
        <p:nvSpPr>
          <p:cNvPr id="3" name="TextBox 2"/>
          <p:cNvSpPr txBox="1"/>
          <p:nvPr/>
        </p:nvSpPr>
        <p:spPr>
          <a:xfrm>
            <a:off x="6988294" y="1184856"/>
            <a:ext cx="2176530" cy="369332"/>
          </a:xfrm>
          <a:prstGeom prst="rect">
            <a:avLst/>
          </a:prstGeom>
          <a:solidFill>
            <a:schemeClr val="accent1">
              <a:lumMod val="40000"/>
              <a:lumOff val="60000"/>
            </a:schemeClr>
          </a:solidFill>
        </p:spPr>
        <p:txBody>
          <a:bodyPr wrap="square" rtlCol="1">
            <a:spAutoFit/>
          </a:bodyPr>
          <a:lstStyle/>
          <a:p>
            <a:r>
              <a:rPr lang="he-IL" b="1" dirty="0" smtClean="0">
                <a:latin typeface="David" panose="020E0502060401010101" pitchFamily="34" charset="-79"/>
                <a:cs typeface="David" panose="020E0502060401010101" pitchFamily="34" charset="-79"/>
              </a:rPr>
              <a:t>חטאתי לפניך המלך. </a:t>
            </a:r>
            <a:endParaRPr lang="he-IL" b="1" dirty="0">
              <a:latin typeface="David" panose="020E0502060401010101" pitchFamily="34" charset="-79"/>
              <a:cs typeface="David" panose="020E0502060401010101" pitchFamily="34" charset="-79"/>
            </a:endParaRPr>
          </a:p>
        </p:txBody>
      </p:sp>
      <p:sp>
        <p:nvSpPr>
          <p:cNvPr id="7" name="TextBox 6"/>
          <p:cNvSpPr txBox="1"/>
          <p:nvPr/>
        </p:nvSpPr>
        <p:spPr>
          <a:xfrm>
            <a:off x="6220495" y="5304432"/>
            <a:ext cx="5870621" cy="138499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"יוסף" – </a:t>
            </a:r>
            <a:r>
              <a:rPr lang="he-IL" sz="2800" dirty="0" smtClean="0">
                <a:latin typeface="David" panose="020E0502060401010101" pitchFamily="34" charset="-79"/>
                <a:cs typeface="David" panose="020E0502060401010101" pitchFamily="34" charset="-79"/>
              </a:rPr>
              <a:t>אמר שמעי כמו שהאחים של יוסף </a:t>
            </a:r>
            <a:r>
              <a:rPr lang="he-IL" sz="2800" dirty="0" err="1" smtClean="0">
                <a:latin typeface="David" panose="020E0502060401010101" pitchFamily="34" charset="-79"/>
                <a:cs typeface="David" panose="020E0502060401010101" pitchFamily="34" charset="-79"/>
              </a:rPr>
              <a:t>גמלוהו</a:t>
            </a:r>
            <a:r>
              <a:rPr lang="he-IL" sz="2800" dirty="0" smtClean="0">
                <a:latin typeface="David" panose="020E0502060401010101" pitchFamily="34" charset="-79"/>
                <a:cs typeface="David" panose="020E0502060401010101" pitchFamily="34" charset="-79"/>
              </a:rPr>
              <a:t> רעה, והוא גמלם טובה. כך גם אני </a:t>
            </a:r>
            <a:r>
              <a:rPr lang="he-IL" sz="2800" dirty="0" err="1" smtClean="0">
                <a:latin typeface="David" panose="020E0502060401010101" pitchFamily="34" charset="-79"/>
                <a:cs typeface="David" panose="020E0502060401010101" pitchFamily="34" charset="-79"/>
              </a:rPr>
              <a:t>גמלתיך</a:t>
            </a:r>
            <a:r>
              <a:rPr lang="he-IL" sz="2800" dirty="0" smtClean="0">
                <a:latin typeface="David" panose="020E0502060401010101" pitchFamily="34" charset="-79"/>
                <a:cs typeface="David" panose="020E0502060401010101" pitchFamily="34" charset="-79"/>
              </a:rPr>
              <a:t> רעה, גמול איתי טובה כיוסף הצדיק. </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42702683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9520" y="229675"/>
            <a:ext cx="6531735" cy="544764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ענה אבישי בן צרויה ואמר למלך- האם עבור פשע כזה ראוי שלא </a:t>
            </a:r>
            <a:r>
              <a:rPr lang="he-IL" sz="3200" dirty="0" err="1" smtClean="0">
                <a:latin typeface="David" panose="020E0502060401010101" pitchFamily="34" charset="-79"/>
                <a:cs typeface="David" panose="020E0502060401010101" pitchFamily="34" charset="-79"/>
              </a:rPr>
              <a:t>יהרג</a:t>
            </a:r>
            <a:r>
              <a:rPr lang="he-IL" sz="3200" dirty="0" smtClean="0">
                <a:latin typeface="David" panose="020E0502060401010101" pitchFamily="34" charset="-79"/>
                <a:cs typeface="David" panose="020E0502060401010101" pitchFamily="34" charset="-79"/>
              </a:rPr>
              <a:t> שמעי? הרי חירף את המלך דוד שנבחר בציווי ה'. </a:t>
            </a:r>
            <a:r>
              <a:rPr lang="he-IL" sz="2800" dirty="0" smtClean="0">
                <a:latin typeface="David" panose="020E0502060401010101" pitchFamily="34" charset="-79"/>
                <a:cs typeface="David" panose="020E0502060401010101" pitchFamily="34" charset="-79"/>
              </a:rPr>
              <a:t>(משיח ה').</a:t>
            </a: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אמר דוד- אל תתערבו </a:t>
            </a:r>
            <a:r>
              <a:rPr lang="he-IL" sz="3200" b="1" dirty="0" err="1" smtClean="0">
                <a:latin typeface="David" panose="020E0502060401010101" pitchFamily="34" charset="-79"/>
                <a:cs typeface="David" panose="020E0502060401010101" pitchFamily="34" charset="-79"/>
              </a:rPr>
              <a:t>בעיניני</a:t>
            </a:r>
            <a:r>
              <a:rPr lang="he-IL" sz="3200" b="1" dirty="0" smtClean="0">
                <a:latin typeface="David" panose="020E0502060401010101" pitchFamily="34" charset="-79"/>
                <a:cs typeface="David" panose="020E0502060401010101" pitchFamily="34" charset="-79"/>
              </a:rPr>
              <a:t> בניה של צרויה</a:t>
            </a:r>
            <a:r>
              <a:rPr lang="he-IL" sz="3200" dirty="0" smtClean="0">
                <a:latin typeface="David" panose="020E0502060401010101" pitchFamily="34" charset="-79"/>
                <a:cs typeface="David" panose="020E0502060401010101" pitchFamily="34" charset="-79"/>
              </a:rPr>
              <a:t>, שהרי אתם עומדים בפני כעת בתור מכשול, אין זה הזמן להרוג אף אחד מעם ישראל. כי הרי נוכחתי לראות שאכן כעת נתקבלה מלכותי על כל ישראל. </a:t>
            </a:r>
          </a:p>
          <a:p>
            <a:r>
              <a:rPr lang="he-IL" sz="3200" b="1" u="sng" dirty="0" smtClean="0">
                <a:latin typeface="David" panose="020E0502060401010101" pitchFamily="34" charset="-79"/>
                <a:cs typeface="David" panose="020E0502060401010101" pitchFamily="34" charset="-79"/>
              </a:rPr>
              <a:t>כד. </a:t>
            </a:r>
            <a:r>
              <a:rPr lang="he-IL" sz="3200" dirty="0" smtClean="0">
                <a:latin typeface="David" panose="020E0502060401010101" pitchFamily="34" charset="-79"/>
                <a:cs typeface="David" panose="020E0502060401010101" pitchFamily="34" charset="-79"/>
              </a:rPr>
              <a:t>אז פנה המלך לשמעי ואמר- </a:t>
            </a:r>
            <a:r>
              <a:rPr lang="he-IL" sz="3200" b="1" dirty="0" smtClean="0">
                <a:latin typeface="David" panose="020E0502060401010101" pitchFamily="34" charset="-79"/>
                <a:cs typeface="David" panose="020E0502060401010101" pitchFamily="34" charset="-79"/>
              </a:rPr>
              <a:t>לא אמית אותך. ונשבע על כך המלך. </a:t>
            </a:r>
            <a:endParaRPr lang="he-IL" sz="3200" b="1" dirty="0">
              <a:latin typeface="David" panose="020E0502060401010101" pitchFamily="34" charset="-79"/>
              <a:cs typeface="David" panose="020E0502060401010101" pitchFamily="34" charset="-79"/>
            </a:endParaRPr>
          </a:p>
        </p:txBody>
      </p:sp>
      <p:sp>
        <p:nvSpPr>
          <p:cNvPr id="6" name="TextBox 5"/>
          <p:cNvSpPr txBox="1"/>
          <p:nvPr/>
        </p:nvSpPr>
        <p:spPr>
          <a:xfrm>
            <a:off x="6851561" y="229675"/>
            <a:ext cx="5200918" cy="4524315"/>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וַיַּ֨עַן אֲבִישַׁ֤י </a:t>
            </a:r>
            <a:r>
              <a:rPr lang="he-IL" sz="3200" dirty="0" err="1" smtClean="0">
                <a:latin typeface="David" panose="020E0502060401010101" pitchFamily="34" charset="-79"/>
                <a:cs typeface="David" panose="020E0502060401010101" pitchFamily="34" charset="-79"/>
              </a:rPr>
              <a:t>בֶּן־צְרוּיָה</a:t>
            </a:r>
            <a:r>
              <a:rPr lang="he-IL" sz="3200" dirty="0" smtClean="0">
                <a:latin typeface="David" panose="020E0502060401010101" pitchFamily="34" charset="-79"/>
                <a:cs typeface="David" panose="020E0502060401010101" pitchFamily="34" charset="-79"/>
              </a:rPr>
              <a:t>֙ וַיֹּ֔אמֶר הֲתַ֣חַת זֹ֔את לֹ֥א יוּמַ֖ת שִׁמְעִ֑י כִּ֥י קִלֵּ֖ל </a:t>
            </a:r>
            <a:r>
              <a:rPr lang="he-IL" sz="3200" dirty="0" err="1" smtClean="0">
                <a:latin typeface="David" panose="020E0502060401010101" pitchFamily="34" charset="-79"/>
                <a:cs typeface="David" panose="020E0502060401010101" pitchFamily="34" charset="-79"/>
              </a:rPr>
              <a:t>אֶת־מְשִׁ֥יח</a:t>
            </a:r>
            <a:r>
              <a:rPr lang="he-IL" sz="3200" dirty="0" smtClean="0">
                <a:latin typeface="David" panose="020E0502060401010101" pitchFamily="34" charset="-79"/>
                <a:cs typeface="David" panose="020E0502060401010101" pitchFamily="34" charset="-79"/>
              </a:rPr>
              <a:t>ַ יְהוָֽה׃ {ס} </a:t>
            </a:r>
          </a:p>
          <a:p>
            <a:r>
              <a:rPr lang="he-IL" sz="3200" b="1" u="sng" dirty="0" err="1" smtClean="0">
                <a:latin typeface="David" panose="020E0502060401010101" pitchFamily="34" charset="-79"/>
                <a:cs typeface="David" panose="020E0502060401010101" pitchFamily="34" charset="-79"/>
              </a:rPr>
              <a:t>כג</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וַיֹּ֣אמֶר דָּוִ֗ד מַה־לִּ֤י וְלָכֶם֙ בְּנֵ֣י צְרוּיָ֔ה </a:t>
            </a:r>
            <a:r>
              <a:rPr lang="he-IL" sz="3200" dirty="0" err="1" smtClean="0">
                <a:latin typeface="David" panose="020E0502060401010101" pitchFamily="34" charset="-79"/>
                <a:cs typeface="David" panose="020E0502060401010101" pitchFamily="34" charset="-79"/>
              </a:rPr>
              <a:t>כִּֽי־תִֽהְיוּ־לִ֥י</a:t>
            </a:r>
            <a:r>
              <a:rPr lang="he-IL" sz="3200" dirty="0" smtClean="0">
                <a:latin typeface="David" panose="020E0502060401010101" pitchFamily="34" charset="-79"/>
                <a:cs typeface="David" panose="020E0502060401010101" pitchFamily="34" charset="-79"/>
              </a:rPr>
              <a:t> הַיּ֖וֹם לְשָׂטָ֑ן הַיּ֗וֹם י֤וּמַת אִישׁ֙ בְּיִשְׂרָאֵ֔ל כִּ֚י הֲל֣וֹא יָדַ֔עְתִּי כִּ֥י הַיּ֖וֹם </a:t>
            </a:r>
            <a:r>
              <a:rPr lang="he-IL" sz="3200" dirty="0" err="1" smtClean="0">
                <a:latin typeface="David" panose="020E0502060401010101" pitchFamily="34" charset="-79"/>
                <a:cs typeface="David" panose="020E0502060401010101" pitchFamily="34" charset="-79"/>
              </a:rPr>
              <a:t>אֲנִי־מֶ֥לֶך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עַל־יִשְׂרָאֵֽל</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וַיֹּ֧אמֶר הַמֶּ֛לֶךְ </a:t>
            </a:r>
            <a:r>
              <a:rPr lang="he-IL" sz="3200" dirty="0" err="1" smtClean="0">
                <a:latin typeface="David" panose="020E0502060401010101" pitchFamily="34" charset="-79"/>
                <a:cs typeface="David" panose="020E0502060401010101" pitchFamily="34" charset="-79"/>
              </a:rPr>
              <a:t>אֶל־שִׁמְעִ֖י</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לֹ֣א תָמ֑וּת וַיִּשָּׁ֥בַֽע ל֖וֹ הַמֶּֽלֶךְ׃</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5164428" y="2683615"/>
            <a:ext cx="6141076" cy="3539430"/>
          </a:xfrm>
          <a:prstGeom prst="rect">
            <a:avLst/>
          </a:prstGeom>
          <a:solidFill>
            <a:schemeClr val="accent6">
              <a:lumMod val="60000"/>
              <a:lumOff val="40000"/>
            </a:schemeClr>
          </a:solidFill>
          <a:ln w="38100">
            <a:solidFill>
              <a:schemeClr val="tx1"/>
            </a:solidFill>
          </a:ln>
          <a:scene3d>
            <a:camera prst="perspectiveLeft"/>
            <a:lightRig rig="threePt" dir="t"/>
          </a:scene3d>
        </p:spPr>
        <p:txBody>
          <a:bodyPr wrap="square" rtlCol="1">
            <a:spAutoFit/>
          </a:bodyPr>
          <a:lstStyle/>
          <a:p>
            <a:r>
              <a:rPr lang="he-IL" sz="3200" dirty="0" smtClean="0">
                <a:latin typeface="David" panose="020E0502060401010101" pitchFamily="34" charset="-79"/>
                <a:cs typeface="David" panose="020E0502060401010101" pitchFamily="34" charset="-79"/>
              </a:rPr>
              <a:t>"אמר דוד ברוח הקודש איש אחד עתיד לצאת משמעי ועל ידיו תהיה תשועה לישראל. מרדכי היהודי. אמר ה' לדוד אתה הצלת את שמעי שלא ימות בשביל אותו צדיק שיצא ממנו . לכן אני כותבו על שם שבטך. מרדכי – </a:t>
            </a:r>
            <a:r>
              <a:rPr lang="he-IL" sz="3200" b="1" dirty="0" smtClean="0">
                <a:latin typeface="David" panose="020E0502060401010101" pitchFamily="34" charset="-79"/>
                <a:cs typeface="David" panose="020E0502060401010101" pitchFamily="34" charset="-79"/>
              </a:rPr>
              <a:t>"איש יהודי" משבט יהודה שממנו דוד המלך. </a:t>
            </a:r>
            <a:endParaRPr lang="he-IL" sz="3200" b="1"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808552" y="1137106"/>
            <a:ext cx="4355876" cy="32087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389795246"/>
      </p:ext>
    </p:extLst>
  </p:cSld>
  <p:clrMapOvr>
    <a:masterClrMapping/>
  </p:clrMapOvr>
  <mc:AlternateContent xmlns:mc="http://schemas.openxmlformats.org/markup-compatibility/2006">
    <mc:Choice xmlns:p14="http://schemas.microsoft.com/office/powerpoint/2010/main" Requires="p14">
      <p:transition spd="slow" p14:dur="4000">
        <p14:vortex/>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1920" y="731950"/>
            <a:ext cx="11631770" cy="3108543"/>
          </a:xfrm>
          <a:prstGeom prst="rect">
            <a:avLst/>
          </a:prstGeom>
          <a:solidFill>
            <a:schemeClr val="accent4">
              <a:lumMod val="60000"/>
              <a:lumOff val="40000"/>
            </a:schemeClr>
          </a:solidFill>
          <a:ln w="38100">
            <a:solidFill>
              <a:schemeClr val="tx1"/>
            </a:solidFill>
          </a:ln>
        </p:spPr>
        <p:txBody>
          <a:bodyPr wrap="square" rtlCol="1">
            <a:spAutoFit/>
          </a:bodyPr>
          <a:lstStyle/>
          <a:p>
            <a:pPr lvl="0"/>
            <a:r>
              <a:rPr lang="he-IL" sz="2800" dirty="0" smtClean="0">
                <a:solidFill>
                  <a:prstClr val="black"/>
                </a:solidFill>
                <a:latin typeface="David" panose="020E0502060401010101" pitchFamily="34" charset="-79"/>
                <a:cs typeface="David" panose="020E0502060401010101" pitchFamily="34" charset="-79"/>
              </a:rPr>
              <a:t>1. תאר </a:t>
            </a:r>
            <a:r>
              <a:rPr lang="he-IL" sz="2800" dirty="0">
                <a:solidFill>
                  <a:prstClr val="black"/>
                </a:solidFill>
                <a:latin typeface="David" panose="020E0502060401010101" pitchFamily="34" charset="-79"/>
                <a:cs typeface="David" panose="020E0502060401010101" pitchFamily="34" charset="-79"/>
              </a:rPr>
              <a:t>את </a:t>
            </a:r>
            <a:r>
              <a:rPr lang="he-IL" sz="2800" dirty="0" err="1">
                <a:solidFill>
                  <a:prstClr val="black"/>
                </a:solidFill>
                <a:latin typeface="David" panose="020E0502060401010101" pitchFamily="34" charset="-79"/>
                <a:cs typeface="David" panose="020E0502060401010101" pitchFamily="34" charset="-79"/>
              </a:rPr>
              <a:t>אבילותו</a:t>
            </a:r>
            <a:r>
              <a:rPr lang="he-IL" sz="2800" dirty="0">
                <a:solidFill>
                  <a:prstClr val="black"/>
                </a:solidFill>
                <a:latin typeface="David" panose="020E0502060401010101" pitchFamily="34" charset="-79"/>
                <a:cs typeface="David" panose="020E0502060401010101" pitchFamily="34" charset="-79"/>
              </a:rPr>
              <a:t> של דוד על אבשלום! </a:t>
            </a:r>
            <a:endParaRPr lang="he-IL" sz="2800" dirty="0" smtClean="0">
              <a:solidFill>
                <a:prstClr val="black"/>
              </a:solidFill>
              <a:latin typeface="David" panose="020E0502060401010101" pitchFamily="34" charset="-79"/>
              <a:cs typeface="David" panose="020E0502060401010101" pitchFamily="34" charset="-79"/>
            </a:endParaRPr>
          </a:p>
          <a:p>
            <a:pPr lvl="0"/>
            <a:r>
              <a:rPr lang="he-IL" sz="2800" dirty="0" smtClean="0">
                <a:solidFill>
                  <a:prstClr val="black"/>
                </a:solidFill>
                <a:latin typeface="David" panose="020E0502060401010101" pitchFamily="34" charset="-79"/>
                <a:cs typeface="David" panose="020E0502060401010101" pitchFamily="34" charset="-79"/>
              </a:rPr>
              <a:t>2.כיצד </a:t>
            </a:r>
            <a:r>
              <a:rPr lang="he-IL" sz="2800" dirty="0">
                <a:solidFill>
                  <a:prstClr val="black"/>
                </a:solidFill>
                <a:latin typeface="David" panose="020E0502060401010101" pitchFamily="34" charset="-79"/>
                <a:cs typeface="David" panose="020E0502060401010101" pitchFamily="34" charset="-79"/>
              </a:rPr>
              <a:t>מתנהג העם למראה דוד הָאָבֵל? </a:t>
            </a:r>
            <a:r>
              <a:rPr lang="he-IL" sz="2800" dirty="0" smtClean="0">
                <a:solidFill>
                  <a:prstClr val="black"/>
                </a:solidFill>
                <a:latin typeface="David" panose="020E0502060401010101" pitchFamily="34" charset="-79"/>
                <a:cs typeface="David" panose="020E0502060401010101" pitchFamily="34" charset="-79"/>
              </a:rPr>
              <a:t>________________________</a:t>
            </a:r>
            <a:endParaRPr lang="he-IL" sz="2800" dirty="0">
              <a:solidFill>
                <a:prstClr val="black"/>
              </a:solidFill>
              <a:latin typeface="David" panose="020E0502060401010101" pitchFamily="34" charset="-79"/>
              <a:cs typeface="David" panose="020E0502060401010101" pitchFamily="34" charset="-79"/>
            </a:endParaRPr>
          </a:p>
          <a:p>
            <a:pPr lvl="0"/>
            <a:r>
              <a:rPr lang="he-IL" sz="2800" dirty="0" smtClean="0">
                <a:solidFill>
                  <a:prstClr val="black"/>
                </a:solidFill>
                <a:latin typeface="David" panose="020E0502060401010101" pitchFamily="34" charset="-79"/>
                <a:cs typeface="David" panose="020E0502060401010101" pitchFamily="34" charset="-79"/>
              </a:rPr>
              <a:t>3.מי </a:t>
            </a:r>
            <a:r>
              <a:rPr lang="he-IL" sz="2800" dirty="0">
                <a:solidFill>
                  <a:prstClr val="black"/>
                </a:solidFill>
                <a:latin typeface="David" panose="020E0502060401010101" pitchFamily="34" charset="-79"/>
                <a:cs typeface="David" panose="020E0502060401010101" pitchFamily="34" charset="-79"/>
              </a:rPr>
              <a:t>גורם לדוד להפסיק לבכות? ____________________________</a:t>
            </a:r>
          </a:p>
          <a:p>
            <a:pPr lvl="0"/>
            <a:r>
              <a:rPr lang="he-IL" sz="2800" dirty="0" smtClean="0">
                <a:solidFill>
                  <a:prstClr val="black"/>
                </a:solidFill>
                <a:latin typeface="David" panose="020E0502060401010101" pitchFamily="34" charset="-79"/>
                <a:cs typeface="David" panose="020E0502060401010101" pitchFamily="34" charset="-79"/>
              </a:rPr>
              <a:t>4. מה </a:t>
            </a:r>
            <a:r>
              <a:rPr lang="he-IL" sz="2800" dirty="0">
                <a:solidFill>
                  <a:prstClr val="black"/>
                </a:solidFill>
                <a:latin typeface="David" panose="020E0502060401010101" pitchFamily="34" charset="-79"/>
                <a:cs typeface="David" panose="020E0502060401010101" pitchFamily="34" charset="-79"/>
              </a:rPr>
              <a:t>מתכננים שבטי ישראל לעשות לאחר מות אבשלום? </a:t>
            </a:r>
            <a:r>
              <a:rPr lang="he-IL" sz="2800" dirty="0" smtClean="0">
                <a:solidFill>
                  <a:prstClr val="black"/>
                </a:solidFill>
                <a:latin typeface="David" panose="020E0502060401010101" pitchFamily="34" charset="-79"/>
                <a:cs typeface="David" panose="020E0502060401010101" pitchFamily="34" charset="-79"/>
              </a:rPr>
              <a:t>_____________</a:t>
            </a:r>
          </a:p>
          <a:p>
            <a:pPr lvl="0"/>
            <a:r>
              <a:rPr lang="he-IL" sz="2800" dirty="0" smtClean="0">
                <a:solidFill>
                  <a:prstClr val="black"/>
                </a:solidFill>
                <a:latin typeface="David" panose="020E0502060401010101" pitchFamily="34" charset="-79"/>
                <a:cs typeface="David" panose="020E0502060401010101" pitchFamily="34" charset="-79"/>
              </a:rPr>
              <a:t>5. כיצד </a:t>
            </a:r>
            <a:r>
              <a:rPr lang="he-IL" sz="2800" dirty="0">
                <a:solidFill>
                  <a:prstClr val="black"/>
                </a:solidFill>
                <a:latin typeface="David" panose="020E0502060401010101" pitchFamily="34" charset="-79"/>
                <a:cs typeface="David" panose="020E0502060401010101" pitchFamily="34" charset="-79"/>
              </a:rPr>
              <a:t>מתנהג שמעי כשדוד חוזר למלכותו? </a:t>
            </a:r>
            <a:r>
              <a:rPr lang="he-IL" sz="2800" dirty="0" smtClean="0">
                <a:solidFill>
                  <a:prstClr val="black"/>
                </a:solidFill>
                <a:latin typeface="David" panose="020E0502060401010101" pitchFamily="34" charset="-79"/>
                <a:cs typeface="David" panose="020E0502060401010101" pitchFamily="34" charset="-79"/>
              </a:rPr>
              <a:t>_______________________</a:t>
            </a:r>
            <a:endParaRPr lang="he-IL" sz="2800" dirty="0">
              <a:solidFill>
                <a:prstClr val="black"/>
              </a:solidFill>
              <a:latin typeface="David" panose="020E0502060401010101" pitchFamily="34" charset="-79"/>
              <a:cs typeface="David" panose="020E0502060401010101" pitchFamily="34" charset="-79"/>
            </a:endParaRPr>
          </a:p>
          <a:p>
            <a:pPr lvl="0"/>
            <a:r>
              <a:rPr lang="he-IL" sz="2800" dirty="0" smtClean="0">
                <a:solidFill>
                  <a:prstClr val="black"/>
                </a:solidFill>
                <a:latin typeface="David" panose="020E0502060401010101" pitchFamily="34" charset="-79"/>
                <a:cs typeface="David" panose="020E0502060401010101" pitchFamily="34" charset="-79"/>
              </a:rPr>
              <a:t>6. את </a:t>
            </a:r>
            <a:r>
              <a:rPr lang="he-IL" sz="2800" dirty="0">
                <a:solidFill>
                  <a:prstClr val="black"/>
                </a:solidFill>
                <a:latin typeface="David" panose="020E0502060401010101" pitchFamily="34" charset="-79"/>
                <a:cs typeface="David" panose="020E0502060401010101" pitchFamily="34" charset="-79"/>
              </a:rPr>
              <a:t>מי חשב דוד למנות לשר צבא? </a:t>
            </a:r>
            <a:r>
              <a:rPr lang="he-IL" sz="2800" dirty="0" smtClean="0">
                <a:solidFill>
                  <a:prstClr val="black"/>
                </a:solidFill>
                <a:latin typeface="David" panose="020E0502060401010101" pitchFamily="34" charset="-79"/>
                <a:cs typeface="David" panose="020E0502060401010101" pitchFamily="34" charset="-79"/>
              </a:rPr>
              <a:t>______________________</a:t>
            </a:r>
            <a:endParaRPr lang="he-IL" sz="2800" dirty="0">
              <a:solidFill>
                <a:prstClr val="black"/>
              </a:solidFill>
              <a:latin typeface="David" panose="020E0502060401010101" pitchFamily="34" charset="-79"/>
              <a:cs typeface="David" panose="020E0502060401010101" pitchFamily="34" charset="-79"/>
            </a:endParaRPr>
          </a:p>
          <a:p>
            <a:pPr lvl="0"/>
            <a:r>
              <a:rPr lang="he-IL" sz="2800" dirty="0" smtClean="0">
                <a:solidFill>
                  <a:prstClr val="black"/>
                </a:solidFill>
                <a:latin typeface="David" panose="020E0502060401010101" pitchFamily="34" charset="-79"/>
                <a:cs typeface="David" panose="020E0502060401010101" pitchFamily="34" charset="-79"/>
              </a:rPr>
              <a:t>7. מי </a:t>
            </a:r>
            <a:r>
              <a:rPr lang="he-IL" sz="2800" dirty="0">
                <a:solidFill>
                  <a:prstClr val="black"/>
                </a:solidFill>
                <a:latin typeface="David" panose="020E0502060401010101" pitchFamily="34" charset="-79"/>
                <a:cs typeface="David" panose="020E0502060401010101" pitchFamily="34" charset="-79"/>
              </a:rPr>
              <a:t>רוצה להעניש את שמעי? </a:t>
            </a:r>
            <a:r>
              <a:rPr lang="he-IL" sz="2800" dirty="0" smtClean="0">
                <a:solidFill>
                  <a:prstClr val="black"/>
                </a:solidFill>
                <a:latin typeface="David" panose="020E0502060401010101" pitchFamily="34" charset="-79"/>
                <a:cs typeface="David" panose="020E0502060401010101" pitchFamily="34" charset="-79"/>
              </a:rPr>
              <a:t>_________ </a:t>
            </a:r>
            <a:r>
              <a:rPr lang="he-IL" sz="2800" dirty="0">
                <a:solidFill>
                  <a:prstClr val="black"/>
                </a:solidFill>
                <a:latin typeface="David" panose="020E0502060401010101" pitchFamily="34" charset="-79"/>
                <a:cs typeface="David" panose="020E0502060401010101" pitchFamily="34" charset="-79"/>
              </a:rPr>
              <a:t>ומי מתנגד? </a:t>
            </a:r>
            <a:r>
              <a:rPr lang="he-IL" sz="2800" dirty="0" smtClean="0">
                <a:solidFill>
                  <a:prstClr val="black"/>
                </a:solidFill>
                <a:latin typeface="David" panose="020E0502060401010101" pitchFamily="34" charset="-79"/>
                <a:cs typeface="David" panose="020E0502060401010101" pitchFamily="34" charset="-79"/>
              </a:rPr>
              <a:t>_____________</a:t>
            </a:r>
            <a:endParaRPr lang="he-IL" sz="2800" dirty="0">
              <a:solidFill>
                <a:prstClr val="black"/>
              </a:solidFill>
              <a:latin typeface="David" panose="020E0502060401010101" pitchFamily="34" charset="-79"/>
              <a:cs typeface="David" panose="020E0502060401010101" pitchFamily="34" charset="-79"/>
            </a:endParaRPr>
          </a:p>
        </p:txBody>
      </p:sp>
      <p:sp>
        <p:nvSpPr>
          <p:cNvPr id="6" name="TextBox 5"/>
          <p:cNvSpPr txBox="1"/>
          <p:nvPr/>
        </p:nvSpPr>
        <p:spPr>
          <a:xfrm>
            <a:off x="3721994" y="26147"/>
            <a:ext cx="5613043" cy="646331"/>
          </a:xfrm>
          <a:prstGeom prst="rect">
            <a:avLst/>
          </a:prstGeom>
          <a:solidFill>
            <a:schemeClr val="accent1">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שאלות חזרה על מה</a:t>
            </a:r>
            <a:r>
              <a:rPr kumimoji="0" lang="he-IL" sz="3600" b="1"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שלמדנו:</a:t>
            </a:r>
            <a:endParaRPr kumimoji="0" lang="he-IL" sz="36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p:txBody>
      </p:sp>
      <p:graphicFrame>
        <p:nvGraphicFramePr>
          <p:cNvPr id="2" name="טבלה 1"/>
          <p:cNvGraphicFramePr>
            <a:graphicFrameLocks noGrp="1"/>
          </p:cNvGraphicFramePr>
          <p:nvPr>
            <p:extLst>
              <p:ext uri="{D42A27DB-BD31-4B8C-83A1-F6EECF244321}">
                <p14:modId xmlns:p14="http://schemas.microsoft.com/office/powerpoint/2010/main" val="2795319393"/>
              </p:ext>
            </p:extLst>
          </p:nvPr>
        </p:nvGraphicFramePr>
        <p:xfrm>
          <a:off x="1184856" y="3959437"/>
          <a:ext cx="9632136" cy="2677097"/>
        </p:xfrm>
        <a:graphic>
          <a:graphicData uri="http://schemas.openxmlformats.org/drawingml/2006/table">
            <a:tbl>
              <a:tblPr rtl="1" firstRow="1" firstCol="1" lastRow="1" lastCol="1" bandRow="1" bandCol="1">
                <a:tableStyleId>{3C2FFA5D-87B4-456A-9821-1D502468CF0F}</a:tableStyleId>
              </a:tblPr>
              <a:tblGrid>
                <a:gridCol w="4816068">
                  <a:extLst>
                    <a:ext uri="{9D8B030D-6E8A-4147-A177-3AD203B41FA5}">
                      <a16:colId xmlns:a16="http://schemas.microsoft.com/office/drawing/2014/main" val="3688837050"/>
                    </a:ext>
                  </a:extLst>
                </a:gridCol>
                <a:gridCol w="4816068">
                  <a:extLst>
                    <a:ext uri="{9D8B030D-6E8A-4147-A177-3AD203B41FA5}">
                      <a16:colId xmlns:a16="http://schemas.microsoft.com/office/drawing/2014/main" val="3727275814"/>
                    </a:ext>
                  </a:extLst>
                </a:gridCol>
              </a:tblGrid>
              <a:tr h="0">
                <a:tc>
                  <a:txBody>
                    <a:bodyPr/>
                    <a:lstStyle/>
                    <a:p>
                      <a:pPr algn="r" rtl="1">
                        <a:lnSpc>
                          <a:spcPct val="150000"/>
                        </a:lnSpc>
                        <a:spcAft>
                          <a:spcPts val="0"/>
                        </a:spcAft>
                      </a:pPr>
                      <a:r>
                        <a:rPr lang="he-IL" sz="2400" u="sng" dirty="0">
                          <a:solidFill>
                            <a:schemeClr val="tx1"/>
                          </a:solidFill>
                          <a:effectLst/>
                        </a:rPr>
                        <a:t>ביאורי מילים:</a:t>
                      </a:r>
                      <a:endParaRPr lang="en-US" sz="2400" u="sng" dirty="0">
                        <a:solidFill>
                          <a:schemeClr val="tx1"/>
                        </a:solidFill>
                        <a:effectLst/>
                      </a:endParaRPr>
                    </a:p>
                    <a:p>
                      <a:pPr algn="r" rtl="1">
                        <a:lnSpc>
                          <a:spcPct val="150000"/>
                        </a:lnSpc>
                        <a:spcAft>
                          <a:spcPts val="0"/>
                        </a:spcAft>
                      </a:pPr>
                      <a:r>
                        <a:rPr lang="he-IL" sz="2400" dirty="0">
                          <a:solidFill>
                            <a:schemeClr val="tx1"/>
                          </a:solidFill>
                          <a:effectLst/>
                        </a:rPr>
                        <a:t>התשועה= הניצחון</a:t>
                      </a:r>
                      <a:endParaRPr lang="en-US" sz="2400" dirty="0">
                        <a:solidFill>
                          <a:schemeClr val="tx1"/>
                        </a:solidFill>
                        <a:effectLst/>
                      </a:endParaRPr>
                    </a:p>
                    <a:p>
                      <a:pPr algn="r" rtl="1">
                        <a:lnSpc>
                          <a:spcPct val="150000"/>
                        </a:lnSpc>
                        <a:spcAft>
                          <a:spcPts val="0"/>
                        </a:spcAft>
                      </a:pPr>
                      <a:r>
                        <a:rPr lang="he-IL" sz="2400" dirty="0">
                          <a:solidFill>
                            <a:schemeClr val="tx1"/>
                          </a:solidFill>
                          <a:effectLst/>
                        </a:rPr>
                        <a:t>ויתגנב= נכנסו בגניבה</a:t>
                      </a:r>
                      <a:endParaRPr lang="en-US" sz="2400" dirty="0">
                        <a:solidFill>
                          <a:schemeClr val="tx1"/>
                        </a:solidFill>
                        <a:effectLst/>
                      </a:endParaRPr>
                    </a:p>
                    <a:p>
                      <a:pPr algn="r" rtl="1">
                        <a:lnSpc>
                          <a:spcPct val="150000"/>
                        </a:lnSpc>
                        <a:spcAft>
                          <a:spcPts val="0"/>
                        </a:spcAft>
                      </a:pPr>
                      <a:r>
                        <a:rPr lang="he-IL" sz="2400" dirty="0">
                          <a:solidFill>
                            <a:schemeClr val="tx1"/>
                          </a:solidFill>
                          <a:effectLst/>
                        </a:rPr>
                        <a:t>הַנִּכְלָמים= המתביישים</a:t>
                      </a:r>
                      <a:endParaRPr lang="en-US" sz="2400" dirty="0">
                        <a:solidFill>
                          <a:schemeClr val="tx1"/>
                        </a:solidFill>
                        <a:effectLst/>
                      </a:endParaRPr>
                    </a:p>
                    <a:p>
                      <a:pPr algn="r" rtl="1">
                        <a:lnSpc>
                          <a:spcPct val="150000"/>
                        </a:lnSpc>
                        <a:spcAft>
                          <a:spcPts val="0"/>
                        </a:spcAft>
                      </a:pPr>
                      <a:r>
                        <a:rPr lang="he-IL" sz="2400" dirty="0">
                          <a:solidFill>
                            <a:schemeClr val="tx1"/>
                          </a:solidFill>
                          <a:effectLst/>
                        </a:rPr>
                        <a:t>לָאַט את פניו= כסה אותם, עָטַף אותם</a:t>
                      </a:r>
                      <a:endParaRPr lang="en-US"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endParaRPr lang="he-IL" sz="2400" dirty="0" smtClean="0">
                        <a:solidFill>
                          <a:schemeClr val="tx1"/>
                        </a:solidFill>
                        <a:effectLst/>
                      </a:endParaRPr>
                    </a:p>
                    <a:p>
                      <a:pPr algn="r" rtl="1">
                        <a:lnSpc>
                          <a:spcPct val="150000"/>
                        </a:lnSpc>
                        <a:spcAft>
                          <a:spcPts val="0"/>
                        </a:spcAft>
                      </a:pPr>
                      <a:r>
                        <a:rPr lang="he-IL" sz="2400" dirty="0" smtClean="0">
                          <a:solidFill>
                            <a:schemeClr val="tx1"/>
                          </a:solidFill>
                          <a:effectLst/>
                        </a:rPr>
                        <a:t>ויהי </a:t>
                      </a:r>
                      <a:r>
                        <a:rPr lang="he-IL" sz="2400" dirty="0">
                          <a:solidFill>
                            <a:schemeClr val="tx1"/>
                          </a:solidFill>
                          <a:effectLst/>
                        </a:rPr>
                        <a:t>כל העם נָדוֹן= דָּנִים </a:t>
                      </a:r>
                      <a:r>
                        <a:rPr lang="he-IL" sz="2400" dirty="0" err="1">
                          <a:solidFill>
                            <a:schemeClr val="tx1"/>
                          </a:solidFill>
                          <a:effectLst/>
                        </a:rPr>
                        <a:t>ומתוַכְּחִים</a:t>
                      </a:r>
                      <a:endParaRPr lang="en-US" sz="2400" dirty="0">
                        <a:solidFill>
                          <a:schemeClr val="tx1"/>
                        </a:solidFill>
                        <a:effectLst/>
                      </a:endParaRPr>
                    </a:p>
                    <a:p>
                      <a:pPr algn="r" rtl="1">
                        <a:lnSpc>
                          <a:spcPct val="150000"/>
                        </a:lnSpc>
                        <a:spcAft>
                          <a:spcPts val="0"/>
                        </a:spcAft>
                      </a:pPr>
                      <a:r>
                        <a:rPr lang="he-IL" sz="2400" dirty="0">
                          <a:solidFill>
                            <a:schemeClr val="tx1"/>
                          </a:solidFill>
                          <a:effectLst/>
                        </a:rPr>
                        <a:t>ויהודה בא </a:t>
                      </a:r>
                      <a:r>
                        <a:rPr lang="he-IL" sz="2400" dirty="0" err="1">
                          <a:solidFill>
                            <a:schemeClr val="tx1"/>
                          </a:solidFill>
                          <a:effectLst/>
                        </a:rPr>
                        <a:t>הגלגלה</a:t>
                      </a:r>
                      <a:r>
                        <a:rPr lang="he-IL" sz="2400" dirty="0">
                          <a:solidFill>
                            <a:schemeClr val="tx1"/>
                          </a:solidFill>
                          <a:effectLst/>
                        </a:rPr>
                        <a:t>= שבט יהודה</a:t>
                      </a:r>
                      <a:endParaRPr lang="en-US" sz="2400" dirty="0">
                        <a:solidFill>
                          <a:schemeClr val="tx1"/>
                        </a:solidFill>
                        <a:effectLst/>
                      </a:endParaRPr>
                    </a:p>
                    <a:p>
                      <a:pPr algn="r" rtl="1">
                        <a:lnSpc>
                          <a:spcPct val="150000"/>
                        </a:lnSpc>
                        <a:spcAft>
                          <a:spcPts val="0"/>
                        </a:spcAft>
                      </a:pPr>
                      <a:r>
                        <a:rPr lang="he-IL" sz="2400" dirty="0">
                          <a:solidFill>
                            <a:schemeClr val="tx1"/>
                          </a:solidFill>
                          <a:effectLst/>
                        </a:rPr>
                        <a:t>הָעֲבָרָה= מַעַבְּרָה, רַפְסוֹדָה</a:t>
                      </a:r>
                      <a:endParaRPr lang="en-US" sz="2400" dirty="0">
                        <a:solidFill>
                          <a:schemeClr val="tx1"/>
                        </a:solidFill>
                        <a:effectLst/>
                      </a:endParaRPr>
                    </a:p>
                    <a:p>
                      <a:pPr algn="r" rtl="1">
                        <a:lnSpc>
                          <a:spcPct val="150000"/>
                        </a:lnSpc>
                        <a:spcAft>
                          <a:spcPts val="0"/>
                        </a:spcAft>
                      </a:pPr>
                      <a:r>
                        <a:rPr lang="he-IL" sz="2400" dirty="0" err="1">
                          <a:solidFill>
                            <a:schemeClr val="tx1"/>
                          </a:solidFill>
                          <a:effectLst/>
                        </a:rPr>
                        <a:t>הֶעֱוָה</a:t>
                      </a:r>
                      <a:r>
                        <a:rPr lang="he-IL" sz="2400" dirty="0">
                          <a:solidFill>
                            <a:schemeClr val="tx1"/>
                          </a:solidFill>
                          <a:effectLst/>
                        </a:rPr>
                        <a:t> עבדך= חָטָא</a:t>
                      </a:r>
                      <a:endParaRPr lang="en-US"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48295216"/>
                  </a:ext>
                </a:extLst>
              </a:tr>
            </a:tbl>
          </a:graphicData>
        </a:graphic>
      </p:graphicFrame>
    </p:spTree>
    <p:extLst>
      <p:ext uri="{BB962C8B-B14F-4D97-AF65-F5344CB8AC3E}">
        <p14:creationId xmlns:p14="http://schemas.microsoft.com/office/powerpoint/2010/main" val="399769289"/>
      </p:ext>
    </p:extLst>
  </p:cSld>
  <p:clrMapOvr>
    <a:masterClrMapping/>
  </p:clrMapOvr>
  <mc:AlternateContent xmlns:mc="http://schemas.openxmlformats.org/markup-compatibility/2006">
    <mc:Choice xmlns:p14="http://schemas.microsoft.com/office/powerpoint/2010/main" Requires="p14">
      <p:transition spd="slow" p14:dur="1750">
        <p:sndAc>
          <p:stSnd>
            <p:snd r:embed="rId2" name="applause.wav"/>
          </p:stSnd>
        </p:sndAc>
      </p:transition>
    </mc:Choice>
    <mc:Fallback>
      <p:transition spd="slow">
        <p:sndAc>
          <p:stSnd>
            <p:snd r:embed="rId2" name="applause.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94716" y="1226279"/>
            <a:ext cx="6759263" cy="3046988"/>
          </a:xfrm>
          <a:prstGeom prst="rect">
            <a:avLst/>
          </a:prstGeom>
          <a:solidFill>
            <a:schemeClr val="accent4">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נושאי הפרק:</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פ"ס</a:t>
            </a: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כה'-לא': </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מפיבושת בא לפני דוד. משפט</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דוד על רכוש שאול.</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u="sng" baseline="0" dirty="0" err="1" smtClean="0">
                <a:solidFill>
                  <a:prstClr val="black"/>
                </a:solidFill>
                <a:latin typeface="David" panose="020E0502060401010101" pitchFamily="34" charset="-79"/>
                <a:cs typeface="David" panose="020E0502060401010101" pitchFamily="34" charset="-79"/>
              </a:rPr>
              <a:t>פ"ס</a:t>
            </a:r>
            <a:r>
              <a:rPr lang="he-IL" sz="3200" b="1" u="sng" dirty="0" smtClean="0">
                <a:solidFill>
                  <a:prstClr val="black"/>
                </a:solidFill>
                <a:latin typeface="David" panose="020E0502060401010101" pitchFamily="34" charset="-79"/>
                <a:cs typeface="David" panose="020E0502060401010101" pitchFamily="34" charset="-79"/>
              </a:rPr>
              <a:t> לב'-מ': </a:t>
            </a:r>
            <a:r>
              <a:rPr lang="he-IL" sz="3200" dirty="0" smtClean="0">
                <a:solidFill>
                  <a:prstClr val="black"/>
                </a:solidFill>
                <a:latin typeface="David" panose="020E0502060401010101" pitchFamily="34" charset="-79"/>
                <a:cs typeface="David" panose="020E0502060401010101" pitchFamily="34" charset="-79"/>
              </a:rPr>
              <a:t>דוד גומל חסד לבן ברזילי</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פ"ס</a:t>
            </a:r>
            <a:r>
              <a:rPr kumimoji="0" lang="he-IL" sz="3200" b="1" i="0" u="sng"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מא'-מד': </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דין ודברים בין אנשי ישראל לאנשי יהודה על השבת דוד למלכותו. </a:t>
            </a:r>
            <a:endPar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6" name="TextBox 5"/>
          <p:cNvSpPr txBox="1"/>
          <p:nvPr/>
        </p:nvSpPr>
        <p:spPr>
          <a:xfrm>
            <a:off x="2794716" y="165280"/>
            <a:ext cx="6759262" cy="646331"/>
          </a:xfrm>
          <a:prstGeom prst="rect">
            <a:avLst/>
          </a:prstGeom>
          <a:solidFill>
            <a:schemeClr val="accent1">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נעבור לחלק נוסף בפרק </a:t>
            </a:r>
            <a:r>
              <a:rPr kumimoji="0" lang="he-IL" sz="3600" b="1"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פ"ס</a:t>
            </a:r>
            <a:r>
              <a:rPr kumimoji="0" lang="he-IL" sz="36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כה'-מד':</a:t>
            </a:r>
            <a:r>
              <a:rPr kumimoji="0" lang="he-IL" sz="3600" b="1"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endParaRPr kumimoji="0" lang="he-IL" sz="36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7" name="תמונה 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9553978" y="1826639"/>
            <a:ext cx="2700271" cy="2861296"/>
          </a:xfrm>
          <a:prstGeom prst="rect">
            <a:avLst/>
          </a:prstGeom>
        </p:spPr>
      </p:pic>
      <p:pic>
        <p:nvPicPr>
          <p:cNvPr id="3" name="תמונה 2"/>
          <p:cNvPicPr>
            <a:picLocks noChangeAspect="1"/>
          </p:cNvPicPr>
          <p:nvPr/>
        </p:nvPicPr>
        <p:blipFill>
          <a:blip r:embed="rId4"/>
          <a:stretch>
            <a:fillRect/>
          </a:stretch>
        </p:blipFill>
        <p:spPr>
          <a:xfrm>
            <a:off x="8479423" y="4273267"/>
            <a:ext cx="3139306" cy="4978874"/>
          </a:xfrm>
          <a:prstGeom prst="rect">
            <a:avLst/>
          </a:prstGeom>
        </p:spPr>
      </p:pic>
      <p:pic>
        <p:nvPicPr>
          <p:cNvPr id="8" name="תמונה 7"/>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Lst>
          </a:blip>
          <a:stretch>
            <a:fillRect/>
          </a:stretch>
        </p:blipFill>
        <p:spPr>
          <a:xfrm>
            <a:off x="10049076" y="165280"/>
            <a:ext cx="1782678" cy="1803600"/>
          </a:xfrm>
          <a:prstGeom prst="rect">
            <a:avLst/>
          </a:prstGeom>
        </p:spPr>
      </p:pic>
      <p:pic>
        <p:nvPicPr>
          <p:cNvPr id="9" name="תמונה 8"/>
          <p:cNvPicPr>
            <a:picLocks noChangeAspect="1"/>
          </p:cNvPicPr>
          <p:nvPr/>
        </p:nvPicPr>
        <p:blipFill>
          <a:blip r:embed="rId7">
            <a:clrChange>
              <a:clrFrom>
                <a:srgbClr val="2D298A"/>
              </a:clrFrom>
              <a:clrTo>
                <a:srgbClr val="2D298A">
                  <a:alpha val="0"/>
                </a:srgbClr>
              </a:clrTo>
            </a:clrChange>
          </a:blip>
          <a:stretch>
            <a:fillRect/>
          </a:stretch>
        </p:blipFill>
        <p:spPr>
          <a:xfrm>
            <a:off x="229673" y="4354744"/>
            <a:ext cx="3148149" cy="2370228"/>
          </a:xfrm>
          <a:prstGeom prst="rect">
            <a:avLst/>
          </a:prstGeom>
        </p:spPr>
      </p:pic>
      <p:sp>
        <p:nvSpPr>
          <p:cNvPr id="10" name="TextBox 9"/>
          <p:cNvSpPr txBox="1"/>
          <p:nvPr/>
        </p:nvSpPr>
        <p:spPr>
          <a:xfrm>
            <a:off x="3771411" y="4906876"/>
            <a:ext cx="4314422" cy="1569660"/>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התמונות קשורות לדברים שנראה בלמידה בחלק זה של הפרק.....</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980968964"/>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68311"/>
            <a:ext cx="6518856" cy="3539430"/>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כה. </a:t>
            </a:r>
            <a:r>
              <a:rPr lang="he-IL" sz="3200" dirty="0" smtClean="0">
                <a:latin typeface="David" panose="020E0502060401010101" pitchFamily="34" charset="-79"/>
                <a:cs typeface="David" panose="020E0502060401010101" pitchFamily="34" charset="-79"/>
              </a:rPr>
              <a:t>מפיבושת נכד שאול ירד להקביל את פני המלך, </a:t>
            </a:r>
            <a:r>
              <a:rPr lang="he-IL" sz="3200" b="1" dirty="0" smtClean="0">
                <a:latin typeface="David" panose="020E0502060401010101" pitchFamily="34" charset="-79"/>
                <a:cs typeface="David" panose="020E0502060401010101" pitchFamily="34" charset="-79"/>
              </a:rPr>
              <a:t>ולא רחץ את רגליו ולא סיפר את השפם שלו ואת בגדיו לא כיבס </a:t>
            </a:r>
            <a:r>
              <a:rPr lang="he-IL" sz="3200" dirty="0" smtClean="0">
                <a:latin typeface="David" panose="020E0502060401010101" pitchFamily="34" charset="-79"/>
                <a:cs typeface="David" panose="020E0502060401010101" pitchFamily="34" charset="-79"/>
              </a:rPr>
              <a:t>מאותו יום שגלה דוד המלך עד היום שחזר בשלום. </a:t>
            </a:r>
          </a:p>
          <a:p>
            <a:r>
              <a:rPr lang="he-IL" sz="3200" b="1" dirty="0" err="1" smtClean="0">
                <a:latin typeface="David" panose="020E0502060401010101" pitchFamily="34" charset="-79"/>
                <a:cs typeface="David" panose="020E0502060401010101" pitchFamily="34" charset="-79"/>
              </a:rPr>
              <a:t>כו</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וכאשר ניכנס מפיבושת לירושלים להקביל פני המלך. שאל אותו המלך: </a:t>
            </a:r>
            <a:r>
              <a:rPr lang="he-IL" sz="3200" b="1" dirty="0" smtClean="0">
                <a:latin typeface="David" panose="020E0502060401010101" pitchFamily="34" charset="-79"/>
                <a:cs typeface="David" panose="020E0502060401010101" pitchFamily="34" charset="-79"/>
              </a:rPr>
              <a:t>מדוע לא הצטרפת אלי כשאר נאמני מפיבושת?? </a:t>
            </a:r>
            <a:endParaRPr lang="he-IL" sz="3200" b="1" dirty="0">
              <a:latin typeface="David" panose="020E0502060401010101" pitchFamily="34" charset="-79"/>
              <a:cs typeface="David" panose="020E0502060401010101" pitchFamily="34" charset="-79"/>
            </a:endParaRPr>
          </a:p>
        </p:txBody>
      </p:sp>
      <p:sp>
        <p:nvSpPr>
          <p:cNvPr id="6" name="TextBox 5"/>
          <p:cNvSpPr txBox="1"/>
          <p:nvPr/>
        </p:nvSpPr>
        <p:spPr>
          <a:xfrm>
            <a:off x="6864439" y="268311"/>
            <a:ext cx="5200919" cy="403187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וּמְפִבֹ֨שֶׁת</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בֶּן־שָׁא֔וּל</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יָרַ֖ד לִקְרַ֣את הַמֶּ֑לֶךְ </a:t>
            </a:r>
            <a:r>
              <a:rPr lang="he-IL" sz="3200" b="1" dirty="0" err="1" smtClean="0">
                <a:latin typeface="David" panose="020E0502060401010101" pitchFamily="34" charset="-79"/>
                <a:cs typeface="David" panose="020E0502060401010101" pitchFamily="34" charset="-79"/>
              </a:rPr>
              <a:t>וְלֹֽא־עָשָׂ֨ה</a:t>
            </a:r>
            <a:r>
              <a:rPr lang="he-IL" sz="3200" b="1" dirty="0" smtClean="0">
                <a:latin typeface="David" panose="020E0502060401010101" pitchFamily="34" charset="-79"/>
                <a:cs typeface="David" panose="020E0502060401010101" pitchFamily="34" charset="-79"/>
              </a:rPr>
              <a:t> רַגְלָ֜יו </a:t>
            </a:r>
            <a:r>
              <a:rPr lang="he-IL" sz="3200" b="1" dirty="0" err="1" smtClean="0">
                <a:latin typeface="David" panose="020E0502060401010101" pitchFamily="34" charset="-79"/>
                <a:cs typeface="David" panose="020E0502060401010101" pitchFamily="34" charset="-79"/>
              </a:rPr>
              <a:t>וְלֹֽא־עָשָׂ֣ה</a:t>
            </a:r>
            <a:r>
              <a:rPr lang="he-IL" sz="3200" b="1" dirty="0" smtClean="0">
                <a:latin typeface="David" panose="020E0502060401010101" pitchFamily="34" charset="-79"/>
                <a:cs typeface="David" panose="020E0502060401010101" pitchFamily="34" charset="-79"/>
              </a:rPr>
              <a:t> שְׂפָמ֗וֹ </a:t>
            </a:r>
            <a:r>
              <a:rPr lang="he-IL" sz="3200" b="1" dirty="0" err="1" smtClean="0">
                <a:latin typeface="David" panose="020E0502060401010101" pitchFamily="34" charset="-79"/>
                <a:cs typeface="David" panose="020E0502060401010101" pitchFamily="34" charset="-79"/>
              </a:rPr>
              <a:t>וְאֶת־בְּגָדָיו</a:t>
            </a:r>
            <a:r>
              <a:rPr lang="he-IL" sz="3200" b="1" dirty="0" smtClean="0">
                <a:latin typeface="David" panose="020E0502060401010101" pitchFamily="34" charset="-79"/>
                <a:cs typeface="David" panose="020E0502060401010101" pitchFamily="34" charset="-79"/>
              </a:rPr>
              <a:t>֙ לֹ֣א כִבֵּ֔ס </a:t>
            </a:r>
            <a:r>
              <a:rPr lang="he-IL" sz="3200" dirty="0" err="1" smtClean="0">
                <a:latin typeface="David" panose="020E0502060401010101" pitchFamily="34" charset="-79"/>
                <a:cs typeface="David" panose="020E0502060401010101" pitchFamily="34" charset="-79"/>
              </a:rPr>
              <a:t>לְמִן־הַיּוֹם</a:t>
            </a:r>
            <a:r>
              <a:rPr lang="he-IL" sz="3200" dirty="0" smtClean="0">
                <a:latin typeface="David" panose="020E0502060401010101" pitchFamily="34" charset="-79"/>
                <a:cs typeface="David" panose="020E0502060401010101" pitchFamily="34" charset="-79"/>
              </a:rPr>
              <a:t>֙ לֶ֣כֶת הַמֶּ֔לֶךְ </a:t>
            </a:r>
            <a:r>
              <a:rPr lang="he-IL" sz="3200" dirty="0" err="1" smtClean="0">
                <a:latin typeface="David" panose="020E0502060401010101" pitchFamily="34" charset="-79"/>
                <a:cs typeface="David" panose="020E0502060401010101" pitchFamily="34" charset="-79"/>
              </a:rPr>
              <a:t>עַד־הַיּ֖וֹם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אֲשֶׁר־בָּ֥א</a:t>
            </a:r>
            <a:r>
              <a:rPr lang="he-IL" sz="3200" dirty="0" smtClean="0">
                <a:latin typeface="David" panose="020E0502060401010101" pitchFamily="34" charset="-79"/>
                <a:cs typeface="David" panose="020E0502060401010101" pitchFamily="34" charset="-79"/>
              </a:rPr>
              <a:t> בְשָׁלֽוֹם׃ </a:t>
            </a:r>
          </a:p>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וַיְהִ֛י </a:t>
            </a:r>
            <a:r>
              <a:rPr lang="he-IL" sz="3200" dirty="0" err="1" smtClean="0">
                <a:latin typeface="David" panose="020E0502060401010101" pitchFamily="34" charset="-79"/>
                <a:cs typeface="David" panose="020E0502060401010101" pitchFamily="34" charset="-79"/>
              </a:rPr>
              <a:t>כִּי־בָ֥א</a:t>
            </a:r>
            <a:r>
              <a:rPr lang="he-IL" sz="3200" dirty="0" smtClean="0">
                <a:latin typeface="David" panose="020E0502060401010101" pitchFamily="34" charset="-79"/>
                <a:cs typeface="David" panose="020E0502060401010101" pitchFamily="34" charset="-79"/>
              </a:rPr>
              <a:t> יְרֽוּשָׁלִַ֖ם לִקְרַ֣את הַמֶּ֑לֶךְ וַיֹּ֤אמֶר לוֹ֙ הַמֶּ֔לֶךְ </a:t>
            </a:r>
            <a:r>
              <a:rPr lang="he-IL" sz="3200" b="1" dirty="0" smtClean="0">
                <a:latin typeface="David" panose="020E0502060401010101" pitchFamily="34" charset="-79"/>
                <a:cs typeface="David" panose="020E0502060401010101" pitchFamily="34" charset="-79"/>
              </a:rPr>
              <a:t>לָ֛מָּה </a:t>
            </a:r>
            <a:r>
              <a:rPr lang="he-IL" sz="3200" b="1" dirty="0" err="1" smtClean="0">
                <a:latin typeface="David" panose="020E0502060401010101" pitchFamily="34" charset="-79"/>
                <a:cs typeface="David" panose="020E0502060401010101" pitchFamily="34" charset="-79"/>
              </a:rPr>
              <a:t>לֹֽא־הָלַ֥כְת</a:t>
            </a:r>
            <a:r>
              <a:rPr lang="he-IL" sz="3200" b="1" dirty="0" smtClean="0">
                <a:latin typeface="David" panose="020E0502060401010101" pitchFamily="34" charset="-79"/>
                <a:cs typeface="David" panose="020E0502060401010101" pitchFamily="34" charset="-79"/>
              </a:rPr>
              <a:t>ָּ עִמִּ֖י </a:t>
            </a:r>
            <a:r>
              <a:rPr lang="he-IL" sz="3200" b="1" dirty="0" err="1" smtClean="0">
                <a:latin typeface="David" panose="020E0502060401010101" pitchFamily="34" charset="-79"/>
                <a:cs typeface="David" panose="020E0502060401010101" pitchFamily="34" charset="-79"/>
              </a:rPr>
              <a:t>מְפִיבֹֽשֶׁת</a:t>
            </a:r>
            <a:r>
              <a:rPr lang="he-IL" sz="3200" b="1" dirty="0" smtClean="0">
                <a:latin typeface="David" panose="020E0502060401010101" pitchFamily="34" charset="-79"/>
                <a:cs typeface="David" panose="020E0502060401010101" pitchFamily="34" charset="-79"/>
              </a:rPr>
              <a:t>׃</a:t>
            </a:r>
            <a:endParaRPr lang="he-IL" sz="3200" b="1"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8743681" y="3586765"/>
            <a:ext cx="3739470" cy="3962466"/>
          </a:xfrm>
          <a:prstGeom prst="rect">
            <a:avLst/>
          </a:prstGeom>
        </p:spPr>
      </p:pic>
      <p:pic>
        <p:nvPicPr>
          <p:cNvPr id="3" name="תמונה 2"/>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74275" y="3309870"/>
            <a:ext cx="4651026" cy="4928381"/>
          </a:xfrm>
          <a:prstGeom prst="rect">
            <a:avLst/>
          </a:prstGeom>
        </p:spPr>
      </p:pic>
      <p:pic>
        <p:nvPicPr>
          <p:cNvPr id="4" name="תמונה 3"/>
          <p:cNvPicPr>
            <a:picLocks noChangeAspect="1"/>
          </p:cNvPicPr>
          <p:nvPr/>
        </p:nvPicPr>
        <p:blipFill>
          <a:blip r:embed="rId6">
            <a:extLst>
              <a:ext uri="{BEBA8EAE-BF5A-486C-A8C5-ECC9F3942E4B}">
                <a14:imgProps xmlns:a14="http://schemas.microsoft.com/office/drawing/2010/main">
                  <a14:imgLayer r:embed="rId7">
                    <a14:imgEffect>
                      <a14:backgroundRemoval t="0" b="88525" l="0" r="100000"/>
                    </a14:imgEffect>
                  </a14:imgLayer>
                </a14:imgProps>
              </a:ext>
            </a:extLst>
          </a:blip>
          <a:stretch>
            <a:fillRect/>
          </a:stretch>
        </p:blipFill>
        <p:spPr>
          <a:xfrm>
            <a:off x="5977844" y="3844682"/>
            <a:ext cx="2411448" cy="1452209"/>
          </a:xfrm>
          <a:prstGeom prst="rect">
            <a:avLst/>
          </a:prstGeom>
        </p:spPr>
      </p:pic>
      <p:cxnSp>
        <p:nvCxnSpPr>
          <p:cNvPr id="8" name="מחבר חץ ישר 7"/>
          <p:cNvCxnSpPr/>
          <p:nvPr/>
        </p:nvCxnSpPr>
        <p:spPr>
          <a:xfrm flipH="1">
            <a:off x="7778839" y="1687132"/>
            <a:ext cx="3631843" cy="21575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מחבר חץ ישר 8"/>
          <p:cNvCxnSpPr/>
          <p:nvPr/>
        </p:nvCxnSpPr>
        <p:spPr>
          <a:xfrm>
            <a:off x="8679944" y="1704248"/>
            <a:ext cx="1660718" cy="2595936"/>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 name="מחבר חץ ישר 10"/>
          <p:cNvCxnSpPr/>
          <p:nvPr/>
        </p:nvCxnSpPr>
        <p:spPr>
          <a:xfrm flipH="1">
            <a:off x="8461420" y="1216320"/>
            <a:ext cx="1268592" cy="401024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11000" y="4019618"/>
            <a:ext cx="5115059" cy="2554545"/>
          </a:xfrm>
          <a:prstGeom prst="rect">
            <a:avLst/>
          </a:prstGeom>
          <a:solidFill>
            <a:schemeClr val="accent6">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ציבא</a:t>
            </a: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רימה את דוד וסיפר רכילות על מפיבושת</a:t>
            </a:r>
            <a:r>
              <a:rPr kumimoji="0" lang="he-IL" sz="3200" i="0"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שהוא שמח על כך שדוד בורח ועכשיו המלוכה תחזור אליו. ובאמת מפיבושת</a:t>
            </a:r>
            <a:r>
              <a:rPr kumimoji="0" lang="he-IL" sz="3200" i="0"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ישב באבל וצער ויחף </a:t>
            </a:r>
            <a:endParaRPr kumimoji="0" lang="he-IL" sz="3200" i="0"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3580480684"/>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circle(in)">
                                      <p:cBhvr>
                                        <p:cTn id="29" dur="20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randombar(horizontal)">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5">
                                            <p:txEl>
                                              <p:pRg st="1" end="1"/>
                                            </p:txEl>
                                          </p:spTgt>
                                        </p:tgtEl>
                                        <p:attrNameLst>
                                          <p:attrName>style.visibility</p:attrName>
                                        </p:attrNameLst>
                                      </p:cBhvr>
                                      <p:to>
                                        <p:strVal val="visible"/>
                                      </p:to>
                                    </p:set>
                                    <p:animEffect transition="in" filter="circle(in)">
                                      <p:cBhvr>
                                        <p:cTn id="50"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3761" y="302080"/>
            <a:ext cx="7330228" cy="600164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כז</a:t>
            </a:r>
            <a:r>
              <a:rPr lang="he-IL" sz="3200" b="1" u="sng" dirty="0" smtClean="0">
                <a:latin typeface="David" panose="020E0502060401010101" pitchFamily="34" charset="-79"/>
                <a:cs typeface="David" panose="020E0502060401010101" pitchFamily="34" charset="-79"/>
              </a:rPr>
              <a:t>. ענה מפיבושת: </a:t>
            </a:r>
            <a:r>
              <a:rPr lang="he-IL" sz="3200" dirty="0" smtClean="0">
                <a:latin typeface="David" panose="020E0502060401010101" pitchFamily="34" charset="-79"/>
                <a:cs typeface="David" panose="020E0502060401010101" pitchFamily="34" charset="-79"/>
              </a:rPr>
              <a:t>אדוני המלך משרתי רימה אותי שהלך ללא ידיעתי. שאני אמרתי לו שיקשור לי אוכף לחמור וארכב עליו ואז אוכל לבוא אל המלך, </a:t>
            </a:r>
            <a:r>
              <a:rPr lang="he-IL" sz="3200" b="1" dirty="0" smtClean="0">
                <a:latin typeface="David" panose="020E0502060401010101" pitchFamily="34" charset="-79"/>
                <a:cs typeface="David" panose="020E0502060401010101" pitchFamily="34" charset="-79"/>
              </a:rPr>
              <a:t>שהרי צולע אני ואיני יכול ללכת ברגלי</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כח</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ומשרתי (</a:t>
            </a:r>
            <a:r>
              <a:rPr lang="he-IL" sz="3200" dirty="0" err="1" smtClean="0">
                <a:latin typeface="David" panose="020E0502060401010101" pitchFamily="34" charset="-79"/>
                <a:cs typeface="David" panose="020E0502060401010101" pitchFamily="34" charset="-79"/>
              </a:rPr>
              <a:t>ציבא</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דיבר עלי רכילות </a:t>
            </a:r>
            <a:r>
              <a:rPr lang="he-IL" sz="3200" dirty="0" smtClean="0">
                <a:latin typeface="David" panose="020E0502060401010101" pitchFamily="34" charset="-79"/>
                <a:cs typeface="David" panose="020E0502060401010101" pitchFamily="34" charset="-79"/>
              </a:rPr>
              <a:t>לפני המלך, ואדוני המלך כמלאך ה' יכול בחכמתו להבחין שדברי אמת בפי ותחליט כפי הנראה לך לנכון. </a:t>
            </a:r>
          </a:p>
          <a:p>
            <a:r>
              <a:rPr lang="he-IL" sz="3200" b="1" u="sng" dirty="0" err="1" smtClean="0">
                <a:latin typeface="David" panose="020E0502060401010101" pitchFamily="34" charset="-79"/>
                <a:cs typeface="David" panose="020E0502060401010101" pitchFamily="34" charset="-79"/>
              </a:rPr>
              <a:t>כט</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שהרי כל בית אבי היו חייבי מיתה כלפי אדוני המלך. ולא נקמת בי והרגתני אלא שמת אותי בין המסובים על שולחנך. </a:t>
            </a:r>
            <a:r>
              <a:rPr lang="he-IL" sz="3200" b="1" dirty="0" smtClean="0">
                <a:latin typeface="David" panose="020E0502060401010101" pitchFamily="34" charset="-79"/>
                <a:cs typeface="David" panose="020E0502060401010101" pitchFamily="34" charset="-79"/>
              </a:rPr>
              <a:t>ואין לי זכות לבקש שתוסיף להטיב לי, ולבוא בעוד טענות אל המלך. </a:t>
            </a:r>
            <a:endParaRPr lang="he-IL" sz="3200" b="1" dirty="0">
              <a:latin typeface="David" panose="020E0502060401010101" pitchFamily="34" charset="-79"/>
              <a:cs typeface="David" panose="020E0502060401010101" pitchFamily="34" charset="-79"/>
            </a:endParaRPr>
          </a:p>
        </p:txBody>
      </p:sp>
      <p:sp>
        <p:nvSpPr>
          <p:cNvPr id="6" name="TextBox 5"/>
          <p:cNvSpPr txBox="1"/>
          <p:nvPr/>
        </p:nvSpPr>
        <p:spPr>
          <a:xfrm>
            <a:off x="7547019" y="160413"/>
            <a:ext cx="4518339" cy="600164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כז</a:t>
            </a:r>
            <a:r>
              <a:rPr lang="he-IL" sz="3200" dirty="0" smtClean="0">
                <a:latin typeface="David" panose="020E0502060401010101" pitchFamily="34" charset="-79"/>
                <a:cs typeface="David" panose="020E0502060401010101" pitchFamily="34" charset="-79"/>
              </a:rPr>
              <a:t> וַיֹּאמַ֕ר אֲדֹנִ֥י הַמֶּ֖לֶךְ </a:t>
            </a:r>
            <a:r>
              <a:rPr lang="he-IL" sz="3200" b="1" dirty="0" smtClean="0">
                <a:latin typeface="David" panose="020E0502060401010101" pitchFamily="34" charset="-79"/>
                <a:cs typeface="David" panose="020E0502060401010101" pitchFamily="34" charset="-79"/>
              </a:rPr>
              <a:t>עַבְדִּ֣י רִמָּ֑נִי </a:t>
            </a:r>
            <a:r>
              <a:rPr lang="he-IL" sz="3200" dirty="0" err="1" smtClean="0">
                <a:latin typeface="David" panose="020E0502060401010101" pitchFamily="34" charset="-79"/>
                <a:cs typeface="David" panose="020E0502060401010101" pitchFamily="34" charset="-79"/>
              </a:rPr>
              <a:t>כִּֽי־אָמַ֨ר</a:t>
            </a:r>
            <a:r>
              <a:rPr lang="he-IL" sz="3200" dirty="0" smtClean="0">
                <a:latin typeface="David" panose="020E0502060401010101" pitchFamily="34" charset="-79"/>
                <a:cs typeface="David" panose="020E0502060401010101" pitchFamily="34" charset="-79"/>
              </a:rPr>
              <a:t> עַבְדְּךָ֜ </a:t>
            </a:r>
            <a:r>
              <a:rPr lang="he-IL" sz="3200" dirty="0" err="1" smtClean="0">
                <a:latin typeface="David" panose="020E0502060401010101" pitchFamily="34" charset="-79"/>
                <a:cs typeface="David" panose="020E0502060401010101" pitchFamily="34" charset="-79"/>
              </a:rPr>
              <a:t>אֶחְבְּשָׁה־לִּי</a:t>
            </a:r>
            <a:r>
              <a:rPr lang="he-IL" sz="3200" dirty="0" smtClean="0">
                <a:latin typeface="David" panose="020E0502060401010101" pitchFamily="34" charset="-79"/>
                <a:cs typeface="David" panose="020E0502060401010101" pitchFamily="34" charset="-79"/>
              </a:rPr>
              <a:t>֩ הַֽחֲמ֨וֹר וְאֶרְכַּ֤ב עָלֶ֨יהָ֙ וְאֵלֵ֣ךְ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כִּ֥י פִסֵּ֖חַ עַבְדֶּֽךָ׃ </a:t>
            </a:r>
          </a:p>
          <a:p>
            <a:r>
              <a:rPr lang="he-IL" sz="3200" b="1" u="sng" dirty="0" err="1" smtClean="0">
                <a:latin typeface="David" panose="020E0502060401010101" pitchFamily="34" charset="-79"/>
                <a:cs typeface="David" panose="020E0502060401010101" pitchFamily="34" charset="-79"/>
              </a:rPr>
              <a:t>כח</a:t>
            </a:r>
            <a:r>
              <a:rPr lang="he-IL" sz="3200" dirty="0" smtClean="0">
                <a:latin typeface="David" panose="020E0502060401010101" pitchFamily="34" charset="-79"/>
                <a:cs typeface="David" panose="020E0502060401010101" pitchFamily="34" charset="-79"/>
              </a:rPr>
              <a:t> וַיְרַגֵּ֣ל בְּעַבְדְּךָ֔ </a:t>
            </a:r>
            <a:r>
              <a:rPr lang="he-IL" sz="3200" dirty="0" err="1" smtClean="0">
                <a:latin typeface="David" panose="020E0502060401010101" pitchFamily="34" charset="-79"/>
                <a:cs typeface="David" panose="020E0502060401010101" pitchFamily="34" charset="-79"/>
              </a:rPr>
              <a:t>אֶל־אֲדֹנִ֖י</a:t>
            </a:r>
            <a:r>
              <a:rPr lang="he-IL" sz="3200" dirty="0" smtClean="0">
                <a:latin typeface="David" panose="020E0502060401010101" pitchFamily="34" charset="-79"/>
                <a:cs typeface="David" panose="020E0502060401010101" pitchFamily="34" charset="-79"/>
              </a:rPr>
              <a:t> הַמֶּ֑לֶךְ </a:t>
            </a:r>
            <a:r>
              <a:rPr lang="he-IL" sz="3200" b="1" dirty="0" smtClean="0">
                <a:latin typeface="David" panose="020E0502060401010101" pitchFamily="34" charset="-79"/>
                <a:cs typeface="David" panose="020E0502060401010101" pitchFamily="34" charset="-79"/>
              </a:rPr>
              <a:t>וַֽאדֹנִ֤י הַמֶּ֨לֶךְ֙ כְּמַלְאַ֣ךְ </a:t>
            </a:r>
            <a:r>
              <a:rPr lang="he-IL" sz="3200" b="1" dirty="0" err="1" smtClean="0">
                <a:latin typeface="David" panose="020E0502060401010101" pitchFamily="34" charset="-79"/>
                <a:cs typeface="David" panose="020E0502060401010101" pitchFamily="34" charset="-79"/>
              </a:rPr>
              <a:t>הָֽאֱלֹהִ֔ים</a:t>
            </a:r>
            <a:r>
              <a:rPr lang="he-IL" sz="3200" b="1" dirty="0" smtClean="0">
                <a:latin typeface="David" panose="020E0502060401010101" pitchFamily="34" charset="-79"/>
                <a:cs typeface="David" panose="020E0502060401010101" pitchFamily="34" charset="-79"/>
              </a:rPr>
              <a:t> וַֽעֲשֵׂ֥ה הַטּ֖וֹב בְּעֵינֶֽיךָ</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כִּי֩ לֹ֨א הָיָ֜ה כָּל־בֵּ֣ית אָבִ֗י כִּ֤י </a:t>
            </a:r>
            <a:r>
              <a:rPr lang="he-IL" sz="3200" dirty="0" err="1" smtClean="0">
                <a:latin typeface="David" panose="020E0502060401010101" pitchFamily="34" charset="-79"/>
                <a:cs typeface="David" panose="020E0502060401010101" pitchFamily="34" charset="-79"/>
              </a:rPr>
              <a:t>אִם־אַנְשֵׁי־מָ֨וֶת</a:t>
            </a:r>
            <a:r>
              <a:rPr lang="he-IL" sz="3200" dirty="0" smtClean="0">
                <a:latin typeface="David" panose="020E0502060401010101" pitchFamily="34" charset="-79"/>
                <a:cs typeface="David" panose="020E0502060401010101" pitchFamily="34" charset="-79"/>
              </a:rPr>
              <a:t>֙ לַֽאדֹנִ֣י הַמֶּ֔לֶךְ </a:t>
            </a:r>
            <a:r>
              <a:rPr lang="he-IL" sz="3200" dirty="0" err="1" smtClean="0">
                <a:latin typeface="David" panose="020E0502060401010101" pitchFamily="34" charset="-79"/>
                <a:cs typeface="David" panose="020E0502060401010101" pitchFamily="34" charset="-79"/>
              </a:rPr>
              <a:t>וַתָּ֨שֶׁת</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אֶֽת־עַבְדְּך</a:t>
            </a:r>
            <a:r>
              <a:rPr lang="he-IL" sz="3200" dirty="0" smtClean="0">
                <a:latin typeface="David" panose="020E0502060401010101" pitchFamily="34" charset="-79"/>
                <a:cs typeface="David" panose="020E0502060401010101" pitchFamily="34" charset="-79"/>
              </a:rPr>
              <a:t>ָ֔ בְּאֹֽכְלֵ֖י שֻׁלְחָנֶ֑ךָ </a:t>
            </a:r>
            <a:r>
              <a:rPr lang="he-IL" sz="3200" b="1" dirty="0" err="1" smtClean="0">
                <a:latin typeface="David" panose="020E0502060401010101" pitchFamily="34" charset="-79"/>
                <a:cs typeface="David" panose="020E0502060401010101" pitchFamily="34" charset="-79"/>
              </a:rPr>
              <a:t>וּמַה־יֶּשׁ־לִ֥י</a:t>
            </a:r>
            <a:r>
              <a:rPr lang="he-IL" sz="3200" b="1" dirty="0" smtClean="0">
                <a:latin typeface="David" panose="020E0502060401010101" pitchFamily="34" charset="-79"/>
                <a:cs typeface="David" panose="020E0502060401010101" pitchFamily="34" charset="-79"/>
              </a:rPr>
              <a:t> עוֹד֙ צְדָקָ֔ה </a:t>
            </a:r>
            <a:r>
              <a:rPr lang="he-IL" sz="3200" b="1" dirty="0" err="1" smtClean="0">
                <a:latin typeface="David" panose="020E0502060401010101" pitchFamily="34" charset="-79"/>
                <a:cs typeface="David" panose="020E0502060401010101" pitchFamily="34" charset="-79"/>
              </a:rPr>
              <a:t>וְלִזְעֹ֥ק</a:t>
            </a:r>
            <a:r>
              <a:rPr lang="he-IL" sz="3200" b="1" dirty="0" smtClean="0">
                <a:latin typeface="David" panose="020E0502060401010101" pitchFamily="34" charset="-79"/>
                <a:cs typeface="David" panose="020E0502060401010101" pitchFamily="34" charset="-79"/>
              </a:rPr>
              <a:t> ע֖וֹד </a:t>
            </a:r>
            <a:r>
              <a:rPr lang="he-IL" sz="3200" b="1" dirty="0" err="1" smtClean="0">
                <a:latin typeface="David" panose="020E0502060401010101" pitchFamily="34" charset="-79"/>
                <a:cs typeface="David" panose="020E0502060401010101" pitchFamily="34" charset="-79"/>
              </a:rPr>
              <a:t>אֶל־הַמֶּֽלֶך</a:t>
            </a:r>
            <a:r>
              <a:rPr lang="he-IL" sz="3200" b="1" dirty="0" smtClean="0">
                <a:latin typeface="David" panose="020E0502060401010101" pitchFamily="34" charset="-79"/>
                <a:cs typeface="David" panose="020E0502060401010101" pitchFamily="34" charset="-79"/>
              </a:rPr>
              <a:t>ְ׃</a:t>
            </a:r>
            <a:endParaRPr lang="he-IL" sz="3200" b="1"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6779653" y="1067293"/>
            <a:ext cx="4476482" cy="355105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 name="תמונה 2"/>
          <p:cNvPicPr>
            <a:picLocks noChangeAspect="1"/>
          </p:cNvPicPr>
          <p:nvPr/>
        </p:nvPicPr>
        <p:blipFill>
          <a:blip r:embed="rId3"/>
          <a:stretch>
            <a:fillRect/>
          </a:stretch>
        </p:blipFill>
        <p:spPr>
          <a:xfrm>
            <a:off x="1782649" y="484444"/>
            <a:ext cx="3992451" cy="599958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2060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barn(inVertical)">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9520" y="250566"/>
            <a:ext cx="7085527" cy="255454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ענה לו דוד </a:t>
            </a:r>
            <a:r>
              <a:rPr lang="he-IL" sz="3200" dirty="0" smtClean="0">
                <a:latin typeface="David" panose="020E0502060401010101" pitchFamily="34" charset="-79"/>
                <a:cs typeface="David" panose="020E0502060401010101" pitchFamily="34" charset="-79"/>
              </a:rPr>
              <a:t>אין צורך שתאריך יותר בדברים, אני גוזר שאתה </a:t>
            </a:r>
            <a:r>
              <a:rPr lang="he-IL" sz="3200" dirty="0" err="1" smtClean="0">
                <a:latin typeface="David" panose="020E0502060401010101" pitchFamily="34" charset="-79"/>
                <a:cs typeface="David" panose="020E0502060401010101" pitchFamily="34" charset="-79"/>
              </a:rPr>
              <a:t>וציבא</a:t>
            </a:r>
            <a:r>
              <a:rPr lang="he-IL" sz="3200" dirty="0" smtClean="0">
                <a:latin typeface="David" panose="020E0502060401010101" pitchFamily="34" charset="-79"/>
                <a:cs typeface="David" panose="020E0502060401010101" pitchFamily="34" charset="-79"/>
              </a:rPr>
              <a:t> תחלקו את נחלת שאול. </a:t>
            </a:r>
          </a:p>
          <a:p>
            <a:r>
              <a:rPr lang="he-IL" sz="3200" b="1" u="sng" dirty="0" smtClean="0">
                <a:latin typeface="David" panose="020E0502060401010101" pitchFamily="34" charset="-79"/>
                <a:cs typeface="David" panose="020E0502060401010101" pitchFamily="34" charset="-79"/>
              </a:rPr>
              <a:t>לא</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ענה מפיבושת למלך- </a:t>
            </a:r>
            <a:r>
              <a:rPr lang="he-IL" sz="3200" dirty="0" err="1" smtClean="0">
                <a:latin typeface="David" panose="020E0502060401010101" pitchFamily="34" charset="-79"/>
                <a:cs typeface="David" panose="020E0502060401010101" pitchFamily="34" charset="-79"/>
              </a:rPr>
              <a:t>מצידי</a:t>
            </a:r>
            <a:r>
              <a:rPr lang="he-IL" sz="3200" dirty="0" smtClean="0">
                <a:latin typeface="David" panose="020E0502060401010101" pitchFamily="34" charset="-79"/>
                <a:cs typeface="David" panose="020E0502060401010101" pitchFamily="34" charset="-79"/>
              </a:rPr>
              <a:t> יכול הוא לקבל את כל הנחלה כי העיקר שחזר אדוני המלך ללא פגע אל ביתו.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7738057" y="220403"/>
            <a:ext cx="4314422" cy="3662541"/>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a:t>
            </a:r>
            <a:r>
              <a:rPr lang="he-IL" sz="3200" dirty="0" smtClean="0">
                <a:latin typeface="David" panose="020E0502060401010101" pitchFamily="34" charset="-79"/>
                <a:cs typeface="David" panose="020E0502060401010101" pitchFamily="34" charset="-79"/>
              </a:rPr>
              <a:t> וַיֹּ֤אמֶר לוֹ֙ הַמֶּ֔לֶךְ לָ֛מָּה תְּדַבֵּ֥ר ע֖וֹד דְּבָרֶ֑יךָ אָמַ֕רְתִּי </a:t>
            </a:r>
            <a:r>
              <a:rPr lang="he-IL" sz="3600" b="1" dirty="0" smtClean="0">
                <a:latin typeface="David" panose="020E0502060401010101" pitchFamily="34" charset="-79"/>
                <a:cs typeface="David" panose="020E0502060401010101" pitchFamily="34" charset="-79"/>
              </a:rPr>
              <a:t>אַתָּ֣ה </a:t>
            </a:r>
            <a:r>
              <a:rPr lang="he-IL" sz="3600" b="1" dirty="0" err="1" smtClean="0">
                <a:latin typeface="David" panose="020E0502060401010101" pitchFamily="34" charset="-79"/>
                <a:cs typeface="David" panose="020E0502060401010101" pitchFamily="34" charset="-79"/>
              </a:rPr>
              <a:t>וְצִיבָ֔א</a:t>
            </a:r>
            <a:r>
              <a:rPr lang="he-IL" sz="3600" b="1" dirty="0" smtClean="0">
                <a:latin typeface="David" panose="020E0502060401010101" pitchFamily="34" charset="-79"/>
                <a:cs typeface="David" panose="020E0502060401010101" pitchFamily="34" charset="-79"/>
              </a:rPr>
              <a:t> תַּחְלְק֖וּ </a:t>
            </a:r>
            <a:r>
              <a:rPr lang="he-IL" sz="3600" b="1" dirty="0" err="1" smtClean="0">
                <a:latin typeface="David" panose="020E0502060401010101" pitchFamily="34" charset="-79"/>
                <a:cs typeface="David" panose="020E0502060401010101" pitchFamily="34" charset="-79"/>
              </a:rPr>
              <a:t>אֶת־הַשָּׂדֶֽה</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לא</a:t>
            </a:r>
            <a:r>
              <a:rPr lang="he-IL" sz="3200" dirty="0" smtClean="0">
                <a:latin typeface="David" panose="020E0502060401010101" pitchFamily="34" charset="-79"/>
                <a:cs typeface="David" panose="020E0502060401010101" pitchFamily="34" charset="-79"/>
              </a:rPr>
              <a:t> וַיֹּ֤אמֶר </a:t>
            </a:r>
            <a:r>
              <a:rPr lang="he-IL" sz="3200" dirty="0" err="1" smtClean="0">
                <a:latin typeface="David" panose="020E0502060401010101" pitchFamily="34" charset="-79"/>
                <a:cs typeface="David" panose="020E0502060401010101" pitchFamily="34" charset="-79"/>
              </a:rPr>
              <a:t>מְפִיבֹ֨שֶׁת</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גַּ֥ם </a:t>
            </a:r>
            <a:r>
              <a:rPr lang="he-IL" sz="3200" dirty="0" err="1" smtClean="0">
                <a:latin typeface="David" panose="020E0502060401010101" pitchFamily="34" charset="-79"/>
                <a:cs typeface="David" panose="020E0502060401010101" pitchFamily="34" charset="-79"/>
              </a:rPr>
              <a:t>אֶת־הַכֹּ֖ל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יִקָּ֑ח</a:t>
            </a:r>
            <a:r>
              <a:rPr lang="he-IL" sz="3200" dirty="0" smtClean="0">
                <a:latin typeface="David" panose="020E0502060401010101" pitchFamily="34" charset="-79"/>
                <a:cs typeface="David" panose="020E0502060401010101" pitchFamily="34" charset="-79"/>
              </a:rPr>
              <a:t> אַֽ֠חֲרֵי </a:t>
            </a:r>
            <a:r>
              <a:rPr lang="he-IL" sz="3200" dirty="0" err="1" smtClean="0">
                <a:latin typeface="David" panose="020E0502060401010101" pitchFamily="34" charset="-79"/>
                <a:cs typeface="David" panose="020E0502060401010101" pitchFamily="34" charset="-79"/>
              </a:rPr>
              <a:t>אֲשֶׁר־בָּ֞א</a:t>
            </a:r>
            <a:r>
              <a:rPr lang="he-IL" sz="3200" dirty="0" smtClean="0">
                <a:latin typeface="David" panose="020E0502060401010101" pitchFamily="34" charset="-79"/>
                <a:cs typeface="David" panose="020E0502060401010101" pitchFamily="34" charset="-79"/>
              </a:rPr>
              <a:t> אֲדֹנִ֥י הַמֶּ֛לֶךְ בְּשָׁל֖וֹם </a:t>
            </a:r>
            <a:r>
              <a:rPr lang="he-IL" sz="3200" dirty="0" err="1" smtClean="0">
                <a:latin typeface="David" panose="020E0502060401010101" pitchFamily="34" charset="-79"/>
                <a:cs typeface="David" panose="020E0502060401010101" pitchFamily="34" charset="-79"/>
              </a:rPr>
              <a:t>אֶל־בֵּיתֽו</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139520" y="3139962"/>
            <a:ext cx="7342032" cy="353943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ישנה מחלוקת בגמרא האם דוד המלך קיבל את הלשון הרע של </a:t>
            </a:r>
            <a:r>
              <a:rPr lang="he-IL" sz="3200" b="1" u="sng" dirty="0" err="1" smtClean="0">
                <a:latin typeface="David" panose="020E0502060401010101" pitchFamily="34" charset="-79"/>
                <a:cs typeface="David" panose="020E0502060401010101" pitchFamily="34" charset="-79"/>
              </a:rPr>
              <a:t>ציבא</a:t>
            </a:r>
            <a:r>
              <a:rPr lang="he-IL" sz="3200" b="1" u="sng" dirty="0" smtClean="0">
                <a:latin typeface="David" panose="020E0502060401010101" pitchFamily="34" charset="-79"/>
                <a:cs typeface="David" panose="020E0502060401010101" pitchFamily="34" charset="-79"/>
              </a:rPr>
              <a:t> על מפיבושת או לא</a:t>
            </a:r>
            <a:r>
              <a:rPr lang="he-IL" sz="3200" dirty="0" smtClean="0">
                <a:latin typeface="David" panose="020E0502060401010101" pitchFamily="34" charset="-79"/>
                <a:cs typeface="David" panose="020E0502060401010101" pitchFamily="34" charset="-79"/>
              </a:rPr>
              <a:t>.. בזה שאמר לו כאן אתה </a:t>
            </a:r>
            <a:r>
              <a:rPr lang="he-IL" sz="3200" dirty="0" err="1" smtClean="0">
                <a:latin typeface="David" panose="020E0502060401010101" pitchFamily="34" charset="-79"/>
                <a:cs typeface="David" panose="020E0502060401010101" pitchFamily="34" charset="-79"/>
              </a:rPr>
              <a:t>וציבא</a:t>
            </a:r>
            <a:r>
              <a:rPr lang="he-IL" sz="3200" dirty="0" smtClean="0">
                <a:latin typeface="David" panose="020E0502060401010101" pitchFamily="34" charset="-79"/>
                <a:cs typeface="David" panose="020E0502060401010101" pitchFamily="34" charset="-79"/>
              </a:rPr>
              <a:t> תחלקו את הנחלה.. יש אומרים שקיבל את הלשון הרע. ולכן אמר ה' כמו שאתה חילקת את הנחלה לשניים בין </a:t>
            </a:r>
            <a:r>
              <a:rPr lang="he-IL" sz="3200" dirty="0" err="1" smtClean="0">
                <a:latin typeface="David" panose="020E0502060401010101" pitchFamily="34" charset="-79"/>
                <a:cs typeface="David" panose="020E0502060401010101" pitchFamily="34" charset="-79"/>
              </a:rPr>
              <a:t>ציבא</a:t>
            </a:r>
            <a:r>
              <a:rPr lang="he-IL" sz="3200" dirty="0" smtClean="0">
                <a:latin typeface="David" panose="020E0502060401010101" pitchFamily="34" charset="-79"/>
                <a:cs typeface="David" panose="020E0502060401010101" pitchFamily="34" charset="-79"/>
              </a:rPr>
              <a:t> למפיבושת כך המלוכה שלך תתחלק בין רחבעם </a:t>
            </a:r>
            <a:r>
              <a:rPr lang="he-IL" sz="3200" dirty="0" err="1" smtClean="0">
                <a:latin typeface="David" panose="020E0502060401010101" pitchFamily="34" charset="-79"/>
                <a:cs typeface="David" panose="020E0502060401010101" pitchFamily="34" charset="-79"/>
              </a:rPr>
              <a:t>לירובעם</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58732310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9673" y="191038"/>
            <a:ext cx="6866586" cy="452431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לב</a:t>
            </a:r>
            <a:r>
              <a:rPr lang="he-IL" sz="3200" dirty="0" smtClean="0">
                <a:latin typeface="David" panose="020E0502060401010101" pitchFamily="34" charset="-79"/>
                <a:cs typeface="David" panose="020E0502060401010101" pitchFamily="34" charset="-79"/>
              </a:rPr>
              <a:t>. וברזלי מהגלעד ירד מהעיר שלו "</a:t>
            </a:r>
            <a:r>
              <a:rPr lang="he-IL" sz="3200" dirty="0" err="1" smtClean="0">
                <a:latin typeface="David" panose="020E0502060401010101" pitchFamily="34" charset="-79"/>
                <a:cs typeface="David" panose="020E0502060401010101" pitchFamily="34" charset="-79"/>
              </a:rPr>
              <a:t>רוגלים</a:t>
            </a:r>
            <a:r>
              <a:rPr lang="he-IL" sz="3200" dirty="0" smtClean="0">
                <a:latin typeface="David" panose="020E0502060401010101" pitchFamily="34" charset="-79"/>
                <a:cs typeface="David" panose="020E0502060401010101" pitchFamily="34" charset="-79"/>
              </a:rPr>
              <a:t>" והתקדם עם המלך אל הירדן כשבדעתו ללוות את המלך ולהיפרד ממנו אצל נהר הירדן. </a:t>
            </a:r>
          </a:p>
          <a:p>
            <a:r>
              <a:rPr lang="he-IL" sz="3200" b="1" u="sng" dirty="0" smtClean="0">
                <a:latin typeface="David" panose="020E0502060401010101" pitchFamily="34" charset="-79"/>
                <a:cs typeface="David" panose="020E0502060401010101" pitchFamily="34" charset="-79"/>
              </a:rPr>
              <a:t>לג</a:t>
            </a:r>
            <a:r>
              <a:rPr lang="he-IL" sz="3200" dirty="0" smtClean="0">
                <a:latin typeface="David" panose="020E0502060401010101" pitchFamily="34" charset="-79"/>
                <a:cs typeface="David" panose="020E0502060401010101" pitchFamily="34" charset="-79"/>
              </a:rPr>
              <a:t>. וברזלי </a:t>
            </a:r>
            <a:r>
              <a:rPr lang="he-IL" sz="3200" b="1" dirty="0" smtClean="0">
                <a:latin typeface="David" panose="020E0502060401010101" pitchFamily="34" charset="-79"/>
                <a:cs typeface="David" panose="020E0502060401010101" pitchFamily="34" charset="-79"/>
              </a:rPr>
              <a:t>היה זקן בן 80 שנה </a:t>
            </a:r>
            <a:r>
              <a:rPr lang="he-IL" sz="3200" dirty="0" smtClean="0">
                <a:latin typeface="David" panose="020E0502060401010101" pitchFamily="34" charset="-79"/>
                <a:cs typeface="David" panose="020E0502060401010101" pitchFamily="34" charset="-79"/>
              </a:rPr>
              <a:t>וסיפק את צרכי המלך בזמן שהתגורר המלך במחניים , שהרי אדם עשיר היה. </a:t>
            </a:r>
          </a:p>
          <a:p>
            <a:r>
              <a:rPr lang="he-IL" sz="3200" b="1" u="sng" dirty="0" smtClean="0">
                <a:latin typeface="David" panose="020E0502060401010101" pitchFamily="34" charset="-79"/>
                <a:cs typeface="David" panose="020E0502060401010101" pitchFamily="34" charset="-79"/>
              </a:rPr>
              <a:t>לד</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אמר המלך לברזלי- </a:t>
            </a:r>
            <a:r>
              <a:rPr lang="he-IL" sz="3200" dirty="0" smtClean="0">
                <a:latin typeface="David" panose="020E0502060401010101" pitchFamily="34" charset="-79"/>
                <a:cs typeface="David" panose="020E0502060401010101" pitchFamily="34" charset="-79"/>
              </a:rPr>
              <a:t>מגיע לך שתבוא איתי ואני אדאג לכל מחסורך כאשר תמצא לידי בירושלים.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7302321" y="191038"/>
            <a:ext cx="4660006" cy="5016758"/>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לב</a:t>
            </a:r>
            <a:r>
              <a:rPr lang="he-IL" sz="3200" dirty="0" smtClean="0">
                <a:latin typeface="David" panose="020E0502060401010101" pitchFamily="34" charset="-79"/>
                <a:cs typeface="David" panose="020E0502060401010101" pitchFamily="34" charset="-79"/>
              </a:rPr>
              <a:t> וּבַרְזִלַּי֙ הַגִּלְעָדִ֔י יָרַ֖ד מֵרֹֽגְלִ֑ים וַיַּֽעֲבֹ֤ר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 הַיַּרְדֵּ֔ן לְשַׁלְּח֖וֹ </a:t>
            </a:r>
            <a:r>
              <a:rPr lang="he-IL" sz="3200" dirty="0" err="1" smtClean="0">
                <a:latin typeface="David" panose="020E0502060401010101" pitchFamily="34" charset="-79"/>
                <a:cs typeface="David" panose="020E0502060401010101" pitchFamily="34" charset="-79"/>
              </a:rPr>
              <a:t>אֶת־בירדן</a:t>
            </a:r>
            <a:r>
              <a:rPr lang="he-IL" sz="3200" dirty="0" smtClean="0">
                <a:latin typeface="David" panose="020E0502060401010101" pitchFamily="34" charset="-79"/>
                <a:cs typeface="David" panose="020E0502060401010101" pitchFamily="34" charset="-79"/>
              </a:rPr>
              <a:t> הַיַּרְדֵּֽן׃ </a:t>
            </a:r>
          </a:p>
          <a:p>
            <a:r>
              <a:rPr lang="he-IL" sz="3200" b="1" u="sng" dirty="0" smtClean="0">
                <a:latin typeface="David" panose="020E0502060401010101" pitchFamily="34" charset="-79"/>
                <a:cs typeface="David" panose="020E0502060401010101" pitchFamily="34" charset="-79"/>
              </a:rPr>
              <a:t>לג</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וּבַרְזִלַּי֙ זָקֵ֣ן מְאֹ֔ד </a:t>
            </a:r>
            <a:r>
              <a:rPr lang="he-IL" sz="3200" b="1" dirty="0" err="1" smtClean="0">
                <a:latin typeface="David" panose="020E0502060401010101" pitchFamily="34" charset="-79"/>
                <a:cs typeface="David" panose="020E0502060401010101" pitchFamily="34" charset="-79"/>
              </a:rPr>
              <a:t>בֶּן־שְׁמֹנִ֖ים</a:t>
            </a:r>
            <a:r>
              <a:rPr lang="he-IL" sz="3200" b="1" dirty="0" smtClean="0">
                <a:latin typeface="David" panose="020E0502060401010101" pitchFamily="34" charset="-79"/>
                <a:cs typeface="David" panose="020E0502060401010101" pitchFamily="34" charset="-79"/>
              </a:rPr>
              <a:t> שָׁנָ֑ה </a:t>
            </a:r>
            <a:r>
              <a:rPr lang="he-IL" sz="3200" b="1" dirty="0" err="1" smtClean="0">
                <a:latin typeface="David" panose="020E0502060401010101" pitchFamily="34" charset="-79"/>
                <a:cs typeface="David" panose="020E0502060401010101" pitchFamily="34" charset="-79"/>
              </a:rPr>
              <a:t>וְהֽוּא־כִלְכַּ֤ל</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אֶת־הַמֶּ֨לֶך</a:t>
            </a:r>
            <a:r>
              <a:rPr lang="he-IL" sz="3200" b="1" dirty="0" smtClean="0">
                <a:latin typeface="David" panose="020E0502060401010101" pitchFamily="34" charset="-79"/>
                <a:cs typeface="David" panose="020E0502060401010101" pitchFamily="34" charset="-79"/>
              </a:rPr>
              <a:t>ְ֙ בְשִֽׁיבָת֣וֹ בְמַֽחֲנַ֔יִם </a:t>
            </a:r>
            <a:r>
              <a:rPr lang="he-IL" sz="3200" dirty="0" err="1" smtClean="0">
                <a:latin typeface="David" panose="020E0502060401010101" pitchFamily="34" charset="-79"/>
                <a:cs typeface="David" panose="020E0502060401010101" pitchFamily="34" charset="-79"/>
              </a:rPr>
              <a:t>כִּי־אִ֛יש</a:t>
            </a:r>
            <a:r>
              <a:rPr lang="he-IL" sz="3200" dirty="0" smtClean="0">
                <a:latin typeface="David" panose="020E0502060401010101" pitchFamily="34" charset="-79"/>
                <a:cs typeface="David" panose="020E0502060401010101" pitchFamily="34" charset="-79"/>
              </a:rPr>
              <a:t>ׁ גָּד֥וֹל ה֖וּא מְאֹֽד׃ </a:t>
            </a:r>
          </a:p>
          <a:p>
            <a:r>
              <a:rPr lang="he-IL" sz="3200" b="1" u="sng" dirty="0" smtClean="0">
                <a:latin typeface="David" panose="020E0502060401010101" pitchFamily="34" charset="-79"/>
                <a:cs typeface="David" panose="020E0502060401010101" pitchFamily="34" charset="-79"/>
              </a:rPr>
              <a:t>לד</a:t>
            </a:r>
            <a:r>
              <a:rPr lang="he-IL" sz="3200" dirty="0" smtClean="0">
                <a:latin typeface="David" panose="020E0502060401010101" pitchFamily="34" charset="-79"/>
                <a:cs typeface="David" panose="020E0502060401010101" pitchFamily="34" charset="-79"/>
              </a:rPr>
              <a:t> וַיֹּ֥אמֶר הַמֶּ֖לֶךְ </a:t>
            </a:r>
            <a:r>
              <a:rPr lang="he-IL" sz="3200" dirty="0" err="1" smtClean="0">
                <a:latin typeface="David" panose="020E0502060401010101" pitchFamily="34" charset="-79"/>
                <a:cs typeface="David" panose="020E0502060401010101" pitchFamily="34" charset="-79"/>
              </a:rPr>
              <a:t>אֶל־בַּרְזִלָּ֑י</a:t>
            </a:r>
            <a:r>
              <a:rPr lang="he-IL" sz="3200" dirty="0" smtClean="0">
                <a:latin typeface="David" panose="020E0502060401010101" pitchFamily="34" charset="-79"/>
                <a:cs typeface="David" panose="020E0502060401010101" pitchFamily="34" charset="-79"/>
              </a:rPr>
              <a:t> אַתָּה֙ עֲבֹ֣ר אִתִּ֔י וְכִלְכַּלְתִּ֥י אֹֽתְךָ֛ עִמָּדִ֖י בִּירֽוּשָׁלִָֽם׃</a:t>
            </a:r>
            <a:endParaRPr lang="he-IL" sz="32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clrChange>
              <a:clrFrom>
                <a:srgbClr val="2D298A"/>
              </a:clrFrom>
              <a:clrTo>
                <a:srgbClr val="2D298A">
                  <a:alpha val="0"/>
                </a:srgbClr>
              </a:clrTo>
            </a:clrChange>
          </a:blip>
          <a:stretch>
            <a:fillRect/>
          </a:stretch>
        </p:blipFill>
        <p:spPr>
          <a:xfrm>
            <a:off x="229673" y="4354744"/>
            <a:ext cx="3148149" cy="2370228"/>
          </a:xfrm>
          <a:prstGeom prst="rect">
            <a:avLst/>
          </a:prstGeom>
        </p:spPr>
      </p:pic>
    </p:spTree>
    <p:extLst>
      <p:ext uri="{BB962C8B-B14F-4D97-AF65-F5344CB8AC3E}">
        <p14:creationId xmlns:p14="http://schemas.microsoft.com/office/powerpoint/2010/main" val="28958129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9673" y="147533"/>
            <a:ext cx="6274157" cy="649408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לה</a:t>
            </a:r>
            <a:r>
              <a:rPr lang="he-IL" sz="3200" dirty="0" smtClean="0">
                <a:latin typeface="David" panose="020E0502060401010101" pitchFamily="34" charset="-79"/>
                <a:cs typeface="David" panose="020E0502060401010101" pitchFamily="34" charset="-79"/>
              </a:rPr>
              <a:t>. ענה ברזילי למלך- </a:t>
            </a:r>
            <a:r>
              <a:rPr lang="he-IL" sz="3200" b="1" dirty="0" smtClean="0">
                <a:latin typeface="David" panose="020E0502060401010101" pitchFamily="34" charset="-79"/>
                <a:cs typeface="David" panose="020E0502060401010101" pitchFamily="34" charset="-79"/>
              </a:rPr>
              <a:t>כמה שנים נותרו לי לחיות? </a:t>
            </a:r>
            <a:r>
              <a:rPr lang="he-IL" sz="3200" dirty="0" smtClean="0">
                <a:latin typeface="David" panose="020E0502060401010101" pitchFamily="34" charset="-79"/>
                <a:cs typeface="David" panose="020E0502060401010101" pitchFamily="34" charset="-79"/>
              </a:rPr>
              <a:t>שכדאי לי להמשיך וללכת עם המלך לירושלים?</a:t>
            </a:r>
          </a:p>
          <a:p>
            <a:r>
              <a:rPr lang="he-IL" sz="3200" b="1" u="sng" dirty="0" smtClean="0">
                <a:latin typeface="David" panose="020E0502060401010101" pitchFamily="34" charset="-79"/>
                <a:cs typeface="David" panose="020E0502060401010101" pitchFamily="34" charset="-79"/>
              </a:rPr>
              <a:t>לו. </a:t>
            </a:r>
            <a:r>
              <a:rPr lang="he-IL" sz="3200" b="1" dirty="0" smtClean="0">
                <a:latin typeface="David" panose="020E0502060401010101" pitchFamily="34" charset="-79"/>
                <a:cs typeface="David" panose="020E0502060401010101" pitchFamily="34" charset="-79"/>
              </a:rPr>
              <a:t>הרי בן 80 שנה אני כעת</a:t>
            </a:r>
            <a:r>
              <a:rPr lang="he-IL" sz="3200" dirty="0" smtClean="0">
                <a:latin typeface="David" panose="020E0502060401010101" pitchFamily="34" charset="-79"/>
                <a:cs typeface="David" panose="020E0502060401010101" pitchFamily="34" charset="-79"/>
              </a:rPr>
              <a:t>. האם אדע להבחין בין טוב לרע? וכי אני מרגיש טעם במאכל ומשקה כדי שאוכל ליהנות ממנו? גם שמיעתי קהתה ונחלשה ואיני מתענג שוב על ניגונים ושירים. ולשם מה אהיה אני למעמסה נוספת על אדוני המלך? </a:t>
            </a:r>
          </a:p>
          <a:p>
            <a:r>
              <a:rPr lang="he-IL" sz="3200" b="1" u="sng" dirty="0" err="1" smtClean="0">
                <a:latin typeface="David" panose="020E0502060401010101" pitchFamily="34" charset="-79"/>
                <a:cs typeface="David" panose="020E0502060401010101" pitchFamily="34" charset="-79"/>
              </a:rPr>
              <a:t>לז</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ולכן אעבור עמך מעט כדי </a:t>
            </a:r>
            <a:r>
              <a:rPr lang="he-IL" sz="3200" b="1" dirty="0" err="1" smtClean="0">
                <a:latin typeface="David" panose="020E0502060401010101" pitchFamily="34" charset="-79"/>
                <a:cs typeface="David" panose="020E0502060401010101" pitchFamily="34" charset="-79"/>
              </a:rPr>
              <a:t>ללוותך</a:t>
            </a:r>
            <a:r>
              <a:rPr lang="he-IL" sz="3200" b="1" dirty="0" smtClean="0">
                <a:latin typeface="David" panose="020E0502060401010101" pitchFamily="34" charset="-79"/>
                <a:cs typeface="David" panose="020E0502060401010101" pitchFamily="34" charset="-79"/>
              </a:rPr>
              <a:t> לכבודך </a:t>
            </a:r>
            <a:r>
              <a:rPr lang="he-IL" sz="3200" dirty="0" smtClean="0">
                <a:latin typeface="David" panose="020E0502060401010101" pitchFamily="34" charset="-79"/>
                <a:cs typeface="David" panose="020E0502060401010101" pitchFamily="34" charset="-79"/>
              </a:rPr>
              <a:t>עד אחרי שתעבור את הירדן. ואין צורך שיעניק לי המלך את תגמול הטובה הזאת.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774287" y="294068"/>
            <a:ext cx="5213798" cy="600164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לה</a:t>
            </a:r>
            <a:r>
              <a:rPr lang="he-IL" sz="3200" dirty="0" smtClean="0">
                <a:latin typeface="David" panose="020E0502060401010101" pitchFamily="34" charset="-79"/>
                <a:cs typeface="David" panose="020E0502060401010101" pitchFamily="34" charset="-79"/>
              </a:rPr>
              <a:t> וַיֹּ֥אמֶר בַּרְזִלַּ֖י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כַּמָּ֗ה יְמֵי֙ שְׁנֵ֣י חַיַּ֔י</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כִּֽי־אֶעֱלֶ֥ה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 יְרֽוּשָׁלִָֽם׃ </a:t>
            </a:r>
          </a:p>
          <a:p>
            <a:r>
              <a:rPr lang="he-IL" sz="3200" b="1" u="sng" dirty="0" smtClean="0">
                <a:latin typeface="David" panose="020E0502060401010101" pitchFamily="34" charset="-79"/>
                <a:cs typeface="David" panose="020E0502060401010101" pitchFamily="34" charset="-79"/>
              </a:rPr>
              <a:t>לו</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בֶּן־שְׁמֹנִ֣ים</a:t>
            </a:r>
            <a:r>
              <a:rPr lang="he-IL" sz="3200" b="1" dirty="0" smtClean="0">
                <a:latin typeface="David" panose="020E0502060401010101" pitchFamily="34" charset="-79"/>
                <a:cs typeface="David" panose="020E0502060401010101" pitchFamily="34" charset="-79"/>
              </a:rPr>
              <a:t> שָׁנָה֩ אָֽנֹכִ֨י </a:t>
            </a:r>
            <a:r>
              <a:rPr lang="he-IL" sz="3200" dirty="0" smtClean="0">
                <a:latin typeface="David" panose="020E0502060401010101" pitchFamily="34" charset="-79"/>
                <a:cs typeface="David" panose="020E0502060401010101" pitchFamily="34" charset="-79"/>
              </a:rPr>
              <a:t>הַיּ֜וֹם </a:t>
            </a:r>
            <a:r>
              <a:rPr lang="he-IL" sz="3200" dirty="0" err="1" smtClean="0">
                <a:latin typeface="David" panose="020E0502060401010101" pitchFamily="34" charset="-79"/>
                <a:cs typeface="David" panose="020E0502060401010101" pitchFamily="34" charset="-79"/>
              </a:rPr>
              <a:t>הַֽאֵדַ֣ע</a:t>
            </a:r>
            <a:r>
              <a:rPr lang="he-IL" sz="3200" dirty="0" smtClean="0">
                <a:latin typeface="David" panose="020E0502060401010101" pitchFamily="34" charset="-79"/>
                <a:cs typeface="David" panose="020E0502060401010101" pitchFamily="34" charset="-79"/>
              </a:rPr>
              <a:t> ׀ </a:t>
            </a:r>
            <a:r>
              <a:rPr lang="he-IL" sz="3200" dirty="0" err="1" smtClean="0">
                <a:latin typeface="David" panose="020E0502060401010101" pitchFamily="34" charset="-79"/>
                <a:cs typeface="David" panose="020E0502060401010101" pitchFamily="34" charset="-79"/>
              </a:rPr>
              <a:t>בֵּֽין־ט֣וֹב</a:t>
            </a:r>
            <a:r>
              <a:rPr lang="he-IL" sz="3200" dirty="0" smtClean="0">
                <a:latin typeface="David" panose="020E0502060401010101" pitchFamily="34" charset="-79"/>
                <a:cs typeface="David" panose="020E0502060401010101" pitchFamily="34" charset="-79"/>
              </a:rPr>
              <a:t> לְרָ֗ע </a:t>
            </a:r>
            <a:r>
              <a:rPr lang="he-IL" sz="3200" dirty="0" err="1" smtClean="0">
                <a:latin typeface="David" panose="020E0502060401010101" pitchFamily="34" charset="-79"/>
                <a:cs typeface="David" panose="020E0502060401010101" pitchFamily="34" charset="-79"/>
              </a:rPr>
              <a:t>אִם־יִטְעַ֤ם</a:t>
            </a:r>
            <a:r>
              <a:rPr lang="he-IL" sz="3200" dirty="0" smtClean="0">
                <a:latin typeface="David" panose="020E0502060401010101" pitchFamily="34" charset="-79"/>
                <a:cs typeface="David" panose="020E0502060401010101" pitchFamily="34" charset="-79"/>
              </a:rPr>
              <a:t> עַבְדְּךָ֙ </a:t>
            </a:r>
            <a:r>
              <a:rPr lang="he-IL" sz="3200" dirty="0" err="1" smtClean="0">
                <a:latin typeface="David" panose="020E0502060401010101" pitchFamily="34" charset="-79"/>
                <a:cs typeface="David" panose="020E0502060401010101" pitchFamily="34" charset="-79"/>
              </a:rPr>
              <a:t>אֶת־אֲשֶׁ֤ר</a:t>
            </a:r>
            <a:r>
              <a:rPr lang="he-IL" sz="3200" dirty="0" smtClean="0">
                <a:latin typeface="David" panose="020E0502060401010101" pitchFamily="34" charset="-79"/>
                <a:cs typeface="David" panose="020E0502060401010101" pitchFamily="34" charset="-79"/>
              </a:rPr>
              <a:t> אֹכַל֙ </a:t>
            </a:r>
            <a:r>
              <a:rPr lang="he-IL" sz="3200" dirty="0" err="1" smtClean="0">
                <a:latin typeface="David" panose="020E0502060401010101" pitchFamily="34" charset="-79"/>
                <a:cs typeface="David" panose="020E0502060401010101" pitchFamily="34" charset="-79"/>
              </a:rPr>
              <a:t>וְאֶת־אֲשֶׁ֣ר</a:t>
            </a:r>
            <a:r>
              <a:rPr lang="he-IL" sz="3200" dirty="0" smtClean="0">
                <a:latin typeface="David" panose="020E0502060401010101" pitchFamily="34" charset="-79"/>
                <a:cs typeface="David" panose="020E0502060401010101" pitchFamily="34" charset="-79"/>
              </a:rPr>
              <a:t> אֶשְׁתֶּ֔ה </a:t>
            </a:r>
            <a:r>
              <a:rPr lang="he-IL" sz="3200" dirty="0" err="1" smtClean="0">
                <a:latin typeface="David" panose="020E0502060401010101" pitchFamily="34" charset="-79"/>
                <a:cs typeface="David" panose="020E0502060401010101" pitchFamily="34" charset="-79"/>
              </a:rPr>
              <a:t>אִם־אֶשְׁמַ֣ע</a:t>
            </a:r>
            <a:r>
              <a:rPr lang="he-IL" sz="3200" dirty="0" smtClean="0">
                <a:latin typeface="David" panose="020E0502060401010101" pitchFamily="34" charset="-79"/>
                <a:cs typeface="David" panose="020E0502060401010101" pitchFamily="34" charset="-79"/>
              </a:rPr>
              <a:t> ע֔וֹד בְּק֖וֹל שָׁרִ֣ים וְשָׁר֑וֹת </a:t>
            </a:r>
            <a:r>
              <a:rPr lang="he-IL" sz="3200" b="1" dirty="0" smtClean="0">
                <a:latin typeface="David" panose="020E0502060401010101" pitchFamily="34" charset="-79"/>
                <a:cs typeface="David" panose="020E0502060401010101" pitchFamily="34" charset="-79"/>
              </a:rPr>
              <a:t>וְלָמָּה֩ יִֽהְיֶ֨ה עַבְדְּךָ֥ עוֹד֙ לְמַשָּׂ֔א </a:t>
            </a:r>
            <a:r>
              <a:rPr lang="he-IL" sz="3200" b="1" dirty="0" err="1" smtClean="0">
                <a:latin typeface="David" panose="020E0502060401010101" pitchFamily="34" charset="-79"/>
                <a:cs typeface="David" panose="020E0502060401010101" pitchFamily="34" charset="-79"/>
              </a:rPr>
              <a:t>אֶל־אֲדֹנִ֖י</a:t>
            </a:r>
            <a:r>
              <a:rPr lang="he-IL" sz="3200" b="1" dirty="0" smtClean="0">
                <a:latin typeface="David" panose="020E0502060401010101" pitchFamily="34" charset="-79"/>
                <a:cs typeface="David" panose="020E0502060401010101" pitchFamily="34" charset="-79"/>
              </a:rPr>
              <a:t> הַמֶּֽלֶךְ׃</a:t>
            </a:r>
          </a:p>
          <a:p>
            <a:r>
              <a:rPr lang="he-IL" sz="3200" b="1" u="sng" dirty="0" err="1" smtClean="0">
                <a:latin typeface="David" panose="020E0502060401010101" pitchFamily="34" charset="-79"/>
                <a:cs typeface="David" panose="020E0502060401010101" pitchFamily="34" charset="-79"/>
              </a:rPr>
              <a:t>לז</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כִּמְעַ֞ט יַֽעֲבֹ֧ר עַבְדְּךָ֛ </a:t>
            </a:r>
            <a:r>
              <a:rPr lang="he-IL" sz="3200" dirty="0" err="1" smtClean="0">
                <a:latin typeface="David" panose="020E0502060401010101" pitchFamily="34" charset="-79"/>
                <a:cs typeface="David" panose="020E0502060401010101" pitchFamily="34" charset="-79"/>
              </a:rPr>
              <a:t>אֶת־הַיַּרְדֵּ֖ן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 וְלָ֨מָּה֙ </a:t>
            </a:r>
            <a:r>
              <a:rPr lang="he-IL" sz="3200" dirty="0" err="1" smtClean="0">
                <a:latin typeface="David" panose="020E0502060401010101" pitchFamily="34" charset="-79"/>
                <a:cs typeface="David" panose="020E0502060401010101" pitchFamily="34" charset="-79"/>
              </a:rPr>
              <a:t>יִגְמְלֵ֣נִי</a:t>
            </a:r>
            <a:r>
              <a:rPr lang="he-IL" sz="3200" dirty="0" smtClean="0">
                <a:latin typeface="David" panose="020E0502060401010101" pitchFamily="34" charset="-79"/>
                <a:cs typeface="David" panose="020E0502060401010101" pitchFamily="34" charset="-79"/>
              </a:rPr>
              <a:t> הַמֶּ֔לֶךְ </a:t>
            </a:r>
            <a:r>
              <a:rPr lang="he-IL" sz="3200" dirty="0" err="1" smtClean="0">
                <a:latin typeface="David" panose="020E0502060401010101" pitchFamily="34" charset="-79"/>
                <a:cs typeface="David" panose="020E0502060401010101" pitchFamily="34" charset="-79"/>
              </a:rPr>
              <a:t>הַגְּמוּלָ֖ה</a:t>
            </a:r>
            <a:r>
              <a:rPr lang="he-IL" sz="3200" dirty="0" smtClean="0">
                <a:latin typeface="David" panose="020E0502060401010101" pitchFamily="34" charset="-79"/>
                <a:cs typeface="David" panose="020E0502060401010101" pitchFamily="34" charset="-79"/>
              </a:rPr>
              <a:t> הַזֹּֽאת׃</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10037876" y="0"/>
            <a:ext cx="1782678" cy="1803600"/>
          </a:xfrm>
          <a:prstGeom prst="rect">
            <a:avLst/>
          </a:prstGeom>
        </p:spPr>
      </p:pic>
      <p:pic>
        <p:nvPicPr>
          <p:cNvPr id="3" name="תמונה 2"/>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7268716" y="147533"/>
            <a:ext cx="2171700" cy="1822935"/>
          </a:xfrm>
          <a:prstGeom prst="rect">
            <a:avLst/>
          </a:prstGeom>
        </p:spPr>
      </p:pic>
    </p:spTree>
    <p:extLst>
      <p:ext uri="{BB962C8B-B14F-4D97-AF65-F5344CB8AC3E}">
        <p14:creationId xmlns:p14="http://schemas.microsoft.com/office/powerpoint/2010/main" val="37330957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circle(in)">
                                      <p:cBhvr>
                                        <p:cTn id="2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5278" y="276323"/>
            <a:ext cx="6415826" cy="600164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לח</a:t>
            </a:r>
            <a:r>
              <a:rPr lang="he-IL" sz="3200" dirty="0" smtClean="0">
                <a:latin typeface="David" panose="020E0502060401010101" pitchFamily="34" charset="-79"/>
                <a:cs typeface="David" panose="020E0502060401010101" pitchFamily="34" charset="-79"/>
              </a:rPr>
              <a:t>. לכן אחזור עכשיו אני לביתי ואמות במקום מגורי ואקבר ליד קבר אבי </a:t>
            </a:r>
            <a:r>
              <a:rPr lang="he-IL" sz="3200" dirty="0" err="1" smtClean="0">
                <a:latin typeface="David" panose="020E0502060401010101" pitchFamily="34" charset="-79"/>
                <a:cs typeface="David" panose="020E0502060401010101" pitchFamily="34" charset="-79"/>
              </a:rPr>
              <a:t>ואימי</a:t>
            </a:r>
            <a:r>
              <a:rPr lang="he-IL" sz="3200" dirty="0" smtClean="0">
                <a:latin typeface="David" panose="020E0502060401010101" pitchFamily="34" charset="-79"/>
                <a:cs typeface="David" panose="020E0502060401010101" pitchFamily="34" charset="-79"/>
              </a:rPr>
              <a:t>, והרי </a:t>
            </a:r>
            <a:r>
              <a:rPr lang="he-IL" sz="3200" b="1" dirty="0" smtClean="0">
                <a:latin typeface="David" panose="020E0502060401010101" pitchFamily="34" charset="-79"/>
                <a:cs typeface="David" panose="020E0502060401010101" pitchFamily="34" charset="-79"/>
              </a:rPr>
              <a:t>עבדך הבן שלי "</a:t>
            </a:r>
            <a:r>
              <a:rPr lang="he-IL" sz="3200" b="1" dirty="0" err="1" smtClean="0">
                <a:latin typeface="David" panose="020E0502060401010101" pitchFamily="34" charset="-79"/>
                <a:cs typeface="David" panose="020E0502060401010101" pitchFamily="34" charset="-79"/>
              </a:rPr>
              <a:t>כמהם</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הוא יצטרף במקומי אל אדוני המלך. ותגמול לו בהכרת הטוב כפי הנראה לך.</a:t>
            </a:r>
          </a:p>
          <a:p>
            <a:r>
              <a:rPr lang="he-IL" sz="3200" b="1" u="sng" dirty="0" smtClean="0">
                <a:latin typeface="David" panose="020E0502060401010101" pitchFamily="34" charset="-79"/>
                <a:cs typeface="David" panose="020E0502060401010101" pitchFamily="34" charset="-79"/>
              </a:rPr>
              <a:t>לט</a:t>
            </a:r>
            <a:r>
              <a:rPr lang="he-IL" sz="3200" dirty="0" smtClean="0">
                <a:latin typeface="David" panose="020E0502060401010101" pitchFamily="34" charset="-79"/>
                <a:cs typeface="David" panose="020E0502060401010101" pitchFamily="34" charset="-79"/>
              </a:rPr>
              <a:t>. אמר לו המלך- </a:t>
            </a:r>
            <a:r>
              <a:rPr lang="he-IL" sz="3200" b="1" dirty="0" smtClean="0">
                <a:latin typeface="David" panose="020E0502060401010101" pitchFamily="34" charset="-79"/>
                <a:cs typeface="David" panose="020E0502060401010101" pitchFamily="34" charset="-79"/>
              </a:rPr>
              <a:t>איתי יעבור בנך "</a:t>
            </a:r>
            <a:r>
              <a:rPr lang="he-IL" sz="3200" b="1" dirty="0" err="1" smtClean="0">
                <a:latin typeface="David" panose="020E0502060401010101" pitchFamily="34" charset="-79"/>
                <a:cs typeface="David" panose="020E0502060401010101" pitchFamily="34" charset="-79"/>
              </a:rPr>
              <a:t>כמהם</a:t>
            </a:r>
            <a:r>
              <a:rPr lang="he-IL" sz="3200" b="1" dirty="0" smtClean="0">
                <a:latin typeface="David" panose="020E0502060401010101" pitchFamily="34" charset="-79"/>
                <a:cs typeface="David" panose="020E0502060401010101" pitchFamily="34" charset="-79"/>
              </a:rPr>
              <a:t>" ואני אגמול לו בטובות </a:t>
            </a:r>
            <a:r>
              <a:rPr lang="he-IL" sz="3200" dirty="0" smtClean="0">
                <a:latin typeface="David" panose="020E0502060401010101" pitchFamily="34" charset="-79"/>
                <a:cs typeface="David" panose="020E0502060401010101" pitchFamily="34" charset="-79"/>
              </a:rPr>
              <a:t>שאתה תהיה מרוצה. וגם כל דבר שתבקש ממני אעשה למענך. </a:t>
            </a:r>
          </a:p>
          <a:p>
            <a:r>
              <a:rPr lang="he-IL" sz="3200" b="1" u="sng" dirty="0" smtClean="0">
                <a:latin typeface="David" panose="020E0502060401010101" pitchFamily="34" charset="-79"/>
                <a:cs typeface="David" panose="020E0502060401010101" pitchFamily="34" charset="-79"/>
              </a:rPr>
              <a:t>מ</a:t>
            </a:r>
            <a:r>
              <a:rPr lang="he-IL" sz="3200" dirty="0" smtClean="0">
                <a:latin typeface="David" panose="020E0502060401010101" pitchFamily="34" charset="-79"/>
                <a:cs typeface="David" panose="020E0502060401010101" pitchFamily="34" charset="-79"/>
              </a:rPr>
              <a:t>. חצו כל הקהל את נהר הירדן וגם המלך עבר, </a:t>
            </a:r>
            <a:r>
              <a:rPr lang="he-IL" sz="3200" b="1" dirty="0" smtClean="0">
                <a:latin typeface="David" panose="020E0502060401010101" pitchFamily="34" charset="-79"/>
                <a:cs typeface="David" panose="020E0502060401010101" pitchFamily="34" charset="-79"/>
              </a:rPr>
              <a:t>נשק המלך בפרידתו לברזילי וברך אותו וחזר ברזילי לעיר מגוריו. </a:t>
            </a:r>
            <a:endParaRPr lang="he-IL" sz="3200" b="1" dirty="0">
              <a:latin typeface="David" panose="020E0502060401010101" pitchFamily="34" charset="-79"/>
              <a:cs typeface="David" panose="020E0502060401010101" pitchFamily="34" charset="-79"/>
            </a:endParaRPr>
          </a:p>
        </p:txBody>
      </p:sp>
      <p:sp>
        <p:nvSpPr>
          <p:cNvPr id="6" name="TextBox 5"/>
          <p:cNvSpPr txBox="1"/>
          <p:nvPr/>
        </p:nvSpPr>
        <p:spPr>
          <a:xfrm>
            <a:off x="6774286" y="255432"/>
            <a:ext cx="5250287" cy="5016758"/>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לח</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יָֽשָׁב־נָ֤א</a:t>
            </a:r>
            <a:r>
              <a:rPr lang="he-IL" sz="3200" dirty="0" smtClean="0">
                <a:latin typeface="David" panose="020E0502060401010101" pitchFamily="34" charset="-79"/>
                <a:cs typeface="David" panose="020E0502060401010101" pitchFamily="34" charset="-79"/>
              </a:rPr>
              <a:t> עַבְדְּךָ֙ וְאָמֻ֣ת בְּעִירִ֔י עִ֛ם קֶ֥בֶר אָבִ֖י וְאִמִּ֑י </a:t>
            </a:r>
            <a:r>
              <a:rPr lang="he-IL" sz="3200" b="1" dirty="0" smtClean="0">
                <a:latin typeface="David" panose="020E0502060401010101" pitchFamily="34" charset="-79"/>
                <a:cs typeface="David" panose="020E0502060401010101" pitchFamily="34" charset="-79"/>
              </a:rPr>
              <a:t>וְהִנֵּ֣ה ׀ עַבְדְּךָ֣ </a:t>
            </a:r>
            <a:r>
              <a:rPr lang="he-IL" sz="3200" b="1" dirty="0" err="1" smtClean="0">
                <a:latin typeface="David" panose="020E0502060401010101" pitchFamily="34" charset="-79"/>
                <a:cs typeface="David" panose="020E0502060401010101" pitchFamily="34" charset="-79"/>
              </a:rPr>
              <a:t>כִמְהָ֗ם</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יַֽעֲבֹר֙ </a:t>
            </a:r>
            <a:r>
              <a:rPr lang="he-IL" sz="3200" dirty="0" err="1" smtClean="0">
                <a:latin typeface="David" panose="020E0502060401010101" pitchFamily="34" charset="-79"/>
                <a:cs typeface="David" panose="020E0502060401010101" pitchFamily="34" charset="-79"/>
              </a:rPr>
              <a:t>עִם־אֲדֹנִ֣י</a:t>
            </a:r>
            <a:r>
              <a:rPr lang="he-IL" sz="3200" dirty="0" smtClean="0">
                <a:latin typeface="David" panose="020E0502060401010101" pitchFamily="34" charset="-79"/>
                <a:cs typeface="David" panose="020E0502060401010101" pitchFamily="34" charset="-79"/>
              </a:rPr>
              <a:t> הַמֶּ֔לֶךְ </a:t>
            </a:r>
            <a:r>
              <a:rPr lang="he-IL" sz="3200" dirty="0" err="1" smtClean="0">
                <a:latin typeface="David" panose="020E0502060401010101" pitchFamily="34" charset="-79"/>
                <a:cs typeface="David" panose="020E0502060401010101" pitchFamily="34" charset="-79"/>
              </a:rPr>
              <a:t>וַֽעֲשֵׂה־ל֕ו</a:t>
            </a:r>
            <a:r>
              <a:rPr lang="he-IL" sz="3200" dirty="0" smtClean="0">
                <a:latin typeface="David" panose="020E0502060401010101" pitchFamily="34" charset="-79"/>
                <a:cs typeface="David" panose="020E0502060401010101" pitchFamily="34" charset="-79"/>
              </a:rPr>
              <a:t>ֹ אֵ֥ת </a:t>
            </a:r>
            <a:r>
              <a:rPr lang="he-IL" sz="3200" dirty="0" err="1" smtClean="0">
                <a:latin typeface="David" panose="020E0502060401010101" pitchFamily="34" charset="-79"/>
                <a:cs typeface="David" panose="020E0502060401010101" pitchFamily="34" charset="-79"/>
              </a:rPr>
              <a:t>אֲשֶׁר־ט֖וֹב</a:t>
            </a:r>
            <a:r>
              <a:rPr lang="he-IL" sz="3200" dirty="0" smtClean="0">
                <a:latin typeface="David" panose="020E0502060401010101" pitchFamily="34" charset="-79"/>
                <a:cs typeface="David" panose="020E0502060401010101" pitchFamily="34" charset="-79"/>
              </a:rPr>
              <a:t> בְּעֵינֶֽיךָ׃ {ס} </a:t>
            </a:r>
          </a:p>
          <a:p>
            <a:r>
              <a:rPr lang="he-IL" sz="3200" b="1" u="sng" dirty="0" smtClean="0">
                <a:latin typeface="David" panose="020E0502060401010101" pitchFamily="34" charset="-79"/>
                <a:cs typeface="David" panose="020E0502060401010101" pitchFamily="34" charset="-79"/>
              </a:rPr>
              <a:t>לט</a:t>
            </a:r>
            <a:r>
              <a:rPr lang="he-IL" sz="3200" dirty="0" smtClean="0">
                <a:latin typeface="David" panose="020E0502060401010101" pitchFamily="34" charset="-79"/>
                <a:cs typeface="David" panose="020E0502060401010101" pitchFamily="34" charset="-79"/>
              </a:rPr>
              <a:t> וַיֹּ֣אמֶר הַמֶּ֗לֶךְ </a:t>
            </a:r>
            <a:r>
              <a:rPr lang="he-IL" sz="3200" b="1" dirty="0" smtClean="0">
                <a:latin typeface="David" panose="020E0502060401010101" pitchFamily="34" charset="-79"/>
                <a:cs typeface="David" panose="020E0502060401010101" pitchFamily="34" charset="-79"/>
              </a:rPr>
              <a:t>אִתִּי֙ יַֽעֲבֹ֣ר </a:t>
            </a:r>
            <a:r>
              <a:rPr lang="he-IL" sz="3200" b="1" dirty="0" err="1" smtClean="0">
                <a:latin typeface="David" panose="020E0502060401010101" pitchFamily="34" charset="-79"/>
                <a:cs typeface="David" panose="020E0502060401010101" pitchFamily="34" charset="-79"/>
              </a:rPr>
              <a:t>כִּמְהָ֔ם</a:t>
            </a:r>
            <a:r>
              <a:rPr lang="he-IL" sz="3200" b="1" dirty="0" smtClean="0">
                <a:latin typeface="David" panose="020E0502060401010101" pitchFamily="34" charset="-79"/>
                <a:cs typeface="David" panose="020E0502060401010101" pitchFamily="34" charset="-79"/>
              </a:rPr>
              <a:t> וַֽאֲנִי֙ </a:t>
            </a:r>
            <a:r>
              <a:rPr lang="he-IL" sz="3200" b="1" dirty="0" err="1" smtClean="0">
                <a:latin typeface="David" panose="020E0502060401010101" pitchFamily="34" charset="-79"/>
                <a:cs typeface="David" panose="020E0502060401010101" pitchFamily="34" charset="-79"/>
              </a:rPr>
              <a:t>אֶֽעֱשֶׂה־לּ֔ו</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אֶת־הַטּ֖וֹב</a:t>
            </a:r>
            <a:r>
              <a:rPr lang="he-IL" sz="3200" b="1" dirty="0" smtClean="0">
                <a:latin typeface="David" panose="020E0502060401010101" pitchFamily="34" charset="-79"/>
                <a:cs typeface="David" panose="020E0502060401010101" pitchFamily="34" charset="-79"/>
              </a:rPr>
              <a:t> בְּעֵינֶ֑יךָ </a:t>
            </a:r>
            <a:r>
              <a:rPr lang="he-IL" sz="3200" dirty="0" smtClean="0">
                <a:latin typeface="David" panose="020E0502060401010101" pitchFamily="34" charset="-79"/>
                <a:cs typeface="David" panose="020E0502060401010101" pitchFamily="34" charset="-79"/>
              </a:rPr>
              <a:t>וְכֹ֛ל </a:t>
            </a:r>
            <a:r>
              <a:rPr lang="he-IL" sz="3200" dirty="0" err="1" smtClean="0">
                <a:latin typeface="David" panose="020E0502060401010101" pitchFamily="34" charset="-79"/>
                <a:cs typeface="David" panose="020E0502060401010101" pitchFamily="34" charset="-79"/>
              </a:rPr>
              <a:t>אֲשֶׁר־תִּבְחַ֥ר</a:t>
            </a:r>
            <a:r>
              <a:rPr lang="he-IL" sz="3200" dirty="0" smtClean="0">
                <a:latin typeface="David" panose="020E0502060401010101" pitchFamily="34" charset="-79"/>
                <a:cs typeface="David" panose="020E0502060401010101" pitchFamily="34" charset="-79"/>
              </a:rPr>
              <a:t> עָלַ֖י </a:t>
            </a:r>
            <a:r>
              <a:rPr lang="he-IL" sz="3200" dirty="0" err="1" smtClean="0">
                <a:latin typeface="David" panose="020E0502060401010101" pitchFamily="34" charset="-79"/>
                <a:cs typeface="David" panose="020E0502060401010101" pitchFamily="34" charset="-79"/>
              </a:rPr>
              <a:t>אֶֽעֱשֶׂה־לָּֽך</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מ</a:t>
            </a:r>
            <a:r>
              <a:rPr lang="he-IL" sz="3200" dirty="0" smtClean="0">
                <a:latin typeface="David" panose="020E0502060401010101" pitchFamily="34" charset="-79"/>
                <a:cs typeface="David" panose="020E0502060401010101" pitchFamily="34" charset="-79"/>
              </a:rPr>
              <a:t> וַיַּֽעֲבֹ֧ר כָּל־הָעָ֛ם </a:t>
            </a:r>
            <a:r>
              <a:rPr lang="he-IL" sz="3200" dirty="0" err="1" smtClean="0">
                <a:latin typeface="David" panose="020E0502060401010101" pitchFamily="34" charset="-79"/>
                <a:cs typeface="David" panose="020E0502060401010101" pitchFamily="34" charset="-79"/>
              </a:rPr>
              <a:t>אֶת־הַיַּרְדֵּ֖ן</a:t>
            </a:r>
            <a:r>
              <a:rPr lang="he-IL" sz="3200" dirty="0" smtClean="0">
                <a:latin typeface="David" panose="020E0502060401010101" pitchFamily="34" charset="-79"/>
                <a:cs typeface="David" panose="020E0502060401010101" pitchFamily="34" charset="-79"/>
              </a:rPr>
              <a:t> וְהַמֶּ֣לֶךְ עָבָ֑ר </a:t>
            </a:r>
            <a:r>
              <a:rPr lang="he-IL" sz="3200" b="1" dirty="0" err="1" smtClean="0">
                <a:latin typeface="David" panose="020E0502060401010101" pitchFamily="34" charset="-79"/>
                <a:cs typeface="David" panose="020E0502060401010101" pitchFamily="34" charset="-79"/>
              </a:rPr>
              <a:t>וַיִּשַּׁ֨ק</a:t>
            </a:r>
            <a:r>
              <a:rPr lang="he-IL" sz="3200" b="1" dirty="0" smtClean="0">
                <a:latin typeface="David" panose="020E0502060401010101" pitchFamily="34" charset="-79"/>
                <a:cs typeface="David" panose="020E0502060401010101" pitchFamily="34" charset="-79"/>
              </a:rPr>
              <a:t> הַמֶּ֤לֶךְ לְבַרְזִלַּי֙ וַיְבָ֣רְכֵ֔הוּ וַיָּ֖שָׁב לִמְקֹמֽוֹ</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29074064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9520" y="160413"/>
            <a:ext cx="6171127" cy="452431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מא</a:t>
            </a:r>
            <a:r>
              <a:rPr lang="he-IL" sz="3200" dirty="0" smtClean="0">
                <a:latin typeface="David" panose="020E0502060401010101" pitchFamily="34" charset="-79"/>
                <a:cs typeface="David" panose="020E0502060401010101" pitchFamily="34" charset="-79"/>
              </a:rPr>
              <a:t>. עשה דרכו המלך מהירדן אל הגלגל  </a:t>
            </a:r>
            <a:r>
              <a:rPr lang="he-IL" sz="3200" dirty="0" err="1" smtClean="0">
                <a:latin typeface="David" panose="020E0502060401010101" pitchFamily="34" charset="-79"/>
                <a:cs typeface="David" panose="020E0502060401010101" pitchFamily="34" charset="-79"/>
              </a:rPr>
              <a:t>וכמהן</a:t>
            </a:r>
            <a:r>
              <a:rPr lang="he-IL" sz="3200" dirty="0" smtClean="0">
                <a:latin typeface="David" panose="020E0502060401010101" pitchFamily="34" charset="-79"/>
                <a:cs typeface="David" panose="020E0502060401010101" pitchFamily="34" charset="-79"/>
              </a:rPr>
              <a:t> (בנו של ברזילי) הצטרף אליו, וכל אנשי יהודה נלוו אל המלך, וגם חלק מעם ישראל. </a:t>
            </a:r>
          </a:p>
          <a:p>
            <a:r>
              <a:rPr lang="he-IL" sz="3200" b="1" u="sng" dirty="0" err="1" smtClean="0">
                <a:latin typeface="David" panose="020E0502060401010101" pitchFamily="34" charset="-79"/>
                <a:cs typeface="David" panose="020E0502060401010101" pitchFamily="34" charset="-79"/>
              </a:rPr>
              <a:t>מב</a:t>
            </a:r>
            <a:r>
              <a:rPr lang="he-IL" sz="3200" dirty="0" smtClean="0">
                <a:latin typeface="David" panose="020E0502060401010101" pitchFamily="34" charset="-79"/>
                <a:cs typeface="David" panose="020E0502060401010101" pitchFamily="34" charset="-79"/>
              </a:rPr>
              <a:t>. והגיעו נכבדים מישראל ונכנסו אל המלך ואמרו לו: </a:t>
            </a:r>
            <a:r>
              <a:rPr lang="he-IL" sz="3200" b="1" dirty="0" smtClean="0">
                <a:latin typeface="David" panose="020E0502060401010101" pitchFamily="34" charset="-79"/>
                <a:cs typeface="David" panose="020E0502060401010101" pitchFamily="34" charset="-79"/>
              </a:rPr>
              <a:t>מדוע העלימו אותך אחינו אנשי יהודה והם לבדם ליוו את המלך ואת משפחתו? </a:t>
            </a:r>
            <a:r>
              <a:rPr lang="he-IL" sz="3200" dirty="0" smtClean="0">
                <a:latin typeface="David" panose="020E0502060401010101" pitchFamily="34" charset="-79"/>
                <a:cs typeface="David" panose="020E0502060401010101" pitchFamily="34" charset="-79"/>
              </a:rPr>
              <a:t>בעברם את נהר הירדן, וכל אנשי דוד היו עמו.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542468" y="126643"/>
            <a:ext cx="5484253" cy="403187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מא</a:t>
            </a:r>
            <a:r>
              <a:rPr lang="he-IL" sz="3200" dirty="0" smtClean="0">
                <a:latin typeface="David" panose="020E0502060401010101" pitchFamily="34" charset="-79"/>
                <a:cs typeface="David" panose="020E0502060401010101" pitchFamily="34" charset="-79"/>
              </a:rPr>
              <a:t> וַיַּֽעֲבֹ֤ר הַמֶּ֨לֶךְ֙ </a:t>
            </a:r>
            <a:r>
              <a:rPr lang="he-IL" sz="3200" b="1" dirty="0" err="1" smtClean="0">
                <a:latin typeface="David" panose="020E0502060401010101" pitchFamily="34" charset="-79"/>
                <a:cs typeface="David" panose="020E0502060401010101" pitchFamily="34" charset="-79"/>
              </a:rPr>
              <a:t>הַגִּלְגָּ֔לָה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וְכִמְהָ֖ן</a:t>
            </a:r>
            <a:r>
              <a:rPr lang="he-IL" sz="3200" dirty="0" smtClean="0">
                <a:latin typeface="David" panose="020E0502060401010101" pitchFamily="34" charset="-79"/>
                <a:cs typeface="David" panose="020E0502060401010101" pitchFamily="34" charset="-79"/>
              </a:rPr>
              <a:t> עָבַ֣ר עִמּ֑וֹ </a:t>
            </a:r>
            <a:r>
              <a:rPr lang="he-IL" sz="3200" dirty="0" err="1" smtClean="0">
                <a:latin typeface="David" panose="020E0502060401010101" pitchFamily="34" charset="-79"/>
                <a:cs typeface="David" panose="020E0502060401010101" pitchFamily="34" charset="-79"/>
              </a:rPr>
              <a:t>וְכָל־עַ֤ם</a:t>
            </a:r>
            <a:r>
              <a:rPr lang="he-IL" sz="3200" dirty="0" smtClean="0">
                <a:latin typeface="David" panose="020E0502060401010101" pitchFamily="34" charset="-79"/>
                <a:cs typeface="David" panose="020E0502060401010101" pitchFamily="34" charset="-79"/>
              </a:rPr>
              <a:t> יְהוּדָה֙ </a:t>
            </a:r>
            <a:r>
              <a:rPr lang="he-IL" sz="3200" dirty="0" err="1" smtClean="0">
                <a:latin typeface="David" panose="020E0502060401010101" pitchFamily="34" charset="-79"/>
                <a:cs typeface="David" panose="020E0502060401010101" pitchFamily="34" charset="-79"/>
              </a:rPr>
              <a:t>הֶֽעֱבִ֣רו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 וְגַ֕ם חֲצִ֖י עַ֥ם יִשְׂרָאֵֽל׃ </a:t>
            </a:r>
          </a:p>
          <a:p>
            <a:r>
              <a:rPr lang="he-IL" sz="3200" b="1" u="sng" dirty="0" err="1" smtClean="0">
                <a:latin typeface="David" panose="020E0502060401010101" pitchFamily="34" charset="-79"/>
                <a:cs typeface="David" panose="020E0502060401010101" pitchFamily="34" charset="-79"/>
              </a:rPr>
              <a:t>מב</a:t>
            </a:r>
            <a:r>
              <a:rPr lang="he-IL" sz="3200" dirty="0" smtClean="0">
                <a:latin typeface="David" panose="020E0502060401010101" pitchFamily="34" charset="-79"/>
                <a:cs typeface="David" panose="020E0502060401010101" pitchFamily="34" charset="-79"/>
              </a:rPr>
              <a:t> וְהִנֵּ֛ה </a:t>
            </a:r>
            <a:r>
              <a:rPr lang="he-IL" sz="3200" dirty="0" err="1" smtClean="0">
                <a:latin typeface="David" panose="020E0502060401010101" pitchFamily="34" charset="-79"/>
                <a:cs typeface="David" panose="020E0502060401010101" pitchFamily="34" charset="-79"/>
              </a:rPr>
              <a:t>כָּל־אִ֥יש</a:t>
            </a:r>
            <a:r>
              <a:rPr lang="he-IL" sz="3200" dirty="0" smtClean="0">
                <a:latin typeface="David" panose="020E0502060401010101" pitchFamily="34" charset="-79"/>
                <a:cs typeface="David" panose="020E0502060401010101" pitchFamily="34" charset="-79"/>
              </a:rPr>
              <a:t>ׁ יִשְׂרָאֵ֖ל בָּאִ֣ים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וַיֹּֽאמְר֣וּ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מַדּוּעַ֩ </a:t>
            </a:r>
            <a:r>
              <a:rPr lang="he-IL" sz="3200" b="1" dirty="0" err="1" smtClean="0">
                <a:latin typeface="David" panose="020E0502060401010101" pitchFamily="34" charset="-79"/>
                <a:cs typeface="David" panose="020E0502060401010101" pitchFamily="34" charset="-79"/>
              </a:rPr>
              <a:t>גְּנָב֨וּך</a:t>
            </a:r>
            <a:r>
              <a:rPr lang="he-IL" sz="3200" b="1" dirty="0" smtClean="0">
                <a:latin typeface="David" panose="020E0502060401010101" pitchFamily="34" charset="-79"/>
                <a:cs typeface="David" panose="020E0502060401010101" pitchFamily="34" charset="-79"/>
              </a:rPr>
              <a:t>ָ אַחֵ֜ינוּ אִ֣ישׁ יְהוּדָ֗ה וַיַּֽעֲבִ֨רוּ </a:t>
            </a:r>
            <a:r>
              <a:rPr lang="he-IL" sz="3200" b="1" dirty="0" err="1" smtClean="0">
                <a:latin typeface="David" panose="020E0502060401010101" pitchFamily="34" charset="-79"/>
                <a:cs typeface="David" panose="020E0502060401010101" pitchFamily="34" charset="-79"/>
              </a:rPr>
              <a:t>אֶת־הַמֶּ֤לֶך</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וְאֶת־בֵּיתו</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אֶת־הַיַּרְדֵּ֔ן</a:t>
            </a:r>
            <a:r>
              <a:rPr lang="he-IL" sz="3200" b="1"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וְכָל־אַנְשֵׁ֥י</a:t>
            </a:r>
            <a:r>
              <a:rPr lang="he-IL" sz="3200" dirty="0" smtClean="0">
                <a:latin typeface="David" panose="020E0502060401010101" pitchFamily="34" charset="-79"/>
                <a:cs typeface="David" panose="020E0502060401010101" pitchFamily="34" charset="-79"/>
              </a:rPr>
              <a:t> דָוִ֖ד עִמּֽוֹ׃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6903076" y="435494"/>
            <a:ext cx="4945487" cy="5753884"/>
          </a:xfrm>
          <a:prstGeom prst="rect">
            <a:avLst/>
          </a:prstGeom>
        </p:spPr>
      </p:pic>
    </p:spTree>
    <p:extLst>
      <p:ext uri="{BB962C8B-B14F-4D97-AF65-F5344CB8AC3E}">
        <p14:creationId xmlns:p14="http://schemas.microsoft.com/office/powerpoint/2010/main" val="6436024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5278" y="211928"/>
            <a:ext cx="6003702" cy="649408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מג. </a:t>
            </a:r>
            <a:r>
              <a:rPr lang="he-IL" sz="3200" dirty="0" smtClean="0">
                <a:latin typeface="David" panose="020E0502060401010101" pitchFamily="34" charset="-79"/>
                <a:cs typeface="David" panose="020E0502060401010101" pitchFamily="34" charset="-79"/>
              </a:rPr>
              <a:t>ענו להם יהודה- מפני שהמלך דוד הוא משבט יהודה. </a:t>
            </a:r>
            <a:r>
              <a:rPr lang="he-IL" sz="3200" b="1" dirty="0" smtClean="0">
                <a:latin typeface="David" panose="020E0502060401010101" pitchFamily="34" charset="-79"/>
                <a:cs typeface="David" panose="020E0502060401010101" pitchFamily="34" charset="-79"/>
              </a:rPr>
              <a:t>ומדוע יש להם לכעוס בגלל זה? </a:t>
            </a:r>
            <a:r>
              <a:rPr lang="he-IL" sz="3200" dirty="0" smtClean="0">
                <a:latin typeface="David" panose="020E0502060401010101" pitchFamily="34" charset="-79"/>
                <a:cs typeface="David" panose="020E0502060401010101" pitchFamily="34" charset="-79"/>
              </a:rPr>
              <a:t>וכי אכלנו משולחנו של המלך? או אם קיבלנו מתנות ממנו? </a:t>
            </a:r>
          </a:p>
          <a:p>
            <a:r>
              <a:rPr lang="he-IL" sz="3200" b="1" u="sng" dirty="0" smtClean="0">
                <a:latin typeface="David" panose="020E0502060401010101" pitchFamily="34" charset="-79"/>
                <a:cs typeface="David" panose="020E0502060401010101" pitchFamily="34" charset="-79"/>
              </a:rPr>
              <a:t>מד. </a:t>
            </a:r>
            <a:r>
              <a:rPr lang="he-IL" sz="3200" dirty="0" smtClean="0">
                <a:latin typeface="David" panose="020E0502060401010101" pitchFamily="34" charset="-79"/>
                <a:cs typeface="David" panose="020E0502060401010101" pitchFamily="34" charset="-79"/>
              </a:rPr>
              <a:t>ענו להם איש ישראל-</a:t>
            </a:r>
            <a:r>
              <a:rPr lang="he-IL" sz="3200" b="1" u="sng" dirty="0" smtClean="0">
                <a:latin typeface="David" panose="020E0502060401010101" pitchFamily="34" charset="-79"/>
                <a:cs typeface="David" panose="020E0502060401010101" pitchFamily="34" charset="-79"/>
              </a:rPr>
              <a:t> א. </a:t>
            </a:r>
            <a:r>
              <a:rPr lang="he-IL" sz="3200" b="1" dirty="0" smtClean="0">
                <a:latin typeface="David" panose="020E0502060401010101" pitchFamily="34" charset="-79"/>
                <a:cs typeface="David" panose="020E0502060401010101" pitchFamily="34" charset="-79"/>
              </a:rPr>
              <a:t>אנחנו 10 שבטים פי עשר מכם</a:t>
            </a:r>
            <a:r>
              <a:rPr lang="he-IL" sz="3200" dirty="0" smtClean="0">
                <a:latin typeface="David" panose="020E0502060401010101" pitchFamily="34" charset="-79"/>
                <a:cs typeface="David" panose="020E0502060401010101" pitchFamily="34" charset="-79"/>
              </a:rPr>
              <a:t>. וגם למלך דוד אנחנו נאמנים יותר מכם. ולמה זלזלתם בנו? </a:t>
            </a:r>
            <a:r>
              <a:rPr lang="he-IL" sz="3200" b="1" u="sng" dirty="0" smtClean="0">
                <a:latin typeface="David" panose="020E0502060401010101" pitchFamily="34" charset="-79"/>
                <a:cs typeface="David" panose="020E0502060401010101" pitchFamily="34" charset="-79"/>
              </a:rPr>
              <a:t>ב. </a:t>
            </a:r>
            <a:r>
              <a:rPr lang="he-IL" sz="3200" b="1" dirty="0" smtClean="0">
                <a:latin typeface="David" panose="020E0502060401010101" pitchFamily="34" charset="-79"/>
                <a:cs typeface="David" panose="020E0502060401010101" pitchFamily="34" charset="-79"/>
              </a:rPr>
              <a:t>וכי לא הייתה היוזמה הראשונה שלנו להחזיר את המלך למלכותו</a:t>
            </a:r>
            <a:r>
              <a:rPr lang="he-IL" sz="3200" dirty="0" smtClean="0">
                <a:latin typeface="David" panose="020E0502060401010101" pitchFamily="34" charset="-79"/>
                <a:cs typeface="David" panose="020E0502060401010101" pitchFamily="34" charset="-79"/>
              </a:rPr>
              <a:t>? </a:t>
            </a:r>
          </a:p>
          <a:p>
            <a:r>
              <a:rPr lang="he-IL" sz="2800" dirty="0" smtClean="0">
                <a:latin typeface="David" panose="020E0502060401010101" pitchFamily="34" charset="-79"/>
                <a:cs typeface="David" panose="020E0502060401010101" pitchFamily="34" charset="-79"/>
              </a:rPr>
              <a:t>(לכן לנו ראוי להחזיר את המלך שאתם מועטים וגם הגעתם אחרונים) </a:t>
            </a:r>
          </a:p>
          <a:p>
            <a:r>
              <a:rPr lang="he-IL" sz="3200" dirty="0" smtClean="0">
                <a:latin typeface="David" panose="020E0502060401010101" pitchFamily="34" charset="-79"/>
                <a:cs typeface="David" panose="020E0502060401010101" pitchFamily="34" charset="-79"/>
              </a:rPr>
              <a:t>והיה דיבור שבט יהודה לישראל, קשה וחזק יותר מדיבור ישראל ליהודה</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362162" y="203916"/>
            <a:ext cx="5548649" cy="5016758"/>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מג</a:t>
            </a:r>
            <a:r>
              <a:rPr lang="he-IL" sz="3200" dirty="0" smtClean="0">
                <a:latin typeface="David" panose="020E0502060401010101" pitchFamily="34" charset="-79"/>
                <a:cs typeface="David" panose="020E0502060401010101" pitchFamily="34" charset="-79"/>
              </a:rPr>
              <a:t> וַיַּעַן֩ </a:t>
            </a:r>
            <a:r>
              <a:rPr lang="he-IL" sz="3200" dirty="0" err="1" smtClean="0">
                <a:latin typeface="David" panose="020E0502060401010101" pitchFamily="34" charset="-79"/>
                <a:cs typeface="David" panose="020E0502060401010101" pitchFamily="34" charset="-79"/>
              </a:rPr>
              <a:t>כָּל־אִ֨יש</a:t>
            </a:r>
            <a:r>
              <a:rPr lang="he-IL" sz="3200" dirty="0" smtClean="0">
                <a:latin typeface="David" panose="020E0502060401010101" pitchFamily="34" charset="-79"/>
                <a:cs typeface="David" panose="020E0502060401010101" pitchFamily="34" charset="-79"/>
              </a:rPr>
              <a:t>ׁ יְהוּדָ֜ה </a:t>
            </a:r>
            <a:r>
              <a:rPr lang="he-IL" sz="3200" dirty="0" err="1" smtClean="0">
                <a:latin typeface="David" panose="020E0502060401010101" pitchFamily="34" charset="-79"/>
                <a:cs typeface="David" panose="020E0502060401010101" pitchFamily="34" charset="-79"/>
              </a:rPr>
              <a:t>עַל־אִ֣יש</a:t>
            </a:r>
            <a:r>
              <a:rPr lang="he-IL" sz="3200" dirty="0" smtClean="0">
                <a:latin typeface="David" panose="020E0502060401010101" pitchFamily="34" charset="-79"/>
                <a:cs typeface="David" panose="020E0502060401010101" pitchFamily="34" charset="-79"/>
              </a:rPr>
              <a:t>ׁ יִשְׂרָאֵ֗ל </a:t>
            </a:r>
            <a:r>
              <a:rPr lang="he-IL" sz="3200" dirty="0" err="1" smtClean="0">
                <a:latin typeface="David" panose="020E0502060401010101" pitchFamily="34" charset="-79"/>
                <a:cs typeface="David" panose="020E0502060401010101" pitchFamily="34" charset="-79"/>
              </a:rPr>
              <a:t>כִּֽי־קָר֤וֹב</a:t>
            </a:r>
            <a:r>
              <a:rPr lang="he-IL" sz="3200" dirty="0" smtClean="0">
                <a:latin typeface="David" panose="020E0502060401010101" pitchFamily="34" charset="-79"/>
                <a:cs typeface="David" panose="020E0502060401010101" pitchFamily="34" charset="-79"/>
              </a:rPr>
              <a:t> הַמֶּ֨לֶךְ֙ אֵלַ֔י </a:t>
            </a:r>
            <a:r>
              <a:rPr lang="he-IL" sz="3200" b="1" dirty="0" smtClean="0">
                <a:latin typeface="David" panose="020E0502060401010101" pitchFamily="34" charset="-79"/>
                <a:cs typeface="David" panose="020E0502060401010101" pitchFamily="34" charset="-79"/>
              </a:rPr>
              <a:t>וְלָ֤מָּה זֶּה֙ חָרָ֣ה לְךָ֔ </a:t>
            </a:r>
            <a:r>
              <a:rPr lang="he-IL" sz="3200" b="1" dirty="0" err="1" smtClean="0">
                <a:latin typeface="David" panose="020E0502060401010101" pitchFamily="34" charset="-79"/>
                <a:cs typeface="David" panose="020E0502060401010101" pitchFamily="34" charset="-79"/>
              </a:rPr>
              <a:t>עַל־הַדָּבָ֖ר</a:t>
            </a:r>
            <a:r>
              <a:rPr lang="he-IL" sz="3200" b="1" dirty="0" smtClean="0">
                <a:latin typeface="David" panose="020E0502060401010101" pitchFamily="34" charset="-79"/>
                <a:cs typeface="David" panose="020E0502060401010101" pitchFamily="34" charset="-79"/>
              </a:rPr>
              <a:t> הַזֶּ֑ה </a:t>
            </a:r>
            <a:r>
              <a:rPr lang="he-IL" sz="3200" dirty="0" smtClean="0">
                <a:latin typeface="David" panose="020E0502060401010101" pitchFamily="34" charset="-79"/>
                <a:cs typeface="David" panose="020E0502060401010101" pitchFamily="34" charset="-79"/>
              </a:rPr>
              <a:t>הֶֽאָכ֤וֹל אָכַ֨לְנוּ֙ </a:t>
            </a:r>
            <a:r>
              <a:rPr lang="he-IL" sz="3200" dirty="0" err="1" smtClean="0">
                <a:latin typeface="David" panose="020E0502060401010101" pitchFamily="34" charset="-79"/>
                <a:cs typeface="David" panose="020E0502060401010101" pitchFamily="34" charset="-79"/>
              </a:rPr>
              <a:t>מִן־הַמֶּ֔לֶך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אִם־נִשֵּׂ֥את</a:t>
            </a:r>
            <a:r>
              <a:rPr lang="he-IL" sz="3200" dirty="0" smtClean="0">
                <a:latin typeface="David" panose="020E0502060401010101" pitchFamily="34" charset="-79"/>
                <a:cs typeface="David" panose="020E0502060401010101" pitchFamily="34" charset="-79"/>
              </a:rPr>
              <a:t> נִשָּׂ֖א לָֽנוּ׃ {ס} </a:t>
            </a:r>
          </a:p>
          <a:p>
            <a:r>
              <a:rPr lang="he-IL" sz="3200" b="1" u="sng" dirty="0" smtClean="0">
                <a:latin typeface="David" panose="020E0502060401010101" pitchFamily="34" charset="-79"/>
                <a:cs typeface="David" panose="020E0502060401010101" pitchFamily="34" charset="-79"/>
              </a:rPr>
              <a:t>מד</a:t>
            </a:r>
            <a:r>
              <a:rPr lang="he-IL" sz="3200" dirty="0" smtClean="0">
                <a:latin typeface="David" panose="020E0502060401010101" pitchFamily="34" charset="-79"/>
                <a:cs typeface="David" panose="020E0502060401010101" pitchFamily="34" charset="-79"/>
              </a:rPr>
              <a:t> וַיַּ֣עַן </a:t>
            </a:r>
            <a:r>
              <a:rPr lang="he-IL" sz="3200" dirty="0" err="1" smtClean="0">
                <a:latin typeface="David" panose="020E0502060401010101" pitchFamily="34" charset="-79"/>
                <a:cs typeface="David" panose="020E0502060401010101" pitchFamily="34" charset="-79"/>
              </a:rPr>
              <a:t>אִֽישׁ־יִשְׂרָאֵל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אֶת־אִ֨יש</a:t>
            </a:r>
            <a:r>
              <a:rPr lang="he-IL" sz="3200" dirty="0" smtClean="0">
                <a:latin typeface="David" panose="020E0502060401010101" pitchFamily="34" charset="-79"/>
                <a:cs typeface="David" panose="020E0502060401010101" pitchFamily="34" charset="-79"/>
              </a:rPr>
              <a:t>ׁ יְהוּדָ֜ה </a:t>
            </a:r>
            <a:r>
              <a:rPr lang="he-IL" sz="3200" b="1" dirty="0" smtClean="0">
                <a:latin typeface="David" panose="020E0502060401010101" pitchFamily="34" charset="-79"/>
                <a:cs typeface="David" panose="020E0502060401010101" pitchFamily="34" charset="-79"/>
              </a:rPr>
              <a:t>וַיֹּ֗אמֶר </a:t>
            </a:r>
            <a:r>
              <a:rPr lang="he-IL" sz="3200" b="1" dirty="0" err="1" smtClean="0">
                <a:latin typeface="David" panose="020E0502060401010101" pitchFamily="34" charset="-79"/>
                <a:cs typeface="David" panose="020E0502060401010101" pitchFamily="34" charset="-79"/>
              </a:rPr>
              <a:t>עֶֽשֶׂר־יָד֨וֹת</a:t>
            </a:r>
            <a:r>
              <a:rPr lang="he-IL" sz="3200" b="1" dirty="0" smtClean="0">
                <a:latin typeface="David" panose="020E0502060401010101" pitchFamily="34" charset="-79"/>
                <a:cs typeface="David" panose="020E0502060401010101" pitchFamily="34" charset="-79"/>
              </a:rPr>
              <a:t> לִ֣י בַמֶּלֶךְ֮ </a:t>
            </a:r>
            <a:r>
              <a:rPr lang="he-IL" sz="3200" b="1" dirty="0" err="1" smtClean="0">
                <a:latin typeface="David" panose="020E0502060401010101" pitchFamily="34" charset="-79"/>
                <a:cs typeface="David" panose="020E0502060401010101" pitchFamily="34" charset="-79"/>
              </a:rPr>
              <a:t>וְגַם־בְּדָוִד</a:t>
            </a:r>
            <a:r>
              <a:rPr lang="he-IL" sz="3200" b="1" dirty="0" smtClean="0">
                <a:latin typeface="David" panose="020E0502060401010101" pitchFamily="34" charset="-79"/>
                <a:cs typeface="David" panose="020E0502060401010101" pitchFamily="34" charset="-79"/>
              </a:rPr>
              <a:t>֮ אֲנִ֣י מִמְּךָ֒ </a:t>
            </a:r>
            <a:r>
              <a:rPr lang="he-IL" sz="3200" dirty="0" smtClean="0">
                <a:latin typeface="David" panose="020E0502060401010101" pitchFamily="34" charset="-79"/>
                <a:cs typeface="David" panose="020E0502060401010101" pitchFamily="34" charset="-79"/>
              </a:rPr>
              <a:t>וּמַדּ֨וּעַ֙ </a:t>
            </a:r>
            <a:r>
              <a:rPr lang="he-IL" sz="3200" dirty="0" err="1" smtClean="0">
                <a:latin typeface="David" panose="020E0502060401010101" pitchFamily="34" charset="-79"/>
                <a:cs typeface="David" panose="020E0502060401010101" pitchFamily="34" charset="-79"/>
              </a:rPr>
              <a:t>הֱקִלֹּתַ֔נִי</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וְלֹֽא־הָיָ֨ה</a:t>
            </a:r>
            <a:r>
              <a:rPr lang="he-IL" sz="3200" b="1" dirty="0" smtClean="0">
                <a:latin typeface="David" panose="020E0502060401010101" pitchFamily="34" charset="-79"/>
                <a:cs typeface="David" panose="020E0502060401010101" pitchFamily="34" charset="-79"/>
              </a:rPr>
              <a:t> דְבָרִ֥י רִאשׁ֛וֹן לִ֖י לְהָשִׁ֣יב </a:t>
            </a:r>
            <a:r>
              <a:rPr lang="he-IL" sz="3200" b="1" dirty="0" err="1" smtClean="0">
                <a:latin typeface="David" panose="020E0502060401010101" pitchFamily="34" charset="-79"/>
                <a:cs typeface="David" panose="020E0502060401010101" pitchFamily="34" charset="-79"/>
              </a:rPr>
              <a:t>אֶת־מַלְכִּ֑י</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וַיִּ֨קֶשׁ֙ </a:t>
            </a:r>
            <a:r>
              <a:rPr lang="he-IL" sz="3200" dirty="0" err="1" smtClean="0">
                <a:latin typeface="David" panose="020E0502060401010101" pitchFamily="34" charset="-79"/>
                <a:cs typeface="David" panose="020E0502060401010101" pitchFamily="34" charset="-79"/>
              </a:rPr>
              <a:t>דְּבַר־אִ֣יש</a:t>
            </a:r>
            <a:r>
              <a:rPr lang="he-IL" sz="3200" dirty="0" smtClean="0">
                <a:latin typeface="David" panose="020E0502060401010101" pitchFamily="34" charset="-79"/>
                <a:cs typeface="David" panose="020E0502060401010101" pitchFamily="34" charset="-79"/>
              </a:rPr>
              <a:t>ׁ יְהוּדָ֔ה מִדְּבַ֖ר אִ֥ישׁ יִשְׂרָאֵֽל׃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2941749" y="1566144"/>
            <a:ext cx="6454461" cy="3785652"/>
          </a:xfrm>
          <a:prstGeom prst="rect">
            <a:avLst/>
          </a:prstGeom>
          <a:solidFill>
            <a:srgbClr val="FFC000"/>
          </a:solidFill>
          <a:ln w="38100">
            <a:solidFill>
              <a:schemeClr val="tx1"/>
            </a:solidFill>
          </a:ln>
          <a:scene3d>
            <a:camera prst="perspectiveLeft"/>
            <a:lightRig rig="threePt" dir="t"/>
          </a:scene3d>
        </p:spPr>
        <p:txBody>
          <a:bodyPr wrap="square" rtlCol="1">
            <a:spAutoFit/>
          </a:bodyPr>
          <a:lstStyle/>
          <a:p>
            <a:r>
              <a:rPr lang="he-IL" sz="4800" dirty="0" smtClean="0">
                <a:latin typeface="David" panose="020E0502060401010101" pitchFamily="34" charset="-79"/>
                <a:cs typeface="David" panose="020E0502060401010101" pitchFamily="34" charset="-79"/>
              </a:rPr>
              <a:t>דוד שמע את הוויכוח ושתק ולא התערב.. אבל היה שם אדם שכעס והחליט לעשות מעשה לא כ"כ טוב.. וזה נראה בפרק הבא...</a:t>
            </a:r>
            <a:endParaRPr lang="he-IL" sz="4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4242620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62152" y="144453"/>
            <a:ext cx="7364570" cy="6617196"/>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סכום הפרק:</a:t>
            </a:r>
          </a:p>
          <a:p>
            <a:r>
              <a:rPr lang="he-IL" sz="2800" dirty="0" smtClean="0">
                <a:latin typeface="David" panose="020E0502060401010101" pitchFamily="34" charset="-79"/>
                <a:cs typeface="David" panose="020E0502060401010101" pitchFamily="34" charset="-79"/>
              </a:rPr>
              <a:t>כאשר שמע דוד על מות בנו אבשלום, הוא התאבל עליו ובכה הרבה, וכל העם התאבל יחד עמו. </a:t>
            </a:r>
            <a:r>
              <a:rPr lang="he-IL" sz="2800" b="1" dirty="0" smtClean="0">
                <a:latin typeface="David" panose="020E0502060401010101" pitchFamily="34" charset="-79"/>
                <a:cs typeface="David" panose="020E0502060401010101" pitchFamily="34" charset="-79"/>
              </a:rPr>
              <a:t>יואב בא אל דוד</a:t>
            </a:r>
            <a:r>
              <a:rPr lang="he-IL" sz="2800" dirty="0" smtClean="0">
                <a:latin typeface="David" panose="020E0502060401010101" pitchFamily="34" charset="-79"/>
                <a:cs typeface="David" panose="020E0502060401010101" pitchFamily="34" charset="-79"/>
              </a:rPr>
              <a:t>, מוכיח אותו על כך ומבקש ממנו לצאת אל העם ולחזקם.</a:t>
            </a:r>
          </a:p>
          <a:p>
            <a:r>
              <a:rPr lang="he-IL" sz="2800" dirty="0" smtClean="0">
                <a:latin typeface="David" panose="020E0502060401010101" pitchFamily="34" charset="-79"/>
                <a:cs typeface="David" panose="020E0502060401010101" pitchFamily="34" charset="-79"/>
              </a:rPr>
              <a:t>העם מעוניין שדוד ימלוך. דוד שולח </a:t>
            </a:r>
            <a:r>
              <a:rPr lang="he-IL" sz="2800" b="1" dirty="0" smtClean="0">
                <a:latin typeface="David" panose="020E0502060401010101" pitchFamily="34" charset="-79"/>
                <a:cs typeface="David" panose="020E0502060401010101" pitchFamily="34" charset="-79"/>
              </a:rPr>
              <a:t>לאביתר וצדוק שיבואו למשוח אותו למלך</a:t>
            </a:r>
            <a:r>
              <a:rPr lang="he-IL" sz="2800" dirty="0" smtClean="0">
                <a:latin typeface="David" panose="020E0502060401010101" pitchFamily="34" charset="-79"/>
                <a:cs typeface="David" panose="020E0502060401010101" pitchFamily="34" charset="-79"/>
              </a:rPr>
              <a:t>. ושיאמרו </a:t>
            </a:r>
            <a:r>
              <a:rPr lang="he-IL" sz="2800" b="1" dirty="0" err="1" smtClean="0">
                <a:latin typeface="David" panose="020E0502060401010101" pitchFamily="34" charset="-79"/>
                <a:cs typeface="David" panose="020E0502060401010101" pitchFamily="34" charset="-79"/>
              </a:rPr>
              <a:t>לעמשא</a:t>
            </a:r>
            <a:r>
              <a:rPr lang="he-IL" sz="2800" dirty="0" smtClean="0">
                <a:latin typeface="David" panose="020E0502060401010101" pitchFamily="34" charset="-79"/>
                <a:cs typeface="David" panose="020E0502060401010101" pitchFamily="34" charset="-79"/>
              </a:rPr>
              <a:t> שהוא יהיה שר צבא במקום יואב. </a:t>
            </a:r>
          </a:p>
          <a:p>
            <a:r>
              <a:rPr lang="he-IL" sz="2800" b="1" dirty="0" smtClean="0">
                <a:latin typeface="David" panose="020E0502060401010101" pitchFamily="34" charset="-79"/>
                <a:cs typeface="David" panose="020E0502060401010101" pitchFamily="34" charset="-79"/>
              </a:rPr>
              <a:t>שמעי בן גרא בא עם 1000 </a:t>
            </a:r>
            <a:r>
              <a:rPr lang="he-IL" sz="2800" dirty="0" smtClean="0">
                <a:latin typeface="David" panose="020E0502060401010101" pitchFamily="34" charset="-79"/>
                <a:cs typeface="David" panose="020E0502060401010101" pitchFamily="34" charset="-79"/>
              </a:rPr>
              <a:t>איש לפני דודו ומבקש ממנו סליחה על מה </a:t>
            </a:r>
            <a:r>
              <a:rPr lang="he-IL" sz="2800" dirty="0" err="1" smtClean="0">
                <a:latin typeface="David" panose="020E0502060401010101" pitchFamily="34" charset="-79"/>
                <a:cs typeface="David" panose="020E0502060401010101" pitchFamily="34" charset="-79"/>
              </a:rPr>
              <a:t>שקללהו</a:t>
            </a:r>
            <a:r>
              <a:rPr lang="he-IL" sz="2800" dirty="0" smtClean="0">
                <a:latin typeface="David" panose="020E0502060401010101" pitchFamily="34" charset="-79"/>
                <a:cs typeface="David" panose="020E0502060401010101" pitchFamily="34" charset="-79"/>
              </a:rPr>
              <a:t>. אבישי רוצה להרוג אותו אך דודו מונע זאת ממנו ונשבע לשמעי שלא יהרוג אותו. </a:t>
            </a:r>
          </a:p>
          <a:p>
            <a:r>
              <a:rPr lang="he-IL" sz="2800" b="1" dirty="0" smtClean="0">
                <a:latin typeface="David" panose="020E0502060401010101" pitchFamily="34" charset="-79"/>
                <a:cs typeface="David" panose="020E0502060401010101" pitchFamily="34" charset="-79"/>
              </a:rPr>
              <a:t>מפיבושת נכד שאול </a:t>
            </a:r>
            <a:r>
              <a:rPr lang="he-IL" sz="2800" dirty="0" smtClean="0">
                <a:latin typeface="David" panose="020E0502060401010101" pitchFamily="34" charset="-79"/>
                <a:cs typeface="David" panose="020E0502060401010101" pitchFamily="34" charset="-79"/>
              </a:rPr>
              <a:t>בא ומספר לדוד כיצד רימה אותו </a:t>
            </a:r>
            <a:r>
              <a:rPr lang="he-IL" sz="2800" b="1" dirty="0" err="1" smtClean="0">
                <a:latin typeface="David" panose="020E0502060401010101" pitchFamily="34" charset="-79"/>
                <a:cs typeface="David" panose="020E0502060401010101" pitchFamily="34" charset="-79"/>
              </a:rPr>
              <a:t>ציבא</a:t>
            </a:r>
            <a:r>
              <a:rPr lang="he-IL" sz="2800" b="1" dirty="0" smtClean="0">
                <a:latin typeface="David" panose="020E0502060401010101" pitchFamily="34" charset="-79"/>
                <a:cs typeface="David" panose="020E0502060401010101" pitchFamily="34" charset="-79"/>
              </a:rPr>
              <a:t> עבדו</a:t>
            </a:r>
            <a:r>
              <a:rPr lang="he-IL" sz="2800" dirty="0" smtClean="0">
                <a:latin typeface="David" panose="020E0502060401010101" pitchFamily="34" charset="-79"/>
                <a:cs typeface="David" panose="020E0502060401010101" pitchFamily="34" charset="-79"/>
              </a:rPr>
              <a:t>. דוד שומע ובכל זאת אומר שהשדה תתחלק בין </a:t>
            </a:r>
            <a:r>
              <a:rPr lang="he-IL" sz="2800" dirty="0" err="1" smtClean="0">
                <a:latin typeface="David" panose="020E0502060401010101" pitchFamily="34" charset="-79"/>
                <a:cs typeface="David" panose="020E0502060401010101" pitchFamily="34" charset="-79"/>
              </a:rPr>
              <a:t>ציבא</a:t>
            </a:r>
            <a:r>
              <a:rPr lang="he-IL" sz="2800" dirty="0" smtClean="0">
                <a:latin typeface="David" panose="020E0502060401010101" pitchFamily="34" charset="-79"/>
                <a:cs typeface="David" panose="020E0502060401010101" pitchFamily="34" charset="-79"/>
              </a:rPr>
              <a:t> ומפיבושת.</a:t>
            </a:r>
          </a:p>
          <a:p>
            <a:r>
              <a:rPr lang="he-IL" sz="2800" b="1" dirty="0" smtClean="0">
                <a:latin typeface="David" panose="020E0502060401010101" pitchFamily="34" charset="-79"/>
                <a:cs typeface="David" panose="020E0502060401010101" pitchFamily="34" charset="-79"/>
              </a:rPr>
              <a:t>ברזילי הגלעדי בן 80</a:t>
            </a:r>
            <a:r>
              <a:rPr lang="he-IL" sz="2800" dirty="0" smtClean="0">
                <a:latin typeface="David" panose="020E0502060401010101" pitchFamily="34" charset="-79"/>
                <a:cs typeface="David" panose="020E0502060401010101" pitchFamily="34" charset="-79"/>
              </a:rPr>
              <a:t> בא ללוות את דוד והשאיר את בנו </a:t>
            </a:r>
            <a:r>
              <a:rPr lang="he-IL" sz="2800" dirty="0" err="1" smtClean="0">
                <a:latin typeface="David" panose="020E0502060401010101" pitchFamily="34" charset="-79"/>
                <a:cs typeface="David" panose="020E0502060401010101" pitchFamily="34" charset="-79"/>
              </a:rPr>
              <a:t>כמהם</a:t>
            </a:r>
            <a:r>
              <a:rPr lang="he-IL" sz="2800" dirty="0" smtClean="0">
                <a:latin typeface="David" panose="020E0502060401010101" pitchFamily="34" charset="-79"/>
                <a:cs typeface="David" panose="020E0502060401010101" pitchFamily="34" charset="-79"/>
              </a:rPr>
              <a:t> שילך עם דוד ונפרד וחזר לעיר מגוריו.   </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231820" y="247484"/>
            <a:ext cx="4237149" cy="5816977"/>
          </a:xfrm>
          <a:prstGeom prst="rect">
            <a:avLst/>
          </a:prstGeom>
          <a:solidFill>
            <a:schemeClr val="accent2">
              <a:lumMod val="60000"/>
              <a:lumOff val="40000"/>
            </a:schemeClr>
          </a:solidFill>
          <a:ln w="38100">
            <a:solidFill>
              <a:schemeClr val="tx1"/>
            </a:solidFill>
          </a:ln>
        </p:spPr>
        <p:txBody>
          <a:bodyPr wrap="square">
            <a:spAutoFit/>
          </a:bodyPr>
          <a:lstStyle/>
          <a:p>
            <a:r>
              <a:rPr lang="he-IL" sz="2800" b="1" u="sng" dirty="0" smtClean="0">
                <a:latin typeface="David" panose="020E0502060401010101" pitchFamily="34" charset="-79"/>
                <a:cs typeface="David" panose="020E0502060401010101" pitchFamily="34" charset="-79"/>
              </a:rPr>
              <a:t>ביאורי מילים:</a:t>
            </a:r>
          </a:p>
          <a:p>
            <a:r>
              <a:rPr lang="he-IL" sz="2800" b="1" dirty="0" smtClean="0">
                <a:latin typeface="David" panose="020E0502060401010101" pitchFamily="34" charset="-79"/>
                <a:cs typeface="David" panose="020E0502060401010101" pitchFamily="34" charset="-79"/>
              </a:rPr>
              <a:t>ולא עָשָׂה את רגליו</a:t>
            </a:r>
            <a:r>
              <a:rPr lang="he-IL" sz="2800" dirty="0" smtClean="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לא נִקָּה, לא סָך</a:t>
            </a:r>
          </a:p>
          <a:p>
            <a:r>
              <a:rPr lang="he-IL" sz="2800" b="1" dirty="0" smtClean="0">
                <a:latin typeface="David" panose="020E0502060401010101" pitchFamily="34" charset="-79"/>
                <a:cs typeface="David" panose="020E0502060401010101" pitchFamily="34" charset="-79"/>
              </a:rPr>
              <a:t>לא עשה שְׂפָמוּ</a:t>
            </a:r>
            <a:r>
              <a:rPr lang="he-IL" sz="2800" dirty="0" smtClean="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לא תיקן את השפם.</a:t>
            </a:r>
          </a:p>
          <a:p>
            <a:r>
              <a:rPr lang="he-IL" sz="2800" dirty="0" smtClean="0">
                <a:latin typeface="David" panose="020E0502060401010101" pitchFamily="34" charset="-79"/>
                <a:cs typeface="David" panose="020E0502060401010101" pitchFamily="34" charset="-79"/>
              </a:rPr>
              <a:t>ו</a:t>
            </a:r>
            <a:r>
              <a:rPr lang="he-IL" sz="2800" b="1" dirty="0" smtClean="0">
                <a:latin typeface="David" panose="020E0502060401010101" pitchFamily="34" charset="-79"/>
                <a:cs typeface="David" panose="020E0502060401010101" pitchFamily="34" charset="-79"/>
              </a:rPr>
              <a:t>ַיְרַגֵּל בעבדך</a:t>
            </a:r>
            <a:r>
              <a:rPr lang="he-IL" sz="2800" dirty="0" smtClean="0">
                <a:latin typeface="David" panose="020E0502060401010101" pitchFamily="34" charset="-79"/>
                <a:cs typeface="David" panose="020E0502060401010101" pitchFamily="34" charset="-79"/>
              </a:rPr>
              <a:t>=</a:t>
            </a:r>
            <a:r>
              <a:rPr lang="he-IL" sz="2400" dirty="0" smtClean="0">
                <a:latin typeface="David" panose="020E0502060401010101" pitchFamily="34" charset="-79"/>
                <a:cs typeface="David" panose="020E0502060401010101" pitchFamily="34" charset="-79"/>
              </a:rPr>
              <a:t> סיפר עלי, לרגל, לְרַכֵל</a:t>
            </a:r>
          </a:p>
          <a:p>
            <a:r>
              <a:rPr lang="he-IL" sz="2800" b="1" dirty="0" smtClean="0">
                <a:latin typeface="David" panose="020E0502060401010101" pitchFamily="34" charset="-79"/>
                <a:cs typeface="David" panose="020E0502060401010101" pitchFamily="34" charset="-79"/>
              </a:rPr>
              <a:t>אנשי מָוֶת</a:t>
            </a:r>
            <a:r>
              <a:rPr lang="he-IL" sz="2800" dirty="0" smtClean="0">
                <a:latin typeface="David" panose="020E0502060401010101" pitchFamily="34" charset="-79"/>
                <a:cs typeface="David" panose="020E0502060401010101" pitchFamily="34" charset="-79"/>
              </a:rPr>
              <a:t>= </a:t>
            </a:r>
            <a:r>
              <a:rPr lang="he-IL" sz="2000" dirty="0" smtClean="0">
                <a:latin typeface="David" panose="020E0502060401010101" pitchFamily="34" charset="-79"/>
                <a:cs typeface="David" panose="020E0502060401010101" pitchFamily="34" charset="-79"/>
              </a:rPr>
              <a:t>מורדים, ראויים לעונש מוות	</a:t>
            </a:r>
            <a:endParaRPr lang="he-IL" sz="2800" dirty="0" smtClean="0">
              <a:latin typeface="David" panose="020E0502060401010101" pitchFamily="34" charset="-79"/>
              <a:cs typeface="David" panose="020E0502060401010101" pitchFamily="34" charset="-79"/>
            </a:endParaRPr>
          </a:p>
          <a:p>
            <a:r>
              <a:rPr lang="he-IL" sz="2800" dirty="0" err="1" smtClean="0">
                <a:latin typeface="David" panose="020E0502060401010101" pitchFamily="34" charset="-79"/>
                <a:cs typeface="David" panose="020E0502060401010101" pitchFamily="34" charset="-79"/>
              </a:rPr>
              <a:t>ו</a:t>
            </a:r>
            <a:r>
              <a:rPr lang="he-IL" sz="2800" b="1" dirty="0" err="1" smtClean="0">
                <a:latin typeface="David" panose="020E0502060401010101" pitchFamily="34" charset="-79"/>
                <a:cs typeface="David" panose="020E0502060401010101" pitchFamily="34" charset="-79"/>
              </a:rPr>
              <a:t>ַתָּשֶת</a:t>
            </a:r>
            <a:r>
              <a:rPr lang="he-IL" sz="2800" dirty="0" smtClean="0">
                <a:latin typeface="David" panose="020E0502060401010101" pitchFamily="34" charset="-79"/>
                <a:cs typeface="David" panose="020E0502060401010101" pitchFamily="34" charset="-79"/>
              </a:rPr>
              <a:t>= וַתָּשֶׂם</a:t>
            </a:r>
          </a:p>
          <a:p>
            <a:r>
              <a:rPr lang="he-IL" sz="2800" b="1" dirty="0" smtClean="0">
                <a:latin typeface="David" panose="020E0502060401010101" pitchFamily="34" charset="-79"/>
                <a:cs typeface="David" panose="020E0502060401010101" pitchFamily="34" charset="-79"/>
              </a:rPr>
              <a:t>עשר ידות</a:t>
            </a:r>
            <a:r>
              <a:rPr lang="he-IL" sz="2800" dirty="0" smtClean="0">
                <a:latin typeface="David" panose="020E0502060401010101" pitchFamily="34" charset="-79"/>
                <a:cs typeface="David" panose="020E0502060401010101" pitchFamily="34" charset="-79"/>
              </a:rPr>
              <a:t>= עשרה חלקים</a:t>
            </a:r>
          </a:p>
          <a:p>
            <a:r>
              <a:rPr lang="he-IL" sz="2800" b="1" dirty="0" err="1" smtClean="0">
                <a:latin typeface="David" panose="020E0502060401010101" pitchFamily="34" charset="-79"/>
                <a:cs typeface="David" panose="020E0502060401010101" pitchFamily="34" charset="-79"/>
              </a:rPr>
              <a:t>הֱקִלוֹתַנִי</a:t>
            </a:r>
            <a:r>
              <a:rPr lang="he-IL" sz="2800" dirty="0" smtClean="0">
                <a:latin typeface="David" panose="020E0502060401010101" pitchFamily="34" charset="-79"/>
                <a:cs typeface="David" panose="020E0502060401010101" pitchFamily="34" charset="-79"/>
              </a:rPr>
              <a:t>= זלזלת בי</a:t>
            </a:r>
          </a:p>
          <a:p>
            <a:r>
              <a:rPr lang="he-IL" sz="2800" b="1" dirty="0" smtClean="0">
                <a:latin typeface="David" panose="020E0502060401010101" pitchFamily="34" charset="-79"/>
                <a:cs typeface="David" panose="020E0502060401010101" pitchFamily="34" charset="-79"/>
              </a:rPr>
              <a:t>וַיִקֶש</a:t>
            </a:r>
            <a:r>
              <a:rPr lang="he-IL" sz="2800" dirty="0" smtClean="0">
                <a:latin typeface="David" panose="020E0502060401010101" pitchFamily="34" charset="-79"/>
                <a:cs typeface="David" panose="020E0502060401010101" pitchFamily="34" charset="-79"/>
              </a:rPr>
              <a:t>= התעקש,  היה קשה יותר</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76850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72129" y="105817"/>
            <a:ext cx="4314422" cy="58477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שאלות חזרה על הנלמד:</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399246" y="847860"/>
            <a:ext cx="11460050" cy="5693866"/>
          </a:xfrm>
          <a:prstGeom prst="rect">
            <a:avLst/>
          </a:prstGeom>
          <a:solidFill>
            <a:schemeClr val="accent1">
              <a:lumMod val="40000"/>
              <a:lumOff val="60000"/>
            </a:schemeClr>
          </a:solidFill>
          <a:ln w="38100">
            <a:solidFill>
              <a:schemeClr val="tx1"/>
            </a:solidFill>
          </a:ln>
        </p:spPr>
        <p:txBody>
          <a:bodyPr wrap="square" rtlCol="1">
            <a:spAutoFit/>
          </a:bodyPr>
          <a:lstStyle/>
          <a:p>
            <a:r>
              <a:rPr lang="he-IL" sz="2800" dirty="0" smtClean="0">
                <a:latin typeface="David" panose="020E0502060401010101" pitchFamily="34" charset="-79"/>
                <a:cs typeface="David" panose="020E0502060401010101" pitchFamily="34" charset="-79"/>
              </a:rPr>
              <a:t>1.	מה מספר </a:t>
            </a:r>
            <a:r>
              <a:rPr lang="he-IL" sz="2800" dirty="0" err="1" smtClean="0">
                <a:latin typeface="David" panose="020E0502060401010101" pitchFamily="34" charset="-79"/>
                <a:cs typeface="David" panose="020E0502060401010101" pitchFamily="34" charset="-79"/>
              </a:rPr>
              <a:t>מפיבשת</a:t>
            </a:r>
            <a:r>
              <a:rPr lang="he-IL" sz="2800" dirty="0" smtClean="0">
                <a:latin typeface="David" panose="020E0502060401010101" pitchFamily="34" charset="-79"/>
                <a:cs typeface="David" panose="020E0502060401010101" pitchFamily="34" charset="-79"/>
              </a:rPr>
              <a:t> לדוד? ______________________________________________________________________ ___________________________</a:t>
            </a:r>
          </a:p>
          <a:p>
            <a:r>
              <a:rPr lang="he-IL" sz="2800" dirty="0" smtClean="0">
                <a:latin typeface="David" panose="020E0502060401010101" pitchFamily="34" charset="-79"/>
                <a:cs typeface="David" panose="020E0502060401010101" pitchFamily="34" charset="-79"/>
              </a:rPr>
              <a:t>2.	מה פוסק דוד </a:t>
            </a:r>
            <a:r>
              <a:rPr lang="he-IL" sz="2800" dirty="0" err="1" smtClean="0">
                <a:latin typeface="David" panose="020E0502060401010101" pitchFamily="34" charset="-79"/>
                <a:cs typeface="David" panose="020E0502060401010101" pitchFamily="34" charset="-79"/>
              </a:rPr>
              <a:t>בענין</a:t>
            </a:r>
            <a:r>
              <a:rPr lang="he-IL" sz="2800" dirty="0" smtClean="0">
                <a:latin typeface="David" panose="020E0502060401010101" pitchFamily="34" charset="-79"/>
                <a:cs typeface="David" panose="020E0502060401010101" pitchFamily="34" charset="-79"/>
              </a:rPr>
              <a:t> רכוש משפחת שאול? ___________________________</a:t>
            </a:r>
          </a:p>
          <a:p>
            <a:r>
              <a:rPr lang="he-IL" sz="2800" dirty="0" smtClean="0">
                <a:latin typeface="David" panose="020E0502060401010101" pitchFamily="34" charset="-79"/>
                <a:cs typeface="David" panose="020E0502060401010101" pitchFamily="34" charset="-79"/>
              </a:rPr>
              <a:t>3.	כיצד גומל דוד לברזילי הגלעדי? _________________________________</a:t>
            </a:r>
          </a:p>
          <a:p>
            <a:r>
              <a:rPr lang="he-IL" sz="2800" dirty="0" smtClean="0">
                <a:latin typeface="David" panose="020E0502060401010101" pitchFamily="34" charset="-79"/>
                <a:cs typeface="David" panose="020E0502060401010101" pitchFamily="34" charset="-79"/>
              </a:rPr>
              <a:t>בפסוקים </a:t>
            </a:r>
            <a:r>
              <a:rPr lang="he-IL" sz="2800" dirty="0" err="1" smtClean="0">
                <a:latin typeface="David" panose="020E0502060401010101" pitchFamily="34" charset="-79"/>
                <a:cs typeface="David" panose="020E0502060401010101" pitchFamily="34" charset="-79"/>
              </a:rPr>
              <a:t>מב</a:t>
            </a:r>
            <a:r>
              <a:rPr lang="he-IL" sz="2800" dirty="0" smtClean="0">
                <a:latin typeface="David" panose="020E0502060401010101" pitchFamily="34" charset="-79"/>
                <a:cs typeface="David" panose="020E0502060401010101" pitchFamily="34" charset="-79"/>
              </a:rPr>
              <a:t>- מג ויכוח בין ישראל ליהודה .</a:t>
            </a:r>
          </a:p>
          <a:p>
            <a:r>
              <a:rPr lang="he-IL" sz="2800" dirty="0" smtClean="0">
                <a:latin typeface="David" panose="020E0502060401010101" pitchFamily="34" charset="-79"/>
                <a:cs typeface="David" panose="020E0502060401010101" pitchFamily="34" charset="-79"/>
              </a:rPr>
              <a:t>4.	על מה </a:t>
            </a:r>
            <a:r>
              <a:rPr lang="he-IL" sz="2800" dirty="0" err="1" smtClean="0">
                <a:latin typeface="David" panose="020E0502060401010101" pitchFamily="34" charset="-79"/>
                <a:cs typeface="David" panose="020E0502060401010101" pitchFamily="34" charset="-79"/>
              </a:rPr>
              <a:t>הויכוח</a:t>
            </a:r>
            <a:r>
              <a:rPr lang="he-IL" sz="2800" dirty="0" smtClean="0">
                <a:latin typeface="David" panose="020E0502060401010101" pitchFamily="34" charset="-79"/>
                <a:cs typeface="David" panose="020E0502060401010101" pitchFamily="34" charset="-79"/>
              </a:rPr>
              <a:t>? __________________________________________</a:t>
            </a:r>
          </a:p>
          <a:p>
            <a:r>
              <a:rPr lang="he-IL" sz="2800" dirty="0" smtClean="0">
                <a:latin typeface="David" panose="020E0502060401010101" pitchFamily="34" charset="-79"/>
                <a:cs typeface="David" panose="020E0502060401010101" pitchFamily="34" charset="-79"/>
              </a:rPr>
              <a:t>5.	מה טוענים ישראל? __________________________________________</a:t>
            </a:r>
          </a:p>
          <a:p>
            <a:r>
              <a:rPr lang="he-IL" sz="2800" dirty="0" smtClean="0">
                <a:latin typeface="David" panose="020E0502060401010101" pitchFamily="34" charset="-79"/>
                <a:cs typeface="David" panose="020E0502060401010101" pitchFamily="34" charset="-79"/>
              </a:rPr>
              <a:t>6.	 ומה טוענים יהודה? __________________________________________</a:t>
            </a:r>
          </a:p>
          <a:p>
            <a:r>
              <a:rPr lang="he-IL" sz="2800" dirty="0" smtClean="0">
                <a:latin typeface="David" panose="020E0502060401010101" pitchFamily="34" charset="-79"/>
                <a:cs typeface="David" panose="020E0502060401010101" pitchFamily="34" charset="-79"/>
              </a:rPr>
              <a:t>השוואות למקורות אחרים</a:t>
            </a:r>
          </a:p>
          <a:p>
            <a:r>
              <a:rPr lang="he-IL" sz="2800" dirty="0" smtClean="0">
                <a:latin typeface="David" panose="020E0502060401010101" pitchFamily="34" charset="-79"/>
                <a:cs typeface="David" panose="020E0502060401010101" pitchFamily="34" charset="-79"/>
              </a:rPr>
              <a:t>בשני מקומות דוד דן </a:t>
            </a:r>
            <a:r>
              <a:rPr lang="he-IL" sz="2800" dirty="0" err="1" smtClean="0">
                <a:latin typeface="David" panose="020E0502060401010101" pitchFamily="34" charset="-79"/>
                <a:cs typeface="David" panose="020E0502060401010101" pitchFamily="34" charset="-79"/>
              </a:rPr>
              <a:t>בענין</a:t>
            </a:r>
            <a:r>
              <a:rPr lang="he-IL" sz="2800" dirty="0" smtClean="0">
                <a:latin typeface="David" panose="020E0502060401010101" pitchFamily="34" charset="-79"/>
                <a:cs typeface="David" panose="020E0502060401010101" pitchFamily="34" charset="-79"/>
              </a:rPr>
              <a:t> רכוש שאול </a:t>
            </a:r>
            <a:r>
              <a:rPr lang="he-IL" sz="2800" dirty="0" err="1" smtClean="0">
                <a:latin typeface="David" panose="020E0502060401010101" pitchFamily="34" charset="-79"/>
                <a:cs typeface="David" panose="020E0502060401010101" pitchFamily="34" charset="-79"/>
              </a:rPr>
              <a:t>וציבא</a:t>
            </a:r>
            <a:r>
              <a:rPr lang="he-IL" sz="2800" dirty="0" smtClean="0">
                <a:latin typeface="David" panose="020E0502060401010101" pitchFamily="34" charset="-79"/>
                <a:cs typeface="David" panose="020E0502060401010101" pitchFamily="34" charset="-79"/>
              </a:rPr>
              <a:t>.</a:t>
            </a:r>
          </a:p>
          <a:p>
            <a:r>
              <a:rPr lang="he-IL" sz="2800" dirty="0" smtClean="0">
                <a:latin typeface="David" panose="020E0502060401010101" pitchFamily="34" charset="-79"/>
                <a:cs typeface="David" panose="020E0502060401010101" pitchFamily="34" charset="-79"/>
              </a:rPr>
              <a:t>מה הוא פוסק בפרק ט? __________________________________________</a:t>
            </a:r>
          </a:p>
          <a:p>
            <a:r>
              <a:rPr lang="he-IL" sz="2800" dirty="0" smtClean="0">
                <a:latin typeface="David" panose="020E0502060401010101" pitchFamily="34" charset="-79"/>
                <a:cs typeface="David" panose="020E0502060401010101" pitchFamily="34" charset="-79"/>
              </a:rPr>
              <a:t>ומה הוא פוסק בפרקנו? ___________________________________________</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73414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10606</TotalTime>
  <Words>2962</Words>
  <Application>Microsoft Office PowerPoint</Application>
  <PresentationFormat>מסך רחב</PresentationFormat>
  <Paragraphs>161</Paragraphs>
  <Slides>23</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23</vt:i4>
      </vt:variant>
    </vt:vector>
  </HeadingPairs>
  <TitlesOfParts>
    <vt:vector size="29"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69</cp:revision>
  <dcterms:created xsi:type="dcterms:W3CDTF">2025-05-18T22:28:20Z</dcterms:created>
  <dcterms:modified xsi:type="dcterms:W3CDTF">2025-05-26T07:15:06Z</dcterms:modified>
</cp:coreProperties>
</file>