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F1DE4412-1ED3-41A3-88D5-26E65F1FE522}" type="datetimeFigureOut">
              <a:rPr lang="he-IL" smtClean="0"/>
              <a:t>י"ז/אדר/תשפ"ה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35586D5-307C-417F-AE31-EB81213D1F0A}" type="slidenum">
              <a:rPr lang="he-IL" smtClean="0"/>
              <a:t>‹#›</a:t>
            </a:fld>
            <a:endParaRPr lang="he-IL"/>
          </a:p>
        </p:txBody>
      </p:sp>
    </p:spTree>
    <p:extLst>
      <p:ext uri="{BB962C8B-B14F-4D97-AF65-F5344CB8AC3E}">
        <p14:creationId xmlns:p14="http://schemas.microsoft.com/office/powerpoint/2010/main" val="2286597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F1DE4412-1ED3-41A3-88D5-26E65F1FE522}" type="datetimeFigureOut">
              <a:rPr lang="he-IL" smtClean="0"/>
              <a:t>י"ז/אדר/תשפ"ה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35586D5-307C-417F-AE31-EB81213D1F0A}" type="slidenum">
              <a:rPr lang="he-IL" smtClean="0"/>
              <a:t>‹#›</a:t>
            </a:fld>
            <a:endParaRPr lang="he-IL"/>
          </a:p>
        </p:txBody>
      </p:sp>
    </p:spTree>
    <p:extLst>
      <p:ext uri="{BB962C8B-B14F-4D97-AF65-F5344CB8AC3E}">
        <p14:creationId xmlns:p14="http://schemas.microsoft.com/office/powerpoint/2010/main" val="796714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F1DE4412-1ED3-41A3-88D5-26E65F1FE522}" type="datetimeFigureOut">
              <a:rPr lang="he-IL" smtClean="0"/>
              <a:t>י"ז/אדר/תשפ"ה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35586D5-307C-417F-AE31-EB81213D1F0A}" type="slidenum">
              <a:rPr lang="he-IL" smtClean="0"/>
              <a:t>‹#›</a:t>
            </a:fld>
            <a:endParaRPr lang="he-IL"/>
          </a:p>
        </p:txBody>
      </p:sp>
    </p:spTree>
    <p:extLst>
      <p:ext uri="{BB962C8B-B14F-4D97-AF65-F5344CB8AC3E}">
        <p14:creationId xmlns:p14="http://schemas.microsoft.com/office/powerpoint/2010/main" val="1932771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F1DE4412-1ED3-41A3-88D5-26E65F1FE522}" type="datetimeFigureOut">
              <a:rPr lang="he-IL" smtClean="0"/>
              <a:t>י"ז/אדר/תשפ"ה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35586D5-307C-417F-AE31-EB81213D1F0A}" type="slidenum">
              <a:rPr lang="he-IL" smtClean="0"/>
              <a:t>‹#›</a:t>
            </a:fld>
            <a:endParaRPr lang="he-IL"/>
          </a:p>
        </p:txBody>
      </p:sp>
    </p:spTree>
    <p:extLst>
      <p:ext uri="{BB962C8B-B14F-4D97-AF65-F5344CB8AC3E}">
        <p14:creationId xmlns:p14="http://schemas.microsoft.com/office/powerpoint/2010/main" val="1648891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F1DE4412-1ED3-41A3-88D5-26E65F1FE522}" type="datetimeFigureOut">
              <a:rPr lang="he-IL" smtClean="0"/>
              <a:t>י"ז/אדר/תשפ"ה</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735586D5-307C-417F-AE31-EB81213D1F0A}" type="slidenum">
              <a:rPr lang="he-IL" smtClean="0"/>
              <a:t>‹#›</a:t>
            </a:fld>
            <a:endParaRPr lang="he-IL"/>
          </a:p>
        </p:txBody>
      </p:sp>
    </p:spTree>
    <p:extLst>
      <p:ext uri="{BB962C8B-B14F-4D97-AF65-F5344CB8AC3E}">
        <p14:creationId xmlns:p14="http://schemas.microsoft.com/office/powerpoint/2010/main" val="3754071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F1DE4412-1ED3-41A3-88D5-26E65F1FE522}" type="datetimeFigureOut">
              <a:rPr lang="he-IL" smtClean="0"/>
              <a:t>י"ז/אדר/תשפ"ה</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735586D5-307C-417F-AE31-EB81213D1F0A}" type="slidenum">
              <a:rPr lang="he-IL" smtClean="0"/>
              <a:t>‹#›</a:t>
            </a:fld>
            <a:endParaRPr lang="he-IL"/>
          </a:p>
        </p:txBody>
      </p:sp>
    </p:spTree>
    <p:extLst>
      <p:ext uri="{BB962C8B-B14F-4D97-AF65-F5344CB8AC3E}">
        <p14:creationId xmlns:p14="http://schemas.microsoft.com/office/powerpoint/2010/main" val="2658212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F1DE4412-1ED3-41A3-88D5-26E65F1FE522}" type="datetimeFigureOut">
              <a:rPr lang="he-IL" smtClean="0"/>
              <a:t>י"ז/אדר/תשפ"ה</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735586D5-307C-417F-AE31-EB81213D1F0A}" type="slidenum">
              <a:rPr lang="he-IL" smtClean="0"/>
              <a:t>‹#›</a:t>
            </a:fld>
            <a:endParaRPr lang="he-IL"/>
          </a:p>
        </p:txBody>
      </p:sp>
    </p:spTree>
    <p:extLst>
      <p:ext uri="{BB962C8B-B14F-4D97-AF65-F5344CB8AC3E}">
        <p14:creationId xmlns:p14="http://schemas.microsoft.com/office/powerpoint/2010/main" val="2269258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F1DE4412-1ED3-41A3-88D5-26E65F1FE522}" type="datetimeFigureOut">
              <a:rPr lang="he-IL" smtClean="0"/>
              <a:t>י"ז/אדר/תשפ"ה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35586D5-307C-417F-AE31-EB81213D1F0A}" type="slidenum">
              <a:rPr lang="he-IL" smtClean="0"/>
              <a:t>‹#›</a:t>
            </a:fld>
            <a:endParaRPr lang="he-IL"/>
          </a:p>
        </p:txBody>
      </p:sp>
    </p:spTree>
    <p:extLst>
      <p:ext uri="{BB962C8B-B14F-4D97-AF65-F5344CB8AC3E}">
        <p14:creationId xmlns:p14="http://schemas.microsoft.com/office/powerpoint/2010/main" val="609870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F1DE4412-1ED3-41A3-88D5-26E65F1FE522}" type="datetimeFigureOut">
              <a:rPr lang="he-IL" smtClean="0"/>
              <a:t>י"ז/אדר/תשפ"ה</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735586D5-307C-417F-AE31-EB81213D1F0A}" type="slidenum">
              <a:rPr lang="he-IL" smtClean="0"/>
              <a:t>‹#›</a:t>
            </a:fld>
            <a:endParaRPr lang="he-IL"/>
          </a:p>
        </p:txBody>
      </p:sp>
    </p:spTree>
    <p:extLst>
      <p:ext uri="{BB962C8B-B14F-4D97-AF65-F5344CB8AC3E}">
        <p14:creationId xmlns:p14="http://schemas.microsoft.com/office/powerpoint/2010/main" val="2167000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F1DE4412-1ED3-41A3-88D5-26E65F1FE522}" type="datetimeFigureOut">
              <a:rPr lang="he-IL" smtClean="0"/>
              <a:t>י"ז/אדר/תשפ"ה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35586D5-307C-417F-AE31-EB81213D1F0A}" type="slidenum">
              <a:rPr lang="he-IL" smtClean="0"/>
              <a:t>‹#›</a:t>
            </a:fld>
            <a:endParaRPr lang="he-IL"/>
          </a:p>
        </p:txBody>
      </p:sp>
    </p:spTree>
    <p:extLst>
      <p:ext uri="{BB962C8B-B14F-4D97-AF65-F5344CB8AC3E}">
        <p14:creationId xmlns:p14="http://schemas.microsoft.com/office/powerpoint/2010/main" val="1233087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F1DE4412-1ED3-41A3-88D5-26E65F1FE522}" type="datetimeFigureOut">
              <a:rPr lang="he-IL" smtClean="0"/>
              <a:t>י"ז/אדר/תשפ"ה</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735586D5-307C-417F-AE31-EB81213D1F0A}" type="slidenum">
              <a:rPr lang="he-IL" smtClean="0"/>
              <a:t>‹#›</a:t>
            </a:fld>
            <a:endParaRPr lang="he-IL"/>
          </a:p>
        </p:txBody>
      </p:sp>
    </p:spTree>
    <p:extLst>
      <p:ext uri="{BB962C8B-B14F-4D97-AF65-F5344CB8AC3E}">
        <p14:creationId xmlns:p14="http://schemas.microsoft.com/office/powerpoint/2010/main" val="3517126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F1DE4412-1ED3-41A3-88D5-26E65F1FE522}" type="datetimeFigureOut">
              <a:rPr lang="he-IL" smtClean="0"/>
              <a:t>י"ז/אדר/תשפ"ה</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35586D5-307C-417F-AE31-EB81213D1F0A}" type="slidenum">
              <a:rPr lang="he-IL" smtClean="0"/>
              <a:t>‹#›</a:t>
            </a:fld>
            <a:endParaRPr lang="he-IL"/>
          </a:p>
        </p:txBody>
      </p:sp>
    </p:spTree>
    <p:extLst>
      <p:ext uri="{BB962C8B-B14F-4D97-AF65-F5344CB8AC3E}">
        <p14:creationId xmlns:p14="http://schemas.microsoft.com/office/powerpoint/2010/main" val="29113235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13.png"/><Relationship Id="rId4" Type="http://schemas.microsoft.com/office/2007/relationships/hdphoto" Target="../media/hdphoto5.wdp"/></Relationships>
</file>

<file path=ppt/slides/_rels/slide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microsoft.com/office/2007/relationships/hdphoto" Target="../media/hdphoto9.wdp"/><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05330" y="193183"/>
            <a:ext cx="5280338" cy="923330"/>
          </a:xfrm>
          <a:prstGeom prst="rect">
            <a:avLst/>
          </a:prstGeom>
          <a:solidFill>
            <a:schemeClr val="accent2">
              <a:lumMod val="60000"/>
              <a:lumOff val="40000"/>
            </a:schemeClr>
          </a:solidFill>
          <a:ln w="38100">
            <a:solidFill>
              <a:schemeClr val="tx1"/>
            </a:solidFill>
          </a:ln>
        </p:spPr>
        <p:txBody>
          <a:bodyPr wrap="square" rtlCol="1">
            <a:spAutoFit/>
          </a:bodyPr>
          <a:lstStyle/>
          <a:p>
            <a:r>
              <a:rPr lang="he-IL" sz="5400" b="1" dirty="0" smtClean="0">
                <a:latin typeface="David" panose="020E0502060401010101" pitchFamily="34" charset="-79"/>
                <a:cs typeface="David" panose="020E0502060401010101" pitchFamily="34" charset="-79"/>
              </a:rPr>
              <a:t>שמואל ב פרק </a:t>
            </a:r>
            <a:r>
              <a:rPr lang="he-IL" sz="5400" b="1" dirty="0" err="1" smtClean="0">
                <a:latin typeface="David" panose="020E0502060401010101" pitchFamily="34" charset="-79"/>
                <a:cs typeface="David" panose="020E0502060401010101" pitchFamily="34" charset="-79"/>
              </a:rPr>
              <a:t>יח</a:t>
            </a:r>
            <a:r>
              <a:rPr lang="he-IL" sz="5400" b="1" dirty="0" smtClean="0">
                <a:latin typeface="David" panose="020E0502060401010101" pitchFamily="34" charset="-79"/>
                <a:cs typeface="David" panose="020E0502060401010101" pitchFamily="34" charset="-79"/>
              </a:rPr>
              <a:t>': </a:t>
            </a:r>
            <a:endParaRPr lang="he-IL" sz="5400" b="1" dirty="0">
              <a:latin typeface="David" panose="020E0502060401010101" pitchFamily="34" charset="-79"/>
              <a:cs typeface="David" panose="020E0502060401010101" pitchFamily="34" charset="-79"/>
            </a:endParaRPr>
          </a:p>
        </p:txBody>
      </p:sp>
      <p:sp>
        <p:nvSpPr>
          <p:cNvPr id="5" name="TextBox 4"/>
          <p:cNvSpPr txBox="1"/>
          <p:nvPr/>
        </p:nvSpPr>
        <p:spPr>
          <a:xfrm>
            <a:off x="300508" y="1705252"/>
            <a:ext cx="5280338" cy="2062103"/>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חלק השני: </a:t>
            </a:r>
          </a:p>
          <a:p>
            <a:r>
              <a:rPr lang="he-IL" sz="3200" dirty="0" smtClean="0">
                <a:latin typeface="David" panose="020E0502060401010101" pitchFamily="34" charset="-79"/>
                <a:cs typeface="David" panose="020E0502060401010101" pitchFamily="34" charset="-79"/>
              </a:rPr>
              <a:t>מותו של אבשלום</a:t>
            </a:r>
          </a:p>
          <a:p>
            <a:r>
              <a:rPr lang="he-IL" sz="3200" dirty="0" smtClean="0">
                <a:latin typeface="David" panose="020E0502060401010101" pitchFamily="34" charset="-79"/>
                <a:cs typeface="David" panose="020E0502060401010101" pitchFamily="34" charset="-79"/>
              </a:rPr>
              <a:t>והבשורה ע"י השליח שנישלח לדוד המלך על מותו של אבשלום בנו. </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6645499" y="1351068"/>
            <a:ext cx="5280338" cy="3046988"/>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לאחר שדוד שמע על עצתם של אחיתופל ושל חושי הארכי.</a:t>
            </a:r>
          </a:p>
          <a:p>
            <a:r>
              <a:rPr lang="he-IL" sz="3200" dirty="0" smtClean="0">
                <a:latin typeface="David" panose="020E0502060401010101" pitchFamily="34" charset="-79"/>
                <a:cs typeface="David" panose="020E0502060401010101" pitchFamily="34" charset="-79"/>
              </a:rPr>
              <a:t>וכן ראינו שאחיתופל מת.</a:t>
            </a:r>
          </a:p>
          <a:p>
            <a:r>
              <a:rPr lang="he-IL" sz="3200" dirty="0" smtClean="0">
                <a:latin typeface="David" panose="020E0502060401010101" pitchFamily="34" charset="-79"/>
                <a:cs typeface="David" panose="020E0502060401010101" pitchFamily="34" charset="-79"/>
              </a:rPr>
              <a:t>דוד מחליט להתכונן למלחמה מול אבשלום. ומכין את האנשים שעמו.</a:t>
            </a:r>
          </a:p>
          <a:p>
            <a:r>
              <a:rPr lang="he-IL" sz="3200" dirty="0" smtClean="0">
                <a:latin typeface="David" panose="020E0502060401010101" pitchFamily="34" charset="-79"/>
                <a:cs typeface="David" panose="020E0502060401010101" pitchFamily="34" charset="-79"/>
              </a:rPr>
              <a:t>ומחלק אותם לשלוש קבוצות. </a:t>
            </a:r>
            <a:endParaRPr lang="he-IL" sz="3200" dirty="0">
              <a:latin typeface="David" panose="020E0502060401010101" pitchFamily="34" charset="-79"/>
              <a:cs typeface="David" panose="020E0502060401010101" pitchFamily="34" charset="-79"/>
            </a:endParaRPr>
          </a:p>
        </p:txBody>
      </p:sp>
      <p:sp>
        <p:nvSpPr>
          <p:cNvPr id="7" name="TextBox 6"/>
          <p:cNvSpPr txBox="1"/>
          <p:nvPr/>
        </p:nvSpPr>
        <p:spPr>
          <a:xfrm>
            <a:off x="9603347" y="4467772"/>
            <a:ext cx="2322490" cy="1514773"/>
          </a:xfrm>
          <a:prstGeom prst="ellipse">
            <a:avLst/>
          </a:prstGeom>
          <a:solidFill>
            <a:schemeClr val="tx2">
              <a:lumMod val="40000"/>
              <a:lumOff val="60000"/>
            </a:schemeClr>
          </a:solidFill>
          <a:ln w="38100">
            <a:solidFill>
              <a:schemeClr val="tx1"/>
            </a:solidFill>
          </a:ln>
        </p:spPr>
        <p:txBody>
          <a:bodyPr wrap="square" rtlCol="1">
            <a:spAutoFit/>
          </a:bodyPr>
          <a:lstStyle/>
          <a:p>
            <a:pPr algn="ctr"/>
            <a:r>
              <a:rPr lang="he-IL" sz="3200" dirty="0" smtClean="0">
                <a:latin typeface="David" panose="020E0502060401010101" pitchFamily="34" charset="-79"/>
                <a:cs typeface="David" panose="020E0502060401010101" pitchFamily="34" charset="-79"/>
              </a:rPr>
              <a:t>שליש בידי יואב</a:t>
            </a:r>
            <a:endParaRPr lang="he-IL" sz="3200" dirty="0">
              <a:latin typeface="David" panose="020E0502060401010101" pitchFamily="34" charset="-79"/>
              <a:cs typeface="David" panose="020E0502060401010101" pitchFamily="34" charset="-79"/>
            </a:endParaRPr>
          </a:p>
        </p:txBody>
      </p:sp>
      <p:sp>
        <p:nvSpPr>
          <p:cNvPr id="8" name="TextBox 7"/>
          <p:cNvSpPr txBox="1"/>
          <p:nvPr/>
        </p:nvSpPr>
        <p:spPr>
          <a:xfrm>
            <a:off x="7106992" y="5160239"/>
            <a:ext cx="2496355" cy="1514773"/>
          </a:xfrm>
          <a:prstGeom prst="ellipse">
            <a:avLst/>
          </a:prstGeom>
          <a:solidFill>
            <a:schemeClr val="accent2">
              <a:lumMod val="40000"/>
              <a:lumOff val="60000"/>
            </a:schemeClr>
          </a:solidFill>
          <a:ln w="38100">
            <a:solidFill>
              <a:schemeClr val="tx1"/>
            </a:solidFill>
          </a:ln>
        </p:spPr>
        <p:txBody>
          <a:bodyPr wrap="square" rtlCol="1">
            <a:spAutoFit/>
          </a:bodyPr>
          <a:lstStyle/>
          <a:p>
            <a:pPr algn="ctr"/>
            <a:r>
              <a:rPr lang="he-IL" sz="3200" dirty="0" smtClean="0">
                <a:latin typeface="David" panose="020E0502060401010101" pitchFamily="34" charset="-79"/>
                <a:cs typeface="David" panose="020E0502060401010101" pitchFamily="34" charset="-79"/>
              </a:rPr>
              <a:t>שליש בידי אבישי</a:t>
            </a:r>
            <a:endParaRPr lang="he-IL" sz="3200" dirty="0">
              <a:latin typeface="David" panose="020E0502060401010101" pitchFamily="34" charset="-79"/>
              <a:cs typeface="David" panose="020E0502060401010101" pitchFamily="34" charset="-79"/>
            </a:endParaRPr>
          </a:p>
        </p:txBody>
      </p:sp>
      <p:sp>
        <p:nvSpPr>
          <p:cNvPr id="9" name="TextBox 8"/>
          <p:cNvSpPr txBox="1"/>
          <p:nvPr/>
        </p:nvSpPr>
        <p:spPr>
          <a:xfrm>
            <a:off x="4516192" y="4121538"/>
            <a:ext cx="2322490" cy="2207240"/>
          </a:xfrm>
          <a:prstGeom prst="ellipse">
            <a:avLst/>
          </a:prstGeom>
          <a:solidFill>
            <a:schemeClr val="accent6">
              <a:lumMod val="40000"/>
              <a:lumOff val="60000"/>
            </a:schemeClr>
          </a:solidFill>
          <a:ln w="38100">
            <a:solidFill>
              <a:schemeClr val="tx1"/>
            </a:solidFill>
          </a:ln>
        </p:spPr>
        <p:txBody>
          <a:bodyPr wrap="square" rtlCol="1">
            <a:spAutoFit/>
          </a:bodyPr>
          <a:lstStyle/>
          <a:p>
            <a:pPr algn="ctr"/>
            <a:r>
              <a:rPr lang="he-IL" sz="3200" dirty="0" smtClean="0">
                <a:latin typeface="David" panose="020E0502060401010101" pitchFamily="34" charset="-79"/>
                <a:cs typeface="David" panose="020E0502060401010101" pitchFamily="34" charset="-79"/>
              </a:rPr>
              <a:t>שליש בידי איתי הגיתי</a:t>
            </a:r>
            <a:endParaRPr lang="he-IL" sz="3200" dirty="0">
              <a:latin typeface="David" panose="020E0502060401010101" pitchFamily="34" charset="-79"/>
              <a:cs typeface="David" panose="020E0502060401010101" pitchFamily="34" charset="-79"/>
            </a:endParaRPr>
          </a:p>
        </p:txBody>
      </p:sp>
      <p:sp>
        <p:nvSpPr>
          <p:cNvPr id="2" name="חץ שמאלה 1"/>
          <p:cNvSpPr/>
          <p:nvPr/>
        </p:nvSpPr>
        <p:spPr>
          <a:xfrm>
            <a:off x="5563673" y="2356834"/>
            <a:ext cx="1275009" cy="11848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458820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down)">
                                      <p:cBhvr>
                                        <p:cTn id="31" dur="5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ppt_x"/>
                                          </p:val>
                                        </p:tav>
                                        <p:tav tm="100000">
                                          <p:val>
                                            <p:strVal val="#ppt_x"/>
                                          </p:val>
                                        </p:tav>
                                      </p:tavLst>
                                    </p:anim>
                                    <p:anim calcmode="lin" valueType="num">
                                      <p:cBhvr additive="base">
                                        <p:cTn id="3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74287" y="180304"/>
            <a:ext cx="5280338" cy="4031873"/>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וַיִּפְקֹ֣ד דָּוִ֔ד </a:t>
            </a:r>
            <a:r>
              <a:rPr lang="he-IL" sz="3200" dirty="0" err="1" smtClean="0">
                <a:latin typeface="David" panose="020E0502060401010101" pitchFamily="34" charset="-79"/>
                <a:cs typeface="David" panose="020E0502060401010101" pitchFamily="34" charset="-79"/>
              </a:rPr>
              <a:t>אֶת־הָעָ֖ם</a:t>
            </a:r>
            <a:r>
              <a:rPr lang="he-IL" sz="3200" dirty="0" smtClean="0">
                <a:latin typeface="David" panose="020E0502060401010101" pitchFamily="34" charset="-79"/>
                <a:cs typeface="David" panose="020E0502060401010101" pitchFamily="34" charset="-79"/>
              </a:rPr>
              <a:t> אֲשֶׁ֣ר אִתּ֑וֹ וַיָּ֣שֶׂם עֲלֵיהֶ֔ם שָׂרֵ֥י אֲלָפִ֖ים וְשָׂרֵ֥י מֵאֽוֹת׃ </a:t>
            </a:r>
          </a:p>
          <a:p>
            <a:r>
              <a:rPr lang="he-IL" sz="3200" b="1" u="sng"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וַיְשַׁלַּ֨ח דָּוִ֜ד </a:t>
            </a:r>
            <a:r>
              <a:rPr lang="he-IL" sz="3200" dirty="0" err="1" smtClean="0">
                <a:latin typeface="David" panose="020E0502060401010101" pitchFamily="34" charset="-79"/>
                <a:cs typeface="David" panose="020E0502060401010101" pitchFamily="34" charset="-79"/>
              </a:rPr>
              <a:t>אֶת־הָעָ֗ם</a:t>
            </a:r>
            <a:r>
              <a:rPr lang="he-IL" sz="3200"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הַשְּׁלִשִׁ֤ית</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בְּיַד־יוֹאָב</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וְ֠הַשְּׁלִשִׁית</a:t>
            </a:r>
            <a:r>
              <a:rPr lang="he-IL" sz="3200" b="1" dirty="0" smtClean="0">
                <a:latin typeface="David" panose="020E0502060401010101" pitchFamily="34" charset="-79"/>
                <a:cs typeface="David" panose="020E0502060401010101" pitchFamily="34" charset="-79"/>
              </a:rPr>
              <a:t> בְּיַ֨ד אֲבִישַׁ֤י </a:t>
            </a:r>
            <a:r>
              <a:rPr lang="he-IL" sz="3200" dirty="0" err="1" smtClean="0">
                <a:latin typeface="David" panose="020E0502060401010101" pitchFamily="34" charset="-79"/>
                <a:cs typeface="David" panose="020E0502060401010101" pitchFamily="34" charset="-79"/>
              </a:rPr>
              <a:t>בֶּן־צְרוּיָה</a:t>
            </a:r>
            <a:r>
              <a:rPr lang="he-IL" sz="3200" dirty="0" smtClean="0">
                <a:latin typeface="David" panose="020E0502060401010101" pitchFamily="34" charset="-79"/>
                <a:cs typeface="David" panose="020E0502060401010101" pitchFamily="34" charset="-79"/>
              </a:rPr>
              <a:t>֙ אֲחִ֣י יוֹאָ֔ב </a:t>
            </a:r>
            <a:r>
              <a:rPr lang="he-IL" sz="3200" b="1" dirty="0" smtClean="0">
                <a:latin typeface="David" panose="020E0502060401010101" pitchFamily="34" charset="-79"/>
                <a:cs typeface="David" panose="020E0502060401010101" pitchFamily="34" charset="-79"/>
              </a:rPr>
              <a:t>וְהַ֨שְּׁלִשִׁ֔ת בְּיַ֖ד אִתַּ֣י </a:t>
            </a:r>
            <a:r>
              <a:rPr lang="he-IL" sz="3200" b="1" dirty="0" err="1" smtClean="0">
                <a:latin typeface="David" panose="020E0502060401010101" pitchFamily="34" charset="-79"/>
                <a:cs typeface="David" panose="020E0502060401010101" pitchFamily="34" charset="-79"/>
              </a:rPr>
              <a:t>הַגִּתִּ֑י</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{ס} וַיֹּ֤אמֶר הַמֶּ֨לֶךְ֙ </a:t>
            </a:r>
            <a:r>
              <a:rPr lang="he-IL" sz="3200" dirty="0" err="1" smtClean="0">
                <a:latin typeface="David" panose="020E0502060401010101" pitchFamily="34" charset="-79"/>
                <a:cs typeface="David" panose="020E0502060401010101" pitchFamily="34" charset="-79"/>
              </a:rPr>
              <a:t>אֶל־הָעָ֔ם</a:t>
            </a:r>
            <a:r>
              <a:rPr lang="he-IL" sz="3200" dirty="0" smtClean="0">
                <a:latin typeface="David" panose="020E0502060401010101" pitchFamily="34" charset="-79"/>
                <a:cs typeface="David" panose="020E0502060401010101" pitchFamily="34" charset="-79"/>
              </a:rPr>
              <a:t> יָצֹ֥א אֵצֵ֛א </a:t>
            </a:r>
            <a:r>
              <a:rPr lang="he-IL" sz="3200" dirty="0" err="1" smtClean="0">
                <a:latin typeface="David" panose="020E0502060401010101" pitchFamily="34" charset="-79"/>
                <a:cs typeface="David" panose="020E0502060401010101" pitchFamily="34" charset="-79"/>
              </a:rPr>
              <a:t>גַּם־אֲנִ֖י</a:t>
            </a:r>
            <a:r>
              <a:rPr lang="he-IL" sz="3200" dirty="0" smtClean="0">
                <a:latin typeface="David" panose="020E0502060401010101" pitchFamily="34" charset="-79"/>
                <a:cs typeface="David" panose="020E0502060401010101" pitchFamily="34" charset="-79"/>
              </a:rPr>
              <a:t> עִמָּכֶֽם׃</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191036" y="209141"/>
            <a:ext cx="6480220" cy="5016758"/>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ערך דוד מפקד ומנה (ספר) את הקהל הנלווה אליו. ומינה עליהם מפקדי אלפים ומפקדי מאות. </a:t>
            </a:r>
          </a:p>
          <a:p>
            <a:r>
              <a:rPr lang="he-IL" sz="3200" b="1" u="sng"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על מנת להצליח במלחמה- חילק דוד את אנשיו לשלוש קבוצות</a:t>
            </a:r>
            <a:r>
              <a:rPr lang="he-IL" sz="3200" b="1" dirty="0" smtClean="0">
                <a:latin typeface="David" panose="020E0502060401010101" pitchFamily="34" charset="-79"/>
                <a:cs typeface="David" panose="020E0502060401010101" pitchFamily="34" charset="-79"/>
              </a:rPr>
              <a:t> שליש תחת פיקודו של יואב. ושליש תחת פיקודו של אבישי </a:t>
            </a:r>
            <a:r>
              <a:rPr lang="he-IL" sz="3200" dirty="0" smtClean="0">
                <a:latin typeface="David" panose="020E0502060401010101" pitchFamily="34" charset="-79"/>
                <a:cs typeface="David" panose="020E0502060401010101" pitchFamily="34" charset="-79"/>
              </a:rPr>
              <a:t>שהיה בנה של צרויה ואחיו של יואב. .</a:t>
            </a:r>
            <a:r>
              <a:rPr lang="he-IL" sz="3200" b="1" dirty="0" smtClean="0">
                <a:latin typeface="David" panose="020E0502060401010101" pitchFamily="34" charset="-79"/>
                <a:cs typeface="David" panose="020E0502060401010101" pitchFamily="34" charset="-79"/>
              </a:rPr>
              <a:t>ושליש תחת פיקודו של איתי הגיתי</a:t>
            </a:r>
            <a:r>
              <a:rPr lang="he-IL" sz="3200" dirty="0" smtClean="0">
                <a:latin typeface="David" panose="020E0502060401010101" pitchFamily="34" charset="-79"/>
                <a:cs typeface="David" panose="020E0502060401010101" pitchFamily="34" charset="-79"/>
              </a:rPr>
              <a:t>.</a:t>
            </a:r>
          </a:p>
          <a:p>
            <a:r>
              <a:rPr lang="he-IL" sz="3200" dirty="0" smtClean="0">
                <a:latin typeface="David" panose="020E0502060401010101" pitchFamily="34" charset="-79"/>
                <a:cs typeface="David" panose="020E0502060401010101" pitchFamily="34" charset="-79"/>
              </a:rPr>
              <a:t>פנה דוד המלך אל צבא הלוחמים ואמר "ברצוני להשתתף במלחמה יחד אתכם".</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extLst>
              <a:ext uri="{BEBA8EAE-BF5A-486C-A8C5-ECC9F3942E4B}">
                <a14:imgProps xmlns:a14="http://schemas.microsoft.com/office/drawing/2010/main">
                  <a14:imgLayer r:embed="rId3">
                    <a14:imgEffect>
                      <a14:backgroundRemoval t="4889" b="98667" l="4889" r="100000"/>
                    </a14:imgEffect>
                  </a14:imgLayer>
                </a14:imgProps>
              </a:ext>
            </a:extLst>
          </a:blip>
          <a:stretch>
            <a:fillRect/>
          </a:stretch>
        </p:blipFill>
        <p:spPr>
          <a:xfrm>
            <a:off x="9583558" y="3967296"/>
            <a:ext cx="3011980" cy="3011980"/>
          </a:xfrm>
          <a:prstGeom prst="rect">
            <a:avLst/>
          </a:prstGeom>
        </p:spPr>
      </p:pic>
      <p:pic>
        <p:nvPicPr>
          <p:cNvPr id="8" name="תמונה 7"/>
          <p:cNvPicPr>
            <a:picLocks noChangeAspect="1"/>
          </p:cNvPicPr>
          <p:nvPr/>
        </p:nvPicPr>
        <p:blipFill>
          <a:blip r:embed="rId4">
            <a:extLst>
              <a:ext uri="{BEBA8EAE-BF5A-486C-A8C5-ECC9F3942E4B}">
                <a14:imgProps xmlns:a14="http://schemas.microsoft.com/office/drawing/2010/main">
                  <a14:imgLayer r:embed="rId5">
                    <a14:imgEffect>
                      <a14:backgroundRemoval t="0" b="100000" l="9959" r="89627"/>
                    </a14:imgEffect>
                  </a14:imgLayer>
                </a14:imgProps>
              </a:ext>
            </a:extLst>
          </a:blip>
          <a:stretch>
            <a:fillRect/>
          </a:stretch>
        </p:blipFill>
        <p:spPr>
          <a:xfrm>
            <a:off x="6671256" y="4244374"/>
            <a:ext cx="3500304" cy="2790652"/>
          </a:xfrm>
          <a:prstGeom prst="rect">
            <a:avLst/>
          </a:prstGeom>
        </p:spPr>
      </p:pic>
      <p:sp>
        <p:nvSpPr>
          <p:cNvPr id="9" name="TextBox 8"/>
          <p:cNvSpPr txBox="1"/>
          <p:nvPr/>
        </p:nvSpPr>
        <p:spPr>
          <a:xfrm>
            <a:off x="8138135" y="4528753"/>
            <a:ext cx="927279" cy="584775"/>
          </a:xfrm>
          <a:prstGeom prst="rect">
            <a:avLst/>
          </a:prstGeom>
          <a:noFill/>
        </p:spPr>
        <p:txBody>
          <a:bodyPr wrap="square" rtlCol="1">
            <a:spAutoFit/>
          </a:bodyPr>
          <a:lstStyle/>
          <a:p>
            <a:r>
              <a:rPr lang="he-IL" sz="3200" b="1" dirty="0" smtClean="0">
                <a:latin typeface="David" panose="020E0502060401010101" pitchFamily="34" charset="-79"/>
                <a:cs typeface="David" panose="020E0502060401010101" pitchFamily="34" charset="-79"/>
              </a:rPr>
              <a:t>יואב</a:t>
            </a:r>
            <a:endParaRPr lang="he-IL" sz="3200" b="1" dirty="0">
              <a:latin typeface="David" panose="020E0502060401010101" pitchFamily="34" charset="-79"/>
              <a:cs typeface="David" panose="020E0502060401010101" pitchFamily="34" charset="-79"/>
            </a:endParaRPr>
          </a:p>
        </p:txBody>
      </p:sp>
      <p:sp>
        <p:nvSpPr>
          <p:cNvPr id="10" name="TextBox 9"/>
          <p:cNvSpPr txBox="1"/>
          <p:nvPr/>
        </p:nvSpPr>
        <p:spPr>
          <a:xfrm>
            <a:off x="6980183" y="5387810"/>
            <a:ext cx="1240060" cy="584775"/>
          </a:xfrm>
          <a:prstGeom prst="rect">
            <a:avLst/>
          </a:prstGeom>
          <a:noFill/>
        </p:spPr>
        <p:txBody>
          <a:bodyPr wrap="square" rtlCol="1">
            <a:spAutoFit/>
          </a:bodyPr>
          <a:lstStyle/>
          <a:p>
            <a:r>
              <a:rPr lang="he-IL" sz="3200" b="1" dirty="0" smtClean="0">
                <a:latin typeface="David" panose="020E0502060401010101" pitchFamily="34" charset="-79"/>
                <a:cs typeface="David" panose="020E0502060401010101" pitchFamily="34" charset="-79"/>
              </a:rPr>
              <a:t>אבישי</a:t>
            </a:r>
            <a:endParaRPr lang="he-IL" sz="3200" b="1" dirty="0">
              <a:latin typeface="David" panose="020E0502060401010101" pitchFamily="34" charset="-79"/>
              <a:cs typeface="David" panose="020E0502060401010101" pitchFamily="34" charset="-79"/>
            </a:endParaRPr>
          </a:p>
        </p:txBody>
      </p:sp>
      <p:sp>
        <p:nvSpPr>
          <p:cNvPr id="11" name="TextBox 10"/>
          <p:cNvSpPr txBox="1"/>
          <p:nvPr/>
        </p:nvSpPr>
        <p:spPr>
          <a:xfrm>
            <a:off x="8329252" y="5387810"/>
            <a:ext cx="1145297" cy="1077218"/>
          </a:xfrm>
          <a:prstGeom prst="rect">
            <a:avLst/>
          </a:prstGeom>
          <a:noFill/>
        </p:spPr>
        <p:txBody>
          <a:bodyPr wrap="square" rtlCol="1">
            <a:spAutoFit/>
          </a:bodyPr>
          <a:lstStyle/>
          <a:p>
            <a:r>
              <a:rPr lang="he-IL" sz="3200" b="1" dirty="0" smtClean="0">
                <a:latin typeface="David" panose="020E0502060401010101" pitchFamily="34" charset="-79"/>
                <a:cs typeface="David" panose="020E0502060401010101" pitchFamily="34" charset="-79"/>
              </a:rPr>
              <a:t>איתי הגיתי</a:t>
            </a:r>
            <a:endParaRPr lang="he-IL" sz="32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9991729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35651" y="257578"/>
            <a:ext cx="5280338" cy="255454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 וַיֹּ֨אמֶר הָעָ֜ם לֹ֣א תֵצֵ֗א </a:t>
            </a:r>
            <a:r>
              <a:rPr lang="he-IL" sz="3200" b="1" dirty="0" smtClean="0">
                <a:latin typeface="David" panose="020E0502060401010101" pitchFamily="34" charset="-79"/>
                <a:cs typeface="David" panose="020E0502060401010101" pitchFamily="34" charset="-79"/>
              </a:rPr>
              <a:t>כִּי֩ </a:t>
            </a:r>
            <a:r>
              <a:rPr lang="he-IL" sz="3200" b="1" dirty="0" err="1" smtClean="0">
                <a:latin typeface="David" panose="020E0502060401010101" pitchFamily="34" charset="-79"/>
                <a:cs typeface="David" panose="020E0502060401010101" pitchFamily="34" charset="-79"/>
              </a:rPr>
              <a:t>אִם־נֹ֨ס</a:t>
            </a:r>
            <a:r>
              <a:rPr lang="he-IL" sz="3200" b="1" dirty="0" smtClean="0">
                <a:latin typeface="David" panose="020E0502060401010101" pitchFamily="34" charset="-79"/>
                <a:cs typeface="David" panose="020E0502060401010101" pitchFamily="34" charset="-79"/>
              </a:rPr>
              <a:t> נָנ֜וּס </a:t>
            </a:r>
            <a:r>
              <a:rPr lang="he-IL" sz="3200" b="1" dirty="0" err="1" smtClean="0">
                <a:latin typeface="David" panose="020E0502060401010101" pitchFamily="34" charset="-79"/>
                <a:cs typeface="David" panose="020E0502060401010101" pitchFamily="34" charset="-79"/>
              </a:rPr>
              <a:t>לֹֽא־יָשִׂ֧ימו</a:t>
            </a:r>
            <a:r>
              <a:rPr lang="he-IL" sz="3200" b="1" dirty="0" smtClean="0">
                <a:latin typeface="David" panose="020E0502060401010101" pitchFamily="34" charset="-79"/>
                <a:cs typeface="David" panose="020E0502060401010101" pitchFamily="34" charset="-79"/>
              </a:rPr>
              <a:t>ּ אֵלֵ֣ינוּ לֵ֗ב </a:t>
            </a:r>
            <a:r>
              <a:rPr lang="he-IL" sz="3200" b="1" dirty="0" err="1" smtClean="0">
                <a:latin typeface="David" panose="020E0502060401010101" pitchFamily="34" charset="-79"/>
                <a:cs typeface="David" panose="020E0502060401010101" pitchFamily="34" charset="-79"/>
              </a:rPr>
              <a:t>וְאִם־יָמֻ֤תו</a:t>
            </a:r>
            <a:r>
              <a:rPr lang="he-IL" sz="3200" b="1" dirty="0" smtClean="0">
                <a:latin typeface="David" panose="020E0502060401010101" pitchFamily="34" charset="-79"/>
                <a:cs typeface="David" panose="020E0502060401010101" pitchFamily="34" charset="-79"/>
              </a:rPr>
              <a:t>ּ חֶצְיֵ֨נוּ֙ </a:t>
            </a:r>
            <a:r>
              <a:rPr lang="he-IL" sz="3200" b="1" dirty="0" err="1" smtClean="0">
                <a:latin typeface="David" panose="020E0502060401010101" pitchFamily="34" charset="-79"/>
                <a:cs typeface="David" panose="020E0502060401010101" pitchFamily="34" charset="-79"/>
              </a:rPr>
              <a:t>לֹֽא־יָשִׂ֤ימו</a:t>
            </a:r>
            <a:r>
              <a:rPr lang="he-IL" sz="3200" b="1" dirty="0" smtClean="0">
                <a:latin typeface="David" panose="020E0502060401010101" pitchFamily="34" charset="-79"/>
                <a:cs typeface="David" panose="020E0502060401010101" pitchFamily="34" charset="-79"/>
              </a:rPr>
              <a:t>ּ אֵלֵ֨ינוּ֙ לֵ֔ב </a:t>
            </a:r>
            <a:r>
              <a:rPr lang="he-IL" sz="3200" dirty="0" err="1" smtClean="0">
                <a:latin typeface="David" panose="020E0502060401010101" pitchFamily="34" charset="-79"/>
                <a:cs typeface="David" panose="020E0502060401010101" pitchFamily="34" charset="-79"/>
              </a:rPr>
              <a:t>כִּֽי־עַתָּ֥ה</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כָמֹ֖נו</a:t>
            </a:r>
            <a:r>
              <a:rPr lang="he-IL" sz="3200" dirty="0" smtClean="0">
                <a:latin typeface="David" panose="020E0502060401010101" pitchFamily="34" charset="-79"/>
                <a:cs typeface="David" panose="020E0502060401010101" pitchFamily="34" charset="-79"/>
              </a:rPr>
              <a:t>ּ עֲשָׂרָ֣ה אֲלָפִ֑ים וְעַתָּ֣ה ט֔וֹב </a:t>
            </a:r>
            <a:r>
              <a:rPr lang="he-IL" sz="3200" dirty="0" err="1" smtClean="0">
                <a:latin typeface="David" panose="020E0502060401010101" pitchFamily="34" charset="-79"/>
                <a:cs typeface="David" panose="020E0502060401010101" pitchFamily="34" charset="-79"/>
              </a:rPr>
              <a:t>כִּֽי־תִֽהְיֶה־לָּ֥נו</a:t>
            </a:r>
            <a:r>
              <a:rPr lang="he-IL" sz="3200" dirty="0" smtClean="0">
                <a:latin typeface="David" panose="020E0502060401010101" pitchFamily="34" charset="-79"/>
                <a:cs typeface="David" panose="020E0502060401010101" pitchFamily="34" charset="-79"/>
              </a:rPr>
              <a:t>ּ </a:t>
            </a:r>
            <a:r>
              <a:rPr lang="he-IL" sz="3200" smtClean="0">
                <a:latin typeface="David" panose="020E0502060401010101" pitchFamily="34" charset="-79"/>
                <a:cs typeface="David" panose="020E0502060401010101" pitchFamily="34" charset="-79"/>
              </a:rPr>
              <a:t>מֵעִ֖יר לַעְזֽוֹר</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268310" y="257578"/>
            <a:ext cx="6274158" cy="4031873"/>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אמרו העם למלך</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הצרפותך</a:t>
            </a:r>
            <a:r>
              <a:rPr lang="he-IL" sz="3200" dirty="0" smtClean="0">
                <a:latin typeface="David" panose="020E0502060401010101" pitchFamily="34" charset="-79"/>
                <a:cs typeface="David" panose="020E0502060401010101" pitchFamily="34" charset="-79"/>
              </a:rPr>
              <a:t> מכבידה שהרי אם נאלץ לסגת לא יתאמצו לוחמי אבשלום לרדוף אחרינו. ואפילו אם יהרגו מחצית מאנשינו לא תהיה לזה משמעות מכרעת בקרב. שהרי חשיבותך שווה לעשרת אלפים איש מאתנו, לכן מוטב שתישאר מוגן בעיר ותתפלל עלינו להצלחה בקרב.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8782160" y="3020096"/>
            <a:ext cx="3837904" cy="3837904"/>
          </a:xfrm>
          <a:prstGeom prst="rect">
            <a:avLst/>
          </a:prstGeom>
        </p:spPr>
      </p:pic>
      <p:pic>
        <p:nvPicPr>
          <p:cNvPr id="3" name="תמונה 2"/>
          <p:cNvPicPr>
            <a:picLocks noChangeAspect="1"/>
          </p:cNvPicPr>
          <p:nvPr/>
        </p:nvPicPr>
        <p:blipFill>
          <a:blip r:embed="rId3">
            <a:clrChange>
              <a:clrFrom>
                <a:srgbClr val="FFFFFF"/>
              </a:clrFrom>
              <a:clrTo>
                <a:srgbClr val="FFFFFF">
                  <a:alpha val="0"/>
                </a:srgbClr>
              </a:clrTo>
            </a:clrChange>
          </a:blip>
          <a:stretch>
            <a:fillRect/>
          </a:stretch>
        </p:blipFill>
        <p:spPr>
          <a:xfrm>
            <a:off x="5627398" y="4830984"/>
            <a:ext cx="4803258" cy="1891786"/>
          </a:xfrm>
          <a:prstGeom prst="rect">
            <a:avLst/>
          </a:prstGeom>
        </p:spPr>
      </p:pic>
      <p:pic>
        <p:nvPicPr>
          <p:cNvPr id="6" name="תמונה 5"/>
          <p:cNvPicPr>
            <a:picLocks noChangeAspect="1"/>
          </p:cNvPicPr>
          <p:nvPr/>
        </p:nvPicPr>
        <p:blipFill>
          <a:blip r:embed="rId4">
            <a:clrChange>
              <a:clrFrom>
                <a:srgbClr val="FFFFFF"/>
              </a:clrFrom>
              <a:clrTo>
                <a:srgbClr val="FFFFFF">
                  <a:alpha val="0"/>
                </a:srgbClr>
              </a:clrTo>
            </a:clrChange>
          </a:blip>
          <a:stretch>
            <a:fillRect/>
          </a:stretch>
        </p:blipFill>
        <p:spPr>
          <a:xfrm>
            <a:off x="556138" y="3933289"/>
            <a:ext cx="1781175" cy="2571750"/>
          </a:xfrm>
          <a:prstGeom prst="rect">
            <a:avLst/>
          </a:prstGeom>
        </p:spPr>
      </p:pic>
    </p:spTree>
    <p:extLst>
      <p:ext uri="{BB962C8B-B14F-4D97-AF65-F5344CB8AC3E}">
        <p14:creationId xmlns:p14="http://schemas.microsoft.com/office/powerpoint/2010/main" val="1063754314"/>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09893" y="193184"/>
            <a:ext cx="5280338" cy="4647426"/>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ד</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וַיֹּ֤אמֶר אֲלֵיהֶם֙ הַמֶּ֔לֶךְ </a:t>
            </a:r>
            <a:r>
              <a:rPr lang="he-IL" sz="3200" b="1" dirty="0" err="1">
                <a:latin typeface="David" panose="020E0502060401010101" pitchFamily="34" charset="-79"/>
                <a:cs typeface="David" panose="020E0502060401010101" pitchFamily="34" charset="-79"/>
              </a:rPr>
              <a:t>אֲשֶׁר־יִיטַ֥ב</a:t>
            </a:r>
            <a:r>
              <a:rPr lang="he-IL" sz="3200" b="1" dirty="0">
                <a:latin typeface="David" panose="020E0502060401010101" pitchFamily="34" charset="-79"/>
                <a:cs typeface="David" panose="020E0502060401010101" pitchFamily="34" charset="-79"/>
              </a:rPr>
              <a:t> בְּעֵֽינֵיכֶ֖ם אֶֽעֱשֶׂ֑ה </a:t>
            </a:r>
            <a:r>
              <a:rPr lang="he-IL" sz="3200" dirty="0">
                <a:latin typeface="David" panose="020E0502060401010101" pitchFamily="34" charset="-79"/>
                <a:cs typeface="David" panose="020E0502060401010101" pitchFamily="34" charset="-79"/>
              </a:rPr>
              <a:t>וַיַּֽעֲמֹ֤ד הַמֶּ֨לֶךְ֙ </a:t>
            </a:r>
            <a:r>
              <a:rPr lang="he-IL" sz="3200" dirty="0" err="1">
                <a:latin typeface="David" panose="020E0502060401010101" pitchFamily="34" charset="-79"/>
                <a:cs typeface="David" panose="020E0502060401010101" pitchFamily="34" charset="-79"/>
              </a:rPr>
              <a:t>אֶל־יַ֣ד</a:t>
            </a:r>
            <a:r>
              <a:rPr lang="he-IL" sz="3200" dirty="0">
                <a:latin typeface="David" panose="020E0502060401010101" pitchFamily="34" charset="-79"/>
                <a:cs typeface="David" panose="020E0502060401010101" pitchFamily="34" charset="-79"/>
              </a:rPr>
              <a:t> הַשַּׁ֔עַר וְכָל־הָעָם֙ יָֽצְא֔וּ לְמֵא֖וֹת וְלַֽאֲלָפִֽים׃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וַיְצַ֣ו הַמֶּ֡לֶךְ </a:t>
            </a:r>
            <a:r>
              <a:rPr lang="he-IL" sz="3200" dirty="0" err="1">
                <a:latin typeface="David" panose="020E0502060401010101" pitchFamily="34" charset="-79"/>
                <a:cs typeface="David" panose="020E0502060401010101" pitchFamily="34" charset="-79"/>
              </a:rPr>
              <a:t>אֶת־י֠וֹאָב</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וְאֶת־אֲבִישַׁ֤י</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וְאֶת־אִתַּי</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לֵאמֹ֔ר</a:t>
            </a:r>
            <a:r>
              <a:rPr lang="he-IL" sz="3200" dirty="0">
                <a:latin typeface="David" panose="020E0502060401010101" pitchFamily="34" charset="-79"/>
                <a:cs typeface="David" panose="020E0502060401010101" pitchFamily="34" charset="-79"/>
              </a:rPr>
              <a:t> </a:t>
            </a:r>
            <a:r>
              <a:rPr lang="he-IL" sz="3600" b="1" dirty="0" err="1">
                <a:latin typeface="David" panose="020E0502060401010101" pitchFamily="34" charset="-79"/>
                <a:cs typeface="David" panose="020E0502060401010101" pitchFamily="34" charset="-79"/>
              </a:rPr>
              <a:t>לְאַט־לִ֖י</a:t>
            </a:r>
            <a:r>
              <a:rPr lang="he-IL" sz="3600" b="1" dirty="0">
                <a:latin typeface="David" panose="020E0502060401010101" pitchFamily="34" charset="-79"/>
                <a:cs typeface="David" panose="020E0502060401010101" pitchFamily="34" charset="-79"/>
              </a:rPr>
              <a:t> לַנַּ֣עַר לְאַבְשָׁל֑וֹם </a:t>
            </a:r>
            <a:r>
              <a:rPr lang="he-IL" sz="3200" dirty="0">
                <a:latin typeface="David" panose="020E0502060401010101" pitchFamily="34" charset="-79"/>
                <a:cs typeface="David" panose="020E0502060401010101" pitchFamily="34" charset="-79"/>
              </a:rPr>
              <a:t>וְכָל־הָעָ֣ם שָֽׁמְע֗וּ </a:t>
            </a:r>
            <a:r>
              <a:rPr lang="he-IL" sz="3200" dirty="0" err="1">
                <a:latin typeface="David" panose="020E0502060401010101" pitchFamily="34" charset="-79"/>
                <a:cs typeface="David" panose="020E0502060401010101" pitchFamily="34" charset="-79"/>
              </a:rPr>
              <a:t>בְּצַוֺּ֥ת</a:t>
            </a:r>
            <a:r>
              <a:rPr lang="he-IL" sz="3200" dirty="0">
                <a:latin typeface="David" panose="020E0502060401010101" pitchFamily="34" charset="-79"/>
                <a:cs typeface="David" panose="020E0502060401010101" pitchFamily="34" charset="-79"/>
              </a:rPr>
              <a:t> הַמֶּ֛לֶךְ </a:t>
            </a:r>
            <a:r>
              <a:rPr lang="he-IL" sz="3200" dirty="0" err="1">
                <a:latin typeface="David" panose="020E0502060401010101" pitchFamily="34" charset="-79"/>
                <a:cs typeface="David" panose="020E0502060401010101" pitchFamily="34" charset="-79"/>
              </a:rPr>
              <a:t>אֶת־כָּל־הַשָּׂרִ֖ים</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עַל־דְּבַ֥ר</a:t>
            </a:r>
            <a:r>
              <a:rPr lang="he-IL" sz="3200" dirty="0">
                <a:latin typeface="David" panose="020E0502060401010101" pitchFamily="34" charset="-79"/>
                <a:cs typeface="David" panose="020E0502060401010101" pitchFamily="34" charset="-79"/>
              </a:rPr>
              <a:t> אַבְשָׁלֽוֹם׃</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319825" y="193184"/>
            <a:ext cx="6248400" cy="4524315"/>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ד</a:t>
            </a:r>
            <a:r>
              <a:rPr lang="he-IL" sz="3200" i="1"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ענה להם המלך- כפי שנראה בעיניכם הטוב כך אעשה</a:t>
            </a:r>
            <a:r>
              <a:rPr lang="he-IL" sz="3200" dirty="0" smtClean="0">
                <a:latin typeface="David" panose="020E0502060401010101" pitchFamily="34" charset="-79"/>
                <a:cs typeface="David" panose="020E0502060401010101" pitchFamily="34" charset="-79"/>
              </a:rPr>
              <a:t>, עמד דוד סמוך לשער העיר מחניים וכל הקהל יצאו לקרב בגדודים של מאות ואלפים. </a:t>
            </a:r>
          </a:p>
          <a:p>
            <a:r>
              <a:rPr lang="he-IL" sz="3200" b="1" u="sng"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ופקד דוד על יואב ועל אבישי ואיתי. וכך ציווה אותם: </a:t>
            </a:r>
            <a:r>
              <a:rPr lang="he-IL" sz="3200" b="1" dirty="0" smtClean="0">
                <a:latin typeface="David" panose="020E0502060401010101" pitchFamily="34" charset="-79"/>
                <a:cs typeface="David" panose="020E0502060401010101" pitchFamily="34" charset="-79"/>
              </a:rPr>
              <a:t>תנהגו בנחת ובסבלנות למעני בילד אבשלום</a:t>
            </a:r>
            <a:r>
              <a:rPr lang="he-IL" sz="3200" dirty="0" smtClean="0">
                <a:latin typeface="David" panose="020E0502060401010101" pitchFamily="34" charset="-79"/>
                <a:cs typeface="David" panose="020E0502060401010101" pitchFamily="34" charset="-79"/>
              </a:rPr>
              <a:t>, וכל החיילים שמעו את הפקודה שנתן המלך לכולם שלא לפגוע באבשלום. </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953037" y="5125791"/>
            <a:ext cx="7559898" cy="1569660"/>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רואים פה את האמונה של דוד המלך. שהאמין שכל מה שקורה לו זה מאת ה' . ולכן לא האשים את אבשלום וידע שאבשלום הוא רק שליח מ-ה'.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extLst>
              <a:ext uri="{BEBA8EAE-BF5A-486C-A8C5-ECC9F3942E4B}">
                <a14:imgProps xmlns:a14="http://schemas.microsoft.com/office/drawing/2010/main">
                  <a14:imgLayer r:embed="rId3">
                    <a14:imgEffect>
                      <a14:backgroundRemoval t="9677" b="100000" l="9963" r="89668"/>
                    </a14:imgEffect>
                  </a14:imgLayer>
                </a14:imgProps>
              </a:ext>
            </a:extLst>
          </a:blip>
          <a:stretch>
            <a:fillRect/>
          </a:stretch>
        </p:blipFill>
        <p:spPr>
          <a:xfrm>
            <a:off x="8190963" y="4983201"/>
            <a:ext cx="2581275" cy="1771650"/>
          </a:xfrm>
          <a:prstGeom prst="rect">
            <a:avLst/>
          </a:prstGeom>
        </p:spPr>
      </p:pic>
      <p:pic>
        <p:nvPicPr>
          <p:cNvPr id="3" name="תמונה 2"/>
          <p:cNvPicPr>
            <a:picLocks noChangeAspect="1"/>
          </p:cNvPicPr>
          <p:nvPr/>
        </p:nvPicPr>
        <p:blipFill>
          <a:blip r:embed="rId4">
            <a:extLst>
              <a:ext uri="{BEBA8EAE-BF5A-486C-A8C5-ECC9F3942E4B}">
                <a14:imgProps xmlns:a14="http://schemas.microsoft.com/office/drawing/2010/main">
                  <a14:imgLayer r:embed="rId5">
                    <a14:imgEffect>
                      <a14:backgroundRemoval t="9794" b="89691" l="3861" r="100000"/>
                    </a14:imgEffect>
                  </a14:imgLayer>
                </a14:imgProps>
              </a:ext>
            </a:extLst>
          </a:blip>
          <a:stretch>
            <a:fillRect/>
          </a:stretch>
        </p:blipFill>
        <p:spPr>
          <a:xfrm>
            <a:off x="8446931" y="4201866"/>
            <a:ext cx="2466975" cy="1847850"/>
          </a:xfrm>
          <a:prstGeom prst="rect">
            <a:avLst/>
          </a:prstGeom>
        </p:spPr>
      </p:pic>
    </p:spTree>
    <p:extLst>
      <p:ext uri="{BB962C8B-B14F-4D97-AF65-F5344CB8AC3E}">
        <p14:creationId xmlns:p14="http://schemas.microsoft.com/office/powerpoint/2010/main" val="3062782602"/>
      </p:ext>
    </p:extLst>
  </p:cSld>
  <p:clrMapOvr>
    <a:masterClrMapping/>
  </p:clrMapOvr>
  <mc:AlternateContent xmlns:mc="http://schemas.openxmlformats.org/markup-compatibility/2006">
    <mc:Choice xmlns:p14="http://schemas.microsoft.com/office/powerpoint/2010/main" Requires="p14">
      <p:transition spd="slow" p14:dur="1200">
        <p14:prism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circle(in)">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74287" y="167426"/>
            <a:ext cx="5280338" cy="255454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ו</a:t>
            </a:r>
            <a:r>
              <a:rPr lang="he-IL" sz="3200" dirty="0">
                <a:latin typeface="David" panose="020E0502060401010101" pitchFamily="34" charset="-79"/>
                <a:cs typeface="David" panose="020E0502060401010101" pitchFamily="34" charset="-79"/>
              </a:rPr>
              <a:t> וַיֵּצֵ֥א הָעָ֛ם הַשָּׂדֶ֖ה לִקְרַ֣את יִשְׂרָאֵ֑ל וַתְּהִ֥י הַמִּלְחָמָ֖ה בְּיַ֥עַר אֶפְרָֽיִם׃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וַיִּנָּ֤גְפו</a:t>
            </a:r>
            <a:r>
              <a:rPr lang="he-IL" sz="3200" dirty="0">
                <a:latin typeface="David" panose="020E0502060401010101" pitchFamily="34" charset="-79"/>
                <a:cs typeface="David" panose="020E0502060401010101" pitchFamily="34" charset="-79"/>
              </a:rPr>
              <a:t>ּ שָׁם֙ עַ֣ם יִשְׂרָאֵ֔ל לִפְנֵ֖י עַבְדֵ֣י דָוִ֑ד </a:t>
            </a:r>
            <a:r>
              <a:rPr lang="he-IL" sz="3200" b="1" dirty="0" err="1">
                <a:latin typeface="David" panose="020E0502060401010101" pitchFamily="34" charset="-79"/>
                <a:cs typeface="David" panose="020E0502060401010101" pitchFamily="34" charset="-79"/>
              </a:rPr>
              <a:t>וַתְּהִי־שָׁ֞ם</a:t>
            </a:r>
            <a:r>
              <a:rPr lang="he-IL" sz="3200" b="1" dirty="0">
                <a:latin typeface="David" panose="020E0502060401010101" pitchFamily="34" charset="-79"/>
                <a:cs typeface="David" panose="020E0502060401010101" pitchFamily="34" charset="-79"/>
              </a:rPr>
              <a:t> הַמַּגֵּפָ֧ה גְדוֹלָ֛ה בַּיּ֥וֹם הַה֖וּא עֶשְׂרִ֥ים אָֽלֶף</a:t>
            </a:r>
            <a:r>
              <a:rPr lang="he-IL" sz="3200" dirty="0">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371341" y="209142"/>
            <a:ext cx="6248400" cy="3539430"/>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ולא חיכו מיד יצאו חיילי דוד את השדה להילחם בצבא אבשלום (בטחו בזכותו של דוד ובתפילתו) והקרבות התנהלו בנחלת שבט גד שמעבר לירדן ביער אפרים.</a:t>
            </a:r>
          </a:p>
          <a:p>
            <a:r>
              <a:rPr lang="he-IL" sz="3200" b="1" u="sng"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ונחלו תבוסה צבאו של אבשלום לפני חיילי דוד. </a:t>
            </a:r>
            <a:r>
              <a:rPr lang="he-IL" sz="3200" b="1" dirty="0" smtClean="0">
                <a:latin typeface="David" panose="020E0502060401010101" pitchFamily="34" charset="-79"/>
                <a:cs typeface="David" panose="020E0502060401010101" pitchFamily="34" charset="-79"/>
              </a:rPr>
              <a:t>והייתה מפלתם גדולה באותו היום. ונהרגו 20 אלף </a:t>
            </a:r>
            <a:r>
              <a:rPr lang="he-IL" sz="3200"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914399" y="4084204"/>
            <a:ext cx="10869769" cy="2616101"/>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600" b="1" u="sng" dirty="0" smtClean="0">
                <a:latin typeface="David" panose="020E0502060401010101" pitchFamily="34" charset="-79"/>
                <a:cs typeface="David" panose="020E0502060401010101" pitchFamily="34" charset="-79"/>
              </a:rPr>
              <a:t>"יער אפרים" </a:t>
            </a:r>
            <a:r>
              <a:rPr lang="he-IL" sz="3200" dirty="0" smtClean="0">
                <a:latin typeface="David" panose="020E0502060401010101" pitchFamily="34" charset="-79"/>
                <a:cs typeface="David" panose="020E0502060401010101" pitchFamily="34" charset="-79"/>
              </a:rPr>
              <a:t>הרי ידוע שנחלתו של אפרים הייתה בתוך ארץ ישראל. ואלו המלחמה הזו שאנו מספרים התנהלה בעבר הירדן המזרחי בנחלת שבט גד ומנשה. אז למה נקרא היער "יער אפרים"?</a:t>
            </a:r>
          </a:p>
          <a:p>
            <a:r>
              <a:rPr lang="he-IL" sz="3200" dirty="0" smtClean="0">
                <a:latin typeface="David" panose="020E0502060401010101" pitchFamily="34" charset="-79"/>
                <a:cs typeface="David" panose="020E0502060401010101" pitchFamily="34" charset="-79"/>
              </a:rPr>
              <a:t>אלא חז"ל אומרים </a:t>
            </a:r>
            <a:r>
              <a:rPr lang="he-IL" sz="3200" b="1" dirty="0" smtClean="0">
                <a:latin typeface="David" panose="020E0502060401010101" pitchFamily="34" charset="-79"/>
                <a:cs typeface="David" panose="020E0502060401010101" pitchFamily="34" charset="-79"/>
              </a:rPr>
              <a:t>ששבט אפרים היו מביאים את הצאן והבהמות שלהם לרעות שם בעבר הירדן המזרחי</a:t>
            </a:r>
            <a:r>
              <a:rPr lang="he-IL" sz="3200" dirty="0" smtClean="0">
                <a:latin typeface="David" panose="020E0502060401010101" pitchFamily="34" charset="-79"/>
                <a:cs typeface="David" panose="020E0502060401010101" pitchFamily="34" charset="-79"/>
              </a:rPr>
              <a:t>. ולכן קראו ליער על שמם "יער אפרים".</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943193553"/>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54588" y="195645"/>
            <a:ext cx="5610265" cy="4031873"/>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ח</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וַתְּהִי־שָׁ֧ם</a:t>
            </a:r>
            <a:r>
              <a:rPr lang="he-IL" sz="3200" dirty="0">
                <a:latin typeface="David" panose="020E0502060401010101" pitchFamily="34" charset="-79"/>
                <a:cs typeface="David" panose="020E0502060401010101" pitchFamily="34" charset="-79"/>
              </a:rPr>
              <a:t> הַמִּלְחָמָ֛ה </a:t>
            </a:r>
            <a:r>
              <a:rPr lang="he-IL" sz="3200" dirty="0" err="1" smtClean="0">
                <a:latin typeface="David" panose="020E0502060401010101" pitchFamily="34" charset="-79"/>
                <a:cs typeface="David" panose="020E0502060401010101" pitchFamily="34" charset="-79"/>
              </a:rPr>
              <a:t>נָפ֖וֹצֶת</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עַל־פְּנֵ֣י </a:t>
            </a:r>
            <a:r>
              <a:rPr lang="he-IL" sz="3200" dirty="0" err="1">
                <a:latin typeface="David" panose="020E0502060401010101" pitchFamily="34" charset="-79"/>
                <a:cs typeface="David" panose="020E0502060401010101" pitchFamily="34" charset="-79"/>
              </a:rPr>
              <a:t>כָל־הָאָ֑רֶץ</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וַיֶּ֤רֶב</a:t>
            </a:r>
            <a:r>
              <a:rPr lang="he-IL" sz="3200" dirty="0">
                <a:latin typeface="David" panose="020E0502060401010101" pitchFamily="34" charset="-79"/>
                <a:cs typeface="David" panose="020E0502060401010101" pitchFamily="34" charset="-79"/>
              </a:rPr>
              <a:t> הַיַּ֨עַר֙ לֶֽאֱכֹ֣ל בָּעָ֔ם מֵֽאֲשֶׁ֥ר אָֽכְלָ֛ה הַחֶ֖רֶב בַּיּ֥וֹם הַהֽוּא׃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וַיִּקָּרֵא֙ אַבְשָׁל֔וֹם לִפְנֵ֖י עַבְדֵ֣י דָוִ֑ד </a:t>
            </a:r>
            <a:r>
              <a:rPr lang="he-IL" sz="3200" b="1" dirty="0">
                <a:latin typeface="David" panose="020E0502060401010101" pitchFamily="34" charset="-79"/>
                <a:cs typeface="David" panose="020E0502060401010101" pitchFamily="34" charset="-79"/>
              </a:rPr>
              <a:t>וְאַבְשָׁל֞וֹם רֹכֵ֣ב </a:t>
            </a:r>
            <a:r>
              <a:rPr lang="he-IL" sz="3200" b="1" dirty="0" err="1">
                <a:latin typeface="David" panose="020E0502060401010101" pitchFamily="34" charset="-79"/>
                <a:cs typeface="David" panose="020E0502060401010101" pitchFamily="34" charset="-79"/>
              </a:rPr>
              <a:t>עַל־הַפֶּ֗רֶד</a:t>
            </a:r>
            <a:r>
              <a:rPr lang="he-IL" sz="3200" b="1" dirty="0">
                <a:latin typeface="David" panose="020E0502060401010101" pitchFamily="34" charset="-79"/>
                <a:cs typeface="David" panose="020E0502060401010101" pitchFamily="34" charset="-79"/>
              </a:rPr>
              <a:t> וַיָּבֹ֣א הַפֶּ֡רֶד תַּ֣חַת שׂוֹבֶךְ֩ הָֽאֵלָ֨ה הַגְּדוֹלָ֜ה וַיֶּֽחֱזַ֧ק רֹאשׁ֣וֹ בָֽאֵלָ֗ה </a:t>
            </a:r>
            <a:r>
              <a:rPr lang="he-IL" sz="3200" dirty="0" err="1">
                <a:latin typeface="David" panose="020E0502060401010101" pitchFamily="34" charset="-79"/>
                <a:cs typeface="David" panose="020E0502060401010101" pitchFamily="34" charset="-79"/>
              </a:rPr>
              <a:t>וַיֻּתַּן</a:t>
            </a:r>
            <a:r>
              <a:rPr lang="he-IL" sz="3200" dirty="0">
                <a:latin typeface="David" panose="020E0502060401010101" pitchFamily="34" charset="-79"/>
                <a:cs typeface="David" panose="020E0502060401010101" pitchFamily="34" charset="-79"/>
              </a:rPr>
              <a:t>֙ בֵּ֤ין הַשָּׁמַ֨יִם֙ וּבֵ֣ין הָאָ֔רֶץ וְהַפֶּ֥רֶד </a:t>
            </a:r>
            <a:r>
              <a:rPr lang="he-IL" sz="3200" dirty="0" err="1">
                <a:latin typeface="David" panose="020E0502060401010101" pitchFamily="34" charset="-79"/>
                <a:cs typeface="David" panose="020E0502060401010101" pitchFamily="34" charset="-79"/>
              </a:rPr>
              <a:t>אֲשֶׁר־תַּחְתָּ֖יו</a:t>
            </a:r>
            <a:r>
              <a:rPr lang="he-IL" sz="3200" dirty="0">
                <a:latin typeface="David" panose="020E0502060401010101" pitchFamily="34" charset="-79"/>
                <a:cs typeface="David" panose="020E0502060401010101" pitchFamily="34" charset="-79"/>
              </a:rPr>
              <a:t> עָבָֽר׃</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196528" y="195645"/>
            <a:ext cx="6123589" cy="5016758"/>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והמלחמה התנהלה שם והשתרעה על פני שטח נרחב וחיות היער ופגעי העצים הפילו חללים רבים בצבא אבשלום יותר מאלו שנהרגו במלחמה בחרב. </a:t>
            </a:r>
          </a:p>
          <a:p>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והנה הזדמן אבשלום ליד עבדי דוד. ואבשלום היה רוכב על פרד המלך. ונכנס הפרד מתחת לסבך ענפים של עץ אלה ענק ונתפסו שערות ראשו בסבך הענפים ונישאר תלוי באוויר בין שמים לארץ </a:t>
            </a:r>
            <a:r>
              <a:rPr lang="he-IL" sz="3200" dirty="0" smtClean="0">
                <a:latin typeface="David" panose="020E0502060401010101" pitchFamily="34" charset="-79"/>
                <a:cs typeface="David" panose="020E0502060401010101" pitchFamily="34" charset="-79"/>
              </a:rPr>
              <a:t>והפרד שרכב עליו התקדם הלאה ועבר.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8673353" y="4282433"/>
            <a:ext cx="3391500" cy="2390643"/>
          </a:xfrm>
          <a:prstGeom prst="rect">
            <a:avLst/>
          </a:prstGeom>
        </p:spPr>
      </p:pic>
      <p:pic>
        <p:nvPicPr>
          <p:cNvPr id="6" name="תמונה 5"/>
          <p:cNvPicPr>
            <a:picLocks noChangeAspect="1"/>
          </p:cNvPicPr>
          <p:nvPr/>
        </p:nvPicPr>
        <p:blipFill>
          <a:blip r:embed="rId3"/>
          <a:stretch>
            <a:fillRect/>
          </a:stretch>
        </p:blipFill>
        <p:spPr>
          <a:xfrm>
            <a:off x="6436099" y="4250378"/>
            <a:ext cx="2237254" cy="1924050"/>
          </a:xfrm>
          <a:prstGeom prst="rect">
            <a:avLst/>
          </a:prstGeom>
        </p:spPr>
      </p:pic>
      <p:sp>
        <p:nvSpPr>
          <p:cNvPr id="7" name="TextBox 6"/>
          <p:cNvSpPr txBox="1"/>
          <p:nvPr/>
        </p:nvSpPr>
        <p:spPr>
          <a:xfrm>
            <a:off x="4874558" y="6008254"/>
            <a:ext cx="4182036" cy="830997"/>
          </a:xfrm>
          <a:prstGeom prst="rect">
            <a:avLst/>
          </a:prstGeom>
          <a:solidFill>
            <a:schemeClr val="accent6">
              <a:lumMod val="60000"/>
              <a:lumOff val="40000"/>
            </a:schemeClr>
          </a:solidFill>
        </p:spPr>
        <p:txBody>
          <a:bodyPr wrap="square" rtlCol="1">
            <a:spAutoFit/>
          </a:bodyPr>
          <a:lstStyle/>
          <a:p>
            <a:r>
              <a:rPr lang="he-IL" sz="2400" b="1" u="sng" dirty="0" smtClean="0">
                <a:latin typeface="David" panose="020E0502060401010101" pitchFamily="34" charset="-79"/>
                <a:cs typeface="David" panose="020E0502060401010101" pitchFamily="34" charset="-79"/>
              </a:rPr>
              <a:t>פרד= </a:t>
            </a:r>
            <a:r>
              <a:rPr lang="he-IL" sz="2400" dirty="0" smtClean="0">
                <a:latin typeface="David" panose="020E0502060401010101" pitchFamily="34" charset="-79"/>
                <a:cs typeface="David" panose="020E0502060401010101" pitchFamily="34" charset="-79"/>
              </a:rPr>
              <a:t>בעל חיים שנולד מסוס וחמור, חזק כמו חמור ורץ מהר כסוס</a:t>
            </a:r>
            <a:endParaRPr lang="he-IL" sz="2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849994153"/>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684135" y="206062"/>
            <a:ext cx="5280338" cy="3539430"/>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י</a:t>
            </a:r>
            <a:r>
              <a:rPr lang="he-IL" sz="3200" dirty="0">
                <a:latin typeface="David" panose="020E0502060401010101" pitchFamily="34" charset="-79"/>
                <a:cs typeface="David" panose="020E0502060401010101" pitchFamily="34" charset="-79"/>
              </a:rPr>
              <a:t> וַיַּרְא֙ אִ֣ישׁ אֶחָ֔ד </a:t>
            </a:r>
            <a:r>
              <a:rPr lang="he-IL" sz="3200" dirty="0" err="1">
                <a:latin typeface="David" panose="020E0502060401010101" pitchFamily="34" charset="-79"/>
                <a:cs typeface="David" panose="020E0502060401010101" pitchFamily="34" charset="-79"/>
              </a:rPr>
              <a:t>וַיַּגֵּ֖ד</a:t>
            </a:r>
            <a:r>
              <a:rPr lang="he-IL" sz="3200" dirty="0">
                <a:latin typeface="David" panose="020E0502060401010101" pitchFamily="34" charset="-79"/>
                <a:cs typeface="David" panose="020E0502060401010101" pitchFamily="34" charset="-79"/>
              </a:rPr>
              <a:t> לְיוֹאָ֑ב וַיֹּ֗אמֶר הִנֵּה֙ רָאִ֣יתִי </a:t>
            </a:r>
            <a:r>
              <a:rPr lang="he-IL" sz="3200" dirty="0" err="1">
                <a:latin typeface="David" panose="020E0502060401010101" pitchFamily="34" charset="-79"/>
                <a:cs typeface="David" panose="020E0502060401010101" pitchFamily="34" charset="-79"/>
              </a:rPr>
              <a:t>אֶת־אַבְשָׁלֹ֔ם</a:t>
            </a:r>
            <a:r>
              <a:rPr lang="he-IL" sz="3200" dirty="0">
                <a:latin typeface="David" panose="020E0502060401010101" pitchFamily="34" charset="-79"/>
                <a:cs typeface="David" panose="020E0502060401010101" pitchFamily="34" charset="-79"/>
              </a:rPr>
              <a:t> תָּל֖וּי בָּֽאֵלָֽה׃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וַיֹּ֣אמֶר יוֹאָ֗ב לָאִישׁ֙ הַמַּגִּ֣יד ל֔וֹ וְהִנֵּ֣ה רָאִ֔יתָ </a:t>
            </a:r>
            <a:r>
              <a:rPr lang="he-IL" sz="3200" b="1" dirty="0">
                <a:latin typeface="David" panose="020E0502060401010101" pitchFamily="34" charset="-79"/>
                <a:cs typeface="David" panose="020E0502060401010101" pitchFamily="34" charset="-79"/>
              </a:rPr>
              <a:t>וּמַדּ֛וּעַ </a:t>
            </a:r>
            <a:r>
              <a:rPr lang="he-IL" sz="3200" b="1" dirty="0" err="1">
                <a:latin typeface="David" panose="020E0502060401010101" pitchFamily="34" charset="-79"/>
                <a:cs typeface="David" panose="020E0502060401010101" pitchFamily="34" charset="-79"/>
              </a:rPr>
              <a:t>לֹֽא־הִכִּית֥ו</a:t>
            </a:r>
            <a:r>
              <a:rPr lang="he-IL" sz="3200" b="1" dirty="0">
                <a:latin typeface="David" panose="020E0502060401010101" pitchFamily="34" charset="-79"/>
                <a:cs typeface="David" panose="020E0502060401010101" pitchFamily="34" charset="-79"/>
              </a:rPr>
              <a:t>ֹ שָׁ֖ם אָ֑רְצָה וְעָלַ֗י לָ֤תֶת לְךָ֙ עֲשָׂ֣רָה כֶ֔סֶף וַֽחֲגֹרָ֖ה אֶחָֽת׃ </a:t>
            </a:r>
            <a:endParaRPr lang="he-IL" sz="3200" b="1" dirty="0">
              <a:latin typeface="David" panose="020E0502060401010101" pitchFamily="34" charset="-79"/>
              <a:cs typeface="David" panose="020E0502060401010101" pitchFamily="34" charset="-79"/>
            </a:endParaRPr>
          </a:p>
        </p:txBody>
      </p:sp>
      <p:sp>
        <p:nvSpPr>
          <p:cNvPr id="5" name="TextBox 4"/>
          <p:cNvSpPr txBox="1"/>
          <p:nvPr/>
        </p:nvSpPr>
        <p:spPr>
          <a:xfrm>
            <a:off x="178157" y="206062"/>
            <a:ext cx="6274157" cy="4031873"/>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a:t>
            </a:r>
            <a:r>
              <a:rPr lang="he-IL" sz="3200" dirty="0" smtClean="0">
                <a:latin typeface="David" panose="020E0502060401010101" pitchFamily="34" charset="-79"/>
                <a:cs typeface="David" panose="020E0502060401010101" pitchFamily="34" charset="-79"/>
              </a:rPr>
              <a:t>. ראה את זה חייל אחד מחיילי דוד וסיפר ליואב, וכך אמר- עכשיו ראיתי את אבשלום תלוי בענפי עץ האלה.</a:t>
            </a:r>
          </a:p>
          <a:p>
            <a:r>
              <a:rPr lang="he-IL" sz="3200" b="1" u="sng"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שאל יואב את החייל: הרי ראית אותו, </a:t>
            </a:r>
            <a:r>
              <a:rPr lang="he-IL" sz="3200" b="1" dirty="0" smtClean="0">
                <a:latin typeface="David" panose="020E0502060401010101" pitchFamily="34" charset="-79"/>
                <a:cs typeface="David" panose="020E0502060401010101" pitchFamily="34" charset="-79"/>
              </a:rPr>
              <a:t>למה לא הרגת אותו במקום? שיפול לארץ, ואני מתחייב לתת לך 10 שקלי כסף וחגורה אחת של מלחמה מפוארת לאות גבורה</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6684135" y="4005329"/>
            <a:ext cx="5280338" cy="2554545"/>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מדוע נתלה אבשלום בשערו?</a:t>
            </a:r>
          </a:p>
          <a:p>
            <a:r>
              <a:rPr lang="he-IL" sz="3200" dirty="0" smtClean="0">
                <a:latin typeface="David" panose="020E0502060401010101" pitchFamily="34" charset="-79"/>
                <a:cs typeface="David" panose="020E0502060401010101" pitchFamily="34" charset="-79"/>
              </a:rPr>
              <a:t>מכיוון שאבשלום התגאה בשערו שנאמר:" וכאבשלום לא היה איש יפה.. ובגלחו את שערו.." לפיכך נענש ונתלה בשערו.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178157" y="4482501"/>
            <a:ext cx="2847975" cy="1600200"/>
          </a:xfrm>
          <a:prstGeom prst="rect">
            <a:avLst/>
          </a:prstGeom>
        </p:spPr>
      </p:pic>
      <p:pic>
        <p:nvPicPr>
          <p:cNvPr id="3" name="תמונה 2"/>
          <p:cNvPicPr>
            <a:picLocks noChangeAspect="1"/>
          </p:cNvPicPr>
          <p:nvPr/>
        </p:nvPicPr>
        <p:blipFill>
          <a:blip r:embed="rId3">
            <a:extLst>
              <a:ext uri="{BEBA8EAE-BF5A-486C-A8C5-ECC9F3942E4B}">
                <a14:imgProps xmlns:a14="http://schemas.microsoft.com/office/drawing/2010/main">
                  <a14:imgLayer r:embed="rId4">
                    <a14:imgEffect>
                      <a14:backgroundRemoval t="0" b="100000" l="0" r="99051"/>
                    </a14:imgEffect>
                  </a14:imgLayer>
                </a14:imgProps>
              </a:ext>
            </a:extLst>
          </a:blip>
          <a:stretch>
            <a:fillRect/>
          </a:stretch>
        </p:blipFill>
        <p:spPr>
          <a:xfrm>
            <a:off x="3315235" y="5282601"/>
            <a:ext cx="2556374" cy="1286277"/>
          </a:xfrm>
          <a:prstGeom prst="rect">
            <a:avLst/>
          </a:prstGeom>
        </p:spPr>
      </p:pic>
      <p:pic>
        <p:nvPicPr>
          <p:cNvPr id="7" name="תמונה 6"/>
          <p:cNvPicPr>
            <a:picLocks noChangeAspect="1"/>
          </p:cNvPicPr>
          <p:nvPr/>
        </p:nvPicPr>
        <p:blipFill>
          <a:blip r:embed="rId5">
            <a:extLst>
              <a:ext uri="{BEBA8EAE-BF5A-486C-A8C5-ECC9F3942E4B}">
                <a14:imgProps xmlns:a14="http://schemas.microsoft.com/office/drawing/2010/main">
                  <a14:imgLayer r:embed="rId6">
                    <a14:imgEffect>
                      <a14:backgroundRemoval t="0" b="100000" l="9778" r="89778"/>
                    </a14:imgEffect>
                  </a14:imgLayer>
                </a14:imgProps>
              </a:ext>
            </a:extLst>
          </a:blip>
          <a:stretch>
            <a:fillRect/>
          </a:stretch>
        </p:blipFill>
        <p:spPr>
          <a:xfrm>
            <a:off x="2765460" y="3745492"/>
            <a:ext cx="3655924" cy="3118649"/>
          </a:xfrm>
          <a:prstGeom prst="rect">
            <a:avLst/>
          </a:prstGeom>
        </p:spPr>
      </p:pic>
    </p:spTree>
    <p:extLst>
      <p:ext uri="{BB962C8B-B14F-4D97-AF65-F5344CB8AC3E}">
        <p14:creationId xmlns:p14="http://schemas.microsoft.com/office/powerpoint/2010/main" val="2997594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85019" y="95279"/>
            <a:ext cx="5280338" cy="452431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a:latin typeface="David" panose="020E0502060401010101" pitchFamily="34" charset="-79"/>
                <a:cs typeface="David" panose="020E0502060401010101" pitchFamily="34" charset="-79"/>
              </a:rPr>
              <a:t>יב</a:t>
            </a:r>
            <a:r>
              <a:rPr lang="he-IL" sz="3200" dirty="0">
                <a:latin typeface="David" panose="020E0502060401010101" pitchFamily="34" charset="-79"/>
                <a:cs typeface="David" panose="020E0502060401010101" pitchFamily="34" charset="-79"/>
              </a:rPr>
              <a:t> וַיֹּ֤אמֶר הָאִישׁ֙ </a:t>
            </a:r>
            <a:r>
              <a:rPr lang="he-IL" sz="3200" dirty="0" err="1">
                <a:latin typeface="David" panose="020E0502060401010101" pitchFamily="34" charset="-79"/>
                <a:cs typeface="David" panose="020E0502060401010101" pitchFamily="34" charset="-79"/>
              </a:rPr>
              <a:t>אֶל־יוֹאָ֔ב</a:t>
            </a:r>
            <a:r>
              <a:rPr lang="he-IL" sz="3200" dirty="0">
                <a:latin typeface="David" panose="020E0502060401010101" pitchFamily="34" charset="-79"/>
                <a:cs typeface="David" panose="020E0502060401010101" pitchFamily="34" charset="-79"/>
              </a:rPr>
              <a:t> ולא </a:t>
            </a:r>
            <a:r>
              <a:rPr lang="he-IL" sz="3200" b="1" dirty="0" err="1">
                <a:latin typeface="David" panose="020E0502060401010101" pitchFamily="34" charset="-79"/>
                <a:cs typeface="David" panose="020E0502060401010101" pitchFamily="34" charset="-79"/>
              </a:rPr>
              <a:t>וְל֨וּא</a:t>
            </a:r>
            <a:r>
              <a:rPr lang="he-IL" sz="3200" b="1" dirty="0">
                <a:latin typeface="David" panose="020E0502060401010101" pitchFamily="34" charset="-79"/>
                <a:cs typeface="David" panose="020E0502060401010101" pitchFamily="34" charset="-79"/>
              </a:rPr>
              <a:t> אָֽנֹכִ֜י שֹׁקֵ֤ל </a:t>
            </a:r>
            <a:r>
              <a:rPr lang="he-IL" sz="3200" b="1" dirty="0" err="1">
                <a:latin typeface="David" panose="020E0502060401010101" pitchFamily="34" charset="-79"/>
                <a:cs typeface="David" panose="020E0502060401010101" pitchFamily="34" charset="-79"/>
              </a:rPr>
              <a:t>עַל־כַּפַּי</a:t>
            </a:r>
            <a:r>
              <a:rPr lang="he-IL" sz="3200" b="1" dirty="0">
                <a:latin typeface="David" panose="020E0502060401010101" pitchFamily="34" charset="-79"/>
                <a:cs typeface="David" panose="020E0502060401010101" pitchFamily="34" charset="-79"/>
              </a:rPr>
              <a:t>֙ אֶ֣לֶף כֶּ֔סֶף </a:t>
            </a:r>
            <a:r>
              <a:rPr lang="he-IL" sz="3200" b="1" dirty="0" err="1">
                <a:latin typeface="David" panose="020E0502060401010101" pitchFamily="34" charset="-79"/>
                <a:cs typeface="David" panose="020E0502060401010101" pitchFamily="34" charset="-79"/>
              </a:rPr>
              <a:t>לֹֽא־אֶשְׁלַ֥ח</a:t>
            </a:r>
            <a:r>
              <a:rPr lang="he-IL" sz="3200" b="1" dirty="0">
                <a:latin typeface="David" panose="020E0502060401010101" pitchFamily="34" charset="-79"/>
                <a:cs typeface="David" panose="020E0502060401010101" pitchFamily="34" charset="-79"/>
              </a:rPr>
              <a:t> יָדִ֖י </a:t>
            </a:r>
            <a:r>
              <a:rPr lang="he-IL" sz="3200" b="1" dirty="0" err="1">
                <a:latin typeface="David" panose="020E0502060401010101" pitchFamily="34" charset="-79"/>
                <a:cs typeface="David" panose="020E0502060401010101" pitchFamily="34" charset="-79"/>
              </a:rPr>
              <a:t>אֶל־בֶּן־הַמֶּ֑לֶך</a:t>
            </a:r>
            <a:r>
              <a:rPr lang="he-IL" sz="3200" b="1"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כִּ֣י </a:t>
            </a:r>
            <a:r>
              <a:rPr lang="he-IL" sz="3200" dirty="0" err="1">
                <a:latin typeface="David" panose="020E0502060401010101" pitchFamily="34" charset="-79"/>
                <a:cs typeface="David" panose="020E0502060401010101" pitchFamily="34" charset="-79"/>
              </a:rPr>
              <a:t>בְאָזְנֵ֜ינו</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צִוָּ֣ה</a:t>
            </a:r>
            <a:r>
              <a:rPr lang="he-IL" sz="3200" dirty="0">
                <a:latin typeface="David" panose="020E0502060401010101" pitchFamily="34" charset="-79"/>
                <a:cs typeface="David" panose="020E0502060401010101" pitchFamily="34" charset="-79"/>
              </a:rPr>
              <a:t> הַמֶּ֗לֶךְ אֹֽ֠תְךָ </a:t>
            </a:r>
            <a:r>
              <a:rPr lang="he-IL" sz="3200" dirty="0" err="1">
                <a:latin typeface="David" panose="020E0502060401010101" pitchFamily="34" charset="-79"/>
                <a:cs typeface="David" panose="020E0502060401010101" pitchFamily="34" charset="-79"/>
              </a:rPr>
              <a:t>וְאֶת־אֲבִישַׁ֤י</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וְאֶת־אִתַּי</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לֵאמֹ֔ר</a:t>
            </a:r>
            <a:r>
              <a:rPr lang="he-IL" sz="3200" dirty="0">
                <a:latin typeface="David" panose="020E0502060401010101" pitchFamily="34" charset="-79"/>
                <a:cs typeface="David" panose="020E0502060401010101" pitchFamily="34" charset="-79"/>
              </a:rPr>
              <a:t> שִׁמְרוּ־מִ֕י בַּנַּ֖עַר בְּאַבְשָׁלֽוֹם׃ </a:t>
            </a:r>
            <a:endParaRPr lang="he-IL" sz="3200" dirty="0" smtClean="0">
              <a:latin typeface="David" panose="020E0502060401010101" pitchFamily="34" charset="-79"/>
              <a:cs typeface="David" panose="020E0502060401010101" pitchFamily="34" charset="-79"/>
            </a:endParaRPr>
          </a:p>
          <a:p>
            <a:r>
              <a:rPr lang="he-IL" sz="3200" b="1" u="sng"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a:t>
            </a:r>
            <a:r>
              <a:rPr lang="he-IL" sz="3200" b="1" dirty="0" err="1">
                <a:latin typeface="David" panose="020E0502060401010101" pitchFamily="34" charset="-79"/>
                <a:cs typeface="David" panose="020E0502060401010101" pitchFamily="34" charset="-79"/>
              </a:rPr>
              <a:t>אֽוֹ־עָשִׂ֤יתִי</a:t>
            </a:r>
            <a:r>
              <a:rPr lang="he-IL" sz="3200" b="1" dirty="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בְנַפְשִׁי֙ </a:t>
            </a:r>
            <a:r>
              <a:rPr lang="he-IL" sz="3200" b="1" dirty="0">
                <a:latin typeface="David" panose="020E0502060401010101" pitchFamily="34" charset="-79"/>
                <a:cs typeface="David" panose="020E0502060401010101" pitchFamily="34" charset="-79"/>
              </a:rPr>
              <a:t>שֶׁ֔קֶר </a:t>
            </a:r>
            <a:r>
              <a:rPr lang="he-IL" sz="3200" dirty="0">
                <a:latin typeface="David" panose="020E0502060401010101" pitchFamily="34" charset="-79"/>
                <a:cs typeface="David" panose="020E0502060401010101" pitchFamily="34" charset="-79"/>
              </a:rPr>
              <a:t>וְכָל־דָּבָ֖ר </a:t>
            </a:r>
            <a:r>
              <a:rPr lang="he-IL" sz="3200" dirty="0" err="1">
                <a:latin typeface="David" panose="020E0502060401010101" pitchFamily="34" charset="-79"/>
                <a:cs typeface="David" panose="020E0502060401010101" pitchFamily="34" charset="-79"/>
              </a:rPr>
              <a:t>לֹֽא־יִכָּחֵ֣ד</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מִן־הַמֶּ֑לֶך</a:t>
            </a:r>
            <a:r>
              <a:rPr lang="he-IL" sz="3200" dirty="0">
                <a:latin typeface="David" panose="020E0502060401010101" pitchFamily="34" charset="-79"/>
                <a:cs typeface="David" panose="020E0502060401010101" pitchFamily="34" charset="-79"/>
              </a:rPr>
              <a:t>ְ וְאַתָּ֖ה </a:t>
            </a:r>
            <a:r>
              <a:rPr lang="he-IL" sz="3200" dirty="0" err="1">
                <a:latin typeface="David" panose="020E0502060401010101" pitchFamily="34" charset="-79"/>
                <a:cs typeface="David" panose="020E0502060401010101" pitchFamily="34" charset="-79"/>
              </a:rPr>
              <a:t>תִּתְיַצֵּ֥ב</a:t>
            </a:r>
            <a:r>
              <a:rPr lang="he-IL" sz="3200" dirty="0">
                <a:latin typeface="David" panose="020E0502060401010101" pitchFamily="34" charset="-79"/>
                <a:cs typeface="David" panose="020E0502060401010101" pitchFamily="34" charset="-79"/>
              </a:rPr>
              <a:t> מִנֶּֽגֶד׃</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126642" y="170505"/>
            <a:ext cx="6428704" cy="5016758"/>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ענה החייל: אפילו אם הייתי מקבל לידי במזומן אלף שקלי כסף לא הייתי מושיט את ידי לפגוע בבנו של המלך, שהרי במו אוזנינו שמענו את פקודת המלך עליך ועל אבישי ועל איתי. וכך אמר- "היזהרו כל אחד לא לפגוע בילד אבשלום".</a:t>
            </a:r>
          </a:p>
          <a:p>
            <a:r>
              <a:rPr lang="he-IL" sz="3200" b="1" u="sng"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ואם הייתי נוהג בכחש (ומסתיר) והורג את אבשלום בסתר </a:t>
            </a:r>
            <a:r>
              <a:rPr lang="he-IL" sz="3200" dirty="0" smtClean="0">
                <a:latin typeface="David" panose="020E0502060401010101" pitchFamily="34" charset="-79"/>
                <a:cs typeface="David" panose="020E0502060401010101" pitchFamily="34" charset="-79"/>
              </a:rPr>
              <a:t>הרי שלבסוף יתגלה הדבר למלך וגם אתה לא תבוא לעזרתי כאשר המלך יעניש אותי.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extLst>
              <a:ext uri="{BEBA8EAE-BF5A-486C-A8C5-ECC9F3942E4B}">
                <a14:imgProps xmlns:a14="http://schemas.microsoft.com/office/drawing/2010/main">
                  <a14:imgLayer r:embed="rId3">
                    <a14:imgEffect>
                      <a14:backgroundRemoval t="2667" b="100000" l="9778" r="89778"/>
                    </a14:imgEffect>
                  </a14:imgLayer>
                </a14:imgProps>
              </a:ext>
            </a:extLst>
          </a:blip>
          <a:stretch>
            <a:fillRect/>
          </a:stretch>
        </p:blipFill>
        <p:spPr>
          <a:xfrm>
            <a:off x="9248708" y="4160480"/>
            <a:ext cx="2586977" cy="2586977"/>
          </a:xfrm>
          <a:prstGeom prst="rect">
            <a:avLst/>
          </a:prstGeom>
        </p:spPr>
      </p:pic>
      <p:pic>
        <p:nvPicPr>
          <p:cNvPr id="6" name="תמונה 5"/>
          <p:cNvPicPr>
            <a:picLocks noChangeAspect="1"/>
          </p:cNvPicPr>
          <p:nvPr/>
        </p:nvPicPr>
        <p:blipFill>
          <a:blip r:embed="rId4">
            <a:clrChange>
              <a:clrFrom>
                <a:srgbClr val="FFFFFF"/>
              </a:clrFrom>
              <a:clrTo>
                <a:srgbClr val="FFFFFF">
                  <a:alpha val="0"/>
                </a:srgbClr>
              </a:clrTo>
            </a:clrChange>
          </a:blip>
          <a:stretch>
            <a:fillRect/>
          </a:stretch>
        </p:blipFill>
        <p:spPr>
          <a:xfrm>
            <a:off x="6669109" y="4271023"/>
            <a:ext cx="3259592" cy="2586977"/>
          </a:xfrm>
          <a:prstGeom prst="rect">
            <a:avLst/>
          </a:prstGeom>
        </p:spPr>
      </p:pic>
    </p:spTree>
    <p:extLst>
      <p:ext uri="{BB962C8B-B14F-4D97-AF65-F5344CB8AC3E}">
        <p14:creationId xmlns:p14="http://schemas.microsoft.com/office/powerpoint/2010/main" val="33235728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09893" y="141668"/>
            <a:ext cx="5280338" cy="255454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יד</a:t>
            </a:r>
            <a:r>
              <a:rPr lang="he-IL" sz="3200" dirty="0">
                <a:latin typeface="David" panose="020E0502060401010101" pitchFamily="34" charset="-79"/>
                <a:cs typeface="David" panose="020E0502060401010101" pitchFamily="34" charset="-79"/>
              </a:rPr>
              <a:t> וַיֹּ֣אמֶר יוֹאָ֔ב לֹא־כֵ֖ן אֹחִ֣ילָה לְפָנֶ֑יךָ </a:t>
            </a:r>
            <a:r>
              <a:rPr lang="he-IL" sz="3200" b="1" dirty="0" err="1">
                <a:latin typeface="David" panose="020E0502060401010101" pitchFamily="34" charset="-79"/>
                <a:cs typeface="David" panose="020E0502060401010101" pitchFamily="34" charset="-79"/>
              </a:rPr>
              <a:t>וַיִּקַּח</a:t>
            </a:r>
            <a:r>
              <a:rPr lang="he-IL" sz="3200" b="1" dirty="0">
                <a:latin typeface="David" panose="020E0502060401010101" pitchFamily="34" charset="-79"/>
                <a:cs typeface="David" panose="020E0502060401010101" pitchFamily="34" charset="-79"/>
              </a:rPr>
              <a:t>֩ שְׁלֹשָׁ֨ה שְׁבָטִ֜ים בְּכַפּ֗וֹ וַיִּתְקָעֵם֙ בְּלֵ֣ב אַבְשָׁל֔וֹם </a:t>
            </a:r>
            <a:r>
              <a:rPr lang="he-IL" sz="3200" dirty="0">
                <a:latin typeface="David" panose="020E0502060401010101" pitchFamily="34" charset="-79"/>
                <a:cs typeface="David" panose="020E0502060401010101" pitchFamily="34" charset="-79"/>
              </a:rPr>
              <a:t>עוֹדֶ֥נּוּ חַ֖י בְּלֵ֥ב הָֽאֵלָֽה׃ </a:t>
            </a:r>
            <a:r>
              <a:rPr lang="he-IL" sz="3200" b="1" u="sng" dirty="0">
                <a:latin typeface="David" panose="020E0502060401010101" pitchFamily="34" charset="-79"/>
                <a:cs typeface="David" panose="020E0502060401010101" pitchFamily="34" charset="-79"/>
              </a:rPr>
              <a:t>טו</a:t>
            </a:r>
            <a:r>
              <a:rPr lang="he-IL" sz="3200" dirty="0">
                <a:latin typeface="David" panose="020E0502060401010101" pitchFamily="34" charset="-79"/>
                <a:cs typeface="David" panose="020E0502060401010101" pitchFamily="34" charset="-79"/>
              </a:rPr>
              <a:t> וַיָּסֹ֨בּוּ֙ עֲשָׂרָ֣ה נְעָרִ֔ים נֹֽשְׂאֵ֖י כְּלֵ֣י יוֹאָ֑ב וַיַּכּ֥וּ </a:t>
            </a:r>
            <a:r>
              <a:rPr lang="he-IL" sz="3200" dirty="0" err="1">
                <a:latin typeface="David" panose="020E0502060401010101" pitchFamily="34" charset="-79"/>
                <a:cs typeface="David" panose="020E0502060401010101" pitchFamily="34" charset="-79"/>
              </a:rPr>
              <a:t>אֶת־אַבְשָׁל֖וֹם</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וַיְמִתֻֽהו</a:t>
            </a:r>
            <a:r>
              <a:rPr lang="he-IL" sz="3200" dirty="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100884" y="141668"/>
            <a:ext cx="6299915" cy="3539430"/>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יד</a:t>
            </a:r>
            <a:r>
              <a:rPr lang="he-IL" sz="3200" dirty="0" smtClean="0">
                <a:latin typeface="David" panose="020E0502060401010101" pitchFamily="34" charset="-79"/>
                <a:cs typeface="David" panose="020E0502060401010101" pitchFamily="34" charset="-79"/>
              </a:rPr>
              <a:t>. אמר לו יואב אין טעם לבקש ממך פעם נוספת, נטל יואב שלושה מקלות חדים בידו ונעץ בליבו של אבשלום, כשהיה אבשלום עדיין בחיים  ותלוי בסבך ענפי האלה. </a:t>
            </a:r>
          </a:p>
          <a:p>
            <a:r>
              <a:rPr lang="he-IL" sz="3200" b="1" u="sng" dirty="0" smtClean="0">
                <a:latin typeface="David" panose="020E0502060401010101" pitchFamily="34" charset="-79"/>
                <a:cs typeface="David" panose="020E0502060401010101" pitchFamily="34" charset="-79"/>
              </a:rPr>
              <a:t>טו</a:t>
            </a:r>
            <a:r>
              <a:rPr lang="he-IL" sz="3200" dirty="0" smtClean="0">
                <a:latin typeface="David" panose="020E0502060401010101" pitchFamily="34" charset="-79"/>
                <a:cs typeface="David" panose="020E0502060401010101" pitchFamily="34" charset="-79"/>
              </a:rPr>
              <a:t>. ואז הקיפו עשרה משרתים נושאי נשקו של יואב ופגעו באבשלום והמיתו אותו. </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7164609" y="2708904"/>
            <a:ext cx="4790941" cy="4031873"/>
          </a:xfrm>
          <a:prstGeom prst="rect">
            <a:avLst/>
          </a:prstGeom>
          <a:solidFill>
            <a:schemeClr val="accent2">
              <a:lumMod val="20000"/>
              <a:lumOff val="8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מדוע יואב כן הרג והרי המלך ציווה?</a:t>
            </a:r>
          </a:p>
          <a:p>
            <a:r>
              <a:rPr lang="he-IL" sz="3200" dirty="0" smtClean="0">
                <a:latin typeface="David" panose="020E0502060401010101" pitchFamily="34" charset="-79"/>
                <a:cs typeface="David" panose="020E0502060401010101" pitchFamily="34" charset="-79"/>
              </a:rPr>
              <a:t>יואב אמר שאפילו שהמלך ביקש- מלך לא יכול למחול על כבודו. </a:t>
            </a:r>
          </a:p>
          <a:p>
            <a:r>
              <a:rPr lang="he-IL" sz="3200" dirty="0" smtClean="0">
                <a:latin typeface="David" panose="020E0502060401010101" pitchFamily="34" charset="-79"/>
                <a:cs typeface="David" panose="020E0502060401010101" pitchFamily="34" charset="-79"/>
              </a:rPr>
              <a:t>דבר נוסף יואב פחד שאם אבשלום יישאר, חלק מהעם ילכו אחריו. ולכן הרגו. </a:t>
            </a:r>
            <a:endParaRPr lang="he-IL" sz="3200" dirty="0">
              <a:latin typeface="David" panose="020E0502060401010101" pitchFamily="34" charset="-79"/>
              <a:cs typeface="David" panose="020E0502060401010101" pitchFamily="34" charset="-79"/>
            </a:endParaRPr>
          </a:p>
        </p:txBody>
      </p:sp>
      <p:sp>
        <p:nvSpPr>
          <p:cNvPr id="7" name="TextBox 6"/>
          <p:cNvSpPr txBox="1"/>
          <p:nvPr/>
        </p:nvSpPr>
        <p:spPr>
          <a:xfrm>
            <a:off x="270456" y="3992450"/>
            <a:ext cx="5447763" cy="2062103"/>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"לקח שלושה שבטים ותקע בליבו: </a:t>
            </a:r>
            <a:r>
              <a:rPr lang="he-IL" sz="3200" dirty="0" smtClean="0">
                <a:latin typeface="David" panose="020E0502060401010101" pitchFamily="34" charset="-79"/>
                <a:cs typeface="David" panose="020E0502060401010101" pitchFamily="34" charset="-79"/>
              </a:rPr>
              <a:t>בליבו: כנגד שלושה לבבות שגנב אבשלום- לב אביו, לב בית הדין, לב ישראל.</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5585943" y="3413967"/>
            <a:ext cx="2247900" cy="2038350"/>
          </a:xfrm>
          <a:prstGeom prst="rect">
            <a:avLst/>
          </a:prstGeom>
        </p:spPr>
      </p:pic>
      <p:pic>
        <p:nvPicPr>
          <p:cNvPr id="8" name="תמונה 7"/>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5585943" y="4243463"/>
            <a:ext cx="2247900" cy="2038350"/>
          </a:xfrm>
          <a:prstGeom prst="rect">
            <a:avLst/>
          </a:prstGeom>
        </p:spPr>
      </p:pic>
      <p:pic>
        <p:nvPicPr>
          <p:cNvPr id="9" name="תמונה 8"/>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5268667" y="4819650"/>
            <a:ext cx="2247900" cy="2038350"/>
          </a:xfrm>
          <a:prstGeom prst="rect">
            <a:avLst/>
          </a:prstGeom>
        </p:spPr>
      </p:pic>
    </p:spTree>
    <p:extLst>
      <p:ext uri="{BB962C8B-B14F-4D97-AF65-F5344CB8AC3E}">
        <p14:creationId xmlns:p14="http://schemas.microsoft.com/office/powerpoint/2010/main" val="3127232428"/>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645499" y="167426"/>
            <a:ext cx="5280338" cy="3539430"/>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a:latin typeface="David" panose="020E0502060401010101" pitchFamily="34" charset="-79"/>
                <a:cs typeface="David" panose="020E0502060401010101" pitchFamily="34" charset="-79"/>
              </a:rPr>
              <a:t>טז</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וַיִּתְקַ֤ע יוֹאָב֙ בַּשֹּׁפָ֔ר </a:t>
            </a:r>
            <a:r>
              <a:rPr lang="he-IL" sz="3200" dirty="0">
                <a:latin typeface="David" panose="020E0502060401010101" pitchFamily="34" charset="-79"/>
                <a:cs typeface="David" panose="020E0502060401010101" pitchFamily="34" charset="-79"/>
              </a:rPr>
              <a:t>וַיָּ֣שָׁב הָעָ֔ם מִרְדֹ֖ף אַֽחֲרֵ֣י יִשְׂרָאֵ֑ל </a:t>
            </a:r>
            <a:r>
              <a:rPr lang="he-IL" sz="3200" dirty="0" err="1">
                <a:latin typeface="David" panose="020E0502060401010101" pitchFamily="34" charset="-79"/>
                <a:cs typeface="David" panose="020E0502060401010101" pitchFamily="34" charset="-79"/>
              </a:rPr>
              <a:t>כִּֽי־חָשַׂ֥ך</a:t>
            </a:r>
            <a:r>
              <a:rPr lang="he-IL" sz="3200" dirty="0">
                <a:latin typeface="David" panose="020E0502060401010101" pitchFamily="34" charset="-79"/>
                <a:cs typeface="David" panose="020E0502060401010101" pitchFamily="34" charset="-79"/>
              </a:rPr>
              <a:t>ְ יוֹאָ֖ב </a:t>
            </a:r>
            <a:r>
              <a:rPr lang="he-IL" sz="3200" dirty="0" err="1">
                <a:latin typeface="David" panose="020E0502060401010101" pitchFamily="34" charset="-79"/>
                <a:cs typeface="David" panose="020E0502060401010101" pitchFamily="34" charset="-79"/>
              </a:rPr>
              <a:t>אֶת־הָעָֽם</a:t>
            </a:r>
            <a:r>
              <a:rPr lang="he-IL" sz="3200" dirty="0">
                <a:latin typeface="David" panose="020E0502060401010101" pitchFamily="34" charset="-79"/>
                <a:cs typeface="David" panose="020E0502060401010101" pitchFamily="34" charset="-79"/>
              </a:rPr>
              <a:t>׃ </a:t>
            </a:r>
            <a:endParaRPr lang="he-IL" sz="3200" dirty="0" smtClean="0">
              <a:latin typeface="David" panose="020E0502060401010101" pitchFamily="34" charset="-79"/>
              <a:cs typeface="David" panose="020E0502060401010101" pitchFamily="34" charset="-79"/>
            </a:endParaRPr>
          </a:p>
          <a:p>
            <a:r>
              <a:rPr lang="he-IL" sz="3200" b="1" u="sng" dirty="0" err="1" smtClean="0">
                <a:latin typeface="David" panose="020E0502060401010101" pitchFamily="34" charset="-79"/>
                <a:cs typeface="David" panose="020E0502060401010101" pitchFamily="34" charset="-79"/>
              </a:rPr>
              <a:t>יז</a:t>
            </a:r>
            <a:r>
              <a:rPr lang="he-IL" sz="3200" dirty="0" smtClean="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וַיִּקְח֣ו</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אֶת־אַבְשָׁל֗וֹם</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וַיַּשְׁלִ֨כו</a:t>
            </a:r>
            <a:r>
              <a:rPr lang="he-IL" sz="3200" dirty="0">
                <a:latin typeface="David" panose="020E0502060401010101" pitchFamily="34" charset="-79"/>
                <a:cs typeface="David" panose="020E0502060401010101" pitchFamily="34" charset="-79"/>
              </a:rPr>
              <a:t>ּ אֹת֤וֹ בַיַּ֨עַר֙ </a:t>
            </a:r>
            <a:r>
              <a:rPr lang="he-IL" sz="3200" dirty="0" err="1">
                <a:latin typeface="David" panose="020E0502060401010101" pitchFamily="34" charset="-79"/>
                <a:cs typeface="David" panose="020E0502060401010101" pitchFamily="34" charset="-79"/>
              </a:rPr>
              <a:t>אֶל־הַפַּ֣חַת</a:t>
            </a:r>
            <a:r>
              <a:rPr lang="he-IL" sz="3200" dirty="0">
                <a:latin typeface="David" panose="020E0502060401010101" pitchFamily="34" charset="-79"/>
                <a:cs typeface="David" panose="020E0502060401010101" pitchFamily="34" charset="-79"/>
              </a:rPr>
              <a:t> הַגָּד֔וֹל </a:t>
            </a:r>
            <a:r>
              <a:rPr lang="he-IL" sz="3200" b="1" dirty="0">
                <a:latin typeface="David" panose="020E0502060401010101" pitchFamily="34" charset="-79"/>
                <a:cs typeface="David" panose="020E0502060401010101" pitchFamily="34" charset="-79"/>
              </a:rPr>
              <a:t>וַיַּצִּ֧בוּ עָלָ֛יו </a:t>
            </a:r>
            <a:r>
              <a:rPr lang="he-IL" sz="3200" b="1" dirty="0" err="1">
                <a:latin typeface="David" panose="020E0502060401010101" pitchFamily="34" charset="-79"/>
                <a:cs typeface="David" panose="020E0502060401010101" pitchFamily="34" charset="-79"/>
              </a:rPr>
              <a:t>גַּל־אֲבָנִ֖ים</a:t>
            </a:r>
            <a:r>
              <a:rPr lang="he-IL" sz="3200" b="1" dirty="0">
                <a:latin typeface="David" panose="020E0502060401010101" pitchFamily="34" charset="-79"/>
                <a:cs typeface="David" panose="020E0502060401010101" pitchFamily="34" charset="-79"/>
              </a:rPr>
              <a:t> גָּד֣וֹל </a:t>
            </a:r>
            <a:r>
              <a:rPr lang="he-IL" sz="3200" dirty="0">
                <a:latin typeface="David" panose="020E0502060401010101" pitchFamily="34" charset="-79"/>
                <a:cs typeface="David" panose="020E0502060401010101" pitchFamily="34" charset="-79"/>
              </a:rPr>
              <a:t>מְאֹ֑ד </a:t>
            </a:r>
            <a:r>
              <a:rPr lang="he-IL" sz="3200" dirty="0" err="1">
                <a:latin typeface="David" panose="020E0502060401010101" pitchFamily="34" charset="-79"/>
                <a:cs typeface="David" panose="020E0502060401010101" pitchFamily="34" charset="-79"/>
              </a:rPr>
              <a:t>וְכָ֨ל־יִשְׂרָאֵ֔ל</a:t>
            </a:r>
            <a:r>
              <a:rPr lang="he-IL" sz="3200" dirty="0">
                <a:latin typeface="David" panose="020E0502060401010101" pitchFamily="34" charset="-79"/>
                <a:cs typeface="David" panose="020E0502060401010101" pitchFamily="34" charset="-79"/>
              </a:rPr>
              <a:t> נָ֖סוּ אִ֥ישׁ </a:t>
            </a:r>
            <a:r>
              <a:rPr lang="he-IL" sz="3200" dirty="0" err="1">
                <a:latin typeface="David" panose="020E0502060401010101" pitchFamily="34" charset="-79"/>
                <a:cs typeface="David" panose="020E0502060401010101" pitchFamily="34" charset="-79"/>
              </a:rPr>
              <a:t>לְאֹֽהָלָֽו</a:t>
            </a:r>
            <a:r>
              <a:rPr lang="he-IL" sz="3200" dirty="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191037" y="167426"/>
            <a:ext cx="6261278" cy="3539430"/>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תקע יואב בשופר וחדלו הלוחמים מלרדוף אחרי אנשי אבשלום, וכך מנע יואב משפיכות דמים נוספת. </a:t>
            </a:r>
          </a:p>
          <a:p>
            <a:r>
              <a:rPr lang="he-IL" sz="3200" b="1" u="sng" dirty="0" err="1" smtClean="0">
                <a:latin typeface="David" panose="020E0502060401010101" pitchFamily="34" charset="-79"/>
                <a:cs typeface="David" panose="020E0502060401010101" pitchFamily="34" charset="-79"/>
              </a:rPr>
              <a:t>יז</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ולקחו את גופת אבשלום והטילו אותה ביער לתוך בור גדול והקימו מעליו תל אבנים גבוה מאד, וכל אנשי אבשלום נמלטו כל אחד לבית מגוריו.</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7915879" y="3999896"/>
            <a:ext cx="4009958" cy="2668445"/>
          </a:xfrm>
          <a:prstGeom prst="rect">
            <a:avLst/>
          </a:prstGeom>
        </p:spPr>
      </p:pic>
      <p:pic>
        <p:nvPicPr>
          <p:cNvPr id="3" name="תמונה 2"/>
          <p:cNvPicPr>
            <a:picLocks noChangeAspect="1"/>
          </p:cNvPicPr>
          <p:nvPr/>
        </p:nvPicPr>
        <p:blipFill>
          <a:blip r:embed="rId3"/>
          <a:stretch>
            <a:fillRect/>
          </a:stretch>
        </p:blipFill>
        <p:spPr>
          <a:xfrm>
            <a:off x="502277" y="4215723"/>
            <a:ext cx="3851118" cy="2562744"/>
          </a:xfrm>
          <a:prstGeom prst="rect">
            <a:avLst/>
          </a:prstGeom>
        </p:spPr>
      </p:pic>
      <p:pic>
        <p:nvPicPr>
          <p:cNvPr id="6" name="תמונה 5"/>
          <p:cNvPicPr>
            <a:picLocks noChangeAspect="1"/>
          </p:cNvPicPr>
          <p:nvPr/>
        </p:nvPicPr>
        <p:blipFill>
          <a:blip r:embed="rId4">
            <a:extLst>
              <a:ext uri="{BEBA8EAE-BF5A-486C-A8C5-ECC9F3942E4B}">
                <a14:imgProps xmlns:a14="http://schemas.microsoft.com/office/drawing/2010/main">
                  <a14:imgLayer r:embed="rId5">
                    <a14:imgEffect>
                      <a14:backgroundRemoval t="38306" b="89919" l="9852" r="85714"/>
                    </a14:imgEffect>
                  </a14:imgLayer>
                </a14:imgProps>
              </a:ext>
            </a:extLst>
          </a:blip>
          <a:stretch>
            <a:fillRect/>
          </a:stretch>
        </p:blipFill>
        <p:spPr>
          <a:xfrm>
            <a:off x="-2147" y="1264854"/>
            <a:ext cx="5982000" cy="5901737"/>
          </a:xfrm>
          <a:prstGeom prst="rect">
            <a:avLst/>
          </a:prstGeom>
        </p:spPr>
      </p:pic>
      <p:sp>
        <p:nvSpPr>
          <p:cNvPr id="7" name="TextBox 6"/>
          <p:cNvSpPr txBox="1"/>
          <p:nvPr/>
        </p:nvSpPr>
        <p:spPr>
          <a:xfrm>
            <a:off x="4700788" y="3990685"/>
            <a:ext cx="3503053" cy="2677656"/>
          </a:xfrm>
          <a:prstGeom prst="rect">
            <a:avLst/>
          </a:prstGeom>
          <a:solidFill>
            <a:schemeClr val="accent6">
              <a:lumMod val="60000"/>
              <a:lumOff val="4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אבשלום הפסיד </a:t>
            </a:r>
            <a:r>
              <a:rPr lang="he-IL" sz="2800" b="1" u="sng" dirty="0" err="1" smtClean="0">
                <a:latin typeface="David" panose="020E0502060401010101" pitchFamily="34" charset="-79"/>
                <a:cs typeface="David" panose="020E0502060401010101" pitchFamily="34" charset="-79"/>
              </a:rPr>
              <a:t>הכל</a:t>
            </a:r>
            <a:r>
              <a:rPr lang="he-IL" sz="2800" b="1" u="sng"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כל בניו מתו בחייו, הוא נתלה ונדקר ולא נקבר בקבר רגיל רק בתוך בור כדי לבזותו ובנוסף- אין לו חלק לעולם הבא. </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634191133"/>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35651" y="180305"/>
            <a:ext cx="5280338" cy="2616101"/>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a:latin typeface="David" panose="020E0502060401010101" pitchFamily="34" charset="-79"/>
                <a:cs typeface="David" panose="020E0502060401010101" pitchFamily="34" charset="-79"/>
              </a:rPr>
              <a:t>יח</a:t>
            </a:r>
            <a:r>
              <a:rPr lang="he-IL" sz="3200" dirty="0">
                <a:latin typeface="David" panose="020E0502060401010101" pitchFamily="34" charset="-79"/>
                <a:cs typeface="David" panose="020E0502060401010101" pitchFamily="34" charset="-79"/>
              </a:rPr>
              <a:t> וְאַבְשָׁלֹ֣ם לָקַ֗ח </a:t>
            </a:r>
            <a:r>
              <a:rPr lang="he-IL" sz="3200" dirty="0" err="1">
                <a:latin typeface="David" panose="020E0502060401010101" pitchFamily="34" charset="-79"/>
                <a:cs typeface="David" panose="020E0502060401010101" pitchFamily="34" charset="-79"/>
              </a:rPr>
              <a:t>וַיַּצֶּב־ל֤ו</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בְחַיָּו</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אֶת־מַצֶּ֨בֶת</a:t>
            </a:r>
            <a:r>
              <a:rPr lang="he-IL" sz="3200" dirty="0">
                <a:latin typeface="David" panose="020E0502060401010101" pitchFamily="34" charset="-79"/>
                <a:cs typeface="David" panose="020E0502060401010101" pitchFamily="34" charset="-79"/>
              </a:rPr>
              <a:t>֙ אֲשֶׁ֣ר </a:t>
            </a:r>
            <a:r>
              <a:rPr lang="he-IL" sz="3200" dirty="0" err="1">
                <a:latin typeface="David" panose="020E0502060401010101" pitchFamily="34" charset="-79"/>
                <a:cs typeface="David" panose="020E0502060401010101" pitchFamily="34" charset="-79"/>
              </a:rPr>
              <a:t>בְּעֵֽמֶק־הַמֶּ֔לֶך</a:t>
            </a:r>
            <a:r>
              <a:rPr lang="he-IL" sz="3200" dirty="0">
                <a:latin typeface="David" panose="020E0502060401010101" pitchFamily="34" charset="-79"/>
                <a:cs typeface="David" panose="020E0502060401010101" pitchFamily="34" charset="-79"/>
              </a:rPr>
              <a:t>ְ כִּ֤י </a:t>
            </a:r>
            <a:r>
              <a:rPr lang="he-IL" sz="3200" b="1" dirty="0">
                <a:latin typeface="David" panose="020E0502060401010101" pitchFamily="34" charset="-79"/>
                <a:cs typeface="David" panose="020E0502060401010101" pitchFamily="34" charset="-79"/>
              </a:rPr>
              <a:t>אָמַר֙ </a:t>
            </a:r>
            <a:r>
              <a:rPr lang="he-IL" sz="3200" b="1" dirty="0" err="1">
                <a:latin typeface="David" panose="020E0502060401010101" pitchFamily="34" charset="-79"/>
                <a:cs typeface="David" panose="020E0502060401010101" pitchFamily="34" charset="-79"/>
              </a:rPr>
              <a:t>אֵֽין־לִ֣י</a:t>
            </a:r>
            <a:r>
              <a:rPr lang="he-IL" sz="3200" b="1" dirty="0">
                <a:latin typeface="David" panose="020E0502060401010101" pitchFamily="34" charset="-79"/>
                <a:cs typeface="David" panose="020E0502060401010101" pitchFamily="34" charset="-79"/>
              </a:rPr>
              <a:t> בֵ֔ן בַּֽעֲב֖וּר הַזְכִּ֣יר שְׁמִ֑י וַיִּקְרָ֤א לַמַּצֶּ֨בֶת֙ </a:t>
            </a:r>
            <a:r>
              <a:rPr lang="he-IL" sz="3200" b="1" dirty="0" err="1">
                <a:latin typeface="David" panose="020E0502060401010101" pitchFamily="34" charset="-79"/>
                <a:cs typeface="David" panose="020E0502060401010101" pitchFamily="34" charset="-79"/>
              </a:rPr>
              <a:t>עַל־שְׁמ֔ו</a:t>
            </a:r>
            <a:r>
              <a:rPr lang="he-IL" sz="3200" b="1" dirty="0">
                <a:latin typeface="David" panose="020E0502060401010101" pitchFamily="34" charset="-79"/>
                <a:cs typeface="David" panose="020E0502060401010101" pitchFamily="34" charset="-79"/>
              </a:rPr>
              <a:t>ֹ וַיִּקָּ֤רֵא לָהּ֙ </a:t>
            </a:r>
            <a:r>
              <a:rPr lang="he-IL" sz="3600" b="1" dirty="0">
                <a:latin typeface="David" panose="020E0502060401010101" pitchFamily="34" charset="-79"/>
                <a:cs typeface="David" panose="020E0502060401010101" pitchFamily="34" charset="-79"/>
              </a:rPr>
              <a:t>יַ֣ד אַבְשָׁל֔וֹם </a:t>
            </a:r>
            <a:r>
              <a:rPr lang="he-IL" sz="3200" b="1" dirty="0">
                <a:latin typeface="David" panose="020E0502060401010101" pitchFamily="34" charset="-79"/>
                <a:cs typeface="David" panose="020E0502060401010101" pitchFamily="34" charset="-79"/>
              </a:rPr>
              <a:t>עַ֖ד הַיּ֥וֹם הַזֶּֽה׃ </a:t>
            </a:r>
            <a:endParaRPr lang="he-IL" sz="3200" b="1" dirty="0">
              <a:latin typeface="David" panose="020E0502060401010101" pitchFamily="34" charset="-79"/>
              <a:cs typeface="David" panose="020E0502060401010101" pitchFamily="34" charset="-79"/>
            </a:endParaRPr>
          </a:p>
        </p:txBody>
      </p:sp>
      <p:sp>
        <p:nvSpPr>
          <p:cNvPr id="5" name="TextBox 4"/>
          <p:cNvSpPr txBox="1"/>
          <p:nvPr/>
        </p:nvSpPr>
        <p:spPr>
          <a:xfrm>
            <a:off x="178158" y="180305"/>
            <a:ext cx="6338552" cy="3046988"/>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dirty="0" err="1" smtClean="0">
                <a:latin typeface="David" panose="020E0502060401010101" pitchFamily="34" charset="-79"/>
                <a:cs typeface="David" panose="020E0502060401010101" pitchFamily="34" charset="-79"/>
              </a:rPr>
              <a:t>יח</a:t>
            </a:r>
            <a:r>
              <a:rPr lang="he-IL" sz="3200" dirty="0" smtClean="0">
                <a:latin typeface="David" panose="020E0502060401010101" pitchFamily="34" charset="-79"/>
                <a:cs typeface="David" panose="020E0502060401010101" pitchFamily="34" charset="-79"/>
              </a:rPr>
              <a:t>. ואבשלום דאג לזכרו ובנה לו בעודו בחיים מבנה זיכרון בעמק המלך, היות וחשב שאין לו בן מתאים לרשת אותו ומבנה זה יישאר </a:t>
            </a:r>
            <a:r>
              <a:rPr lang="he-IL" sz="3200" dirty="0" err="1" smtClean="0">
                <a:latin typeface="David" panose="020E0502060401010101" pitchFamily="34" charset="-79"/>
                <a:cs typeface="David" panose="020E0502060401010101" pitchFamily="34" charset="-79"/>
              </a:rPr>
              <a:t>לזכרון</a:t>
            </a:r>
            <a:r>
              <a:rPr lang="he-IL" sz="3200" dirty="0" smtClean="0">
                <a:latin typeface="David" panose="020E0502060401010101" pitchFamily="34" charset="-79"/>
                <a:cs typeface="David" panose="020E0502060401010101" pitchFamily="34" charset="-79"/>
              </a:rPr>
              <a:t> לשמו. וקרא בעצמו למבנה שהציב על שמו "יד אבשלום" עד היום הזה.</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9375820" y="2901374"/>
            <a:ext cx="1809750" cy="2237298"/>
          </a:xfrm>
          <a:prstGeom prst="rect">
            <a:avLst/>
          </a:prstGeom>
        </p:spPr>
      </p:pic>
      <p:sp>
        <p:nvSpPr>
          <p:cNvPr id="7" name="TextBox 6"/>
          <p:cNvSpPr txBox="1"/>
          <p:nvPr/>
        </p:nvSpPr>
        <p:spPr>
          <a:xfrm>
            <a:off x="4121239" y="3339969"/>
            <a:ext cx="4790941" cy="1569660"/>
          </a:xfrm>
          <a:prstGeom prst="rect">
            <a:avLst/>
          </a:prstGeom>
          <a:solidFill>
            <a:schemeClr val="accent2">
              <a:lumMod val="20000"/>
              <a:lumOff val="80000"/>
            </a:schemeClr>
          </a:solidFill>
          <a:ln w="38100">
            <a:solidFill>
              <a:schemeClr val="tx1"/>
            </a:solidFill>
          </a:ln>
        </p:spPr>
        <p:txBody>
          <a:bodyPr wrap="square" rtlCol="1">
            <a:spAutoFit/>
          </a:bodyPr>
          <a:lstStyle/>
          <a:p>
            <a:r>
              <a:rPr lang="he-IL" sz="3200" b="1" u="sng" dirty="0" smtClean="0">
                <a:solidFill>
                  <a:srgbClr val="FF0000"/>
                </a:solidFill>
                <a:latin typeface="David" panose="020E0502060401010101" pitchFamily="34" charset="-79"/>
                <a:cs typeface="David" panose="020E0502060401010101" pitchFamily="34" charset="-79"/>
              </a:rPr>
              <a:t>יד אבשלום- </a:t>
            </a:r>
            <a:r>
              <a:rPr lang="he-IL" sz="3200" dirty="0" smtClean="0">
                <a:latin typeface="David" panose="020E0502060401010101" pitchFamily="34" charset="-79"/>
                <a:cs typeface="David" panose="020E0502060401010101" pitchFamily="34" charset="-79"/>
              </a:rPr>
              <a:t>כי בתוך הבניין הוא שרטט את הצורה של היד שלו. </a:t>
            </a:r>
            <a:endParaRPr lang="he-IL" sz="3200" dirty="0">
              <a:latin typeface="David" panose="020E0502060401010101" pitchFamily="34" charset="-79"/>
              <a:cs typeface="David" panose="020E0502060401010101" pitchFamily="34" charset="-79"/>
            </a:endParaRPr>
          </a:p>
        </p:txBody>
      </p:sp>
      <p:sp>
        <p:nvSpPr>
          <p:cNvPr id="8" name="TextBox 7"/>
          <p:cNvSpPr txBox="1"/>
          <p:nvPr/>
        </p:nvSpPr>
        <p:spPr>
          <a:xfrm>
            <a:off x="7443989" y="5126426"/>
            <a:ext cx="4095482" cy="1569660"/>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למה יד? </a:t>
            </a:r>
            <a:r>
              <a:rPr lang="he-IL" sz="3200" dirty="0" smtClean="0">
                <a:latin typeface="David" panose="020E0502060401010101" pitchFamily="34" charset="-79"/>
                <a:cs typeface="David" panose="020E0502060401010101" pitchFamily="34" charset="-79"/>
              </a:rPr>
              <a:t>כי הוא התכוון לשלוח יד באביו שהיה משיח ה'. </a:t>
            </a:r>
            <a:endParaRPr lang="he-IL" sz="3200" dirty="0">
              <a:latin typeface="David" panose="020E0502060401010101" pitchFamily="34" charset="-79"/>
              <a:cs typeface="David" panose="020E0502060401010101" pitchFamily="34" charset="-79"/>
            </a:endParaRPr>
          </a:p>
        </p:txBody>
      </p:sp>
      <p:sp>
        <p:nvSpPr>
          <p:cNvPr id="9" name="TextBox 8"/>
          <p:cNvSpPr txBox="1"/>
          <p:nvPr/>
        </p:nvSpPr>
        <p:spPr>
          <a:xfrm>
            <a:off x="901521" y="5172592"/>
            <a:ext cx="6027313" cy="1477328"/>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000" b="1" u="sng" dirty="0" smtClean="0">
                <a:latin typeface="David" panose="020E0502060401010101" pitchFamily="34" charset="-79"/>
                <a:cs typeface="David" panose="020E0502060401010101" pitchFamily="34" charset="-79"/>
              </a:rPr>
              <a:t>עוד טעם: </a:t>
            </a:r>
            <a:r>
              <a:rPr lang="he-IL" sz="3000" dirty="0" smtClean="0">
                <a:latin typeface="David" panose="020E0502060401010101" pitchFamily="34" charset="-79"/>
                <a:cs typeface="David" panose="020E0502060401010101" pitchFamily="34" charset="-79"/>
              </a:rPr>
              <a:t>היו 14 שפגעו באבשלום והמיתו- עץ האלה, 3 מקלות בליבו ועשרה נערים שהכו אותו וזה </a:t>
            </a:r>
            <a:r>
              <a:rPr lang="he-IL" sz="3000" dirty="0" err="1" smtClean="0">
                <a:latin typeface="David" panose="020E0502060401010101" pitchFamily="34" charset="-79"/>
                <a:cs typeface="David" panose="020E0502060401010101" pitchFamily="34" charset="-79"/>
              </a:rPr>
              <a:t>גימטריה</a:t>
            </a:r>
            <a:r>
              <a:rPr lang="he-IL" sz="3000" dirty="0" smtClean="0">
                <a:latin typeface="David" panose="020E0502060401010101" pitchFamily="34" charset="-79"/>
                <a:cs typeface="David" panose="020E0502060401010101" pitchFamily="34" charset="-79"/>
              </a:rPr>
              <a:t> "יד" =14</a:t>
            </a:r>
            <a:endParaRPr lang="he-IL" sz="3000" dirty="0">
              <a:latin typeface="David" panose="020E0502060401010101" pitchFamily="34" charset="-79"/>
              <a:cs typeface="David" panose="020E0502060401010101" pitchFamily="34" charset="-79"/>
            </a:endParaRPr>
          </a:p>
        </p:txBody>
      </p:sp>
      <p:cxnSp>
        <p:nvCxnSpPr>
          <p:cNvPr id="11" name="מחבר חץ ישר 10"/>
          <p:cNvCxnSpPr/>
          <p:nvPr/>
        </p:nvCxnSpPr>
        <p:spPr>
          <a:xfrm>
            <a:off x="7460087" y="4315209"/>
            <a:ext cx="502276" cy="96786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2" name="מחבר חץ ישר 11"/>
          <p:cNvCxnSpPr/>
          <p:nvPr/>
        </p:nvCxnSpPr>
        <p:spPr>
          <a:xfrm flipH="1">
            <a:off x="5125792" y="4417454"/>
            <a:ext cx="811369" cy="78909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067660"/>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80">
                                          <p:stCondLst>
                                            <p:cond delay="0"/>
                                          </p:stCondLst>
                                        </p:cTn>
                                        <p:tgtEl>
                                          <p:spTgt spid="9"/>
                                        </p:tgtEl>
                                      </p:cBhvr>
                                    </p:animEffect>
                                    <p:anim calcmode="lin" valueType="num">
                                      <p:cBhvr>
                                        <p:cTn id="33"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8" dur="26">
                                          <p:stCondLst>
                                            <p:cond delay="650"/>
                                          </p:stCondLst>
                                        </p:cTn>
                                        <p:tgtEl>
                                          <p:spTgt spid="9"/>
                                        </p:tgtEl>
                                      </p:cBhvr>
                                      <p:to x="100000" y="60000"/>
                                    </p:animScale>
                                    <p:animScale>
                                      <p:cBhvr>
                                        <p:cTn id="39" dur="166" decel="50000">
                                          <p:stCondLst>
                                            <p:cond delay="676"/>
                                          </p:stCondLst>
                                        </p:cTn>
                                        <p:tgtEl>
                                          <p:spTgt spid="9"/>
                                        </p:tgtEl>
                                      </p:cBhvr>
                                      <p:to x="100000" y="100000"/>
                                    </p:animScale>
                                    <p:animScale>
                                      <p:cBhvr>
                                        <p:cTn id="40" dur="26">
                                          <p:stCondLst>
                                            <p:cond delay="1312"/>
                                          </p:stCondLst>
                                        </p:cTn>
                                        <p:tgtEl>
                                          <p:spTgt spid="9"/>
                                        </p:tgtEl>
                                      </p:cBhvr>
                                      <p:to x="100000" y="80000"/>
                                    </p:animScale>
                                    <p:animScale>
                                      <p:cBhvr>
                                        <p:cTn id="41" dur="166" decel="50000">
                                          <p:stCondLst>
                                            <p:cond delay="1338"/>
                                          </p:stCondLst>
                                        </p:cTn>
                                        <p:tgtEl>
                                          <p:spTgt spid="9"/>
                                        </p:tgtEl>
                                      </p:cBhvr>
                                      <p:to x="100000" y="100000"/>
                                    </p:animScale>
                                    <p:animScale>
                                      <p:cBhvr>
                                        <p:cTn id="42" dur="26">
                                          <p:stCondLst>
                                            <p:cond delay="1642"/>
                                          </p:stCondLst>
                                        </p:cTn>
                                        <p:tgtEl>
                                          <p:spTgt spid="9"/>
                                        </p:tgtEl>
                                      </p:cBhvr>
                                      <p:to x="100000" y="90000"/>
                                    </p:animScale>
                                    <p:animScale>
                                      <p:cBhvr>
                                        <p:cTn id="43" dur="166" decel="50000">
                                          <p:stCondLst>
                                            <p:cond delay="1668"/>
                                          </p:stCondLst>
                                        </p:cTn>
                                        <p:tgtEl>
                                          <p:spTgt spid="9"/>
                                        </p:tgtEl>
                                      </p:cBhvr>
                                      <p:to x="100000" y="100000"/>
                                    </p:animScale>
                                    <p:animScale>
                                      <p:cBhvr>
                                        <p:cTn id="44" dur="26">
                                          <p:stCondLst>
                                            <p:cond delay="1808"/>
                                          </p:stCondLst>
                                        </p:cTn>
                                        <p:tgtEl>
                                          <p:spTgt spid="9"/>
                                        </p:tgtEl>
                                      </p:cBhvr>
                                      <p:to x="100000" y="95000"/>
                                    </p:animScale>
                                    <p:animScale>
                                      <p:cBhvr>
                                        <p:cTn id="45"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61410" y="824248"/>
            <a:ext cx="5280338" cy="3539430"/>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a:latin typeface="David" panose="020E0502060401010101" pitchFamily="34" charset="-79"/>
                <a:cs typeface="David" panose="020E0502060401010101" pitchFamily="34" charset="-79"/>
              </a:rPr>
              <a:t>יט</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וַֽאֲחִימַ֤עַץ</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בֶּן־צָדוֹק</a:t>
            </a:r>
            <a:r>
              <a:rPr lang="he-IL" sz="3200" dirty="0">
                <a:latin typeface="David" panose="020E0502060401010101" pitchFamily="34" charset="-79"/>
                <a:cs typeface="David" panose="020E0502060401010101" pitchFamily="34" charset="-79"/>
              </a:rPr>
              <a:t>֙ אָמַ֔ר אָר֣וּצָה נָּ֔א וַֽאֲבַשְּׂרָ֖ה </a:t>
            </a:r>
            <a:r>
              <a:rPr lang="he-IL" sz="3200" dirty="0" err="1">
                <a:latin typeface="David" panose="020E0502060401010101" pitchFamily="34" charset="-79"/>
                <a:cs typeface="David" panose="020E0502060401010101" pitchFamily="34" charset="-79"/>
              </a:rPr>
              <a:t>אֶת־הַמֶּ֑לֶך</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כִּֽי־שְׁפָט֥ו</a:t>
            </a:r>
            <a:r>
              <a:rPr lang="he-IL" sz="3200" dirty="0">
                <a:latin typeface="David" panose="020E0502060401010101" pitchFamily="34" charset="-79"/>
                <a:cs typeface="David" panose="020E0502060401010101" pitchFamily="34" charset="-79"/>
              </a:rPr>
              <a:t>ֹ יְהוָ֖ה מִיַּ֥ד </a:t>
            </a:r>
            <a:r>
              <a:rPr lang="he-IL" sz="3200" dirty="0" err="1">
                <a:latin typeface="David" panose="020E0502060401010101" pitchFamily="34" charset="-79"/>
                <a:cs typeface="David" panose="020E0502060401010101" pitchFamily="34" charset="-79"/>
              </a:rPr>
              <a:t>אֹֽיְבָֽיו</a:t>
            </a:r>
            <a:r>
              <a:rPr lang="he-IL" sz="3200" dirty="0">
                <a:latin typeface="David" panose="020E0502060401010101" pitchFamily="34" charset="-79"/>
                <a:cs typeface="David" panose="020E0502060401010101" pitchFamily="34" charset="-79"/>
              </a:rPr>
              <a:t>׃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כ </a:t>
            </a:r>
            <a:r>
              <a:rPr lang="he-IL" sz="3200" dirty="0">
                <a:latin typeface="David" panose="020E0502060401010101" pitchFamily="34" charset="-79"/>
                <a:cs typeface="David" panose="020E0502060401010101" pitchFamily="34" charset="-79"/>
              </a:rPr>
              <a:t>וַיֹּ֧אמֶר ל֣וֹ יוֹאָ֗ב </a:t>
            </a:r>
            <a:r>
              <a:rPr lang="he-IL" sz="3200" b="1" dirty="0">
                <a:latin typeface="David" panose="020E0502060401010101" pitchFamily="34" charset="-79"/>
                <a:cs typeface="David" panose="020E0502060401010101" pitchFamily="34" charset="-79"/>
              </a:rPr>
              <a:t>לֹא֩ אִ֨ישׁ בְּשֹׂרָ֤ה אַתָּה֙ הַיּ֣וֹם הַזֶּ֔ה </a:t>
            </a:r>
            <a:r>
              <a:rPr lang="he-IL" sz="3200" dirty="0">
                <a:latin typeface="David" panose="020E0502060401010101" pitchFamily="34" charset="-79"/>
                <a:cs typeface="David" panose="020E0502060401010101" pitchFamily="34" charset="-79"/>
              </a:rPr>
              <a:t>וּבִשַּׂרְתָּ֖ בְּי֣וֹם אַחֵ֑ר וְהַיּ֤וֹם הַזֶּה֙ לֹ֣א תְבַשֵּׂ֔ר כִּֽי־עַל־   כֵּ֥ן </a:t>
            </a:r>
            <a:r>
              <a:rPr lang="he-IL" sz="3200" dirty="0" err="1">
                <a:latin typeface="David" panose="020E0502060401010101" pitchFamily="34" charset="-79"/>
                <a:cs typeface="David" panose="020E0502060401010101" pitchFamily="34" charset="-79"/>
              </a:rPr>
              <a:t>בֶּן־הַמֶּ֖לֶך</a:t>
            </a:r>
            <a:r>
              <a:rPr lang="he-IL" sz="3200" dirty="0">
                <a:latin typeface="David" panose="020E0502060401010101" pitchFamily="34" charset="-79"/>
                <a:cs typeface="David" panose="020E0502060401010101" pitchFamily="34" charset="-79"/>
              </a:rPr>
              <a:t>ְ מֵֽת׃ </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100884" y="824248"/>
            <a:ext cx="6531735" cy="4031873"/>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יט</a:t>
            </a:r>
            <a:r>
              <a:rPr lang="he-IL" sz="3200" b="1" u="sng"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ואחימעץ</a:t>
            </a:r>
            <a:r>
              <a:rPr lang="he-IL" sz="3200" b="1" u="sng" dirty="0" smtClean="0">
                <a:latin typeface="David" panose="020E0502060401010101" pitchFamily="34" charset="-79"/>
                <a:cs typeface="David" panose="020E0502060401010101" pitchFamily="34" charset="-79"/>
              </a:rPr>
              <a:t> הבן של צדוק הכהן אמר- </a:t>
            </a:r>
            <a:r>
              <a:rPr lang="he-IL" sz="3200" dirty="0" smtClean="0">
                <a:latin typeface="David" panose="020E0502060401010101" pitchFamily="34" charset="-79"/>
                <a:cs typeface="David" panose="020E0502060401010101" pitchFamily="34" charset="-79"/>
              </a:rPr>
              <a:t>ארוץ מיד ואבשר לדוד שאכן נקם ה' את נקמתו מהמורדים בו. </a:t>
            </a:r>
          </a:p>
          <a:p>
            <a:r>
              <a:rPr lang="he-IL" sz="3200" b="1" u="sng" dirty="0" smtClean="0">
                <a:latin typeface="David" panose="020E0502060401010101" pitchFamily="34" charset="-79"/>
                <a:cs typeface="David" panose="020E0502060401010101" pitchFamily="34" charset="-79"/>
              </a:rPr>
              <a:t>כ</a:t>
            </a:r>
            <a:r>
              <a:rPr lang="he-IL" sz="3200" u="sng"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אמר לו יואב- </a:t>
            </a:r>
            <a:r>
              <a:rPr lang="he-IL" sz="3200" b="1" dirty="0" smtClean="0">
                <a:latin typeface="David" panose="020E0502060401010101" pitchFamily="34" charset="-79"/>
                <a:cs typeface="David" panose="020E0502060401010101" pitchFamily="34" charset="-79"/>
              </a:rPr>
              <a:t>אינך מתאים להיות האדם המבשר את בשורת הניצחון של היום</a:t>
            </a:r>
            <a:r>
              <a:rPr lang="he-IL" sz="3200" dirty="0" smtClean="0">
                <a:latin typeface="David" panose="020E0502060401010101" pitchFamily="34" charset="-79"/>
                <a:cs typeface="David" panose="020E0502060401010101" pitchFamily="34" charset="-79"/>
              </a:rPr>
              <a:t>. ראוי לך לבשר הודעה משמחת בפעם אחרת, אבל הבשורה של היום לא ראוי לך לבשר- מפני שגם בנו של המלך נהרג. </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3940936" y="70507"/>
            <a:ext cx="5280338" cy="584775"/>
          </a:xfrm>
          <a:prstGeom prst="rect">
            <a:avLst/>
          </a:prstGeom>
          <a:solidFill>
            <a:srgbClr val="FFFF00"/>
          </a:solidFill>
          <a:ln w="38100">
            <a:solidFill>
              <a:schemeClr val="tx1"/>
            </a:solidFill>
          </a:ln>
        </p:spPr>
        <p:txBody>
          <a:bodyPr wrap="square" rtlCol="1">
            <a:spAutoFit/>
          </a:bodyPr>
          <a:lstStyle/>
          <a:p>
            <a:pPr algn="ctr"/>
            <a:r>
              <a:rPr lang="he-IL" sz="3200" b="1" dirty="0" smtClean="0">
                <a:latin typeface="David" panose="020E0502060401010101" pitchFamily="34" charset="-79"/>
                <a:cs typeface="David" panose="020E0502060401010101" pitchFamily="34" charset="-79"/>
              </a:rPr>
              <a:t>מבשרים לדוד על מות אבשלום:</a:t>
            </a:r>
            <a:endParaRPr lang="he-IL" sz="32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7236209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invX="1"/>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35651" y="193183"/>
            <a:ext cx="5280338" cy="4031873"/>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a:latin typeface="David" panose="020E0502060401010101" pitchFamily="34" charset="-79"/>
                <a:cs typeface="David" panose="020E0502060401010101" pitchFamily="34" charset="-79"/>
              </a:rPr>
              <a:t>כא</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וַיֹּ֤אמֶר יוֹאָב֙ לַכּוּשִׁ֔י </a:t>
            </a:r>
            <a:r>
              <a:rPr lang="he-IL" sz="3200" dirty="0">
                <a:latin typeface="David" panose="020E0502060401010101" pitchFamily="34" charset="-79"/>
                <a:cs typeface="David" panose="020E0502060401010101" pitchFamily="34" charset="-79"/>
              </a:rPr>
              <a:t>לֵ֛ךְ הַגֵּ֥ד לַמֶּ֖לֶךְ אֲשֶׁ֣ר </a:t>
            </a:r>
            <a:r>
              <a:rPr lang="he-IL" sz="3200" dirty="0" err="1">
                <a:latin typeface="David" panose="020E0502060401010101" pitchFamily="34" charset="-79"/>
                <a:cs typeface="David" panose="020E0502060401010101" pitchFamily="34" charset="-79"/>
              </a:rPr>
              <a:t>רָאִ֑יתָה</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וַיִּשְׁתַּ֧חו</a:t>
            </a:r>
            <a:r>
              <a:rPr lang="he-IL" sz="3200" dirty="0">
                <a:latin typeface="David" panose="020E0502060401010101" pitchFamily="34" charset="-79"/>
                <a:cs typeface="David" panose="020E0502060401010101" pitchFamily="34" charset="-79"/>
              </a:rPr>
              <a:t>ּ כוּשִׁ֛י לְיוֹאָ֖ב </a:t>
            </a:r>
            <a:r>
              <a:rPr lang="he-IL" sz="3200" dirty="0" err="1">
                <a:latin typeface="David" panose="020E0502060401010101" pitchFamily="34" charset="-79"/>
                <a:cs typeface="David" panose="020E0502060401010101" pitchFamily="34" charset="-79"/>
              </a:rPr>
              <a:t>וַיָּרֹֽץ</a:t>
            </a:r>
            <a:r>
              <a:rPr lang="he-IL" sz="3200" dirty="0">
                <a:latin typeface="David" panose="020E0502060401010101" pitchFamily="34" charset="-79"/>
                <a:cs typeface="David" panose="020E0502060401010101" pitchFamily="34" charset="-79"/>
              </a:rPr>
              <a:t>׃ </a:t>
            </a:r>
            <a:endParaRPr lang="he-IL" sz="3200" dirty="0" smtClean="0">
              <a:latin typeface="David" panose="020E0502060401010101" pitchFamily="34" charset="-79"/>
              <a:cs typeface="David" panose="020E0502060401010101" pitchFamily="34" charset="-79"/>
            </a:endParaRPr>
          </a:p>
          <a:p>
            <a:r>
              <a:rPr lang="he-IL" sz="3200" b="1" u="sng"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a:t>
            </a:r>
            <a:r>
              <a:rPr lang="he-IL" sz="3200" b="1" dirty="0">
                <a:latin typeface="David" panose="020E0502060401010101" pitchFamily="34" charset="-79"/>
                <a:cs typeface="David" panose="020E0502060401010101" pitchFamily="34" charset="-79"/>
              </a:rPr>
              <a:t>ַיֹּ֨סֶף ע֜וֹד </a:t>
            </a:r>
            <a:r>
              <a:rPr lang="he-IL" sz="3200" b="1" dirty="0" err="1">
                <a:latin typeface="David" panose="020E0502060401010101" pitchFamily="34" charset="-79"/>
                <a:cs typeface="David" panose="020E0502060401010101" pitchFamily="34" charset="-79"/>
              </a:rPr>
              <a:t>אֲחִימַ֤עַץ</a:t>
            </a:r>
            <a:r>
              <a:rPr lang="he-IL" sz="3200" b="1" dirty="0">
                <a:latin typeface="David" panose="020E0502060401010101" pitchFamily="34" charset="-79"/>
                <a:cs typeface="David" panose="020E0502060401010101" pitchFamily="34" charset="-79"/>
              </a:rPr>
              <a:t> </a:t>
            </a:r>
            <a:r>
              <a:rPr lang="he-IL" sz="3200" b="1" dirty="0" err="1">
                <a:latin typeface="David" panose="020E0502060401010101" pitchFamily="34" charset="-79"/>
                <a:cs typeface="David" panose="020E0502060401010101" pitchFamily="34" charset="-79"/>
              </a:rPr>
              <a:t>בֶּן־צָדוֹק</a:t>
            </a:r>
            <a:r>
              <a:rPr lang="he-IL" sz="3200" b="1" dirty="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וַיֹּ֣אמֶר </a:t>
            </a:r>
            <a:r>
              <a:rPr lang="he-IL" sz="3200" dirty="0" err="1">
                <a:latin typeface="David" panose="020E0502060401010101" pitchFamily="34" charset="-79"/>
                <a:cs typeface="David" panose="020E0502060401010101" pitchFamily="34" charset="-79"/>
              </a:rPr>
              <a:t>אֶל־יוֹאָ֔ב</a:t>
            </a:r>
            <a:r>
              <a:rPr lang="he-IL" sz="3200" dirty="0">
                <a:latin typeface="David" panose="020E0502060401010101" pitchFamily="34" charset="-79"/>
                <a:cs typeface="David" panose="020E0502060401010101" pitchFamily="34" charset="-79"/>
              </a:rPr>
              <a:t> וִ֣יהִי מָ֔ה </a:t>
            </a:r>
            <a:r>
              <a:rPr lang="he-IL" sz="3200" dirty="0" err="1">
                <a:latin typeface="David" panose="020E0502060401010101" pitchFamily="34" charset="-79"/>
                <a:cs typeface="David" panose="020E0502060401010101" pitchFamily="34" charset="-79"/>
              </a:rPr>
              <a:t>אָרֻֽצָה־נָּ֥א</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גַם־אָ֖נִי</a:t>
            </a:r>
            <a:r>
              <a:rPr lang="he-IL" sz="3200" dirty="0">
                <a:latin typeface="David" panose="020E0502060401010101" pitchFamily="34" charset="-79"/>
                <a:cs typeface="David" panose="020E0502060401010101" pitchFamily="34" charset="-79"/>
              </a:rPr>
              <a:t> אַֽחֲרֵ֣י הַכּוּשִׁ֑י וַיֹּ֣אמֶר יוֹאָ֗ב </a:t>
            </a:r>
            <a:r>
              <a:rPr lang="he-IL" sz="3200" dirty="0" err="1">
                <a:latin typeface="David" panose="020E0502060401010101" pitchFamily="34" charset="-79"/>
                <a:cs typeface="David" panose="020E0502060401010101" pitchFamily="34" charset="-79"/>
              </a:rPr>
              <a:t>לָֽמָּה־זֶּ֞ה</a:t>
            </a:r>
            <a:r>
              <a:rPr lang="he-IL" sz="3200" dirty="0">
                <a:latin typeface="David" panose="020E0502060401010101" pitchFamily="34" charset="-79"/>
                <a:cs typeface="David" panose="020E0502060401010101" pitchFamily="34" charset="-79"/>
              </a:rPr>
              <a:t> אַתָּ֥ה רָץ֙ בְּנִ֔י וּלְכָ֖ה </a:t>
            </a:r>
            <a:r>
              <a:rPr lang="he-IL" sz="3200" dirty="0" err="1">
                <a:latin typeface="David" panose="020E0502060401010101" pitchFamily="34" charset="-79"/>
                <a:cs typeface="David" panose="020E0502060401010101" pitchFamily="34" charset="-79"/>
              </a:rPr>
              <a:t>אֵין־בְּשׂוֹרָ֥ה</a:t>
            </a:r>
            <a:r>
              <a:rPr lang="he-IL" sz="3200" dirty="0">
                <a:latin typeface="David" panose="020E0502060401010101" pitchFamily="34" charset="-79"/>
                <a:cs typeface="David" panose="020E0502060401010101" pitchFamily="34" charset="-79"/>
              </a:rPr>
              <a:t> מֹצֵֽאת׃</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216795" y="209141"/>
            <a:ext cx="6287036" cy="4031873"/>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כא</a:t>
            </a:r>
            <a:r>
              <a:rPr lang="he-IL" sz="3200" b="1" u="sng"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צווה יואב לחייל מבני כוש </a:t>
            </a:r>
            <a:r>
              <a:rPr lang="he-IL" sz="3200" dirty="0" smtClean="0">
                <a:latin typeface="David" panose="020E0502060401010101" pitchFamily="34" charset="-79"/>
                <a:cs typeface="David" panose="020E0502060401010101" pitchFamily="34" charset="-79"/>
              </a:rPr>
              <a:t>גש אתה וספר למלך מה שאתה בעצמך ראית, קד הכושי ליואב ורץ מיד. </a:t>
            </a:r>
          </a:p>
          <a:p>
            <a:r>
              <a:rPr lang="he-IL" sz="3200" b="1" u="sng"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ביקש שוב </a:t>
            </a:r>
            <a:r>
              <a:rPr lang="he-IL" sz="3200" b="1" dirty="0" err="1" smtClean="0">
                <a:latin typeface="David" panose="020E0502060401010101" pitchFamily="34" charset="-79"/>
                <a:cs typeface="David" panose="020E0502060401010101" pitchFamily="34" charset="-79"/>
              </a:rPr>
              <a:t>אחימעץ</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בנו של צדוק, וכך אמר ליואב- יהיה מה שיהיה החלטתי לרוץ מיד גם אני אחרי הכושי, שאל יואב לשם מה אתה רץ בני? ועבורך אין זו בשורה מתאימה.  </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5898524" y="4670315"/>
            <a:ext cx="6027313" cy="1938992"/>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000" b="1" u="sng" dirty="0" smtClean="0">
                <a:latin typeface="David" panose="020E0502060401010101" pitchFamily="34" charset="-79"/>
                <a:cs typeface="David" panose="020E0502060401010101" pitchFamily="34" charset="-79"/>
              </a:rPr>
              <a:t>מיהו הכושי? </a:t>
            </a:r>
          </a:p>
          <a:p>
            <a:r>
              <a:rPr lang="he-IL" sz="3000" b="1" u="sng" dirty="0" smtClean="0">
                <a:latin typeface="David" panose="020E0502060401010101" pitchFamily="34" charset="-79"/>
                <a:cs typeface="David" panose="020E0502060401010101" pitchFamily="34" charset="-79"/>
              </a:rPr>
              <a:t>יש אומרים- </a:t>
            </a:r>
            <a:r>
              <a:rPr lang="he-IL" sz="3000" dirty="0" smtClean="0">
                <a:latin typeface="David" panose="020E0502060401010101" pitchFamily="34" charset="-79"/>
                <a:cs typeface="David" panose="020E0502060401010101" pitchFamily="34" charset="-79"/>
              </a:rPr>
              <a:t>שהיה גוי כושי שהתגייר</a:t>
            </a:r>
          </a:p>
          <a:p>
            <a:r>
              <a:rPr lang="he-IL" sz="3000" b="1" u="sng" dirty="0" smtClean="0">
                <a:latin typeface="David" panose="020E0502060401010101" pitchFamily="34" charset="-79"/>
                <a:cs typeface="David" panose="020E0502060401010101" pitchFamily="34" charset="-79"/>
              </a:rPr>
              <a:t>ויש אומרים- </a:t>
            </a:r>
            <a:r>
              <a:rPr lang="he-IL" sz="3000" dirty="0" smtClean="0">
                <a:latin typeface="David" panose="020E0502060401010101" pitchFamily="34" charset="-79"/>
                <a:cs typeface="David" panose="020E0502060401010101" pitchFamily="34" charset="-79"/>
              </a:rPr>
              <a:t>שזה היה אותו איש שהודיע ליואב על אבשלום שתלוי בעץ.</a:t>
            </a:r>
            <a:endParaRPr lang="he-IL" sz="3000" dirty="0">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stretch>
            <a:fillRect/>
          </a:stretch>
        </p:blipFill>
        <p:spPr>
          <a:xfrm>
            <a:off x="3360313" y="4466182"/>
            <a:ext cx="2143125" cy="2143125"/>
          </a:xfrm>
          <a:prstGeom prst="rect">
            <a:avLst/>
          </a:prstGeom>
        </p:spPr>
      </p:pic>
    </p:spTree>
    <p:extLst>
      <p:ext uri="{BB962C8B-B14F-4D97-AF65-F5344CB8AC3E}">
        <p14:creationId xmlns:p14="http://schemas.microsoft.com/office/powerpoint/2010/main" val="1606246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48530" y="231820"/>
            <a:ext cx="5280338" cy="452431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a:latin typeface="David" panose="020E0502060401010101" pitchFamily="34" charset="-79"/>
                <a:cs typeface="David" panose="020E0502060401010101" pitchFamily="34" charset="-79"/>
              </a:rPr>
              <a:t>כג</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וִיהִי־מָ֣ה</a:t>
            </a:r>
            <a:r>
              <a:rPr lang="he-IL" sz="3200" dirty="0">
                <a:latin typeface="David" panose="020E0502060401010101" pitchFamily="34" charset="-79"/>
                <a:cs typeface="David" panose="020E0502060401010101" pitchFamily="34" charset="-79"/>
              </a:rPr>
              <a:t> אָר֔וּץ וַיֹּ֥אמֶר ל֖וֹ ר֑וּץ </a:t>
            </a:r>
            <a:r>
              <a:rPr lang="he-IL" sz="3200" dirty="0" err="1">
                <a:latin typeface="David" panose="020E0502060401010101" pitchFamily="34" charset="-79"/>
                <a:cs typeface="David" panose="020E0502060401010101" pitchFamily="34" charset="-79"/>
              </a:rPr>
              <a:t>וַיָּ֤רָץ</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אֲחִימַ֨עַץ</a:t>
            </a:r>
            <a:r>
              <a:rPr lang="he-IL" sz="3200" dirty="0">
                <a:latin typeface="David" panose="020E0502060401010101" pitchFamily="34" charset="-79"/>
                <a:cs typeface="David" panose="020E0502060401010101" pitchFamily="34" charset="-79"/>
              </a:rPr>
              <a:t>֙ דֶּ֣רֶךְ </a:t>
            </a:r>
            <a:r>
              <a:rPr lang="he-IL" sz="3200" dirty="0" err="1">
                <a:latin typeface="David" panose="020E0502060401010101" pitchFamily="34" charset="-79"/>
                <a:cs typeface="David" panose="020E0502060401010101" pitchFamily="34" charset="-79"/>
              </a:rPr>
              <a:t>הַכִּכָּ֔ר</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וַֽיַּעֲבֹ֖ר </a:t>
            </a:r>
            <a:r>
              <a:rPr lang="he-IL" sz="3200" b="1" dirty="0" err="1">
                <a:latin typeface="David" panose="020E0502060401010101" pitchFamily="34" charset="-79"/>
                <a:cs typeface="David" panose="020E0502060401010101" pitchFamily="34" charset="-79"/>
              </a:rPr>
              <a:t>אֶת־הַכּוּשִֽׁי</a:t>
            </a:r>
            <a:r>
              <a:rPr lang="he-IL" sz="3200" b="1" dirty="0">
                <a:latin typeface="David" panose="020E0502060401010101" pitchFamily="34" charset="-79"/>
                <a:cs typeface="David" panose="020E0502060401010101" pitchFamily="34" charset="-79"/>
              </a:rPr>
              <a:t>׃ </a:t>
            </a:r>
            <a:endParaRPr lang="he-IL" sz="3200" b="1"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כד</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וְדָוִ֥ד יוֹשֵׁ֖ב </a:t>
            </a:r>
            <a:r>
              <a:rPr lang="he-IL" sz="3200" dirty="0" err="1">
                <a:latin typeface="David" panose="020E0502060401010101" pitchFamily="34" charset="-79"/>
                <a:cs typeface="David" panose="020E0502060401010101" pitchFamily="34" charset="-79"/>
              </a:rPr>
              <a:t>בֵּין־שְׁנֵ֣י</a:t>
            </a:r>
            <a:r>
              <a:rPr lang="he-IL" sz="3200" dirty="0">
                <a:latin typeface="David" panose="020E0502060401010101" pitchFamily="34" charset="-79"/>
                <a:cs typeface="David" panose="020E0502060401010101" pitchFamily="34" charset="-79"/>
              </a:rPr>
              <a:t> הַשְּׁעָרִ֑ים וַיֵּ֨לֶךְ הַצֹּפֶ֜ה </a:t>
            </a:r>
            <a:r>
              <a:rPr lang="he-IL" sz="3200" dirty="0" err="1">
                <a:latin typeface="David" panose="020E0502060401010101" pitchFamily="34" charset="-79"/>
                <a:cs typeface="David" panose="020E0502060401010101" pitchFamily="34" charset="-79"/>
              </a:rPr>
              <a:t>אֶל־גַּ֤ג</a:t>
            </a:r>
            <a:r>
              <a:rPr lang="he-IL" sz="3200" dirty="0">
                <a:latin typeface="David" panose="020E0502060401010101" pitchFamily="34" charset="-79"/>
                <a:cs typeface="David" panose="020E0502060401010101" pitchFamily="34" charset="-79"/>
              </a:rPr>
              <a:t> הַשַּׁ֨עַר֙ </a:t>
            </a:r>
            <a:r>
              <a:rPr lang="he-IL" sz="3200" dirty="0" err="1">
                <a:latin typeface="David" panose="020E0502060401010101" pitchFamily="34" charset="-79"/>
                <a:cs typeface="David" panose="020E0502060401010101" pitchFamily="34" charset="-79"/>
              </a:rPr>
              <a:t>אֶל־הַ֣חוֹמָ֔ה</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וַיִּשָּׂ֤א</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אֶת־עֵינָיו</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וַיַּ֔רְא </a:t>
            </a:r>
            <a:r>
              <a:rPr lang="he-IL" sz="3200" b="1" dirty="0" err="1">
                <a:latin typeface="David" panose="020E0502060401010101" pitchFamily="34" charset="-79"/>
                <a:cs typeface="David" panose="020E0502060401010101" pitchFamily="34" charset="-79"/>
              </a:rPr>
              <a:t>וְהִנֵּה־אִ֖יש</a:t>
            </a:r>
            <a:r>
              <a:rPr lang="he-IL" sz="3200" b="1" dirty="0">
                <a:latin typeface="David" panose="020E0502060401010101" pitchFamily="34" charset="-79"/>
                <a:cs typeface="David" panose="020E0502060401010101" pitchFamily="34" charset="-79"/>
              </a:rPr>
              <a:t>ׁ רָ֥ץ לְבַדּֽוֹ׃ </a:t>
            </a:r>
            <a:r>
              <a:rPr lang="he-IL" sz="3200" b="1" u="sng" dirty="0">
                <a:latin typeface="David" panose="020E0502060401010101" pitchFamily="34" charset="-79"/>
                <a:cs typeface="David" panose="020E0502060401010101" pitchFamily="34" charset="-79"/>
              </a:rPr>
              <a:t>כה</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וַיִּקְרָ֤א הַצֹּפֶה֙ </a:t>
            </a:r>
            <a:r>
              <a:rPr lang="he-IL" sz="3200" dirty="0" err="1">
                <a:latin typeface="David" panose="020E0502060401010101" pitchFamily="34" charset="-79"/>
                <a:cs typeface="David" panose="020E0502060401010101" pitchFamily="34" charset="-79"/>
              </a:rPr>
              <a:t>וַיַּגֵּ֣ד</a:t>
            </a:r>
            <a:r>
              <a:rPr lang="he-IL" sz="3200" dirty="0">
                <a:latin typeface="David" panose="020E0502060401010101" pitchFamily="34" charset="-79"/>
                <a:cs typeface="David" panose="020E0502060401010101" pitchFamily="34" charset="-79"/>
              </a:rPr>
              <a:t> לַמֶּ֔לֶךְ וַיֹּ֣אמֶר הַמֶּ֔לֶךְ </a:t>
            </a:r>
            <a:r>
              <a:rPr lang="he-IL" sz="3200" dirty="0" err="1">
                <a:latin typeface="David" panose="020E0502060401010101" pitchFamily="34" charset="-79"/>
                <a:cs typeface="David" panose="020E0502060401010101" pitchFamily="34" charset="-79"/>
              </a:rPr>
              <a:t>אִם־לְבַדּ֖ו</a:t>
            </a:r>
            <a:r>
              <a:rPr lang="he-IL" sz="3200" dirty="0">
                <a:latin typeface="David" panose="020E0502060401010101" pitchFamily="34" charset="-79"/>
                <a:cs typeface="David" panose="020E0502060401010101" pitchFamily="34" charset="-79"/>
              </a:rPr>
              <a:t>ֹ בְּשׂוֹרָ֣ה בְּפִ֑יו וַיֵּ֥לֶךְ הָל֖וֹךְ וְקָרֵֽב׃ </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113764" y="234900"/>
            <a:ext cx="6441582" cy="5509200"/>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כג</a:t>
            </a:r>
            <a:r>
              <a:rPr lang="he-IL" sz="3200" dirty="0" smtClean="0">
                <a:latin typeface="David" panose="020E0502060401010101" pitchFamily="34" charset="-79"/>
                <a:cs typeface="David" panose="020E0502060401010101" pitchFamily="34" charset="-79"/>
              </a:rPr>
              <a:t>. ענה </a:t>
            </a:r>
            <a:r>
              <a:rPr lang="he-IL" sz="3200" dirty="0" err="1" smtClean="0">
                <a:latin typeface="David" panose="020E0502060401010101" pitchFamily="34" charset="-79"/>
                <a:cs typeface="David" panose="020E0502060401010101" pitchFamily="34" charset="-79"/>
              </a:rPr>
              <a:t>אחימעץ</a:t>
            </a:r>
            <a:r>
              <a:rPr lang="he-IL" sz="3200" dirty="0" smtClean="0">
                <a:latin typeface="David" panose="020E0502060401010101" pitchFamily="34" charset="-79"/>
                <a:cs typeface="David" panose="020E0502060401010101" pitchFamily="34" charset="-79"/>
              </a:rPr>
              <a:t> בכל אופן ארוץ. אמר לו רוץ, רץ </a:t>
            </a:r>
            <a:r>
              <a:rPr lang="he-IL" sz="3200" dirty="0" err="1" smtClean="0">
                <a:latin typeface="David" panose="020E0502060401010101" pitchFamily="34" charset="-79"/>
                <a:cs typeface="David" panose="020E0502060401010101" pitchFamily="34" charset="-79"/>
              </a:rPr>
              <a:t>אחימעץ</a:t>
            </a:r>
            <a:r>
              <a:rPr lang="he-IL" sz="3200" dirty="0" smtClean="0">
                <a:latin typeface="David" panose="020E0502060401010101" pitchFamily="34" charset="-79"/>
                <a:cs typeface="David" panose="020E0502060401010101" pitchFamily="34" charset="-79"/>
              </a:rPr>
              <a:t> בדרך המהירה ביותר ועקף את הכושי במרוצתו.</a:t>
            </a:r>
          </a:p>
          <a:p>
            <a:r>
              <a:rPr lang="he-IL" sz="3200" b="1" u="sng" dirty="0" smtClean="0">
                <a:latin typeface="David" panose="020E0502060401010101" pitchFamily="34" charset="-79"/>
                <a:cs typeface="David" panose="020E0502060401010101" pitchFamily="34" charset="-79"/>
              </a:rPr>
              <a:t>כד</a:t>
            </a:r>
            <a:r>
              <a:rPr lang="he-IL" sz="3200" dirty="0" smtClean="0">
                <a:latin typeface="David" panose="020E0502060401010101" pitchFamily="34" charset="-79"/>
                <a:cs typeface="David" panose="020E0502060401010101" pitchFamily="34" charset="-79"/>
              </a:rPr>
              <a:t>. דוד ישב בין שני שערי העיר, והצופה התהלך על גג השער הבנוי בחומה והרים את עיניו וראה מרחוק אדם רץ יחידי. </a:t>
            </a:r>
          </a:p>
          <a:p>
            <a:r>
              <a:rPr lang="he-IL" sz="3200" b="1" u="sng" dirty="0" smtClean="0">
                <a:latin typeface="David" panose="020E0502060401010101" pitchFamily="34" charset="-79"/>
                <a:cs typeface="David" panose="020E0502060401010101" pitchFamily="34" charset="-79"/>
              </a:rPr>
              <a:t>כה</a:t>
            </a:r>
            <a:r>
              <a:rPr lang="he-IL" sz="3200" dirty="0" smtClean="0">
                <a:latin typeface="David" panose="020E0502060401010101" pitchFamily="34" charset="-79"/>
                <a:cs typeface="David" panose="020E0502060401010101" pitchFamily="34" charset="-79"/>
              </a:rPr>
              <a:t>. הכריז הצופה והודיע למלך אז אמר המלך אם אדם יחידי רץ ודאי בשורה יש לו להודיעני, </a:t>
            </a:r>
            <a:r>
              <a:rPr lang="he-IL" sz="2800" dirty="0" smtClean="0">
                <a:latin typeface="David" panose="020E0502060401010101" pitchFamily="34" charset="-79"/>
                <a:cs typeface="David" panose="020E0502060401010101" pitchFamily="34" charset="-79"/>
              </a:rPr>
              <a:t>(ואדם שרץ לבד יש לו בשורה טובה כי מי שבורח ממלחמה לא בורח לבד) </a:t>
            </a:r>
            <a:r>
              <a:rPr lang="he-IL" sz="3200" dirty="0" smtClean="0">
                <a:latin typeface="David" panose="020E0502060401010101" pitchFamily="34" charset="-79"/>
                <a:cs typeface="David" panose="020E0502060401010101" pitchFamily="34" charset="-79"/>
              </a:rPr>
              <a:t>והתקדם האיש וקרב.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7365340" y="3503053"/>
            <a:ext cx="4046717" cy="283937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8378274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542468" y="206062"/>
            <a:ext cx="5280338" cy="4031873"/>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a:latin typeface="David" panose="020E0502060401010101" pitchFamily="34" charset="-79"/>
                <a:cs typeface="David" panose="020E0502060401010101" pitchFamily="34" charset="-79"/>
              </a:rPr>
              <a:t>כו</a:t>
            </a:r>
            <a:r>
              <a:rPr lang="he-IL" sz="3200" dirty="0">
                <a:latin typeface="David" panose="020E0502060401010101" pitchFamily="34" charset="-79"/>
                <a:cs typeface="David" panose="020E0502060401010101" pitchFamily="34" charset="-79"/>
              </a:rPr>
              <a:t> וַיַּ֣רְא הַצֹּפֶה֮ </a:t>
            </a:r>
            <a:r>
              <a:rPr lang="he-IL" sz="3200" dirty="0" err="1">
                <a:latin typeface="David" panose="020E0502060401010101" pitchFamily="34" charset="-79"/>
                <a:cs typeface="David" panose="020E0502060401010101" pitchFamily="34" charset="-79"/>
              </a:rPr>
              <a:t>אִישׁ־אַחֵ֣ר</a:t>
            </a:r>
            <a:r>
              <a:rPr lang="he-IL" sz="3200" dirty="0">
                <a:latin typeface="David" panose="020E0502060401010101" pitchFamily="34" charset="-79"/>
                <a:cs typeface="David" panose="020E0502060401010101" pitchFamily="34" charset="-79"/>
              </a:rPr>
              <a:t> רָץ֒ וַיִּקְרָ֤א הַצֹּפֶה֙ </a:t>
            </a:r>
            <a:r>
              <a:rPr lang="he-IL" sz="3200" dirty="0" err="1">
                <a:latin typeface="David" panose="020E0502060401010101" pitchFamily="34" charset="-79"/>
                <a:cs typeface="David" panose="020E0502060401010101" pitchFamily="34" charset="-79"/>
              </a:rPr>
              <a:t>אֶל־הַשֹּׁעֵ֔ר</a:t>
            </a:r>
            <a:r>
              <a:rPr lang="he-IL" sz="3200" dirty="0">
                <a:latin typeface="David" panose="020E0502060401010101" pitchFamily="34" charset="-79"/>
                <a:cs typeface="David" panose="020E0502060401010101" pitchFamily="34" charset="-79"/>
              </a:rPr>
              <a:t> וַיֹּ֕אמֶר </a:t>
            </a:r>
            <a:r>
              <a:rPr lang="he-IL" sz="3200" dirty="0" err="1">
                <a:latin typeface="David" panose="020E0502060401010101" pitchFamily="34" charset="-79"/>
                <a:cs typeface="David" panose="020E0502060401010101" pitchFamily="34" charset="-79"/>
              </a:rPr>
              <a:t>הִנֵּה־אִ֖יש</a:t>
            </a:r>
            <a:r>
              <a:rPr lang="he-IL" sz="3200" dirty="0">
                <a:latin typeface="David" panose="020E0502060401010101" pitchFamily="34" charset="-79"/>
                <a:cs typeface="David" panose="020E0502060401010101" pitchFamily="34" charset="-79"/>
              </a:rPr>
              <a:t>ׁ רָ֣ץ לְבַדּ֑וֹ וַיֹּ֥אמֶר הַמֶּ֖לֶךְ </a:t>
            </a:r>
            <a:r>
              <a:rPr lang="he-IL" sz="3200" dirty="0" err="1">
                <a:latin typeface="David" panose="020E0502060401010101" pitchFamily="34" charset="-79"/>
                <a:cs typeface="David" panose="020E0502060401010101" pitchFamily="34" charset="-79"/>
              </a:rPr>
              <a:t>גַּם־זֶ֥ה</a:t>
            </a:r>
            <a:r>
              <a:rPr lang="he-IL" sz="3200" dirty="0">
                <a:latin typeface="David" panose="020E0502060401010101" pitchFamily="34" charset="-79"/>
                <a:cs typeface="David" panose="020E0502060401010101" pitchFamily="34" charset="-79"/>
              </a:rPr>
              <a:t> מְבַשֵּֽׂר׃ </a:t>
            </a:r>
            <a:endParaRPr lang="he-IL" sz="3200" dirty="0" smtClean="0">
              <a:latin typeface="David" panose="020E0502060401010101" pitchFamily="34" charset="-79"/>
              <a:cs typeface="David" panose="020E0502060401010101" pitchFamily="34" charset="-79"/>
            </a:endParaRPr>
          </a:p>
          <a:p>
            <a:r>
              <a:rPr lang="he-IL" sz="3200" b="1" u="sng" dirty="0" err="1" smtClean="0">
                <a:latin typeface="David" panose="020E0502060401010101" pitchFamily="34" charset="-79"/>
                <a:cs typeface="David" panose="020E0502060401010101" pitchFamily="34" charset="-79"/>
              </a:rPr>
              <a:t>כז</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וַיֹּ֨אמֶר֙ הַצֹּפֶ֔ה </a:t>
            </a:r>
            <a:r>
              <a:rPr lang="he-IL" sz="3200" b="1" dirty="0">
                <a:latin typeface="David" panose="020E0502060401010101" pitchFamily="34" charset="-79"/>
                <a:cs typeface="David" panose="020E0502060401010101" pitchFamily="34" charset="-79"/>
              </a:rPr>
              <a:t>אֲנִ֤י רֹאֶה֙ </a:t>
            </a:r>
            <a:r>
              <a:rPr lang="he-IL" sz="3200" b="1" dirty="0" err="1">
                <a:latin typeface="David" panose="020E0502060401010101" pitchFamily="34" charset="-79"/>
                <a:cs typeface="David" panose="020E0502060401010101" pitchFamily="34" charset="-79"/>
              </a:rPr>
              <a:t>אֶת־מְרוּצַ֣ת</a:t>
            </a:r>
            <a:r>
              <a:rPr lang="he-IL" sz="3200" b="1" dirty="0">
                <a:latin typeface="David" panose="020E0502060401010101" pitchFamily="34" charset="-79"/>
                <a:cs typeface="David" panose="020E0502060401010101" pitchFamily="34" charset="-79"/>
              </a:rPr>
              <a:t> הָֽרִאשׁ֔וֹן כִּמְרֻצַ֖ת </a:t>
            </a:r>
            <a:r>
              <a:rPr lang="he-IL" sz="3200" b="1" dirty="0" err="1">
                <a:latin typeface="David" panose="020E0502060401010101" pitchFamily="34" charset="-79"/>
                <a:cs typeface="David" panose="020E0502060401010101" pitchFamily="34" charset="-79"/>
              </a:rPr>
              <a:t>אֲחִימַ֣עַץ</a:t>
            </a:r>
            <a:r>
              <a:rPr lang="he-IL" sz="3200" b="1" dirty="0">
                <a:latin typeface="David" panose="020E0502060401010101" pitchFamily="34" charset="-79"/>
                <a:cs typeface="David" panose="020E0502060401010101" pitchFamily="34" charset="-79"/>
              </a:rPr>
              <a:t> </a:t>
            </a:r>
            <a:r>
              <a:rPr lang="he-IL" sz="3200" b="1" dirty="0" err="1">
                <a:latin typeface="David" panose="020E0502060401010101" pitchFamily="34" charset="-79"/>
                <a:cs typeface="David" panose="020E0502060401010101" pitchFamily="34" charset="-79"/>
              </a:rPr>
              <a:t>בֶּן־צָד֑וֹק</a:t>
            </a:r>
            <a:r>
              <a:rPr lang="he-IL" sz="3200" dirty="0">
                <a:latin typeface="David" panose="020E0502060401010101" pitchFamily="34" charset="-79"/>
                <a:cs typeface="David" panose="020E0502060401010101" pitchFamily="34" charset="-79"/>
              </a:rPr>
              <a:t> וַיֹּ֤אמֶר הַמֶּ֨לֶךְ֙ </a:t>
            </a:r>
            <a:r>
              <a:rPr lang="he-IL" sz="3200" dirty="0" err="1">
                <a:latin typeface="David" panose="020E0502060401010101" pitchFamily="34" charset="-79"/>
                <a:cs typeface="David" panose="020E0502060401010101" pitchFamily="34" charset="-79"/>
              </a:rPr>
              <a:t>אִֽישׁ־ט֣וֹב</a:t>
            </a:r>
            <a:r>
              <a:rPr lang="he-IL" sz="3200" dirty="0">
                <a:latin typeface="David" panose="020E0502060401010101" pitchFamily="34" charset="-79"/>
                <a:cs typeface="David" panose="020E0502060401010101" pitchFamily="34" charset="-79"/>
              </a:rPr>
              <a:t> זֶ֔ה </a:t>
            </a:r>
            <a:r>
              <a:rPr lang="he-IL" sz="3200" dirty="0" err="1">
                <a:latin typeface="David" panose="020E0502060401010101" pitchFamily="34" charset="-79"/>
                <a:cs typeface="David" panose="020E0502060401010101" pitchFamily="34" charset="-79"/>
              </a:rPr>
              <a:t>וְאֶל־בְּשׂוֹרָ֥ה</a:t>
            </a:r>
            <a:r>
              <a:rPr lang="he-IL" sz="3200" dirty="0">
                <a:latin typeface="David" panose="020E0502060401010101" pitchFamily="34" charset="-79"/>
                <a:cs typeface="David" panose="020E0502060401010101" pitchFamily="34" charset="-79"/>
              </a:rPr>
              <a:t> טוֹבָ֖ה יָבֽוֹא׃</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152400" y="206062"/>
            <a:ext cx="6222642" cy="4524315"/>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כו</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ראה הצופה עוד איש רץ והכריז הצופה לחייל ששמר בשער. וכך אמר: אני רואה אדם נוסף רץ יחידי, אמר המלך גם איש זה בשורה בפיו. </a:t>
            </a:r>
          </a:p>
          <a:p>
            <a:r>
              <a:rPr lang="he-IL" sz="3200" b="1" u="sng" dirty="0" err="1" smtClean="0">
                <a:latin typeface="David" panose="020E0502060401010101" pitchFamily="34" charset="-79"/>
                <a:cs typeface="David" panose="020E0502060401010101" pitchFamily="34" charset="-79"/>
              </a:rPr>
              <a:t>כז</a:t>
            </a:r>
            <a:r>
              <a:rPr lang="he-IL" sz="3200" b="1" u="sng" dirty="0" smtClean="0">
                <a:latin typeface="David" panose="020E0502060401010101" pitchFamily="34" charset="-79"/>
                <a:cs typeface="David" panose="020E0502060401010101" pitchFamily="34" charset="-79"/>
              </a:rPr>
              <a:t>. אז אמר הצופה- </a:t>
            </a:r>
            <a:r>
              <a:rPr lang="he-IL" sz="3200" dirty="0" smtClean="0">
                <a:latin typeface="David" panose="020E0502060401010101" pitchFamily="34" charset="-79"/>
                <a:cs typeface="David" panose="020E0502060401010101" pitchFamily="34" charset="-79"/>
              </a:rPr>
              <a:t>אני מבחין בצורת הריצה של האיש הראשון שהוא דומה לריצתו של </a:t>
            </a:r>
            <a:r>
              <a:rPr lang="he-IL" sz="3200" dirty="0" err="1" smtClean="0">
                <a:latin typeface="David" panose="020E0502060401010101" pitchFamily="34" charset="-79"/>
                <a:cs typeface="David" panose="020E0502060401010101" pitchFamily="34" charset="-79"/>
              </a:rPr>
              <a:t>אחימעץ</a:t>
            </a:r>
            <a:r>
              <a:rPr lang="he-IL" sz="3200" dirty="0" smtClean="0">
                <a:latin typeface="David" panose="020E0502060401010101" pitchFamily="34" charset="-79"/>
                <a:cs typeface="David" panose="020E0502060401010101" pitchFamily="34" charset="-79"/>
              </a:rPr>
              <a:t> הבן של צדוק. אמר המלך- אדם טוב הוא ובוודאי בשורה טובה הוא מביא.</a:t>
            </a:r>
          </a:p>
        </p:txBody>
      </p:sp>
      <p:pic>
        <p:nvPicPr>
          <p:cNvPr id="2" name="תמונה 1"/>
          <p:cNvPicPr>
            <a:picLocks noChangeAspect="1"/>
          </p:cNvPicPr>
          <p:nvPr/>
        </p:nvPicPr>
        <p:blipFill>
          <a:blip r:embed="rId2"/>
          <a:stretch>
            <a:fillRect/>
          </a:stretch>
        </p:blipFill>
        <p:spPr>
          <a:xfrm>
            <a:off x="6542468" y="3786992"/>
            <a:ext cx="4365938" cy="2947586"/>
          </a:xfrm>
          <a:prstGeom prst="rect">
            <a:avLst/>
          </a:prstGeom>
        </p:spPr>
      </p:pic>
    </p:spTree>
    <p:extLst>
      <p:ext uri="{BB962C8B-B14F-4D97-AF65-F5344CB8AC3E}">
        <p14:creationId xmlns:p14="http://schemas.microsoft.com/office/powerpoint/2010/main" val="39772656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35651" y="128789"/>
            <a:ext cx="5280338" cy="452431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err="1">
                <a:latin typeface="David" panose="020E0502060401010101" pitchFamily="34" charset="-79"/>
                <a:cs typeface="David" panose="020E0502060401010101" pitchFamily="34" charset="-79"/>
              </a:rPr>
              <a:t>כח</a:t>
            </a:r>
            <a:r>
              <a:rPr lang="he-IL" sz="3200" dirty="0">
                <a:latin typeface="David" panose="020E0502060401010101" pitchFamily="34" charset="-79"/>
                <a:cs typeface="David" panose="020E0502060401010101" pitchFamily="34" charset="-79"/>
              </a:rPr>
              <a:t> וַיִּקְרָ֣א </a:t>
            </a:r>
            <a:r>
              <a:rPr lang="he-IL" sz="3200" dirty="0" err="1">
                <a:latin typeface="David" panose="020E0502060401010101" pitchFamily="34" charset="-79"/>
                <a:cs typeface="David" panose="020E0502060401010101" pitchFamily="34" charset="-79"/>
              </a:rPr>
              <a:t>אֲחִימַ֗עַץ</a:t>
            </a:r>
            <a:r>
              <a:rPr lang="he-IL" sz="3200" dirty="0">
                <a:latin typeface="David" panose="020E0502060401010101" pitchFamily="34" charset="-79"/>
                <a:cs typeface="David" panose="020E0502060401010101" pitchFamily="34" charset="-79"/>
              </a:rPr>
              <a:t> וַיֹּ֤אמֶר </a:t>
            </a:r>
            <a:r>
              <a:rPr lang="he-IL" sz="3200" dirty="0" err="1">
                <a:latin typeface="David" panose="020E0502060401010101" pitchFamily="34" charset="-79"/>
                <a:cs typeface="David" panose="020E0502060401010101" pitchFamily="34" charset="-79"/>
              </a:rPr>
              <a:t>אֶל־הַמֶּ֨לֶך</a:t>
            </a:r>
            <a:r>
              <a:rPr lang="he-IL" sz="3200" dirty="0">
                <a:latin typeface="David" panose="020E0502060401010101" pitchFamily="34" charset="-79"/>
                <a:cs typeface="David" panose="020E0502060401010101" pitchFamily="34" charset="-79"/>
              </a:rPr>
              <a:t>ְ֙ שָׁל֔וֹם </a:t>
            </a:r>
            <a:r>
              <a:rPr lang="he-IL" sz="3200" dirty="0" err="1">
                <a:latin typeface="David" panose="020E0502060401010101" pitchFamily="34" charset="-79"/>
                <a:cs typeface="David" panose="020E0502060401010101" pitchFamily="34" charset="-79"/>
              </a:rPr>
              <a:t>וַיִּשְׁתַּ֧חו</a:t>
            </a:r>
            <a:r>
              <a:rPr lang="he-IL" sz="3200" dirty="0">
                <a:latin typeface="David" panose="020E0502060401010101" pitchFamily="34" charset="-79"/>
                <a:cs typeface="David" panose="020E0502060401010101" pitchFamily="34" charset="-79"/>
              </a:rPr>
              <a:t>ּ לַמֶּ֛לֶךְ לְאַפָּ֖יו </a:t>
            </a:r>
            <a:r>
              <a:rPr lang="he-IL" sz="3200" dirty="0" smtClean="0">
                <a:latin typeface="David" panose="020E0502060401010101" pitchFamily="34" charset="-79"/>
                <a:cs typeface="David" panose="020E0502060401010101" pitchFamily="34" charset="-79"/>
              </a:rPr>
              <a:t>אָ֑רְצָה </a:t>
            </a:r>
            <a:r>
              <a:rPr lang="he-IL" sz="3200" dirty="0">
                <a:latin typeface="David" panose="020E0502060401010101" pitchFamily="34" charset="-79"/>
                <a:cs typeface="David" panose="020E0502060401010101" pitchFamily="34" charset="-79"/>
              </a:rPr>
              <a:t>וַיֹּ֗אמֶר בָּרוּךְ֙ יְהוָ֣ה </a:t>
            </a:r>
            <a:r>
              <a:rPr lang="he-IL" sz="3200" dirty="0" err="1">
                <a:latin typeface="David" panose="020E0502060401010101" pitchFamily="34" charset="-79"/>
                <a:cs typeface="David" panose="020E0502060401010101" pitchFamily="34" charset="-79"/>
              </a:rPr>
              <a:t>אֱלֹהֶ֔יך</a:t>
            </a:r>
            <a:r>
              <a:rPr lang="he-IL" sz="3200" dirty="0">
                <a:latin typeface="David" panose="020E0502060401010101" pitchFamily="34" charset="-79"/>
                <a:cs typeface="David" panose="020E0502060401010101" pitchFamily="34" charset="-79"/>
              </a:rPr>
              <a:t>ָ אֲשֶׁ֤ר סִגַּר֙ </a:t>
            </a:r>
            <a:r>
              <a:rPr lang="he-IL" sz="3200" dirty="0" err="1">
                <a:latin typeface="David" panose="020E0502060401010101" pitchFamily="34" charset="-79"/>
                <a:cs typeface="David" panose="020E0502060401010101" pitchFamily="34" charset="-79"/>
              </a:rPr>
              <a:t>אֶת־הָ֣אֲנָשִׁ֔ים</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אֲשֶׁר־נָֽשְׂא֥ו</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אֶת־יָדָ֖ם</a:t>
            </a:r>
            <a:r>
              <a:rPr lang="he-IL" sz="3200" dirty="0">
                <a:latin typeface="David" panose="020E0502060401010101" pitchFamily="34" charset="-79"/>
                <a:cs typeface="David" panose="020E0502060401010101" pitchFamily="34" charset="-79"/>
              </a:rPr>
              <a:t> בַּֽאדֹנִ֥י הַמֶּֽלֶךְ׃ </a:t>
            </a:r>
            <a:r>
              <a:rPr lang="he-IL" sz="3200" b="1" u="sng" dirty="0" err="1" smtClean="0">
                <a:latin typeface="David" panose="020E0502060401010101" pitchFamily="34" charset="-79"/>
                <a:cs typeface="David" panose="020E0502060401010101" pitchFamily="34" charset="-79"/>
              </a:rPr>
              <a:t>כט</a:t>
            </a:r>
            <a:r>
              <a:rPr lang="he-IL" sz="3200" dirty="0" smtClean="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וַיֹּ֣אמֶר הַמֶּ֔לֶךְ שָׁל֥וֹם לַנַּ֖עַר לְאַבְשָׁל֑וֹם </a:t>
            </a:r>
            <a:r>
              <a:rPr lang="he-IL" sz="3200" dirty="0">
                <a:latin typeface="David" panose="020E0502060401010101" pitchFamily="34" charset="-79"/>
                <a:cs typeface="David" panose="020E0502060401010101" pitchFamily="34" charset="-79"/>
              </a:rPr>
              <a:t>וַיֹּ֣אמֶר </a:t>
            </a:r>
            <a:r>
              <a:rPr lang="he-IL" sz="3200" dirty="0" err="1">
                <a:latin typeface="David" panose="020E0502060401010101" pitchFamily="34" charset="-79"/>
                <a:cs typeface="David" panose="020E0502060401010101" pitchFamily="34" charset="-79"/>
              </a:rPr>
              <a:t>אֲחִימַ֡עַץ</a:t>
            </a:r>
            <a:r>
              <a:rPr lang="he-IL" sz="3200" dirty="0">
                <a:latin typeface="David" panose="020E0502060401010101" pitchFamily="34" charset="-79"/>
                <a:cs typeface="David" panose="020E0502060401010101" pitchFamily="34" charset="-79"/>
              </a:rPr>
              <a:t> רָאִיתִי֩ הֶֽהָמ֨וֹן הַגָּד֜וֹל לִ֠שְׁלֹחַ </a:t>
            </a:r>
            <a:r>
              <a:rPr lang="he-IL" sz="3200" dirty="0" err="1">
                <a:latin typeface="David" panose="020E0502060401010101" pitchFamily="34" charset="-79"/>
                <a:cs typeface="David" panose="020E0502060401010101" pitchFamily="34" charset="-79"/>
              </a:rPr>
              <a:t>אֶת־עֶ֨בֶד</a:t>
            </a:r>
            <a:r>
              <a:rPr lang="he-IL" sz="3200" dirty="0">
                <a:latin typeface="David" panose="020E0502060401010101" pitchFamily="34" charset="-79"/>
                <a:cs typeface="David" panose="020E0502060401010101" pitchFamily="34" charset="-79"/>
              </a:rPr>
              <a:t> הַמֶּ֤לֶךְ יוֹאָב֙ </a:t>
            </a:r>
            <a:r>
              <a:rPr lang="he-IL" sz="3200" dirty="0" err="1">
                <a:latin typeface="David" panose="020E0502060401010101" pitchFamily="34" charset="-79"/>
                <a:cs typeface="David" panose="020E0502060401010101" pitchFamily="34" charset="-79"/>
              </a:rPr>
              <a:t>וְאֶת־עַבְדֶּ֔ך</a:t>
            </a:r>
            <a:r>
              <a:rPr lang="he-IL" sz="3200" dirty="0">
                <a:latin typeface="David" panose="020E0502060401010101" pitchFamily="34" charset="-79"/>
                <a:cs typeface="David" panose="020E0502060401010101" pitchFamily="34" charset="-79"/>
              </a:rPr>
              <a:t>ָ וְלֹ֥א יָדַ֖עְתִּי מָֽה׃</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178157" y="144747"/>
            <a:ext cx="6274157" cy="6001643"/>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כח</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הגיע </a:t>
            </a:r>
            <a:r>
              <a:rPr lang="he-IL" sz="3200" dirty="0" err="1" smtClean="0">
                <a:latin typeface="David" panose="020E0502060401010101" pitchFamily="34" charset="-79"/>
                <a:cs typeface="David" panose="020E0502060401010101" pitchFamily="34" charset="-79"/>
              </a:rPr>
              <a:t>אחימעץ</a:t>
            </a:r>
            <a:r>
              <a:rPr lang="he-IL" sz="3200" dirty="0" smtClean="0">
                <a:latin typeface="David" panose="020E0502060401010101" pitchFamily="34" charset="-79"/>
                <a:cs typeface="David" panose="020E0502060401010101" pitchFamily="34" charset="-79"/>
              </a:rPr>
              <a:t> והכריז וברך את המלך בברכת שלום והשתחווה למלך מלא קומתו, וכך אמר- תודה לה' אלוקיך על שמסר בידך את האנשים שהעזו לקום כנגדך ולמרוד באדוני המלך. </a:t>
            </a:r>
          </a:p>
          <a:p>
            <a:r>
              <a:rPr lang="he-IL" sz="3200" b="1" u="sng" dirty="0" err="1" smtClean="0">
                <a:latin typeface="David" panose="020E0502060401010101" pitchFamily="34" charset="-79"/>
                <a:cs typeface="David" panose="020E0502060401010101" pitchFamily="34" charset="-79"/>
              </a:rPr>
              <a:t>כט</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שאל המלך: האם לא נפגע הילד אבשלום</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ענה </a:t>
            </a:r>
            <a:r>
              <a:rPr lang="he-IL" sz="3200" b="1" u="sng" dirty="0" err="1" smtClean="0">
                <a:latin typeface="David" panose="020E0502060401010101" pitchFamily="34" charset="-79"/>
                <a:cs typeface="David" panose="020E0502060401010101" pitchFamily="34" charset="-79"/>
              </a:rPr>
              <a:t>אחימעץ</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הבחנתי במהומה גדולה כשנשלח הכושי אליך ע"י יואב וגם אותי שלח אליך ואיני יודע מה סיבתה. </a:t>
            </a:r>
          </a:p>
          <a:p>
            <a:r>
              <a:rPr lang="he-IL" sz="2800" dirty="0" smtClean="0">
                <a:latin typeface="David" panose="020E0502060401010101" pitchFamily="34" charset="-79"/>
                <a:cs typeface="David" panose="020E0502060401010101" pitchFamily="34" charset="-79"/>
              </a:rPr>
              <a:t>(</a:t>
            </a:r>
            <a:r>
              <a:rPr lang="he-IL" sz="2800" dirty="0" err="1" smtClean="0">
                <a:latin typeface="David" panose="020E0502060401010101" pitchFamily="34" charset="-79"/>
                <a:cs typeface="David" panose="020E0502060401010101" pitchFamily="34" charset="-79"/>
              </a:rPr>
              <a:t>אחימעץ</a:t>
            </a:r>
            <a:r>
              <a:rPr lang="he-IL" sz="2800" dirty="0" smtClean="0">
                <a:latin typeface="David" panose="020E0502060401010101" pitchFamily="34" charset="-79"/>
                <a:cs typeface="David" panose="020E0502060401010101" pitchFamily="34" charset="-79"/>
              </a:rPr>
              <a:t> לא רצה לספר על מות אבשלום לכן סיפר שלא שמע מה קרה עם אבשלום ורק נישלח לספר על הניצחון)</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0945783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35652" y="141667"/>
            <a:ext cx="5280338" cy="452431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ל</a:t>
            </a:r>
            <a:r>
              <a:rPr lang="he-IL" sz="3200" dirty="0">
                <a:latin typeface="David" panose="020E0502060401010101" pitchFamily="34" charset="-79"/>
                <a:cs typeface="David" panose="020E0502060401010101" pitchFamily="34" charset="-79"/>
              </a:rPr>
              <a:t> וַיֹּ֣אמֶר הַמֶּ֔לֶךְ סֹ֖ב </a:t>
            </a:r>
            <a:r>
              <a:rPr lang="he-IL" sz="3200" dirty="0" err="1">
                <a:latin typeface="David" panose="020E0502060401010101" pitchFamily="34" charset="-79"/>
                <a:cs typeface="David" panose="020E0502060401010101" pitchFamily="34" charset="-79"/>
              </a:rPr>
              <a:t>הִתְיַצֵּ֣ב</a:t>
            </a:r>
            <a:r>
              <a:rPr lang="he-IL" sz="3200" dirty="0">
                <a:latin typeface="David" panose="020E0502060401010101" pitchFamily="34" charset="-79"/>
                <a:cs typeface="David" panose="020E0502060401010101" pitchFamily="34" charset="-79"/>
              </a:rPr>
              <a:t> כֹּ֑ה וַיִּסֹּ֖ב וַֽיַּעֲמֹֽד׃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לא</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וְהִנֵּ֥ה הַכּוּשִׁ֖י בָּ֑א וַיֹּ֣אמֶר הַכּוּשִׁ֗י יִתְבַּשֵּׂר֙ אֲדֹנִ֣י הַמֶּ֔לֶךְ </a:t>
            </a:r>
            <a:r>
              <a:rPr lang="he-IL" sz="3200" dirty="0" err="1">
                <a:latin typeface="David" panose="020E0502060401010101" pitchFamily="34" charset="-79"/>
                <a:cs typeface="David" panose="020E0502060401010101" pitchFamily="34" charset="-79"/>
              </a:rPr>
              <a:t>כִּֽי־שְׁפָטְך</a:t>
            </a:r>
            <a:r>
              <a:rPr lang="he-IL" sz="3200" dirty="0">
                <a:latin typeface="David" panose="020E0502060401010101" pitchFamily="34" charset="-79"/>
                <a:cs typeface="David" panose="020E0502060401010101" pitchFamily="34" charset="-79"/>
              </a:rPr>
              <a:t>ָ֤ יְהוָה֙ הַיּ֔וֹם מִיַּ֖ד </a:t>
            </a:r>
            <a:r>
              <a:rPr lang="he-IL" sz="3200" dirty="0" err="1">
                <a:latin typeface="David" panose="020E0502060401010101" pitchFamily="34" charset="-79"/>
                <a:cs typeface="David" panose="020E0502060401010101" pitchFamily="34" charset="-79"/>
              </a:rPr>
              <a:t>כָּל־הַקָּמִ֥ים</a:t>
            </a:r>
            <a:r>
              <a:rPr lang="he-IL" sz="3200" dirty="0">
                <a:latin typeface="David" panose="020E0502060401010101" pitchFamily="34" charset="-79"/>
                <a:cs typeface="David" panose="020E0502060401010101" pitchFamily="34" charset="-79"/>
              </a:rPr>
              <a:t> עָלֶֽיךָ׃ {ס}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לב</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וַיֹּ֤אמֶר הַמֶּ֨לֶךְ֙ </a:t>
            </a:r>
            <a:r>
              <a:rPr lang="he-IL" sz="3200" dirty="0" err="1">
                <a:latin typeface="David" panose="020E0502060401010101" pitchFamily="34" charset="-79"/>
                <a:cs typeface="David" panose="020E0502060401010101" pitchFamily="34" charset="-79"/>
              </a:rPr>
              <a:t>אֶל־הַכּוּשִׁ֔י</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הֲשָׁל֥וֹם לַנַּ֖עַר לְאַבְשָׁל֑וֹם</a:t>
            </a:r>
            <a:r>
              <a:rPr lang="he-IL" sz="3200" dirty="0">
                <a:latin typeface="David" panose="020E0502060401010101" pitchFamily="34" charset="-79"/>
                <a:cs typeface="David" panose="020E0502060401010101" pitchFamily="34" charset="-79"/>
              </a:rPr>
              <a:t> וַיֹּ֣אמֶר הַכּוּשִׁ֗י יִֽהְי֤וּ כַנַּ֨עַר֙ </a:t>
            </a:r>
            <a:r>
              <a:rPr lang="he-IL" sz="3200" dirty="0" err="1">
                <a:latin typeface="David" panose="020E0502060401010101" pitchFamily="34" charset="-79"/>
                <a:cs typeface="David" panose="020E0502060401010101" pitchFamily="34" charset="-79"/>
              </a:rPr>
              <a:t>אֹֽיְבֵי</a:t>
            </a:r>
            <a:r>
              <a:rPr lang="he-IL" sz="3200" dirty="0">
                <a:latin typeface="David" panose="020E0502060401010101" pitchFamily="34" charset="-79"/>
                <a:cs typeface="David" panose="020E0502060401010101" pitchFamily="34" charset="-79"/>
              </a:rPr>
              <a:t>֙ אֲדֹנִ֣י הַמֶּ֔לֶךְ וְכֹ֛ל </a:t>
            </a:r>
            <a:r>
              <a:rPr lang="he-IL" sz="3200" dirty="0" err="1">
                <a:latin typeface="David" panose="020E0502060401010101" pitchFamily="34" charset="-79"/>
                <a:cs typeface="David" panose="020E0502060401010101" pitchFamily="34" charset="-79"/>
              </a:rPr>
              <a:t>אֲשֶׁר־קָ֥מו</a:t>
            </a:r>
            <a:r>
              <a:rPr lang="he-IL" sz="3200" dirty="0">
                <a:latin typeface="David" panose="020E0502060401010101" pitchFamily="34" charset="-79"/>
                <a:cs typeface="David" panose="020E0502060401010101" pitchFamily="34" charset="-79"/>
              </a:rPr>
              <a:t>ּ עָלֶ֖יךָ לְרָעָֽה׃</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242552" y="141668"/>
            <a:ext cx="6299916" cy="4524315"/>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 </a:t>
            </a:r>
            <a:r>
              <a:rPr lang="he-IL" sz="3200" dirty="0" smtClean="0">
                <a:latin typeface="David" panose="020E0502060401010101" pitchFamily="34" charset="-79"/>
                <a:cs typeface="David" panose="020E0502060401010101" pitchFamily="34" charset="-79"/>
              </a:rPr>
              <a:t>אמר המלך </a:t>
            </a:r>
            <a:r>
              <a:rPr lang="he-IL" sz="3200" dirty="0" err="1" smtClean="0">
                <a:latin typeface="David" panose="020E0502060401010101" pitchFamily="34" charset="-79"/>
                <a:cs typeface="David" panose="020E0502060401010101" pitchFamily="34" charset="-79"/>
              </a:rPr>
              <a:t>לאחימעץ</a:t>
            </a:r>
            <a:r>
              <a:rPr lang="he-IL" sz="3200" dirty="0" smtClean="0">
                <a:latin typeface="David" panose="020E0502060401010101" pitchFamily="34" charset="-79"/>
                <a:cs typeface="David" panose="020E0502060401010101" pitchFamily="34" charset="-79"/>
              </a:rPr>
              <a:t> פנה הצידה ועמוד כאן . פנה </a:t>
            </a:r>
            <a:r>
              <a:rPr lang="he-IL" sz="3200" dirty="0" err="1" smtClean="0">
                <a:latin typeface="David" panose="020E0502060401010101" pitchFamily="34" charset="-79"/>
                <a:cs typeface="David" panose="020E0502060401010101" pitchFamily="34" charset="-79"/>
              </a:rPr>
              <a:t>אחימעץ</a:t>
            </a:r>
            <a:r>
              <a:rPr lang="he-IL" sz="3200" dirty="0" smtClean="0">
                <a:latin typeface="David" panose="020E0502060401010101" pitchFamily="34" charset="-79"/>
                <a:cs typeface="David" panose="020E0502060401010101" pitchFamily="34" charset="-79"/>
              </a:rPr>
              <a:t> ועמד בצד. </a:t>
            </a:r>
          </a:p>
          <a:p>
            <a:r>
              <a:rPr lang="he-IL" sz="3200" b="1" u="sng" dirty="0" smtClean="0">
                <a:latin typeface="David" panose="020E0502060401010101" pitchFamily="34" charset="-79"/>
                <a:cs typeface="David" panose="020E0502060401010101" pitchFamily="34" charset="-79"/>
              </a:rPr>
              <a:t>לא. </a:t>
            </a:r>
            <a:r>
              <a:rPr lang="he-IL" sz="3200" dirty="0" smtClean="0">
                <a:latin typeface="David" panose="020E0502060401010101" pitchFamily="34" charset="-79"/>
                <a:cs typeface="David" panose="020E0502060401010101" pitchFamily="34" charset="-79"/>
              </a:rPr>
              <a:t>וכבר הכושי ניכנס. וכך אמר- בשורה טובה לאדוני המלך שאכן נקם ה' היום נקמתך מכל המורדים בך. </a:t>
            </a:r>
          </a:p>
          <a:p>
            <a:r>
              <a:rPr lang="he-IL" sz="3200" b="1" u="sng" dirty="0" smtClean="0">
                <a:latin typeface="David" panose="020E0502060401010101" pitchFamily="34" charset="-79"/>
                <a:cs typeface="David" panose="020E0502060401010101" pitchFamily="34" charset="-79"/>
              </a:rPr>
              <a:t>לב</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שאל המלך את הכושי- </a:t>
            </a:r>
            <a:r>
              <a:rPr lang="he-IL" sz="3200" dirty="0" smtClean="0">
                <a:latin typeface="David" panose="020E0502060401010101" pitchFamily="34" charset="-79"/>
                <a:cs typeface="David" panose="020E0502060401010101" pitchFamily="34" charset="-79"/>
              </a:rPr>
              <a:t>האם לא נפגע הילד אבשלום? </a:t>
            </a:r>
            <a:r>
              <a:rPr lang="he-IL" sz="3200" b="1" u="sng" dirty="0" smtClean="0">
                <a:latin typeface="David" panose="020E0502060401010101" pitchFamily="34" charset="-79"/>
                <a:cs typeface="David" panose="020E0502060401010101" pitchFamily="34" charset="-79"/>
              </a:rPr>
              <a:t>ענה הכושי- </a:t>
            </a:r>
            <a:r>
              <a:rPr lang="he-IL" sz="3200" dirty="0" smtClean="0">
                <a:latin typeface="David" panose="020E0502060401010101" pitchFamily="34" charset="-79"/>
                <a:cs typeface="David" panose="020E0502060401010101" pitchFamily="34" charset="-79"/>
              </a:rPr>
              <a:t>הלוואי ויהיו כמו אבשלום כל שאר שונאי אדוני המלך וכל אלו שהתייצבו נגדך לפגוע בך.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0421134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2886" y="257578"/>
            <a:ext cx="10637950" cy="649408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סכום הפרק:</a:t>
            </a:r>
          </a:p>
          <a:p>
            <a:r>
              <a:rPr lang="he-IL" sz="3200" dirty="0" smtClean="0">
                <a:latin typeface="David" panose="020E0502060401010101" pitchFamily="34" charset="-79"/>
                <a:cs typeface="David" panose="020E0502060401010101" pitchFamily="34" charset="-79"/>
              </a:rPr>
              <a:t>דוד נערך לקראת מלחמה עם אבשלום שליש ביד יואב שליש עם אבישי ושליש עם איתי הגיתי, הוא רוצה גם לצאת למלחמה, אך העם מונע ממנו והוא נישאר בביתו. </a:t>
            </a:r>
          </a:p>
          <a:p>
            <a:r>
              <a:rPr lang="he-IL" sz="3200" dirty="0" smtClean="0">
                <a:latin typeface="David" panose="020E0502060401010101" pitchFamily="34" charset="-79"/>
                <a:cs typeface="David" panose="020E0502060401010101" pitchFamily="34" charset="-79"/>
              </a:rPr>
              <a:t>דוד מצווה שירחמו על אבשלום ולא ימיתו אותו. במלחמה ישראל החלו להינגף. ונפלו מאנשי אבשלום 20 אלף , וביער אפרים מתו הרבה יותר ע"י החיות הרעות. </a:t>
            </a:r>
          </a:p>
          <a:p>
            <a:r>
              <a:rPr lang="he-IL" sz="3200" dirty="0" smtClean="0">
                <a:latin typeface="David" panose="020E0502060401010101" pitchFamily="34" charset="-79"/>
                <a:cs typeface="David" panose="020E0502060401010101" pitchFamily="34" charset="-79"/>
              </a:rPr>
              <a:t>אבשלום רכב על פרד </a:t>
            </a:r>
            <a:r>
              <a:rPr lang="he-IL" sz="3200" dirty="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כשעבר מתחת לעץ האלה נתלה שם. יואב תקע שלושה שבטים בליבו של אבשלום. ועשרת הנערים באו והמיתו אותו. יואב תקע בשופר ונעצרה המלחמה. </a:t>
            </a:r>
          </a:p>
          <a:p>
            <a:r>
              <a:rPr lang="he-IL" sz="3200" dirty="0" err="1" smtClean="0">
                <a:latin typeface="David" panose="020E0502060401010101" pitchFamily="34" charset="-79"/>
                <a:cs typeface="David" panose="020E0502060401010101" pitchFamily="34" charset="-79"/>
              </a:rPr>
              <a:t>אחימעץ</a:t>
            </a:r>
            <a:r>
              <a:rPr lang="he-IL" sz="3200" dirty="0" smtClean="0">
                <a:latin typeface="David" panose="020E0502060401010101" pitchFamily="34" charset="-79"/>
                <a:cs typeface="David" panose="020E0502060401010101" pitchFamily="34" charset="-79"/>
              </a:rPr>
              <a:t> רץ לבשר על תוצאות המלחמה. ששאל אותו דוד מה שלום הנער אבשלום? אמר שאינו יודע. אולם הנער הכושי הודיע לדוד שהמיתו גם את אבשלום</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960784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53792" y="128789"/>
            <a:ext cx="11462197" cy="6555641"/>
          </a:xfrm>
          <a:prstGeom prst="rect">
            <a:avLst/>
          </a:prstGeom>
          <a:solidFill>
            <a:schemeClr val="accent2">
              <a:lumMod val="60000"/>
              <a:lumOff val="40000"/>
            </a:schemeClr>
          </a:solidFill>
          <a:ln w="38100">
            <a:solidFill>
              <a:schemeClr val="tx1"/>
            </a:solidFill>
          </a:ln>
        </p:spPr>
        <p:txBody>
          <a:bodyPr wrap="square" rtlCol="1">
            <a:spAutoFit/>
          </a:bodyPr>
          <a:lstStyle/>
          <a:p>
            <a:r>
              <a:rPr lang="he-IL" sz="2800" b="1" u="sng" dirty="0"/>
              <a:t>שאלות ומשימות:</a:t>
            </a:r>
            <a:endParaRPr lang="en-US" sz="2800" b="1" u="sng" dirty="0"/>
          </a:p>
          <a:p>
            <a:pPr lvl="0"/>
            <a:r>
              <a:rPr lang="he-IL" sz="2800" dirty="0" smtClean="0">
                <a:latin typeface="David" panose="020E0502060401010101" pitchFamily="34" charset="-79"/>
                <a:cs typeface="David" panose="020E0502060401010101" pitchFamily="34" charset="-79"/>
              </a:rPr>
              <a:t>1.מדוע </a:t>
            </a:r>
            <a:r>
              <a:rPr lang="he-IL" sz="2800" dirty="0">
                <a:latin typeface="David" panose="020E0502060401010101" pitchFamily="34" charset="-79"/>
                <a:cs typeface="David" panose="020E0502060401010101" pitchFamily="34" charset="-79"/>
              </a:rPr>
              <a:t>פוקד דוד את העם? __________________________________________</a:t>
            </a:r>
            <a:endParaRPr lang="en-US" sz="2800" dirty="0">
              <a:latin typeface="David" panose="020E0502060401010101" pitchFamily="34" charset="-79"/>
              <a:cs typeface="David" panose="020E0502060401010101" pitchFamily="34" charset="-79"/>
            </a:endParaRPr>
          </a:p>
          <a:p>
            <a:pPr lvl="0"/>
            <a:r>
              <a:rPr lang="he-IL" sz="2800" dirty="0" smtClean="0">
                <a:latin typeface="David" panose="020E0502060401010101" pitchFamily="34" charset="-79"/>
                <a:cs typeface="David" panose="020E0502060401010101" pitchFamily="34" charset="-79"/>
              </a:rPr>
              <a:t>2.לכמה </a:t>
            </a:r>
            <a:r>
              <a:rPr lang="he-IL" sz="2800" dirty="0">
                <a:latin typeface="David" panose="020E0502060401010101" pitchFamily="34" charset="-79"/>
                <a:cs typeface="David" panose="020E0502060401010101" pitchFamily="34" charset="-79"/>
              </a:rPr>
              <a:t>כוחות הוא מחלק את העם?  __________________________________________</a:t>
            </a:r>
            <a:endParaRPr lang="en-US" sz="2800" dirty="0">
              <a:latin typeface="David" panose="020E0502060401010101" pitchFamily="34" charset="-79"/>
              <a:cs typeface="David" panose="020E0502060401010101" pitchFamily="34" charset="-79"/>
            </a:endParaRPr>
          </a:p>
          <a:p>
            <a:pPr lvl="0"/>
            <a:r>
              <a:rPr lang="he-IL" sz="2800" dirty="0" smtClean="0">
                <a:latin typeface="David" panose="020E0502060401010101" pitchFamily="34" charset="-79"/>
                <a:cs typeface="David" panose="020E0502060401010101" pitchFamily="34" charset="-79"/>
              </a:rPr>
              <a:t>3.מדוע </a:t>
            </a:r>
            <a:r>
              <a:rPr lang="he-IL" sz="2800" dirty="0">
                <a:latin typeface="David" panose="020E0502060401010101" pitchFamily="34" charset="-79"/>
                <a:cs typeface="David" panose="020E0502060401010101" pitchFamily="34" charset="-79"/>
              </a:rPr>
              <a:t>מונעים מדוד להצטרף לקרב? __________________________________________</a:t>
            </a:r>
            <a:endParaRPr lang="en-US" sz="2800" dirty="0">
              <a:latin typeface="David" panose="020E0502060401010101" pitchFamily="34" charset="-79"/>
              <a:cs typeface="David" panose="020E0502060401010101" pitchFamily="34" charset="-79"/>
            </a:endParaRPr>
          </a:p>
          <a:p>
            <a:pPr lvl="0"/>
            <a:r>
              <a:rPr lang="he-IL" sz="2800" dirty="0" smtClean="0">
                <a:latin typeface="David" panose="020E0502060401010101" pitchFamily="34" charset="-79"/>
                <a:cs typeface="David" panose="020E0502060401010101" pitchFamily="34" charset="-79"/>
              </a:rPr>
              <a:t>4.מה </a:t>
            </a:r>
            <a:r>
              <a:rPr lang="he-IL" sz="2800" dirty="0">
                <a:latin typeface="David" panose="020E0502060401010101" pitchFamily="34" charset="-79"/>
                <a:cs typeface="David" panose="020E0502060401010101" pitchFamily="34" charset="-79"/>
              </a:rPr>
              <a:t>מצוה המלך את ראשי הצבא? </a:t>
            </a:r>
            <a:r>
              <a:rPr lang="he-IL" sz="2800" dirty="0" smtClean="0">
                <a:latin typeface="David" panose="020E0502060401010101" pitchFamily="34" charset="-79"/>
                <a:cs typeface="David" panose="020E0502060401010101" pitchFamily="34" charset="-79"/>
              </a:rPr>
              <a:t>_______________________________________</a:t>
            </a:r>
            <a:endParaRPr lang="en-US" sz="2800" dirty="0">
              <a:latin typeface="David" panose="020E0502060401010101" pitchFamily="34" charset="-79"/>
              <a:cs typeface="David" panose="020E0502060401010101" pitchFamily="34" charset="-79"/>
            </a:endParaRPr>
          </a:p>
          <a:p>
            <a:pPr lvl="0"/>
            <a:r>
              <a:rPr lang="he-IL" sz="2800" dirty="0" smtClean="0">
                <a:latin typeface="David" panose="020E0502060401010101" pitchFamily="34" charset="-79"/>
                <a:cs typeface="David" panose="020E0502060401010101" pitchFamily="34" charset="-79"/>
              </a:rPr>
              <a:t>5.מי </a:t>
            </a:r>
            <a:r>
              <a:rPr lang="he-IL" sz="2800" dirty="0">
                <a:latin typeface="David" panose="020E0502060401010101" pitchFamily="34" charset="-79"/>
                <a:cs typeface="David" panose="020E0502060401010101" pitchFamily="34" charset="-79"/>
              </a:rPr>
              <a:t>נכשל במלחמה זו? ______________ וכמה נהרגו? </a:t>
            </a:r>
            <a:r>
              <a:rPr lang="he-IL" sz="2800" dirty="0" smtClean="0">
                <a:latin typeface="David" panose="020E0502060401010101" pitchFamily="34" charset="-79"/>
                <a:cs typeface="David" panose="020E0502060401010101" pitchFamily="34" charset="-79"/>
              </a:rPr>
              <a:t>_____________________</a:t>
            </a:r>
            <a:endParaRPr lang="en-US" sz="2800" dirty="0">
              <a:latin typeface="David" panose="020E0502060401010101" pitchFamily="34" charset="-79"/>
              <a:cs typeface="David" panose="020E0502060401010101" pitchFamily="34" charset="-79"/>
            </a:endParaRPr>
          </a:p>
          <a:p>
            <a:pPr lvl="0"/>
            <a:r>
              <a:rPr lang="he-IL" sz="2800" dirty="0" smtClean="0">
                <a:latin typeface="David" panose="020E0502060401010101" pitchFamily="34" charset="-79"/>
                <a:cs typeface="David" panose="020E0502060401010101" pitchFamily="34" charset="-79"/>
              </a:rPr>
              <a:t>6.מה </a:t>
            </a:r>
            <a:r>
              <a:rPr lang="he-IL" sz="2800" dirty="0">
                <a:latin typeface="David" panose="020E0502060401010101" pitchFamily="34" charset="-79"/>
                <a:cs typeface="David" panose="020E0502060401010101" pitchFamily="34" charset="-79"/>
              </a:rPr>
              <a:t>גרם לעם </a:t>
            </a:r>
            <a:r>
              <a:rPr lang="he-IL" sz="2800" dirty="0" err="1">
                <a:latin typeface="David" panose="020E0502060401010101" pitchFamily="34" charset="-79"/>
                <a:cs typeface="David" panose="020E0502060401010101" pitchFamily="34" charset="-79"/>
              </a:rPr>
              <a:t>להֵהָרֵג</a:t>
            </a:r>
            <a:r>
              <a:rPr lang="he-IL" sz="2800" dirty="0">
                <a:latin typeface="David" panose="020E0502060401010101" pitchFamily="34" charset="-79"/>
                <a:cs typeface="David" panose="020E0502060401010101" pitchFamily="34" charset="-79"/>
              </a:rPr>
              <a:t>? __________________________________________</a:t>
            </a:r>
            <a:endParaRPr lang="en-US" sz="2800" dirty="0">
              <a:latin typeface="David" panose="020E0502060401010101" pitchFamily="34" charset="-79"/>
              <a:cs typeface="David" panose="020E0502060401010101" pitchFamily="34" charset="-79"/>
            </a:endParaRPr>
          </a:p>
          <a:p>
            <a:pPr lvl="0"/>
            <a:r>
              <a:rPr lang="he-IL" sz="2800" dirty="0" smtClean="0">
                <a:latin typeface="David" panose="020E0502060401010101" pitchFamily="34" charset="-79"/>
                <a:cs typeface="David" panose="020E0502060401010101" pitchFamily="34" charset="-79"/>
              </a:rPr>
              <a:t>7.מדוע </a:t>
            </a:r>
            <a:r>
              <a:rPr lang="he-IL" sz="2800" dirty="0">
                <a:latin typeface="David" panose="020E0502060401010101" pitchFamily="34" charset="-79"/>
                <a:cs typeface="David" panose="020E0502060401010101" pitchFamily="34" charset="-79"/>
              </a:rPr>
              <a:t>לא הסכים הנער להרוג את אבשלום?  </a:t>
            </a:r>
            <a:r>
              <a:rPr lang="he-IL" sz="2800" dirty="0" smtClean="0">
                <a:latin typeface="David" panose="020E0502060401010101" pitchFamily="34" charset="-79"/>
                <a:cs typeface="David" panose="020E0502060401010101" pitchFamily="34" charset="-79"/>
              </a:rPr>
              <a:t>_____________________________</a:t>
            </a:r>
            <a:endParaRPr lang="en-US" sz="2800" dirty="0">
              <a:latin typeface="David" panose="020E0502060401010101" pitchFamily="34" charset="-79"/>
              <a:cs typeface="David" panose="020E0502060401010101" pitchFamily="34" charset="-79"/>
            </a:endParaRPr>
          </a:p>
          <a:p>
            <a:pPr lvl="0"/>
            <a:r>
              <a:rPr lang="he-IL" sz="2800" dirty="0" smtClean="0">
                <a:latin typeface="David" panose="020E0502060401010101" pitchFamily="34" charset="-79"/>
                <a:cs typeface="David" panose="020E0502060401010101" pitchFamily="34" charset="-79"/>
              </a:rPr>
              <a:t>8.מי </a:t>
            </a:r>
            <a:r>
              <a:rPr lang="he-IL" sz="2800" dirty="0">
                <a:latin typeface="David" panose="020E0502060401010101" pitchFamily="34" charset="-79"/>
                <a:cs typeface="David" panose="020E0502060401010101" pitchFamily="34" charset="-79"/>
              </a:rPr>
              <a:t>הורג את אבשלום? __________________________________________</a:t>
            </a:r>
            <a:endParaRPr lang="en-US" sz="2800" dirty="0">
              <a:latin typeface="David" panose="020E0502060401010101" pitchFamily="34" charset="-79"/>
              <a:cs typeface="David" panose="020E0502060401010101" pitchFamily="34" charset="-79"/>
            </a:endParaRPr>
          </a:p>
          <a:p>
            <a:pPr lvl="0"/>
            <a:r>
              <a:rPr lang="he-IL" sz="2800" dirty="0" smtClean="0">
                <a:latin typeface="David" panose="020E0502060401010101" pitchFamily="34" charset="-79"/>
                <a:cs typeface="David" panose="020E0502060401010101" pitchFamily="34" charset="-79"/>
              </a:rPr>
              <a:t>9.כיצד </a:t>
            </a:r>
            <a:r>
              <a:rPr lang="he-IL" sz="2800" dirty="0">
                <a:latin typeface="David" panose="020E0502060401010101" pitchFamily="34" charset="-79"/>
                <a:cs typeface="David" panose="020E0502060401010101" pitchFamily="34" charset="-79"/>
              </a:rPr>
              <a:t>מסתיימת המלחמה? </a:t>
            </a:r>
            <a:r>
              <a:rPr lang="he-IL" sz="2800" dirty="0" smtClean="0">
                <a:latin typeface="David" panose="020E0502060401010101" pitchFamily="34" charset="-79"/>
                <a:cs typeface="David" panose="020E0502060401010101" pitchFamily="34" charset="-79"/>
              </a:rPr>
              <a:t>________________________________________</a:t>
            </a:r>
          </a:p>
          <a:p>
            <a:pPr lvl="0"/>
            <a:r>
              <a:rPr lang="he-IL" sz="2800" dirty="0" smtClean="0">
                <a:latin typeface="David" panose="020E0502060401010101" pitchFamily="34" charset="-79"/>
                <a:cs typeface="David" panose="020E0502060401010101" pitchFamily="34" charset="-79"/>
              </a:rPr>
              <a:t>10 מי </a:t>
            </a:r>
            <a:r>
              <a:rPr lang="he-IL" sz="2800" dirty="0">
                <a:latin typeface="David" panose="020E0502060401010101" pitchFamily="34" charset="-79"/>
                <a:cs typeface="David" panose="020E0502060401010101" pitchFamily="34" charset="-79"/>
              </a:rPr>
              <a:t>הם שני המבשרים שרצו אל דוד? </a:t>
            </a:r>
            <a:r>
              <a:rPr lang="he-IL" sz="2800" dirty="0" smtClean="0">
                <a:latin typeface="David" panose="020E0502060401010101" pitchFamily="34" charset="-79"/>
                <a:cs typeface="David" panose="020E0502060401010101" pitchFamily="34" charset="-79"/>
              </a:rPr>
              <a:t>________________________________</a:t>
            </a:r>
            <a:endParaRPr lang="en-US" sz="2800" dirty="0">
              <a:latin typeface="David" panose="020E0502060401010101" pitchFamily="34" charset="-79"/>
              <a:cs typeface="David" panose="020E0502060401010101" pitchFamily="34" charset="-79"/>
            </a:endParaRPr>
          </a:p>
          <a:p>
            <a:pPr lvl="0"/>
            <a:r>
              <a:rPr lang="he-IL" sz="2800" dirty="0" smtClean="0">
                <a:latin typeface="David" panose="020E0502060401010101" pitchFamily="34" charset="-79"/>
                <a:cs typeface="David" panose="020E0502060401010101" pitchFamily="34" charset="-79"/>
              </a:rPr>
              <a:t>11.מי </a:t>
            </a:r>
            <a:r>
              <a:rPr lang="he-IL" sz="2800" dirty="0">
                <a:latin typeface="David" panose="020E0502060401010101" pitchFamily="34" charset="-79"/>
                <a:cs typeface="David" panose="020E0502060401010101" pitchFamily="34" charset="-79"/>
              </a:rPr>
              <a:t>אומר למלך שאבשלום נהרג? </a:t>
            </a:r>
            <a:r>
              <a:rPr lang="he-IL" sz="2800" smtClean="0">
                <a:latin typeface="David" panose="020E0502060401010101" pitchFamily="34" charset="-79"/>
                <a:cs typeface="David" panose="020E0502060401010101" pitchFamily="34" charset="-79"/>
              </a:rPr>
              <a:t>___________________________________</a:t>
            </a:r>
            <a:endParaRPr lang="en-US"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978872393"/>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83048</TotalTime>
  <Words>2136</Words>
  <Application>Microsoft Office PowerPoint</Application>
  <PresentationFormat>מסך רחב</PresentationFormat>
  <Paragraphs>112</Paragraphs>
  <Slides>19</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19</vt:i4>
      </vt:variant>
    </vt:vector>
  </HeadingPairs>
  <TitlesOfParts>
    <vt:vector size="25" baseType="lpstr">
      <vt:lpstr>Arial</vt:lpstr>
      <vt:lpstr>Calibri</vt:lpstr>
      <vt:lpstr>Calibri Light</vt:lpstr>
      <vt:lpstr>David</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66</cp:revision>
  <dcterms:created xsi:type="dcterms:W3CDTF">2025-03-08T22:00:19Z</dcterms:created>
  <dcterms:modified xsi:type="dcterms:W3CDTF">2025-05-05T18:44:12Z</dcterms:modified>
</cp:coreProperties>
</file>