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2675936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3497674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180474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3885824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3026637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2630353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53478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3738445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223012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3912843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5DB9200-D286-471A-A572-9BC7FCACEA4A}" type="datetimeFigureOut">
              <a:rPr lang="he-IL" smtClean="0"/>
              <a:t>י"ז/שבט/תשפ"ה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6FC0C17-69F5-46CC-BC08-ADD828746D9A}" type="slidenum">
              <a:rPr lang="he-IL" smtClean="0"/>
              <a:t>‹#›</a:t>
            </a:fld>
            <a:endParaRPr lang="he-IL"/>
          </a:p>
        </p:txBody>
      </p:sp>
    </p:spTree>
    <p:extLst>
      <p:ext uri="{BB962C8B-B14F-4D97-AF65-F5344CB8AC3E}">
        <p14:creationId xmlns:p14="http://schemas.microsoft.com/office/powerpoint/2010/main" val="95933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5DB9200-D286-471A-A572-9BC7FCACEA4A}" type="datetimeFigureOut">
              <a:rPr lang="he-IL" smtClean="0"/>
              <a:t>י"ז/שבט/תשפ"ה</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6FC0C17-69F5-46CC-BC08-ADD828746D9A}" type="slidenum">
              <a:rPr lang="he-IL" smtClean="0"/>
              <a:t>‹#›</a:t>
            </a:fld>
            <a:endParaRPr lang="he-IL"/>
          </a:p>
        </p:txBody>
      </p:sp>
    </p:spTree>
    <p:extLst>
      <p:ext uri="{BB962C8B-B14F-4D97-AF65-F5344CB8AC3E}">
        <p14:creationId xmlns:p14="http://schemas.microsoft.com/office/powerpoint/2010/main" val="2115368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70467" y="218941"/>
            <a:ext cx="8474299" cy="646331"/>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שמואל ב' פרק </a:t>
            </a:r>
            <a:r>
              <a:rPr lang="he-IL" sz="3600" b="1" dirty="0" err="1" smtClean="0">
                <a:latin typeface="David" panose="020E0502060401010101" pitchFamily="34" charset="-79"/>
                <a:cs typeface="David" panose="020E0502060401010101" pitchFamily="34" charset="-79"/>
              </a:rPr>
              <a:t>יז</a:t>
            </a:r>
            <a:r>
              <a:rPr lang="he-IL" sz="3600" b="1" dirty="0" smtClean="0">
                <a:latin typeface="David" panose="020E0502060401010101" pitchFamily="34" charset="-79"/>
                <a:cs typeface="David" panose="020E0502060401010101" pitchFamily="34" charset="-79"/>
              </a:rPr>
              <a:t>': עצת אחיתופל ועצת חושי</a:t>
            </a:r>
            <a:endParaRPr lang="he-IL" sz="3600" b="1" dirty="0">
              <a:latin typeface="David" panose="020E0502060401010101" pitchFamily="34" charset="-79"/>
              <a:cs typeface="David" panose="020E0502060401010101" pitchFamily="34" charset="-79"/>
            </a:endParaRPr>
          </a:p>
        </p:txBody>
      </p:sp>
      <p:sp>
        <p:nvSpPr>
          <p:cNvPr id="5" name="TextBox 4"/>
          <p:cNvSpPr txBox="1"/>
          <p:nvPr/>
        </p:nvSpPr>
        <p:spPr>
          <a:xfrm>
            <a:off x="7325932" y="1248035"/>
            <a:ext cx="4597758" cy="403187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הנושאים בפרק:</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עצת אחיתופל- </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עצת חושי- </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החלטת אבשלום איזו עצה נכונה.</a:t>
            </a:r>
          </a:p>
          <a:p>
            <a:pPr marL="457200" indent="-457200">
              <a:buFont typeface="Arial" panose="020B0604020202020204" pitchFamily="34" charset="0"/>
              <a:buChar char="•"/>
            </a:pPr>
            <a:r>
              <a:rPr lang="he-IL" sz="3200" dirty="0" smtClean="0">
                <a:latin typeface="David" panose="020E0502060401010101" pitchFamily="34" charset="-79"/>
                <a:cs typeface="David" panose="020E0502060401010101" pitchFamily="34" charset="-79"/>
              </a:rPr>
              <a:t>שליחת </a:t>
            </a:r>
            <a:r>
              <a:rPr lang="he-IL" sz="3200"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לבשר לדוד על העצה שהחליט אבשלום.</a:t>
            </a:r>
          </a:p>
        </p:txBody>
      </p:sp>
      <p:sp>
        <p:nvSpPr>
          <p:cNvPr id="6" name="TextBox 5"/>
          <p:cNvSpPr txBox="1"/>
          <p:nvPr/>
        </p:nvSpPr>
        <p:spPr>
          <a:xfrm>
            <a:off x="291919" y="1570007"/>
            <a:ext cx="6083121" cy="452431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אחיתופל ייעץ לאבשלום לקחת את פילגשי אביו. ואבשלום שמע בקולו. שכן אף אחד לא היה מתווכח עם העצות של אחיתופל, שכל דבריו היו כמלאך ומדויקים כאילו שואלים את האורים </a:t>
            </a:r>
            <a:r>
              <a:rPr lang="he-IL" sz="3200" dirty="0" err="1" smtClean="0">
                <a:latin typeface="David" panose="020E0502060401010101" pitchFamily="34" charset="-79"/>
                <a:cs typeface="David" panose="020E0502060401010101" pitchFamily="34" charset="-79"/>
              </a:rPr>
              <a:t>והתומים</a:t>
            </a:r>
            <a:r>
              <a:rPr lang="he-IL" sz="3200" dirty="0" smtClean="0">
                <a:latin typeface="David" panose="020E0502060401010101" pitchFamily="34" charset="-79"/>
                <a:cs typeface="David" panose="020E0502060401010101" pitchFamily="34" charset="-79"/>
              </a:rPr>
              <a:t>. והפרק שלנו נראה על עוד עצה נוספת של אחיתופל בנוגע לדוד המלך. האם ישמע בקולו שוב אבשלום.. על כך נראה בפרק!!</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317574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28080" y="257578"/>
            <a:ext cx="4597758" cy="403187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וַיֹּ֥אמֶר </a:t>
            </a:r>
            <a:r>
              <a:rPr lang="he-IL" sz="3200" dirty="0" err="1" smtClean="0">
                <a:latin typeface="David" panose="020E0502060401010101" pitchFamily="34" charset="-79"/>
                <a:cs typeface="David" panose="020E0502060401010101" pitchFamily="34" charset="-79"/>
              </a:rPr>
              <a:t>אֲחִיתֹ֖פֶל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אֶל־אַבְשָׁל֑וֹם</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אֶבְחֲרָ֣ה נָּ֗א </a:t>
            </a:r>
            <a:r>
              <a:rPr lang="he-IL" sz="3200" b="1" dirty="0" err="1" smtClean="0">
                <a:latin typeface="David" panose="020E0502060401010101" pitchFamily="34" charset="-79"/>
                <a:cs typeface="David" panose="020E0502060401010101" pitchFamily="34" charset="-79"/>
              </a:rPr>
              <a:t>שְׁנֵים־עָשָׂ֥ר</a:t>
            </a:r>
            <a:r>
              <a:rPr lang="he-IL" sz="3200" b="1" dirty="0" smtClean="0">
                <a:latin typeface="David" panose="020E0502060401010101" pitchFamily="34" charset="-79"/>
                <a:cs typeface="David" panose="020E0502060401010101" pitchFamily="34" charset="-79"/>
              </a:rPr>
              <a:t> אֶ֨לֶף֙ </a:t>
            </a:r>
            <a:r>
              <a:rPr lang="he-IL" sz="3200" dirty="0" smtClean="0">
                <a:latin typeface="David" panose="020E0502060401010101" pitchFamily="34" charset="-79"/>
                <a:cs typeface="David" panose="020E0502060401010101" pitchFamily="34" charset="-79"/>
              </a:rPr>
              <a:t>אִ֔ישׁ </a:t>
            </a:r>
            <a:r>
              <a:rPr lang="he-IL" sz="3200" dirty="0" err="1" smtClean="0">
                <a:latin typeface="David" panose="020E0502060401010101" pitchFamily="34" charset="-79"/>
                <a:cs typeface="David" panose="020E0502060401010101" pitchFamily="34" charset="-79"/>
              </a:rPr>
              <a:t>וְאָק֛וּמָה</a:t>
            </a:r>
            <a:r>
              <a:rPr lang="he-IL" sz="3200" dirty="0" smtClean="0">
                <a:latin typeface="David" panose="020E0502060401010101" pitchFamily="34" charset="-79"/>
                <a:cs typeface="David" panose="020E0502060401010101" pitchFamily="34" charset="-79"/>
              </a:rPr>
              <a:t> וְאֶרְדְּפָ֥ה </a:t>
            </a:r>
            <a:r>
              <a:rPr lang="he-IL" sz="3200" dirty="0" err="1" smtClean="0">
                <a:latin typeface="David" panose="020E0502060401010101" pitchFamily="34" charset="-79"/>
                <a:cs typeface="David" panose="020E0502060401010101" pitchFamily="34" charset="-79"/>
              </a:rPr>
              <a:t>אַֽחֲרֵי־דָוִ֖ד</a:t>
            </a:r>
            <a:r>
              <a:rPr lang="he-IL" sz="3200" dirty="0" smtClean="0">
                <a:latin typeface="David" panose="020E0502060401010101" pitchFamily="34" charset="-79"/>
                <a:cs typeface="David" panose="020E0502060401010101" pitchFamily="34" charset="-79"/>
              </a:rPr>
              <a:t> הַלָּֽיְלָה׃ </a:t>
            </a:r>
          </a:p>
          <a:p>
            <a:r>
              <a:rPr lang="he-IL" sz="3200" b="1" u="sng" dirty="0" smtClean="0">
                <a:latin typeface="David" panose="020E0502060401010101" pitchFamily="34" charset="-79"/>
                <a:cs typeface="David" panose="020E0502060401010101" pitchFamily="34" charset="-79"/>
              </a:rPr>
              <a:t>ב </a:t>
            </a:r>
            <a:r>
              <a:rPr lang="he-IL" sz="3200" dirty="0" smtClean="0">
                <a:latin typeface="David" panose="020E0502060401010101" pitchFamily="34" charset="-79"/>
                <a:cs typeface="David" panose="020E0502060401010101" pitchFamily="34" charset="-79"/>
              </a:rPr>
              <a:t>וְאָב֣וֹא עָלָ֗יו וְה֤וּא </a:t>
            </a:r>
            <a:r>
              <a:rPr lang="he-IL" sz="3200" b="1" dirty="0" smtClean="0">
                <a:latin typeface="David" panose="020E0502060401010101" pitchFamily="34" charset="-79"/>
                <a:cs typeface="David" panose="020E0502060401010101" pitchFamily="34" charset="-79"/>
              </a:rPr>
              <a:t>יָגֵ֨עַ֙ וּרְפֵ֣ה </a:t>
            </a:r>
            <a:r>
              <a:rPr lang="he-IL" sz="3200" b="1" dirty="0" err="1" smtClean="0">
                <a:latin typeface="David" panose="020E0502060401010101" pitchFamily="34" charset="-79"/>
                <a:cs typeface="David" panose="020E0502060401010101" pitchFamily="34" charset="-79"/>
              </a:rPr>
              <a:t>יָדַ֔יִם</a:t>
            </a:r>
            <a:r>
              <a:rPr lang="he-IL" sz="3200" b="1" dirty="0" smtClean="0">
                <a:latin typeface="David" panose="020E0502060401010101" pitchFamily="34" charset="-79"/>
                <a:cs typeface="David" panose="020E0502060401010101" pitchFamily="34" charset="-79"/>
              </a:rPr>
              <a:t> וְהַֽחֲרַדְתִּ֣י אֹת֔וֹ וְנָ֖ס כָּל־הָעָ֣ם </a:t>
            </a:r>
            <a:r>
              <a:rPr lang="he-IL" sz="3200" b="1" dirty="0" err="1" smtClean="0">
                <a:latin typeface="David" panose="020E0502060401010101" pitchFamily="34" charset="-79"/>
                <a:cs typeface="David" panose="020E0502060401010101" pitchFamily="34" charset="-79"/>
              </a:rPr>
              <a:t>אֲשֶׁר־אִתּ֑ו</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וְהִכֵּיתִ֥י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לְבַדּֽוֹ׃</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78158" y="257578"/>
            <a:ext cx="6982496" cy="495520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עצת אחיתופל לאבשלום:</a:t>
            </a:r>
          </a:p>
          <a:p>
            <a:r>
              <a:rPr lang="he-IL" sz="3200" b="1" u="sng" dirty="0" smtClean="0">
                <a:latin typeface="David" panose="020E0502060401010101" pitchFamily="34" charset="-79"/>
                <a:cs typeface="David" panose="020E0502060401010101" pitchFamily="34" charset="-79"/>
              </a:rPr>
              <a:t>א. </a:t>
            </a:r>
            <a:r>
              <a:rPr lang="he-IL" sz="3200" dirty="0" smtClean="0">
                <a:latin typeface="David" panose="020E0502060401010101" pitchFamily="34" charset="-79"/>
                <a:cs typeface="David" panose="020E0502060401010101" pitchFamily="34" charset="-79"/>
              </a:rPr>
              <a:t>עלינו לפעול מיד ולא לחכות. אבחר עכשיו 12 אלף חיילים . ואלך וארדוף איתם אחרי דוד עוד הלילה ואהרוג אותו. </a:t>
            </a:r>
            <a:r>
              <a:rPr lang="he-IL" sz="2800" dirty="0" smtClean="0">
                <a:latin typeface="David" panose="020E0502060401010101" pitchFamily="34" charset="-79"/>
                <a:cs typeface="David" panose="020E0502060401010101" pitchFamily="34" charset="-79"/>
              </a:rPr>
              <a:t>(אתה לא צריך לבוא שלא תיפגע או תרחם על אביך).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ב. </a:t>
            </a:r>
            <a:r>
              <a:rPr lang="he-IL" sz="3200" dirty="0" smtClean="0">
                <a:latin typeface="David" panose="020E0502060401010101" pitchFamily="34" charset="-79"/>
                <a:cs typeface="David" panose="020E0502060401010101" pitchFamily="34" charset="-79"/>
              </a:rPr>
              <a:t>ואתקיף אותו כשהוא עייף וכוחותיו כושלים. ואבהיל אותו ויתפזרו כל הקהל הנלווים אתו. ואז הוא יישאר לבד ואהרוג אותו  (</a:t>
            </a:r>
            <a:r>
              <a:rPr lang="he-IL" sz="2800" dirty="0" smtClean="0">
                <a:latin typeface="David" panose="020E0502060401010101" pitchFamily="34" charset="-79"/>
                <a:cs typeface="David" panose="020E0502060401010101" pitchFamily="34" charset="-79"/>
              </a:rPr>
              <a:t>וכשיראו כולם שמת דוד יתקבצו סביבך וימליכו אותך).</a:t>
            </a:r>
            <a:endParaRPr lang="he-IL" sz="28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stretch>
            <a:fillRect/>
          </a:stretch>
        </p:blipFill>
        <p:spPr>
          <a:xfrm>
            <a:off x="7785279" y="4495788"/>
            <a:ext cx="3045855" cy="20268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תמונה 6"/>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413801" y="4238997"/>
            <a:ext cx="3037738" cy="3024237"/>
          </a:xfrm>
          <a:prstGeom prst="rect">
            <a:avLst/>
          </a:prstGeom>
        </p:spPr>
      </p:pic>
    </p:spTree>
    <p:extLst>
      <p:ext uri="{BB962C8B-B14F-4D97-AF65-F5344CB8AC3E}">
        <p14:creationId xmlns:p14="http://schemas.microsoft.com/office/powerpoint/2010/main" val="1572317372"/>
      </p:ext>
    </p:extLst>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arn(inVertical)">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ircle(in)">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40958" y="193183"/>
            <a:ext cx="4597758" cy="255454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וְאָשִׁ֥יבָה כָל־הָעָ֖ם אֵלֶ֑יךָ כְּשׁ֣וּב </a:t>
            </a:r>
            <a:r>
              <a:rPr lang="he-IL" sz="3200" dirty="0" err="1" smtClean="0">
                <a:latin typeface="David" panose="020E0502060401010101" pitchFamily="34" charset="-79"/>
                <a:cs typeface="David" panose="020E0502060401010101" pitchFamily="34" charset="-79"/>
              </a:rPr>
              <a:t>הַכֹּ֔ל</a:t>
            </a:r>
            <a:r>
              <a:rPr lang="he-IL" sz="3200" dirty="0" smtClean="0">
                <a:latin typeface="David" panose="020E0502060401010101" pitchFamily="34" charset="-79"/>
                <a:cs typeface="David" panose="020E0502060401010101" pitchFamily="34" charset="-79"/>
              </a:rPr>
              <a:t> הָאִישׁ֙ אֲשֶׁ֣ר אַתָּ֣ה מְבַקֵּ֔שׁ כָּל־הָעָ֖ם יִֽהְיֶ֥ה שָׁלֽוֹם׃ </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וַיִּישַׁ֥ר הַדָּבָ֖ר בְּעֵינֵ֣י אַבְשָׁלֹ֑ם וּבְעֵינֵ֖י </a:t>
            </a:r>
            <a:r>
              <a:rPr lang="he-IL" sz="3200" b="1" dirty="0" err="1" smtClean="0">
                <a:latin typeface="David" panose="020E0502060401010101" pitchFamily="34" charset="-79"/>
                <a:cs typeface="David" panose="020E0502060401010101" pitchFamily="34" charset="-79"/>
              </a:rPr>
              <a:t>כָּל־זִקְנֵ֥י</a:t>
            </a:r>
            <a:r>
              <a:rPr lang="he-IL" sz="3200" b="1" dirty="0" smtClean="0">
                <a:latin typeface="David" panose="020E0502060401010101" pitchFamily="34" charset="-79"/>
                <a:cs typeface="David" panose="020E0502060401010101" pitchFamily="34" charset="-79"/>
              </a:rPr>
              <a:t> יִשְׂרָאֵֽל</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94066" y="193183"/>
            <a:ext cx="6866587" cy="304698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 </a:t>
            </a:r>
            <a:r>
              <a:rPr lang="he-IL" sz="3200" dirty="0" smtClean="0">
                <a:latin typeface="David" panose="020E0502060401010101" pitchFamily="34" charset="-79"/>
                <a:cs typeface="David" panose="020E0502060401010101" pitchFamily="34" charset="-79"/>
              </a:rPr>
              <a:t>וכך אחזיר את כל הקהל שעם דוד לירושלים. ואז כשיחזרו כולם ודוד שאתה מבקש להורגו לא יהיה כבר בחיים, כל עם ישראל יקבלו אותך עליהם בלב שלם. </a:t>
            </a:r>
          </a:p>
          <a:p>
            <a:r>
              <a:rPr lang="he-IL" sz="3200" b="1" u="sng" dirty="0" smtClean="0">
                <a:latin typeface="David" panose="020E0502060401010101" pitchFamily="34" charset="-79"/>
                <a:cs typeface="David" panose="020E0502060401010101" pitchFamily="34" charset="-79"/>
              </a:rPr>
              <a:t>ד. </a:t>
            </a:r>
            <a:r>
              <a:rPr lang="he-IL" sz="3200" b="1" dirty="0" smtClean="0">
                <a:latin typeface="David" panose="020E0502060401010101" pitchFamily="34" charset="-79"/>
                <a:cs typeface="David" panose="020E0502060401010101" pitchFamily="34" charset="-79"/>
              </a:rPr>
              <a:t>ועצת אחיתופל מצאה חן בעיני אבשלום </a:t>
            </a:r>
            <a:r>
              <a:rPr lang="he-IL" sz="3200" dirty="0" smtClean="0">
                <a:latin typeface="David" panose="020E0502060401010101" pitchFamily="34" charset="-79"/>
                <a:cs typeface="David" panose="020E0502060401010101" pitchFamily="34" charset="-79"/>
              </a:rPr>
              <a:t>ובעיני כל נכבדי ישראל שם.</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7340958" y="3578180"/>
            <a:ext cx="4597758" cy="3046988"/>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אחיתופל בפסוק א' אמר "ארדפה אחרי דוד" ולא אמר המלך דוד</a:t>
            </a:r>
            <a:r>
              <a:rPr lang="he-IL" sz="3200" dirty="0" smtClean="0">
                <a:latin typeface="David" panose="020E0502060401010101" pitchFamily="34" charset="-79"/>
                <a:cs typeface="David" panose="020E0502060401010101" pitchFamily="34" charset="-79"/>
              </a:rPr>
              <a:t>? בגלל מעשה בת שבע, שהיא הייתה נכדה של אחיתופל. (בת שבע בת </a:t>
            </a:r>
            <a:r>
              <a:rPr lang="he-IL" sz="3200" dirty="0" err="1" smtClean="0">
                <a:latin typeface="David" panose="020E0502060401010101" pitchFamily="34" charset="-79"/>
                <a:cs typeface="David" panose="020E0502060401010101" pitchFamily="34" charset="-79"/>
              </a:rPr>
              <a:t>אליעם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ואליעם</a:t>
            </a:r>
            <a:r>
              <a:rPr lang="he-IL" sz="3200" dirty="0" smtClean="0">
                <a:latin typeface="David" panose="020E0502060401010101" pitchFamily="34" charset="-79"/>
                <a:cs typeface="David" panose="020E0502060401010101" pitchFamily="34" charset="-79"/>
              </a:rPr>
              <a:t> בן אחיתופל </a:t>
            </a:r>
            <a:r>
              <a:rPr lang="he-IL" sz="3200" dirty="0" err="1" smtClean="0">
                <a:latin typeface="David" panose="020E0502060401010101" pitchFamily="34" charset="-79"/>
                <a:cs typeface="David" panose="020E0502060401010101" pitchFamily="34" charset="-79"/>
              </a:rPr>
              <a:t>הגילוני</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525886" y="3578180"/>
            <a:ext cx="2917534" cy="29175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338746710"/>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54592" y="128789"/>
            <a:ext cx="5048518" cy="501675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וַיֹּ֨אמֶר֙ אַבְשָׁל֔וֹם </a:t>
            </a:r>
            <a:r>
              <a:rPr lang="he-IL" sz="3200" b="1" dirty="0" smtClean="0">
                <a:latin typeface="David" panose="020E0502060401010101" pitchFamily="34" charset="-79"/>
                <a:cs typeface="David" panose="020E0502060401010101" pitchFamily="34" charset="-79"/>
              </a:rPr>
              <a:t>קְרָ֣א נָ֔א גַּ֖ם לְחוּשַׁ֣י הָֽאַרְכִּ֑י</a:t>
            </a:r>
            <a:r>
              <a:rPr lang="he-IL" sz="3200" dirty="0" smtClean="0">
                <a:latin typeface="David" panose="020E0502060401010101" pitchFamily="34" charset="-79"/>
                <a:cs typeface="David" panose="020E0502060401010101" pitchFamily="34" charset="-79"/>
              </a:rPr>
              <a:t> וְנִשְׁמְעָ֥ה </a:t>
            </a:r>
            <a:r>
              <a:rPr lang="he-IL" sz="3200" dirty="0" err="1" smtClean="0">
                <a:latin typeface="David" panose="020E0502060401010101" pitchFamily="34" charset="-79"/>
                <a:cs typeface="David" panose="020E0502060401010101" pitchFamily="34" charset="-79"/>
              </a:rPr>
              <a:t>מַה־בְּפִ֖יו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גַּם־הֽוּא</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וַיָּבֹ֣א חוּשַׁי֮ </a:t>
            </a:r>
            <a:r>
              <a:rPr lang="he-IL" sz="3200" dirty="0" err="1" smtClean="0">
                <a:latin typeface="David" panose="020E0502060401010101" pitchFamily="34" charset="-79"/>
                <a:cs typeface="David" panose="020E0502060401010101" pitchFamily="34" charset="-79"/>
              </a:rPr>
              <a:t>אֶל־אַבְשָׁלוֹם</a:t>
            </a:r>
            <a:r>
              <a:rPr lang="he-IL" sz="3200" dirty="0" smtClean="0">
                <a:latin typeface="David" panose="020E0502060401010101" pitchFamily="34" charset="-79"/>
                <a:cs typeface="David" panose="020E0502060401010101" pitchFamily="34" charset="-79"/>
              </a:rPr>
              <a:t>֒ וַיֹּאמֶר֩ אַבְשָׁל֨וֹם אֵלָ֜יו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כַּדָּבָ֤ר הַזֶּה֙ דִּבֶּ֣ר </a:t>
            </a:r>
            <a:r>
              <a:rPr lang="he-IL" sz="3200" dirty="0" err="1" smtClean="0">
                <a:latin typeface="David" panose="020E0502060401010101" pitchFamily="34" charset="-79"/>
                <a:cs typeface="David" panose="020E0502060401010101" pitchFamily="34" charset="-79"/>
              </a:rPr>
              <a:t>אֲחִיתֹ֔פֶל</a:t>
            </a:r>
            <a:r>
              <a:rPr lang="he-IL" sz="3200" dirty="0" smtClean="0">
                <a:latin typeface="David" panose="020E0502060401010101" pitchFamily="34" charset="-79"/>
                <a:cs typeface="David" panose="020E0502060401010101" pitchFamily="34" charset="-79"/>
              </a:rPr>
              <a:t> הֲנַֽעֲשֶׂ֖ה </a:t>
            </a:r>
            <a:r>
              <a:rPr lang="he-IL" sz="3200" dirty="0" err="1" smtClean="0">
                <a:latin typeface="David" panose="020E0502060401010101" pitchFamily="34" charset="-79"/>
                <a:cs typeface="David" panose="020E0502060401010101" pitchFamily="34" charset="-79"/>
              </a:rPr>
              <a:t>אֶת־דְּבָר֑ו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אִם־אַ֖יִן</a:t>
            </a:r>
            <a:r>
              <a:rPr lang="he-IL" sz="3200" dirty="0" smtClean="0">
                <a:latin typeface="David" panose="020E0502060401010101" pitchFamily="34" charset="-79"/>
                <a:cs typeface="David" panose="020E0502060401010101" pitchFamily="34" charset="-79"/>
              </a:rPr>
              <a:t> אַתָּ֥ה דַבֵּֽר׃ {ס} </a:t>
            </a: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וַיֹּ֥אמֶר חוּשַׁ֖י </a:t>
            </a:r>
            <a:r>
              <a:rPr lang="he-IL" sz="3200" dirty="0" err="1" smtClean="0">
                <a:latin typeface="David" panose="020E0502060401010101" pitchFamily="34" charset="-79"/>
                <a:cs typeface="David" panose="020E0502060401010101" pitchFamily="34" charset="-79"/>
              </a:rPr>
              <a:t>אֶל־אַבְשָׁל֑וֹם</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לֹֽא־טוֹבָ֧ה</a:t>
            </a:r>
            <a:r>
              <a:rPr lang="he-IL" sz="3200" b="1" dirty="0" smtClean="0">
                <a:latin typeface="David" panose="020E0502060401010101" pitchFamily="34" charset="-79"/>
                <a:cs typeface="David" panose="020E0502060401010101" pitchFamily="34" charset="-79"/>
              </a:rPr>
              <a:t> הָֽעֵצָ֛ה </a:t>
            </a:r>
            <a:r>
              <a:rPr lang="he-IL" sz="3200" b="1" dirty="0" err="1" smtClean="0">
                <a:latin typeface="David" panose="020E0502060401010101" pitchFamily="34" charset="-79"/>
                <a:cs typeface="David" panose="020E0502060401010101" pitchFamily="34" charset="-79"/>
              </a:rPr>
              <a:t>אֲשֶׁר־יָעַ֥ץ</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אֲחִיתֹ֖פֶל</a:t>
            </a:r>
            <a:r>
              <a:rPr lang="he-IL" sz="3200" b="1" dirty="0" smtClean="0">
                <a:latin typeface="David" panose="020E0502060401010101" pitchFamily="34" charset="-79"/>
                <a:cs typeface="David" panose="020E0502060401010101" pitchFamily="34" charset="-79"/>
              </a:rPr>
              <a:t> בַּפַּ֥עַם הַזֹּֽאת׃</a:t>
            </a:r>
            <a:endParaRPr lang="he-IL" sz="3200" b="1" dirty="0">
              <a:latin typeface="David" panose="020E0502060401010101" pitchFamily="34" charset="-79"/>
              <a:cs typeface="David" panose="020E0502060401010101" pitchFamily="34" charset="-79"/>
            </a:endParaRPr>
          </a:p>
        </p:txBody>
      </p:sp>
      <p:sp>
        <p:nvSpPr>
          <p:cNvPr id="5" name="TextBox 4"/>
          <p:cNvSpPr txBox="1"/>
          <p:nvPr/>
        </p:nvSpPr>
        <p:spPr>
          <a:xfrm>
            <a:off x="203916" y="128789"/>
            <a:ext cx="6557492" cy="452431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ציווה אבשלום לקרוא גם לחושי הארכי ולשמוע מה דעתו על עצת אחיתופל.</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כשנכנס חושי אל אבשלום. סיפר לו אבשלום את התוכנית. ושאלו: האם לקבל את עצתו או לא? ואם לא תציע אתה אחרת.</a:t>
            </a: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אמר חושי </a:t>
            </a:r>
            <a:r>
              <a:rPr lang="he-IL" sz="2800" dirty="0" smtClean="0">
                <a:latin typeface="David" panose="020E0502060401010101" pitchFamily="34" charset="-79"/>
                <a:cs typeface="David" panose="020E0502060401010101" pitchFamily="34" charset="-79"/>
              </a:rPr>
              <a:t>בדרך כלל עצותיו של אחיתופל נכונות וטובות </a:t>
            </a:r>
            <a:r>
              <a:rPr lang="he-IL" sz="3200" dirty="0" smtClean="0">
                <a:latin typeface="David" panose="020E0502060401010101" pitchFamily="34" charset="-79"/>
                <a:cs typeface="David" panose="020E0502060401010101" pitchFamily="34" charset="-79"/>
              </a:rPr>
              <a:t>אבל הפעם,  </a:t>
            </a:r>
            <a:r>
              <a:rPr lang="he-IL" sz="3200" b="1" dirty="0" smtClean="0">
                <a:latin typeface="David" panose="020E0502060401010101" pitchFamily="34" charset="-79"/>
                <a:cs typeface="David" panose="020E0502060401010101" pitchFamily="34" charset="-79"/>
              </a:rPr>
              <a:t>לא נראית מוצלחת בעיני התוכנית הזאת, שמציע אחיתופל במקרה הנוכחי. </a:t>
            </a:r>
          </a:p>
        </p:txBody>
      </p:sp>
      <p:pic>
        <p:nvPicPr>
          <p:cNvPr id="2" name="תמונה 1"/>
          <p:cNvPicPr>
            <a:picLocks noChangeAspect="1"/>
          </p:cNvPicPr>
          <p:nvPr/>
        </p:nvPicPr>
        <p:blipFill>
          <a:blip r:embed="rId2"/>
          <a:stretch>
            <a:fillRect/>
          </a:stretch>
        </p:blipFill>
        <p:spPr>
          <a:xfrm>
            <a:off x="974836" y="5145547"/>
            <a:ext cx="4086225" cy="1114425"/>
          </a:xfrm>
          <a:prstGeom prst="rect">
            <a:avLst/>
          </a:prstGeom>
        </p:spPr>
      </p:pic>
    </p:spTree>
    <p:extLst>
      <p:ext uri="{BB962C8B-B14F-4D97-AF65-F5344CB8AC3E}">
        <p14:creationId xmlns:p14="http://schemas.microsoft.com/office/powerpoint/2010/main" val="4062003822"/>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barn(inVertical)">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circle(in)">
                                      <p:cBhvr>
                                        <p:cTn id="19" dur="20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in)">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64439" y="218942"/>
            <a:ext cx="5177308" cy="501675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וַיֹּ֣אמֶר חוּשַׁ֗י אַתָּ֣ה יָ֠דַעְתָּ </a:t>
            </a:r>
            <a:r>
              <a:rPr lang="he-IL" sz="3200" dirty="0" err="1" smtClean="0">
                <a:latin typeface="David" panose="020E0502060401010101" pitchFamily="34" charset="-79"/>
                <a:cs typeface="David" panose="020E0502060401010101" pitchFamily="34" charset="-79"/>
              </a:rPr>
              <a:t>אֶת־אָבִ֨יך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וְאֶת־אֲנָשָׁ֜יו</a:t>
            </a:r>
            <a:r>
              <a:rPr lang="he-IL" sz="3200" dirty="0" smtClean="0">
                <a:latin typeface="David" panose="020E0502060401010101" pitchFamily="34" charset="-79"/>
                <a:cs typeface="David" panose="020E0502060401010101" pitchFamily="34" charset="-79"/>
              </a:rPr>
              <a:t> כִּ֧י גִבֹּרִ֣ים הֵ֗מָּה וּמָרֵ֥י נֶ֨פֶשׁ֙ הֵ֔מָּה </a:t>
            </a:r>
            <a:r>
              <a:rPr lang="he-IL" sz="3200" b="1" dirty="0" smtClean="0">
                <a:latin typeface="David" panose="020E0502060401010101" pitchFamily="34" charset="-79"/>
                <a:cs typeface="David" panose="020E0502060401010101" pitchFamily="34" charset="-79"/>
              </a:rPr>
              <a:t>כְּדֹ֥ב שַׁכּ֖וּל בַּשָּׂדֶ֑ה</a:t>
            </a:r>
            <a:r>
              <a:rPr lang="he-IL" sz="3200" dirty="0" smtClean="0">
                <a:latin typeface="David" panose="020E0502060401010101" pitchFamily="34" charset="-79"/>
                <a:cs typeface="David" panose="020E0502060401010101" pitchFamily="34" charset="-79"/>
              </a:rPr>
              <a:t> וְאָבִ֨יךָ֙ אִ֣ישׁ מִלְחָמָ֔ה וְלֹ֥א יָלִ֖ין </a:t>
            </a:r>
            <a:r>
              <a:rPr lang="he-IL" sz="3200" dirty="0" err="1" smtClean="0">
                <a:latin typeface="David" panose="020E0502060401010101" pitchFamily="34" charset="-79"/>
                <a:cs typeface="David" panose="020E0502060401010101" pitchFamily="34" charset="-79"/>
              </a:rPr>
              <a:t>אֶת־הָעָֽם</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הִנֵּ֨ה עַתָּ֤ה </a:t>
            </a:r>
            <a:r>
              <a:rPr lang="he-IL" sz="3200" dirty="0" err="1" smtClean="0">
                <a:latin typeface="David" panose="020E0502060401010101" pitchFamily="34" charset="-79"/>
                <a:cs typeface="David" panose="020E0502060401010101" pitchFamily="34" charset="-79"/>
              </a:rPr>
              <a:t>הֽוּא־נֶחְבָּא</a:t>
            </a:r>
            <a:r>
              <a:rPr lang="he-IL" sz="3200" dirty="0" smtClean="0">
                <a:latin typeface="David" panose="020E0502060401010101" pitchFamily="34" charset="-79"/>
                <a:cs typeface="David" panose="020E0502060401010101" pitchFamily="34" charset="-79"/>
              </a:rPr>
              <a:t>֙ בְּאַחַ֣ת הַפְּחָתִ֔ים א֖וֹ בְּאַחַ֣ד </a:t>
            </a:r>
            <a:r>
              <a:rPr lang="he-IL" sz="3200" dirty="0" err="1" smtClean="0">
                <a:latin typeface="David" panose="020E0502060401010101" pitchFamily="34" charset="-79"/>
                <a:cs typeface="David" panose="020E0502060401010101" pitchFamily="34" charset="-79"/>
              </a:rPr>
              <a:t>הַמְּקוֹמֹ֑ת</a:t>
            </a:r>
            <a:r>
              <a:rPr lang="he-IL" sz="3200" dirty="0" smtClean="0">
                <a:latin typeface="David" panose="020E0502060401010101" pitchFamily="34" charset="-79"/>
                <a:cs typeface="David" panose="020E0502060401010101" pitchFamily="34" charset="-79"/>
              </a:rPr>
              <a:t> וְהָיָ֗ה כִּנְפֹ֤ל בָּהֶם֙ </a:t>
            </a:r>
            <a:r>
              <a:rPr lang="he-IL" sz="3200" dirty="0" err="1" smtClean="0">
                <a:latin typeface="David" panose="020E0502060401010101" pitchFamily="34" charset="-79"/>
                <a:cs typeface="David" panose="020E0502060401010101" pitchFamily="34" charset="-79"/>
              </a:rPr>
              <a:t>בַּתְּחִלָּ֔ה</a:t>
            </a:r>
            <a:r>
              <a:rPr lang="he-IL" sz="3200" dirty="0" smtClean="0">
                <a:latin typeface="David" panose="020E0502060401010101" pitchFamily="34" charset="-79"/>
                <a:cs typeface="David" panose="020E0502060401010101" pitchFamily="34" charset="-79"/>
              </a:rPr>
              <a:t> וְשָׁמַ֤ע הַשֹּׁמֵ֨עַ֙ וְאָמַ֔ר </a:t>
            </a:r>
            <a:r>
              <a:rPr lang="he-IL" sz="3200" dirty="0" err="1" smtClean="0">
                <a:latin typeface="David" panose="020E0502060401010101" pitchFamily="34" charset="-79"/>
                <a:cs typeface="David" panose="020E0502060401010101" pitchFamily="34" charset="-79"/>
              </a:rPr>
              <a:t>הָֽיְתָה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מַגֵּפָ֔ה בָּעָ֕ם אֲשֶׁ֖ר אַֽחֲרֵ֥י אַבְשָׁלֹֽם׃</a:t>
            </a:r>
            <a:endParaRPr lang="he-IL" sz="3200" b="1" dirty="0">
              <a:latin typeface="David" panose="020E0502060401010101" pitchFamily="34" charset="-79"/>
              <a:cs typeface="David" panose="020E0502060401010101" pitchFamily="34" charset="-79"/>
            </a:endParaRPr>
          </a:p>
        </p:txBody>
      </p:sp>
      <p:sp>
        <p:nvSpPr>
          <p:cNvPr id="5" name="TextBox 4"/>
          <p:cNvSpPr txBox="1"/>
          <p:nvPr/>
        </p:nvSpPr>
        <p:spPr>
          <a:xfrm>
            <a:off x="0" y="218942"/>
            <a:ext cx="6709893" cy="6555641"/>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600" b="1" u="sng" dirty="0" smtClean="0">
                <a:latin typeface="David" panose="020E0502060401010101" pitchFamily="34" charset="-79"/>
                <a:cs typeface="David" panose="020E0502060401010101" pitchFamily="34" charset="-79"/>
              </a:rPr>
              <a:t>עצת חושי הארכי:</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הסביר חושי- </a:t>
            </a:r>
            <a:r>
              <a:rPr lang="he-IL" sz="3200" dirty="0" smtClean="0">
                <a:latin typeface="David" panose="020E0502060401010101" pitchFamily="34" charset="-79"/>
                <a:cs typeface="David" panose="020E0502060401010101" pitchFamily="34" charset="-79"/>
              </a:rPr>
              <a:t>אתה מכיר את אביך ואת אנשיו שאכן גיבורים הם, וישיבו מלחמה בקנאות ובחירוף נפש. </a:t>
            </a:r>
            <a:r>
              <a:rPr lang="he-IL" sz="3200" b="1" dirty="0" smtClean="0">
                <a:latin typeface="David" panose="020E0502060401010101" pitchFamily="34" charset="-79"/>
                <a:cs typeface="David" panose="020E0502060401010101" pitchFamily="34" charset="-79"/>
              </a:rPr>
              <a:t>כמו דוב שנטרפו הגורים שלו ביער</a:t>
            </a:r>
            <a:r>
              <a:rPr lang="he-IL" sz="3200" dirty="0" smtClean="0">
                <a:latin typeface="David" panose="020E0502060401010101" pitchFamily="34" charset="-79"/>
                <a:cs typeface="David" panose="020E0502060401010101" pitchFamily="34" charset="-79"/>
              </a:rPr>
              <a:t>, ואביך מלומד בטכסיסי מלחמה ויודע שתתקוף בלילה וגם הוא לא ישכב לישון באותו מקום ששם אנשיו.</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והנה עכשיו בלילה המלך מתחבא באיזה בור או חפירה, במקום שאפשר להתחבא (כך שתבוא על מחנהו הוא לא יהיה שם) וכאשר לא תצליח ההתקפה עליהם בפעם הראשונה, תתפרסם השמועה ויאמרו: מפלה קשה נחלו אנשי אבשלום והפסידו.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7184064" y="4866671"/>
            <a:ext cx="2486025" cy="1838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77907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95504" y="116697"/>
            <a:ext cx="4597758" cy="403187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וְה֣וּא </a:t>
            </a:r>
            <a:r>
              <a:rPr lang="he-IL" sz="3200" dirty="0" err="1" smtClean="0">
                <a:latin typeface="David" panose="020E0502060401010101" pitchFamily="34" charset="-79"/>
                <a:cs typeface="David" panose="020E0502060401010101" pitchFamily="34" charset="-79"/>
              </a:rPr>
              <a:t>גַם־בֶּן־חַ֗יִל</a:t>
            </a:r>
            <a:r>
              <a:rPr lang="he-IL" sz="3200" dirty="0" smtClean="0">
                <a:latin typeface="David" panose="020E0502060401010101" pitchFamily="34" charset="-79"/>
                <a:cs typeface="David" panose="020E0502060401010101" pitchFamily="34" charset="-79"/>
              </a:rPr>
              <a:t> אֲשֶׁ֥ר לִבּ֛וֹ </a:t>
            </a:r>
            <a:r>
              <a:rPr lang="he-IL" sz="3200" b="1" dirty="0" smtClean="0">
                <a:latin typeface="David" panose="020E0502060401010101" pitchFamily="34" charset="-79"/>
                <a:cs typeface="David" panose="020E0502060401010101" pitchFamily="34" charset="-79"/>
              </a:rPr>
              <a:t>כְּלֵ֥ב הָֽאַרְיֵ֖ה</a:t>
            </a:r>
            <a:r>
              <a:rPr lang="he-IL" sz="3200" dirty="0" smtClean="0">
                <a:latin typeface="David" panose="020E0502060401010101" pitchFamily="34" charset="-79"/>
                <a:cs typeface="David" panose="020E0502060401010101" pitchFamily="34" charset="-79"/>
              </a:rPr>
              <a:t> הִמֵּ֣ס יִמָּ֑ס כִּֽי־יֹדֵ֤עַ </a:t>
            </a:r>
            <a:r>
              <a:rPr lang="he-IL" sz="3200" dirty="0" err="1" smtClean="0">
                <a:latin typeface="David" panose="020E0502060401010101" pitchFamily="34" charset="-79"/>
                <a:cs typeface="David" panose="020E0502060401010101" pitchFamily="34" charset="-79"/>
              </a:rPr>
              <a:t>כָּל־יִשְׂרָאֵל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כִּֽי־גִבּ֣וֹר</a:t>
            </a:r>
            <a:r>
              <a:rPr lang="he-IL" sz="3200" dirty="0" smtClean="0">
                <a:latin typeface="David" panose="020E0502060401010101" pitchFamily="34" charset="-79"/>
                <a:cs typeface="David" panose="020E0502060401010101" pitchFamily="34" charset="-79"/>
              </a:rPr>
              <a:t> אָבִ֔יךָ </a:t>
            </a:r>
            <a:r>
              <a:rPr lang="he-IL" sz="3200" dirty="0" err="1" smtClean="0">
                <a:latin typeface="David" panose="020E0502060401010101" pitchFamily="34" charset="-79"/>
                <a:cs typeface="David" panose="020E0502060401010101" pitchFamily="34" charset="-79"/>
              </a:rPr>
              <a:t>וּבְנֵי־חַ֖יִל</a:t>
            </a:r>
            <a:r>
              <a:rPr lang="he-IL" sz="3200" dirty="0" smtClean="0">
                <a:latin typeface="David" panose="020E0502060401010101" pitchFamily="34" charset="-79"/>
                <a:cs typeface="David" panose="020E0502060401010101" pitchFamily="34" charset="-79"/>
              </a:rPr>
              <a:t> אֲשֶׁ֥ר אִתּֽוֹ׃ </a:t>
            </a:r>
          </a:p>
          <a:p>
            <a:r>
              <a:rPr lang="he-IL" sz="3200" b="1"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כִּ֣י יָעַ֗צְתִּי </a:t>
            </a:r>
            <a:r>
              <a:rPr lang="he-IL" sz="3200" dirty="0" err="1" smtClean="0">
                <a:latin typeface="David" panose="020E0502060401010101" pitchFamily="34" charset="-79"/>
                <a:cs typeface="David" panose="020E0502060401010101" pitchFamily="34" charset="-79"/>
              </a:rPr>
              <a:t>הֵֽ֠אָסֹף</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יֵֽאָסֵ֨ף</a:t>
            </a:r>
            <a:r>
              <a:rPr lang="he-IL" sz="3200" dirty="0" smtClean="0">
                <a:latin typeface="David" panose="020E0502060401010101" pitchFamily="34" charset="-79"/>
                <a:cs typeface="David" panose="020E0502060401010101" pitchFamily="34" charset="-79"/>
              </a:rPr>
              <a:t> עָלֶ֤יךָ </a:t>
            </a:r>
            <a:r>
              <a:rPr lang="he-IL" sz="3200" dirty="0" err="1" smtClean="0">
                <a:latin typeface="David" panose="020E0502060401010101" pitchFamily="34" charset="-79"/>
                <a:cs typeface="David" panose="020E0502060401010101" pitchFamily="34" charset="-79"/>
              </a:rPr>
              <a:t>כָל־יִשְׂרָאֵל</a:t>
            </a:r>
            <a:r>
              <a:rPr lang="he-IL" sz="3200" dirty="0" smtClean="0">
                <a:latin typeface="David" panose="020E0502060401010101" pitchFamily="34" charset="-79"/>
                <a:cs typeface="David" panose="020E0502060401010101" pitchFamily="34" charset="-79"/>
              </a:rPr>
              <a:t>֙ מִדָּן֙ </a:t>
            </a:r>
            <a:r>
              <a:rPr lang="he-IL" sz="3200" dirty="0" err="1" smtClean="0">
                <a:latin typeface="David" panose="020E0502060401010101" pitchFamily="34" charset="-79"/>
                <a:cs typeface="David" panose="020E0502060401010101" pitchFamily="34" charset="-79"/>
              </a:rPr>
              <a:t>וְעַד־בְּאֵ֣ר</a:t>
            </a:r>
            <a:r>
              <a:rPr lang="he-IL" sz="3200" dirty="0" smtClean="0">
                <a:latin typeface="David" panose="020E0502060401010101" pitchFamily="34" charset="-79"/>
                <a:cs typeface="David" panose="020E0502060401010101" pitchFamily="34" charset="-79"/>
              </a:rPr>
              <a:t> שֶׁ֔בַע כַּח֥וֹל </a:t>
            </a:r>
            <a:r>
              <a:rPr lang="he-IL" sz="3200" dirty="0" err="1" smtClean="0">
                <a:latin typeface="David" panose="020E0502060401010101" pitchFamily="34" charset="-79"/>
                <a:cs typeface="David" panose="020E0502060401010101" pitchFamily="34" charset="-79"/>
              </a:rPr>
              <a:t>אֲשֶׁר־עַל־הַיָּ֖ם</a:t>
            </a:r>
            <a:r>
              <a:rPr lang="he-IL" sz="3200" dirty="0" smtClean="0">
                <a:latin typeface="David" panose="020E0502060401010101" pitchFamily="34" charset="-79"/>
                <a:cs typeface="David" panose="020E0502060401010101" pitchFamily="34" charset="-79"/>
              </a:rPr>
              <a:t> לָרֹ֑ב וּפָנֶ֥יךָ הֹֽלְכִ֖ים בַּקְרָֽב׃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29672" y="116697"/>
            <a:ext cx="7111285" cy="452431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 </a:t>
            </a:r>
            <a:r>
              <a:rPr lang="he-IL" sz="3200" dirty="0" smtClean="0">
                <a:latin typeface="David" panose="020E0502060401010101" pitchFamily="34" charset="-79"/>
                <a:cs typeface="David" panose="020E0502060401010101" pitchFamily="34" charset="-79"/>
              </a:rPr>
              <a:t>ואז גם האמיצים שלצדך שליבם תקיף כמו לב האריה יתמלאו בפחד ורעדה לקול השמועה שנופלים ממחנה אבשלום. שהרי מפורסם בכל ישראל גודל גבורתו של אביך וכמה אמיצים הנלווים אליו. </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ועצתי לך היא: לקבץ ולאסוף את כל יוצאי הצבא בישראל מצפון ועד דרום הארץ כמות לוחמים גדולה שקשה למנות אותם, ואתה בעצמך תצא בראש הצבא.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8183959" y="4334746"/>
            <a:ext cx="3220847" cy="21433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תמונה 2"/>
          <p:cNvPicPr>
            <a:picLocks noChangeAspect="1"/>
          </p:cNvPicPr>
          <p:nvPr/>
        </p:nvPicPr>
        <p:blipFill>
          <a:blip r:embed="rId3"/>
          <a:stretch>
            <a:fillRect/>
          </a:stretch>
        </p:blipFill>
        <p:spPr>
          <a:xfrm>
            <a:off x="566671" y="371984"/>
            <a:ext cx="3116687" cy="620912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9390927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80">
                                          <p:stCondLst>
                                            <p:cond delay="0"/>
                                          </p:stCondLst>
                                        </p:cTn>
                                        <p:tgtEl>
                                          <p:spTgt spid="3"/>
                                        </p:tgtEl>
                                      </p:cBhvr>
                                    </p:animEffect>
                                    <p:anim calcmode="lin" valueType="num">
                                      <p:cBhvr>
                                        <p:cTn id="1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gtEl>
                                      </p:cBhvr>
                                      <p:to x="100000" y="60000"/>
                                    </p:animScale>
                                    <p:animScale>
                                      <p:cBhvr>
                                        <p:cTn id="24" dur="166" decel="50000">
                                          <p:stCondLst>
                                            <p:cond delay="676"/>
                                          </p:stCondLst>
                                        </p:cTn>
                                        <p:tgtEl>
                                          <p:spTgt spid="3"/>
                                        </p:tgtEl>
                                      </p:cBhvr>
                                      <p:to x="100000" y="100000"/>
                                    </p:animScale>
                                    <p:animScale>
                                      <p:cBhvr>
                                        <p:cTn id="25" dur="26">
                                          <p:stCondLst>
                                            <p:cond delay="1312"/>
                                          </p:stCondLst>
                                        </p:cTn>
                                        <p:tgtEl>
                                          <p:spTgt spid="3"/>
                                        </p:tgtEl>
                                      </p:cBhvr>
                                      <p:to x="100000" y="80000"/>
                                    </p:animScale>
                                    <p:animScale>
                                      <p:cBhvr>
                                        <p:cTn id="26" dur="166" decel="50000">
                                          <p:stCondLst>
                                            <p:cond delay="1338"/>
                                          </p:stCondLst>
                                        </p:cTn>
                                        <p:tgtEl>
                                          <p:spTgt spid="3"/>
                                        </p:tgtEl>
                                      </p:cBhvr>
                                      <p:to x="100000" y="100000"/>
                                    </p:animScale>
                                    <p:animScale>
                                      <p:cBhvr>
                                        <p:cTn id="27" dur="26">
                                          <p:stCondLst>
                                            <p:cond delay="1642"/>
                                          </p:stCondLst>
                                        </p:cTn>
                                        <p:tgtEl>
                                          <p:spTgt spid="3"/>
                                        </p:tgtEl>
                                      </p:cBhvr>
                                      <p:to x="100000" y="90000"/>
                                    </p:animScale>
                                    <p:animScale>
                                      <p:cBhvr>
                                        <p:cTn id="28" dur="166" decel="50000">
                                          <p:stCondLst>
                                            <p:cond delay="1668"/>
                                          </p:stCondLst>
                                        </p:cTn>
                                        <p:tgtEl>
                                          <p:spTgt spid="3"/>
                                        </p:tgtEl>
                                      </p:cBhvr>
                                      <p:to x="100000" y="100000"/>
                                    </p:animScale>
                                    <p:animScale>
                                      <p:cBhvr>
                                        <p:cTn id="29" dur="26">
                                          <p:stCondLst>
                                            <p:cond delay="1808"/>
                                          </p:stCondLst>
                                        </p:cTn>
                                        <p:tgtEl>
                                          <p:spTgt spid="3"/>
                                        </p:tgtEl>
                                      </p:cBhvr>
                                      <p:to x="100000" y="95000"/>
                                    </p:animScale>
                                    <p:animScale>
                                      <p:cBhvr>
                                        <p:cTn id="3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97014" y="218942"/>
            <a:ext cx="5228823" cy="403187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וּבָ֣אנוּ אֵלָ֗יו בְּאַחַ֤ד </a:t>
            </a:r>
            <a:r>
              <a:rPr lang="he-IL" sz="3200" dirty="0" err="1" smtClean="0">
                <a:latin typeface="David" panose="020E0502060401010101" pitchFamily="34" charset="-79"/>
                <a:cs typeface="David" panose="020E0502060401010101" pitchFamily="34" charset="-79"/>
              </a:rPr>
              <a:t>הַמְּקוֹמֹת</a:t>
            </a:r>
            <a:r>
              <a:rPr lang="he-IL" sz="3200" dirty="0" smtClean="0">
                <a:latin typeface="David" panose="020E0502060401010101" pitchFamily="34" charset="-79"/>
                <a:cs typeface="David" panose="020E0502060401010101" pitchFamily="34" charset="-79"/>
              </a:rPr>
              <a:t>֙ אֲשֶׁ֣ר נִמְצָ֣א שָׁ֔ם </a:t>
            </a:r>
            <a:r>
              <a:rPr lang="he-IL" sz="3200" b="1" dirty="0" smtClean="0">
                <a:latin typeface="David" panose="020E0502060401010101" pitchFamily="34" charset="-79"/>
                <a:cs typeface="David" panose="020E0502060401010101" pitchFamily="34" charset="-79"/>
              </a:rPr>
              <a:t>וְנַ֣חְנוּ עָלָ֔יו כַּֽאֲשֶׁ֛ר </a:t>
            </a:r>
            <a:r>
              <a:rPr lang="he-IL" sz="3200" b="1" dirty="0" err="1" smtClean="0">
                <a:latin typeface="David" panose="020E0502060401010101" pitchFamily="34" charset="-79"/>
                <a:cs typeface="David" panose="020E0502060401010101" pitchFamily="34" charset="-79"/>
              </a:rPr>
              <a:t>יִפֹּ֥ל</a:t>
            </a:r>
            <a:r>
              <a:rPr lang="he-IL" sz="3200" b="1" dirty="0" smtClean="0">
                <a:latin typeface="David" panose="020E0502060401010101" pitchFamily="34" charset="-79"/>
                <a:cs typeface="David" panose="020E0502060401010101" pitchFamily="34" charset="-79"/>
              </a:rPr>
              <a:t> הַטַּ֖ל </a:t>
            </a:r>
            <a:r>
              <a:rPr lang="he-IL" sz="3200" b="1" dirty="0" err="1" smtClean="0">
                <a:latin typeface="David" panose="020E0502060401010101" pitchFamily="34" charset="-79"/>
                <a:cs typeface="David" panose="020E0502060401010101" pitchFamily="34" charset="-79"/>
              </a:rPr>
              <a:t>עַל־הָֽאֲדָמָ֑ה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וְלֹא־נ֥וֹתַר</a:t>
            </a:r>
            <a:r>
              <a:rPr lang="he-IL" sz="3200" dirty="0" smtClean="0">
                <a:latin typeface="David" panose="020E0502060401010101" pitchFamily="34" charset="-79"/>
                <a:cs typeface="David" panose="020E0502060401010101" pitchFamily="34" charset="-79"/>
              </a:rPr>
              <a:t> בּ֛וֹ </a:t>
            </a:r>
            <a:r>
              <a:rPr lang="he-IL" sz="3200" dirty="0" err="1" smtClean="0">
                <a:latin typeface="David" panose="020E0502060401010101" pitchFamily="34" charset="-79"/>
                <a:cs typeface="David" panose="020E0502060401010101" pitchFamily="34" charset="-79"/>
              </a:rPr>
              <a:t>וּבְכָל־הָֽאֲנָשִׁ֥ים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אֲשֶׁר־אִתּ֖ו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גַּם־אֶחָֽד</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וְאִם־אֶל־עִיר</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יֵֽאָסֵ֔ף</a:t>
            </a:r>
            <a:r>
              <a:rPr lang="he-IL" sz="3200" dirty="0" smtClean="0">
                <a:latin typeface="David" panose="020E0502060401010101" pitchFamily="34" charset="-79"/>
                <a:cs typeface="David" panose="020E0502060401010101" pitchFamily="34" charset="-79"/>
              </a:rPr>
              <a:t> וְהִשִּׂ֧יאוּ </a:t>
            </a:r>
            <a:r>
              <a:rPr lang="he-IL" sz="3200" dirty="0" err="1" smtClean="0">
                <a:latin typeface="David" panose="020E0502060401010101" pitchFamily="34" charset="-79"/>
                <a:cs typeface="David" panose="020E0502060401010101" pitchFamily="34" charset="-79"/>
              </a:rPr>
              <a:t>כָֽל־יִשְׂרָאֵ֛ל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אֶל־הָעִ֥יר</a:t>
            </a:r>
            <a:r>
              <a:rPr lang="he-IL" sz="3200" dirty="0" smtClean="0">
                <a:latin typeface="David" panose="020E0502060401010101" pitchFamily="34" charset="-79"/>
                <a:cs typeface="David" panose="020E0502060401010101" pitchFamily="34" charset="-79"/>
              </a:rPr>
              <a:t> הַהִ֖יא </a:t>
            </a:r>
            <a:r>
              <a:rPr lang="he-IL" sz="3200" b="1" dirty="0" smtClean="0">
                <a:latin typeface="David" panose="020E0502060401010101" pitchFamily="34" charset="-79"/>
                <a:cs typeface="David" panose="020E0502060401010101" pitchFamily="34" charset="-79"/>
              </a:rPr>
              <a:t>חֲבָלִ֑ים וְסָחַ֤בְנוּ אֹתוֹ֙ </a:t>
            </a:r>
            <a:r>
              <a:rPr lang="he-IL" sz="3200" b="1" dirty="0" err="1" smtClean="0">
                <a:latin typeface="David" panose="020E0502060401010101" pitchFamily="34" charset="-79"/>
                <a:cs typeface="David" panose="020E0502060401010101" pitchFamily="34" charset="-79"/>
              </a:rPr>
              <a:t>עַד־הַנַּ֔חַל</a:t>
            </a:r>
            <a:r>
              <a:rPr lang="he-IL" sz="3200" dirty="0" smtClean="0">
                <a:latin typeface="David" panose="020E0502060401010101" pitchFamily="34" charset="-79"/>
                <a:cs typeface="David" panose="020E0502060401010101" pitchFamily="34" charset="-79"/>
              </a:rPr>
              <a:t> עַ֛ד </a:t>
            </a:r>
            <a:r>
              <a:rPr lang="he-IL" sz="3200" dirty="0" err="1" smtClean="0">
                <a:latin typeface="David" panose="020E0502060401010101" pitchFamily="34" charset="-79"/>
                <a:cs typeface="David" panose="020E0502060401010101" pitchFamily="34" charset="-79"/>
              </a:rPr>
              <a:t>אֲשֶֽׁר־לֹֽא־נִמְצָ֥א</a:t>
            </a:r>
            <a:r>
              <a:rPr lang="he-IL" sz="3200" dirty="0" smtClean="0">
                <a:latin typeface="David" panose="020E0502060401010101" pitchFamily="34" charset="-79"/>
                <a:cs typeface="David" panose="020E0502060401010101" pitchFamily="34" charset="-79"/>
              </a:rPr>
              <a:t> שָׁ֖ם </a:t>
            </a:r>
            <a:r>
              <a:rPr lang="he-IL" sz="3200" dirty="0" err="1" smtClean="0">
                <a:latin typeface="David" panose="020E0502060401010101" pitchFamily="34" charset="-79"/>
                <a:cs typeface="David" panose="020E0502060401010101" pitchFamily="34" charset="-79"/>
              </a:rPr>
              <a:t>גַּם־צְרֽוֹר</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81188" y="273536"/>
            <a:ext cx="6235522" cy="501675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ונגיע אליו במקום שנדע בוודאות שאכן דוד נמצא שם </a:t>
            </a:r>
            <a:r>
              <a:rPr lang="he-IL" sz="3200" b="1" dirty="0" smtClean="0">
                <a:latin typeface="David" panose="020E0502060401010101" pitchFamily="34" charset="-79"/>
                <a:cs typeface="David" panose="020E0502060401010101" pitchFamily="34" charset="-79"/>
              </a:rPr>
              <a:t>ונתנפל עליו כמו שיורד הטל ומכסה את כל פני האדמה </a:t>
            </a:r>
            <a:r>
              <a:rPr lang="he-IL" sz="3200" dirty="0" smtClean="0">
                <a:latin typeface="David" panose="020E0502060401010101" pitchFamily="34" charset="-79"/>
                <a:cs typeface="David" panose="020E0502060401010101" pitchFamily="34" charset="-79"/>
              </a:rPr>
              <a:t>ולא יישאר ממנו ומכל אנשיו אפילו אחד.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ובמקרה שייסגר דוד בעיר בצורה יובילו כל ישראל (אנשי אבשלום)</a:t>
            </a:r>
            <a:r>
              <a:rPr lang="en-US"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חבלים עבים ומרוב העם שאתנו נוכל לגרור את העיר עם החומה שלה לעמק</a:t>
            </a:r>
            <a:r>
              <a:rPr lang="he-IL" sz="3200" dirty="0" smtClean="0">
                <a:latin typeface="David" panose="020E0502060401010101" pitchFamily="34" charset="-79"/>
                <a:cs typeface="David" panose="020E0502060401010101" pitchFamily="34" charset="-79"/>
              </a:rPr>
              <a:t> (לשון גוזמה) . ואז נחריב אותה עד שלא תישאר בה אפילו אבן אחת על מקומה.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6516710" y="5001094"/>
            <a:ext cx="2619375" cy="1743075"/>
          </a:xfrm>
          <a:prstGeom prst="rect">
            <a:avLst/>
          </a:prstGeom>
        </p:spPr>
      </p:pic>
      <p:pic>
        <p:nvPicPr>
          <p:cNvPr id="3" name="תמונה 2"/>
          <p:cNvPicPr>
            <a:picLocks noChangeAspect="1"/>
          </p:cNvPicPr>
          <p:nvPr/>
        </p:nvPicPr>
        <p:blipFill>
          <a:blip r:embed="rId3"/>
          <a:stretch>
            <a:fillRect/>
          </a:stretch>
        </p:blipFill>
        <p:spPr>
          <a:xfrm>
            <a:off x="9306462" y="4991569"/>
            <a:ext cx="2619375" cy="1752600"/>
          </a:xfrm>
          <a:prstGeom prst="rect">
            <a:avLst/>
          </a:prstGeom>
        </p:spPr>
      </p:pic>
      <p:sp>
        <p:nvSpPr>
          <p:cNvPr id="6" name="חץ מעוקל למטה 5"/>
          <p:cNvSpPr/>
          <p:nvPr/>
        </p:nvSpPr>
        <p:spPr>
          <a:xfrm>
            <a:off x="7529177" y="5627616"/>
            <a:ext cx="3618963" cy="683032"/>
          </a:xfrm>
          <a:prstGeom prst="curvedDown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solidFill>
                <a:schemeClr val="tx1"/>
              </a:solidFill>
            </a:endParaRPr>
          </a:p>
        </p:txBody>
      </p:sp>
      <p:sp>
        <p:nvSpPr>
          <p:cNvPr id="7" name="TextBox 6"/>
          <p:cNvSpPr txBox="1"/>
          <p:nvPr/>
        </p:nvSpPr>
        <p:spPr>
          <a:xfrm>
            <a:off x="9370855" y="4919730"/>
            <a:ext cx="2554982" cy="707886"/>
          </a:xfrm>
          <a:prstGeom prst="rect">
            <a:avLst/>
          </a:prstGeom>
          <a:noFill/>
        </p:spPr>
        <p:txBody>
          <a:bodyPr wrap="square" rtlCol="1">
            <a:spAutoFit/>
          </a:bodyPr>
          <a:lstStyle/>
          <a:p>
            <a:pPr algn="ctr"/>
            <a:r>
              <a:rPr lang="he-IL" sz="2000" b="1" dirty="0" smtClean="0">
                <a:latin typeface="David" panose="020E0502060401010101" pitchFamily="34" charset="-79"/>
                <a:cs typeface="David" panose="020E0502060401010101" pitchFamily="34" charset="-79"/>
              </a:rPr>
              <a:t>טל טיפות מים שמכסות את כל האדמה</a:t>
            </a:r>
            <a:endParaRPr lang="he-IL" sz="2000" b="1" dirty="0">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4"/>
          <a:stretch>
            <a:fillRect/>
          </a:stretch>
        </p:blipFill>
        <p:spPr>
          <a:xfrm>
            <a:off x="191036" y="218942"/>
            <a:ext cx="3015804" cy="4026254"/>
          </a:xfrm>
          <a:prstGeom prst="rect">
            <a:avLst/>
          </a:prstGeom>
        </p:spPr>
      </p:pic>
    </p:spTree>
    <p:extLst>
      <p:ext uri="{BB962C8B-B14F-4D97-AF65-F5344CB8AC3E}">
        <p14:creationId xmlns:p14="http://schemas.microsoft.com/office/powerpoint/2010/main" val="14142345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7774" y="103031"/>
            <a:ext cx="4919730" cy="6155531"/>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שאלות על הנלמד: </a:t>
            </a:r>
          </a:p>
          <a:p>
            <a:r>
              <a:rPr lang="he-IL" sz="3200" b="1" u="sng" dirty="0" smtClean="0">
                <a:latin typeface="David" panose="020E0502060401010101" pitchFamily="34" charset="-79"/>
                <a:cs typeface="David" panose="020E0502060401010101" pitchFamily="34" charset="-79"/>
              </a:rPr>
              <a:t>עצת אחיתופל ועצת חושי: א-</a:t>
            </a:r>
            <a:r>
              <a:rPr lang="he-IL" sz="3200" b="1" u="sng" dirty="0" err="1" smtClean="0">
                <a:latin typeface="David" panose="020E0502060401010101" pitchFamily="34" charset="-79"/>
                <a:cs typeface="David" panose="020E0502060401010101" pitchFamily="34" charset="-79"/>
              </a:rPr>
              <a:t>יג</a:t>
            </a:r>
            <a:endParaRPr lang="he-IL" sz="3200" b="1" u="sng" dirty="0" smtClean="0">
              <a:latin typeface="David" panose="020E0502060401010101" pitchFamily="34" charset="-79"/>
              <a:cs typeface="David" panose="020E0502060401010101" pitchFamily="34" charset="-79"/>
            </a:endParaRPr>
          </a:p>
          <a:p>
            <a:r>
              <a:rPr lang="he-IL" sz="3000" b="1" u="sng" dirty="0" smtClean="0">
                <a:latin typeface="David" panose="020E0502060401010101" pitchFamily="34" charset="-79"/>
                <a:cs typeface="David" panose="020E0502060401010101" pitchFamily="34" charset="-79"/>
              </a:rPr>
              <a:t>א</a:t>
            </a:r>
            <a:r>
              <a:rPr lang="he-IL" sz="3000" dirty="0" smtClean="0">
                <a:latin typeface="David" panose="020E0502060401010101" pitchFamily="34" charset="-79"/>
                <a:cs typeface="David" panose="020E0502060401010101" pitchFamily="34" charset="-79"/>
              </a:rPr>
              <a:t>. מה הייתה עצתו של אחיתופל? א-ג' </a:t>
            </a:r>
          </a:p>
          <a:p>
            <a:r>
              <a:rPr lang="he-IL" sz="3000" b="1" u="sng" dirty="0" smtClean="0">
                <a:latin typeface="David" panose="020E0502060401010101" pitchFamily="34" charset="-79"/>
                <a:cs typeface="David" panose="020E0502060401010101" pitchFamily="34" charset="-79"/>
              </a:rPr>
              <a:t>ב</a:t>
            </a:r>
            <a:r>
              <a:rPr lang="he-IL" sz="3000" dirty="0" smtClean="0">
                <a:latin typeface="David" panose="020E0502060401010101" pitchFamily="34" charset="-79"/>
                <a:cs typeface="David" panose="020E0502060401010101" pitchFamily="34" charset="-79"/>
              </a:rPr>
              <a:t>. מה היתרון בעצתו של אחיתופל </a:t>
            </a:r>
            <a:r>
              <a:rPr lang="he-IL" sz="3000" dirty="0" err="1" smtClean="0">
                <a:latin typeface="David" panose="020E0502060401010101" pitchFamily="34" charset="-79"/>
                <a:cs typeface="David" panose="020E0502060401010101" pitchFamily="34" charset="-79"/>
              </a:rPr>
              <a:t>לענין</a:t>
            </a:r>
            <a:r>
              <a:rPr lang="he-IL" sz="3000" dirty="0" smtClean="0">
                <a:latin typeface="David" panose="020E0502060401010101" pitchFamily="34" charset="-79"/>
                <a:cs typeface="David" panose="020E0502060401010101" pitchFamily="34" charset="-79"/>
              </a:rPr>
              <a:t> הצלחת מלכות אבשלום? ב-ג </a:t>
            </a:r>
          </a:p>
          <a:p>
            <a:r>
              <a:rPr lang="he-IL" sz="3000" b="1" u="sng" dirty="0" smtClean="0">
                <a:latin typeface="David" panose="020E0502060401010101" pitchFamily="34" charset="-79"/>
                <a:cs typeface="David" panose="020E0502060401010101" pitchFamily="34" charset="-79"/>
              </a:rPr>
              <a:t>ג. </a:t>
            </a:r>
            <a:r>
              <a:rPr lang="he-IL" sz="3000" dirty="0" smtClean="0">
                <a:latin typeface="David" panose="020E0502060401010101" pitchFamily="34" charset="-79"/>
                <a:cs typeface="David" panose="020E0502060401010101" pitchFamily="34" charset="-79"/>
              </a:rPr>
              <a:t>כיצד אבשלום מגיב לעצתו של </a:t>
            </a:r>
            <a:r>
              <a:rPr lang="he-IL" sz="3000" dirty="0" err="1" smtClean="0">
                <a:latin typeface="David" panose="020E0502060401010101" pitchFamily="34" charset="-79"/>
                <a:cs typeface="David" panose="020E0502060401010101" pitchFamily="34" charset="-79"/>
              </a:rPr>
              <a:t>אבשלום?ד</a:t>
            </a:r>
            <a:r>
              <a:rPr lang="he-IL" sz="3000" dirty="0" smtClean="0">
                <a:latin typeface="David" panose="020E0502060401010101" pitchFamily="34" charset="-79"/>
                <a:cs typeface="David" panose="020E0502060401010101" pitchFamily="34" charset="-79"/>
              </a:rPr>
              <a:t>' </a:t>
            </a:r>
          </a:p>
          <a:p>
            <a:r>
              <a:rPr lang="he-IL" sz="3000" b="1" u="sng" dirty="0" err="1" smtClean="0">
                <a:latin typeface="David" panose="020E0502060401010101" pitchFamily="34" charset="-79"/>
                <a:cs typeface="David" panose="020E0502060401010101" pitchFamily="34" charset="-79"/>
              </a:rPr>
              <a:t>ד</a:t>
            </a:r>
            <a:r>
              <a:rPr lang="he-IL" sz="3000" dirty="0" err="1" smtClean="0">
                <a:latin typeface="David" panose="020E0502060401010101" pitchFamily="34" charset="-79"/>
                <a:cs typeface="David" panose="020E0502060401010101" pitchFamily="34" charset="-79"/>
              </a:rPr>
              <a:t>.כיצד</a:t>
            </a:r>
            <a:r>
              <a:rPr lang="he-IL" sz="3000" dirty="0" smtClean="0">
                <a:latin typeface="David" panose="020E0502060401010101" pitchFamily="34" charset="-79"/>
                <a:cs typeface="David" panose="020E0502060401010101" pitchFamily="34" charset="-79"/>
              </a:rPr>
              <a:t> חושי מגיב לעצת אחיתופל? ז'  </a:t>
            </a:r>
          </a:p>
          <a:p>
            <a:r>
              <a:rPr lang="he-IL" sz="3000" b="1" u="sng" dirty="0" smtClean="0">
                <a:latin typeface="David" panose="020E0502060401010101" pitchFamily="34" charset="-79"/>
                <a:cs typeface="David" panose="020E0502060401010101" pitchFamily="34" charset="-79"/>
              </a:rPr>
              <a:t>ה. </a:t>
            </a:r>
            <a:r>
              <a:rPr lang="he-IL" sz="3000" dirty="0" smtClean="0">
                <a:latin typeface="David" panose="020E0502060401010101" pitchFamily="34" charset="-79"/>
                <a:cs typeface="David" panose="020E0502060401010101" pitchFamily="34" charset="-79"/>
              </a:rPr>
              <a:t>מדוע חושי טוען שעצתו של אחיתופל אינה טובה? ח-י  </a:t>
            </a:r>
          </a:p>
          <a:p>
            <a:r>
              <a:rPr lang="he-IL" sz="3000" b="1" u="sng" dirty="0" err="1" smtClean="0">
                <a:latin typeface="David" panose="020E0502060401010101" pitchFamily="34" charset="-79"/>
                <a:cs typeface="David" panose="020E0502060401010101" pitchFamily="34" charset="-79"/>
              </a:rPr>
              <a:t>ו</a:t>
            </a:r>
            <a:r>
              <a:rPr lang="he-IL" sz="3000" dirty="0" err="1" smtClean="0">
                <a:latin typeface="David" panose="020E0502060401010101" pitchFamily="34" charset="-79"/>
                <a:cs typeface="David" panose="020E0502060401010101" pitchFamily="34" charset="-79"/>
              </a:rPr>
              <a:t>.מה</a:t>
            </a:r>
            <a:r>
              <a:rPr lang="he-IL" sz="3000" dirty="0" smtClean="0">
                <a:latin typeface="David" panose="020E0502060401010101" pitchFamily="34" charset="-79"/>
                <a:cs typeface="David" panose="020E0502060401010101" pitchFamily="34" charset="-79"/>
              </a:rPr>
              <a:t> מייעץ חושי? יא-</a:t>
            </a:r>
            <a:r>
              <a:rPr lang="he-IL" sz="3000" dirty="0" err="1" smtClean="0">
                <a:latin typeface="David" panose="020E0502060401010101" pitchFamily="34" charset="-79"/>
                <a:cs typeface="David" panose="020E0502060401010101" pitchFamily="34" charset="-79"/>
              </a:rPr>
              <a:t>יג</a:t>
            </a:r>
            <a:endParaRPr lang="he-IL" sz="3000" dirty="0">
              <a:latin typeface="David" panose="020E0502060401010101" pitchFamily="34" charset="-79"/>
              <a:cs typeface="David" panose="020E0502060401010101" pitchFamily="34" charset="-79"/>
            </a:endParaRPr>
          </a:p>
        </p:txBody>
      </p:sp>
      <p:sp>
        <p:nvSpPr>
          <p:cNvPr id="5" name="TextBox 4"/>
          <p:cNvSpPr txBox="1"/>
          <p:nvPr/>
        </p:nvSpPr>
        <p:spPr>
          <a:xfrm>
            <a:off x="126642" y="218941"/>
            <a:ext cx="6840828" cy="4154984"/>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מה התשובה הנכונה?</a:t>
            </a:r>
          </a:p>
          <a:p>
            <a:pPr marL="514350" indent="-514350">
              <a:buAutoNum type="arabicPeriod"/>
            </a:pPr>
            <a:r>
              <a:rPr lang="he-IL" sz="2800" b="1" dirty="0" smtClean="0">
                <a:latin typeface="David" panose="020E0502060401010101" pitchFamily="34" charset="-79"/>
                <a:cs typeface="David" panose="020E0502060401010101" pitchFamily="34" charset="-79"/>
              </a:rPr>
              <a:t>אחיתופל הסתמך על כך שדוד</a:t>
            </a:r>
          </a:p>
          <a:p>
            <a:r>
              <a:rPr lang="he-IL" sz="2800" dirty="0" smtClean="0">
                <a:latin typeface="David" panose="020E0502060401010101" pitchFamily="34" charset="-79"/>
                <a:cs typeface="David" panose="020E0502060401010101" pitchFamily="34" charset="-79"/>
              </a:rPr>
              <a:t>א. ישן עתה  ב. ללא חייליו  ג. עייף </a:t>
            </a:r>
          </a:p>
          <a:p>
            <a:endParaRPr lang="he-IL" sz="2800" dirty="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2</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אחיתופל תכנן להרוג </a:t>
            </a:r>
          </a:p>
          <a:p>
            <a:r>
              <a:rPr lang="he-IL" sz="2800" dirty="0" smtClean="0">
                <a:latin typeface="David" panose="020E0502060401010101" pitchFamily="34" charset="-79"/>
                <a:cs typeface="David" panose="020E0502060401010101" pitchFamily="34" charset="-79"/>
              </a:rPr>
              <a:t>א. אנשי דוד  ב. דוד ואיתי הגיתי   ג. רק את דוד. </a:t>
            </a:r>
          </a:p>
          <a:p>
            <a:endParaRPr lang="he-IL" sz="2800" dirty="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3</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עצת אחיתופל מצאה חן בעיני</a:t>
            </a:r>
          </a:p>
          <a:p>
            <a:r>
              <a:rPr lang="he-IL" sz="2800" dirty="0" smtClean="0">
                <a:latin typeface="David" panose="020E0502060401010101" pitchFamily="34" charset="-79"/>
                <a:cs typeface="David" panose="020E0502060401010101" pitchFamily="34" charset="-79"/>
              </a:rPr>
              <a:t>א. אבשלום  ב. זקני ישראל  ג. אבשלום וזקני ישראל </a:t>
            </a:r>
          </a:p>
        </p:txBody>
      </p:sp>
    </p:spTree>
    <p:extLst>
      <p:ext uri="{BB962C8B-B14F-4D97-AF65-F5344CB8AC3E}">
        <p14:creationId xmlns:p14="http://schemas.microsoft.com/office/powerpoint/2010/main" val="10454096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43989" y="218942"/>
            <a:ext cx="4597758" cy="304698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וַיֹּ֤אמֶר אַבְשָׁלוֹם֙ </a:t>
            </a:r>
            <a:r>
              <a:rPr lang="he-IL" sz="3200" dirty="0" err="1" smtClean="0">
                <a:latin typeface="David" panose="020E0502060401010101" pitchFamily="34" charset="-79"/>
                <a:cs typeface="David" panose="020E0502060401010101" pitchFamily="34" charset="-79"/>
              </a:rPr>
              <a:t>וְכָל־אִ֣יש</a:t>
            </a:r>
            <a:r>
              <a:rPr lang="he-IL" sz="3200" dirty="0" smtClean="0">
                <a:latin typeface="David" panose="020E0502060401010101" pitchFamily="34" charset="-79"/>
                <a:cs typeface="David" panose="020E0502060401010101" pitchFamily="34" charset="-79"/>
              </a:rPr>
              <a:t>ׁ יִשְׂרָאֵ֔ל </a:t>
            </a:r>
            <a:r>
              <a:rPr lang="he-IL" sz="3200" b="1" dirty="0" smtClean="0">
                <a:solidFill>
                  <a:srgbClr val="FF0000"/>
                </a:solidFill>
                <a:latin typeface="David" panose="020E0502060401010101" pitchFamily="34" charset="-79"/>
                <a:cs typeface="David" panose="020E0502060401010101" pitchFamily="34" charset="-79"/>
              </a:rPr>
              <a:t>טוֹבָ֗ה עֲצַת֙ חוּשַׁ֣י הָֽאַרְכִּ֔י מֵֽעֲצַ֖ת </a:t>
            </a:r>
            <a:r>
              <a:rPr lang="he-IL" sz="3200" b="1" dirty="0" err="1" smtClean="0">
                <a:solidFill>
                  <a:srgbClr val="FF0000"/>
                </a:solidFill>
                <a:latin typeface="David" panose="020E0502060401010101" pitchFamily="34" charset="-79"/>
                <a:cs typeface="David" panose="020E0502060401010101" pitchFamily="34" charset="-79"/>
              </a:rPr>
              <a:t>אֲחִיתֹ֑פֶל</a:t>
            </a:r>
            <a:r>
              <a:rPr lang="he-IL" sz="3200" b="1" dirty="0" smtClean="0">
                <a:solidFill>
                  <a:srgbClr val="FF0000"/>
                </a:solidFill>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{ס} ו</a:t>
            </a:r>
            <a:r>
              <a:rPr lang="he-IL" sz="3200" b="1" dirty="0" smtClean="0">
                <a:latin typeface="David" panose="020E0502060401010101" pitchFamily="34" charset="-79"/>
                <a:cs typeface="David" panose="020E0502060401010101" pitchFamily="34" charset="-79"/>
              </a:rPr>
              <a:t>ַֽיהוָ֣ה </a:t>
            </a:r>
            <a:r>
              <a:rPr lang="he-IL" sz="3200" b="1" dirty="0" err="1" smtClean="0">
                <a:latin typeface="David" panose="020E0502060401010101" pitchFamily="34" charset="-79"/>
                <a:cs typeface="David" panose="020E0502060401010101" pitchFamily="34" charset="-79"/>
              </a:rPr>
              <a:t>צִוָּ֗ה</a:t>
            </a:r>
            <a:r>
              <a:rPr lang="he-IL" sz="3200" b="1" dirty="0" smtClean="0">
                <a:latin typeface="David" panose="020E0502060401010101" pitchFamily="34" charset="-79"/>
                <a:cs typeface="David" panose="020E0502060401010101" pitchFamily="34" charset="-79"/>
              </a:rPr>
              <a:t> לְהָפֵ֞ר </a:t>
            </a:r>
            <a:r>
              <a:rPr lang="he-IL" sz="3200" b="1" dirty="0" err="1" smtClean="0">
                <a:latin typeface="David" panose="020E0502060401010101" pitchFamily="34" charset="-79"/>
                <a:cs typeface="David" panose="020E0502060401010101" pitchFamily="34" charset="-79"/>
              </a:rPr>
              <a:t>אֶת־עֲצַ֤ת</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אֲחִיתֹ֨פֶל</a:t>
            </a:r>
            <a:r>
              <a:rPr lang="he-IL" sz="3200" b="1" dirty="0" smtClean="0">
                <a:latin typeface="David" panose="020E0502060401010101" pitchFamily="34" charset="-79"/>
                <a:cs typeface="David" panose="020E0502060401010101" pitchFamily="34" charset="-79"/>
              </a:rPr>
              <a:t>֙ הַטּוֹבָ֔ה </a:t>
            </a:r>
            <a:r>
              <a:rPr lang="he-IL" sz="3200" dirty="0" err="1" smtClean="0">
                <a:latin typeface="David" panose="020E0502060401010101" pitchFamily="34" charset="-79"/>
                <a:cs typeface="David" panose="020E0502060401010101" pitchFamily="34" charset="-79"/>
              </a:rPr>
              <a:t>לְבַֽעֲב֗וּר</a:t>
            </a:r>
            <a:r>
              <a:rPr lang="he-IL" sz="3200" dirty="0" smtClean="0">
                <a:latin typeface="David" panose="020E0502060401010101" pitchFamily="34" charset="-79"/>
                <a:cs typeface="David" panose="020E0502060401010101" pitchFamily="34" charset="-79"/>
              </a:rPr>
              <a:t> הָבִ֧יא יְהוָ֛ה </a:t>
            </a:r>
            <a:r>
              <a:rPr lang="he-IL" sz="3200" dirty="0" err="1" smtClean="0">
                <a:latin typeface="David" panose="020E0502060401010101" pitchFamily="34" charset="-79"/>
                <a:cs typeface="David" panose="020E0502060401010101" pitchFamily="34" charset="-79"/>
              </a:rPr>
              <a:t>אֶל־אַבְשָׁל֖וֹם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אֶת־הָֽרָעָֽה</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55431" y="218942"/>
            <a:ext cx="6815070" cy="304698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אבשלום אישר וכל הנוכחים במעמד עדיפה עצתו של חושי הארכי מתכניתו של אחיתופל. </a:t>
            </a:r>
          </a:p>
          <a:p>
            <a:r>
              <a:rPr lang="he-IL" sz="3200" b="1" dirty="0" smtClean="0">
                <a:latin typeface="David" panose="020E0502060401010101" pitchFamily="34" charset="-79"/>
                <a:cs typeface="David" panose="020E0502060401010101" pitchFamily="34" charset="-79"/>
              </a:rPr>
              <a:t>וה' גזר שחושי הארכי ישבש את עצת אחיתופל שהייתה נכונה </a:t>
            </a:r>
            <a:r>
              <a:rPr lang="he-IL" sz="3200" dirty="0" smtClean="0">
                <a:latin typeface="David" panose="020E0502060401010101" pitchFamily="34" charset="-79"/>
                <a:cs typeface="David" panose="020E0502060401010101" pitchFamily="34" charset="-79"/>
              </a:rPr>
              <a:t>ובכך סובב שיגיע מה' לאבשלום עונש הראוי לו.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255431" y="3451538"/>
            <a:ext cx="5462789" cy="3225924"/>
          </a:xfrm>
          <a:prstGeom prst="rect">
            <a:avLst/>
          </a:prstGeom>
        </p:spPr>
      </p:pic>
      <p:sp>
        <p:nvSpPr>
          <p:cNvPr id="3" name="אליפסה 2"/>
          <p:cNvSpPr/>
          <p:nvPr/>
        </p:nvSpPr>
        <p:spPr>
          <a:xfrm>
            <a:off x="463639" y="5434884"/>
            <a:ext cx="1584102" cy="862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solidFill>
                  <a:schemeClr val="tx1"/>
                </a:solidFill>
              </a:rPr>
              <a:t>עצת אחיתופל</a:t>
            </a:r>
            <a:endParaRPr lang="he-IL" b="1" dirty="0">
              <a:solidFill>
                <a:schemeClr val="tx1"/>
              </a:solidFill>
            </a:endParaRPr>
          </a:p>
        </p:txBody>
      </p:sp>
      <p:sp>
        <p:nvSpPr>
          <p:cNvPr id="6" name="אליפסה 5"/>
          <p:cNvSpPr/>
          <p:nvPr/>
        </p:nvSpPr>
        <p:spPr>
          <a:xfrm>
            <a:off x="3805707" y="4827432"/>
            <a:ext cx="1584102" cy="86288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solidFill>
                  <a:schemeClr val="tx1"/>
                </a:solidFill>
              </a:rPr>
              <a:t>עצת חושי הארכי</a:t>
            </a:r>
            <a:endParaRPr lang="he-IL" b="1" dirty="0">
              <a:solidFill>
                <a:schemeClr val="tx1"/>
              </a:solidFill>
            </a:endParaRPr>
          </a:p>
        </p:txBody>
      </p:sp>
      <p:pic>
        <p:nvPicPr>
          <p:cNvPr id="7" name="תמונה 6"/>
          <p:cNvPicPr>
            <a:picLocks noChangeAspect="1"/>
          </p:cNvPicPr>
          <p:nvPr/>
        </p:nvPicPr>
        <p:blipFill>
          <a:blip r:embed="rId3"/>
          <a:stretch>
            <a:fillRect/>
          </a:stretch>
        </p:blipFill>
        <p:spPr>
          <a:xfrm>
            <a:off x="6029459" y="3630501"/>
            <a:ext cx="4260503" cy="23938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007384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31110" y="218942"/>
            <a:ext cx="4597758" cy="501675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וַיֹּ֣אמֶר חוּשַׁ֗י </a:t>
            </a:r>
            <a:r>
              <a:rPr lang="he-IL" sz="3200" b="1" dirty="0" err="1" smtClean="0">
                <a:latin typeface="David" panose="020E0502060401010101" pitchFamily="34" charset="-79"/>
                <a:cs typeface="David" panose="020E0502060401010101" pitchFamily="34" charset="-79"/>
              </a:rPr>
              <a:t>אֶל־צָד֤וֹק</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וְאֶל־אֶבְיָתָר</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כָּזֹ֣את וְכָזֹ֗את יָעַ֤ץ </a:t>
            </a:r>
            <a:r>
              <a:rPr lang="he-IL" sz="3200" dirty="0" err="1" smtClean="0">
                <a:latin typeface="David" panose="020E0502060401010101" pitchFamily="34" charset="-79"/>
                <a:cs typeface="David" panose="020E0502060401010101" pitchFamily="34" charset="-79"/>
              </a:rPr>
              <a:t>אֲחִיתֹ֨פֶל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אֶת־אַבְשָׁלֹ֔ם</a:t>
            </a:r>
            <a:r>
              <a:rPr lang="he-IL" sz="3200" dirty="0" smtClean="0">
                <a:latin typeface="David" panose="020E0502060401010101" pitchFamily="34" charset="-79"/>
                <a:cs typeface="David" panose="020E0502060401010101" pitchFamily="34" charset="-79"/>
              </a:rPr>
              <a:t> וְאֵ֖ת זִקְנֵ֣י יִשְׂרָאֵ֑ל וְכָזֹ֥את </a:t>
            </a:r>
            <a:r>
              <a:rPr lang="he-IL" sz="3200" dirty="0" err="1" smtClean="0">
                <a:latin typeface="David" panose="020E0502060401010101" pitchFamily="34" charset="-79"/>
                <a:cs typeface="David" panose="020E0502060401010101" pitchFamily="34" charset="-79"/>
              </a:rPr>
              <a:t>וְכָזֹ֖את</a:t>
            </a:r>
            <a:r>
              <a:rPr lang="he-IL" sz="3200" dirty="0" smtClean="0">
                <a:latin typeface="David" panose="020E0502060401010101" pitchFamily="34" charset="-79"/>
                <a:cs typeface="David" panose="020E0502060401010101" pitchFamily="34" charset="-79"/>
              </a:rPr>
              <a:t> יָעַ֥צְתִּי אָֽנִי׃ </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וְעַתָּ֡ה שִׁלְח֣וּ מְהֵרָה֩ וְהַגִּ֨ידוּ לְדָוִ֜ד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אַל־תָּ֤לֶן</a:t>
            </a:r>
            <a:r>
              <a:rPr lang="he-IL" sz="3200" b="1" dirty="0" smtClean="0">
                <a:latin typeface="David" panose="020E0502060401010101" pitchFamily="34" charset="-79"/>
                <a:cs typeface="David" panose="020E0502060401010101" pitchFamily="34" charset="-79"/>
              </a:rPr>
              <a:t> הַלַּ֨יְלָה֙ בְּעַֽרְב֣וֹת הַמִּדְבָּ֔ר וְגַ֖ם עָב֣וֹר תַּֽעֲב֑וֹר </a:t>
            </a:r>
            <a:r>
              <a:rPr lang="he-IL" sz="3200" dirty="0" smtClean="0">
                <a:latin typeface="David" panose="020E0502060401010101" pitchFamily="34" charset="-79"/>
                <a:cs typeface="David" panose="020E0502060401010101" pitchFamily="34" charset="-79"/>
              </a:rPr>
              <a:t>פֶּ֚ן יְבֻלַּ֣ע לַמֶּ֔לֶךְ </a:t>
            </a:r>
            <a:r>
              <a:rPr lang="he-IL" sz="3200" dirty="0" err="1" smtClean="0">
                <a:latin typeface="David" panose="020E0502060401010101" pitchFamily="34" charset="-79"/>
                <a:cs typeface="David" panose="020E0502060401010101" pitchFamily="34" charset="-79"/>
              </a:rPr>
              <a:t>וּלְכָל־הָעָ֖ם</a:t>
            </a:r>
            <a:r>
              <a:rPr lang="he-IL" sz="3200" dirty="0" smtClean="0">
                <a:latin typeface="David" panose="020E0502060401010101" pitchFamily="34" charset="-79"/>
                <a:cs typeface="David" panose="020E0502060401010101" pitchFamily="34" charset="-79"/>
              </a:rPr>
              <a:t> אֲשֶׁ֥ר אִתּֽוֹ׃</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94066" y="218941"/>
            <a:ext cx="6660525" cy="5016758"/>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הודעה לדוד על העצות שניתנו לאבשלום:</a:t>
            </a:r>
          </a:p>
          <a:p>
            <a:r>
              <a:rPr lang="he-IL" sz="3200" b="1" u="sng" dirty="0" smtClean="0">
                <a:latin typeface="David" panose="020E0502060401010101" pitchFamily="34" charset="-79"/>
                <a:cs typeface="David" panose="020E0502060401010101" pitchFamily="34" charset="-79"/>
              </a:rPr>
              <a:t>טו. </a:t>
            </a:r>
            <a:r>
              <a:rPr lang="he-IL" sz="3200" dirty="0" smtClean="0">
                <a:latin typeface="David" panose="020E0502060401010101" pitchFamily="34" charset="-79"/>
                <a:cs typeface="David" panose="020E0502060401010101" pitchFamily="34" charset="-79"/>
              </a:rPr>
              <a:t>הודיע חושי הארכי לצדוק ולאביתר </a:t>
            </a:r>
            <a:r>
              <a:rPr lang="he-IL" sz="3200"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תכנית כזאת הציע אחיתופל לאבשלום והסכימו לה נכבדי ישראל, ותכנית נגדית הצעתי אני.</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וכעת עליכם לשלוח במהירות ולהודיע לדוד כדברים האלה: אל תישן הלילה במישור המדבר ואף חייב אתה לחצות את הירדן, כדי שלא יפגע אסון במלך ובכל האנשים שעמו.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294066" y="218941"/>
            <a:ext cx="4883241" cy="6373769"/>
          </a:xfrm>
          <a:prstGeom prst="rect">
            <a:avLst/>
          </a:prstGeom>
        </p:spPr>
      </p:pic>
    </p:spTree>
    <p:extLst>
      <p:ext uri="{BB962C8B-B14F-4D97-AF65-F5344CB8AC3E}">
        <p14:creationId xmlns:p14="http://schemas.microsoft.com/office/powerpoint/2010/main" val="294996611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arn(inVertical)">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ircle(in)">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31865" y="193183"/>
            <a:ext cx="4997003" cy="452431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וִיהֽוֹנָתָ֨ן </a:t>
            </a:r>
            <a:r>
              <a:rPr lang="he-IL" sz="3200" b="1" dirty="0" err="1" smtClean="0">
                <a:latin typeface="David" panose="020E0502060401010101" pitchFamily="34" charset="-79"/>
                <a:cs typeface="David" panose="020E0502060401010101" pitchFamily="34" charset="-79"/>
              </a:rPr>
              <a:t>וַֽאֲחִימַ֜עַץ</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עֹֽמְדִ֣ים</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בְּעֵין־רֹגֵ֗ל</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וְהָֽלְכָ֤ה הַשִּׁפְחָה֙ וְהִגִּ֣ידָה לָהֶ֔ם וְהֵם֙ יֵֽלְכ֔וּ וְהִגִּ֖ידוּ לַמֶּ֣לֶךְ דָּוִ֑ד כִּ֣י לֹ֥א יֽוּכְל֛וּ לְהֵֽרָא֖וֹת לָב֥וֹא הָעִֽירָה׃ </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וַיַּ֤רְא אֹתָם֙ נַ֔עַר </a:t>
            </a:r>
            <a:r>
              <a:rPr lang="he-IL" sz="3200" dirty="0" err="1" smtClean="0">
                <a:latin typeface="David" panose="020E0502060401010101" pitchFamily="34" charset="-79"/>
                <a:cs typeface="David" panose="020E0502060401010101" pitchFamily="34" charset="-79"/>
              </a:rPr>
              <a:t>וַיַּגֵּ֖ד</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לְאַבְשָׁלֹ֑ם</a:t>
            </a:r>
            <a:r>
              <a:rPr lang="he-IL" sz="3200" dirty="0" smtClean="0">
                <a:latin typeface="David" panose="020E0502060401010101" pitchFamily="34" charset="-79"/>
                <a:cs typeface="David" panose="020E0502060401010101" pitchFamily="34" charset="-79"/>
              </a:rPr>
              <a:t> וַיֵּֽלְכוּ֩ שְׁנֵיהֶ֨ם מְהֵרָ֜ה </a:t>
            </a:r>
            <a:r>
              <a:rPr lang="he-IL" sz="3200" b="1" dirty="0" smtClean="0">
                <a:latin typeface="David" panose="020E0502060401010101" pitchFamily="34" charset="-79"/>
                <a:cs typeface="David" panose="020E0502060401010101" pitchFamily="34" charset="-79"/>
              </a:rPr>
              <a:t>וַיָּבֹ֣אוּ ׀ </a:t>
            </a:r>
            <a:r>
              <a:rPr lang="he-IL" sz="3200" b="1" dirty="0" err="1" smtClean="0">
                <a:latin typeface="David" panose="020E0502060401010101" pitchFamily="34" charset="-79"/>
                <a:cs typeface="David" panose="020E0502060401010101" pitchFamily="34" charset="-79"/>
              </a:rPr>
              <a:t>אֶל־בֵּֽית־אִ֣יש</a:t>
            </a:r>
            <a:r>
              <a:rPr lang="he-IL" sz="3200" b="1" dirty="0" smtClean="0">
                <a:latin typeface="David" panose="020E0502060401010101" pitchFamily="34" charset="-79"/>
                <a:cs typeface="David" panose="020E0502060401010101" pitchFamily="34" charset="-79"/>
              </a:rPr>
              <a:t>ׁ בְּבַֽחוּרִ֗ים וְל֥וֹ בְאֵ֛ר בַּֽחֲצֵר֖וֹ וַיֵּ֥רְדוּ שָֽׁם</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306946" y="193183"/>
            <a:ext cx="6325674" cy="5509200"/>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ויהונתן </a:t>
            </a:r>
            <a:r>
              <a:rPr lang="he-IL" sz="3200" dirty="0" err="1" smtClean="0">
                <a:latin typeface="David" panose="020E0502060401010101" pitchFamily="34" charset="-79"/>
                <a:cs typeface="David" panose="020E0502060401010101" pitchFamily="34" charset="-79"/>
              </a:rPr>
              <a:t>ואחימעץ</a:t>
            </a:r>
            <a:r>
              <a:rPr lang="he-IL" sz="3200" dirty="0" smtClean="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בניהם של צדוק ואביתר)</a:t>
            </a:r>
            <a:r>
              <a:rPr lang="he-IL" sz="3200" dirty="0" smtClean="0">
                <a:latin typeface="David" panose="020E0502060401010101" pitchFamily="34" charset="-79"/>
                <a:cs typeface="David" panose="020E0502060401010101" pitchFamily="34" charset="-79"/>
              </a:rPr>
              <a:t> ממתינים ליד המעיין שבקרבת ירושלים </a:t>
            </a:r>
            <a:r>
              <a:rPr lang="he-IL" sz="2400" dirty="0" smtClean="0">
                <a:latin typeface="David" panose="020E0502060401010101" pitchFamily="34" charset="-79"/>
                <a:cs typeface="David" panose="020E0502060401010101" pitchFamily="34" charset="-79"/>
              </a:rPr>
              <a:t>(מעיין בו היו מכבסים בגדיהם) </a:t>
            </a:r>
            <a:r>
              <a:rPr lang="he-IL" sz="3200" dirty="0" smtClean="0">
                <a:latin typeface="David" panose="020E0502060401010101" pitchFamily="34" charset="-79"/>
                <a:cs typeface="David" panose="020E0502060401010101" pitchFamily="34" charset="-79"/>
              </a:rPr>
              <a:t>והלכה השפחה של בית צדוק אל המקום ששהו שניהם ואמרה להם כדי שילכו לספר למלך מה שאמר חושי. שהרי הם עצמם חששו להופיע ולהיכנס לעיר ירושלים.</a:t>
            </a:r>
            <a:endParaRPr lang="he-IL" sz="3200" dirty="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הבחין בהם נער וסיפר לאבשלום, הלכו יהונתן </a:t>
            </a:r>
            <a:r>
              <a:rPr lang="he-IL" sz="3200" dirty="0" err="1" smtClean="0">
                <a:latin typeface="David" panose="020E0502060401010101" pitchFamily="34" charset="-79"/>
                <a:cs typeface="David" panose="020E0502060401010101" pitchFamily="34" charset="-79"/>
              </a:rPr>
              <a:t>ואחימעץ</a:t>
            </a:r>
            <a:r>
              <a:rPr lang="he-IL" sz="3200" dirty="0" smtClean="0">
                <a:latin typeface="David" panose="020E0502060401010101" pitchFamily="34" charset="-79"/>
                <a:cs typeface="David" panose="020E0502060401010101" pitchFamily="34" charset="-79"/>
              </a:rPr>
              <a:t> במהירות והגיעו אל ביתו של אדם בישוב "בחורים" </a:t>
            </a:r>
            <a:r>
              <a:rPr lang="he-IL" sz="3200" b="1" dirty="0" smtClean="0">
                <a:latin typeface="David" panose="020E0502060401010101" pitchFamily="34" charset="-79"/>
                <a:cs typeface="David" panose="020E0502060401010101" pitchFamily="34" charset="-79"/>
              </a:rPr>
              <a:t>ובחצר שלו היה בור עמוק וריק וירדו לתוכו שניהם</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9069410" y="3333783"/>
            <a:ext cx="2959458" cy="3175320"/>
          </a:xfrm>
          <a:prstGeom prst="rect">
            <a:avLst/>
          </a:prstGeom>
        </p:spPr>
      </p:pic>
      <p:pic>
        <p:nvPicPr>
          <p:cNvPr id="3" name="תמונה 2"/>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7542929" y="4079487"/>
            <a:ext cx="1428750" cy="2857500"/>
          </a:xfrm>
          <a:prstGeom prst="rect">
            <a:avLst/>
          </a:prstGeom>
        </p:spPr>
      </p:pic>
      <p:pic>
        <p:nvPicPr>
          <p:cNvPr id="6" name="תמונה 5"/>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Lst>
          </a:blip>
          <a:stretch>
            <a:fillRect/>
          </a:stretch>
        </p:blipFill>
        <p:spPr>
          <a:xfrm>
            <a:off x="6577014" y="4079487"/>
            <a:ext cx="1428750" cy="2857500"/>
          </a:xfrm>
          <a:prstGeom prst="rect">
            <a:avLst/>
          </a:prstGeom>
        </p:spPr>
      </p:pic>
      <p:sp>
        <p:nvSpPr>
          <p:cNvPr id="7" name="חץ מעוקל למטה 6"/>
          <p:cNvSpPr/>
          <p:nvPr/>
        </p:nvSpPr>
        <p:spPr>
          <a:xfrm>
            <a:off x="8508844" y="3852072"/>
            <a:ext cx="2648085" cy="1623585"/>
          </a:xfrm>
          <a:prstGeom prst="curvedDown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a:solidFill>
                <a:schemeClr val="tx1"/>
              </a:solidFill>
            </a:endParaRPr>
          </a:p>
        </p:txBody>
      </p:sp>
    </p:spTree>
    <p:extLst>
      <p:ext uri="{BB962C8B-B14F-4D97-AF65-F5344CB8AC3E}">
        <p14:creationId xmlns:p14="http://schemas.microsoft.com/office/powerpoint/2010/main" val="97168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barn(inVertical)">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circle(in)">
                                      <p:cBhvr>
                                        <p:cTn id="30" dur="2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56867" y="115909"/>
            <a:ext cx="4597758" cy="501675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וַתִּקַּ֣ח</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הָֽאִשָּׁ֗ה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וַתִּפְרֹ֤שׂ </a:t>
            </a:r>
            <a:r>
              <a:rPr lang="he-IL" sz="3200" b="1" dirty="0" err="1" smtClean="0">
                <a:latin typeface="David" panose="020E0502060401010101" pitchFamily="34" charset="-79"/>
                <a:cs typeface="David" panose="020E0502060401010101" pitchFamily="34" charset="-79"/>
              </a:rPr>
              <a:t>אֶת־הַמָּסָך</a:t>
            </a:r>
            <a:r>
              <a:rPr lang="he-IL" sz="3200" b="1" dirty="0" smtClean="0">
                <a:latin typeface="David" panose="020E0502060401010101" pitchFamily="34" charset="-79"/>
                <a:cs typeface="David" panose="020E0502060401010101" pitchFamily="34" charset="-79"/>
              </a:rPr>
              <a:t>ְ֙ עַל־פְּנֵ֣י הַבְּאֵ֔ר </a:t>
            </a:r>
            <a:r>
              <a:rPr lang="he-IL" sz="3200" dirty="0" smtClean="0">
                <a:latin typeface="David" panose="020E0502060401010101" pitchFamily="34" charset="-79"/>
                <a:cs typeface="David" panose="020E0502060401010101" pitchFamily="34" charset="-79"/>
              </a:rPr>
              <a:t>וַתִּשְׁטַ֥ח עָלָ֖יו הָֽרִפ֑וֹת וְלֹ֥א נוֹדַ֖ע דָּבָֽר׃ </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וַיָּבֹ֣אוּ עַבְדֵי֩ אַבְשָׁל֨וֹם </a:t>
            </a:r>
            <a:r>
              <a:rPr lang="he-IL" sz="3200" dirty="0" err="1" smtClean="0">
                <a:latin typeface="David" panose="020E0502060401010101" pitchFamily="34" charset="-79"/>
                <a:cs typeface="David" panose="020E0502060401010101" pitchFamily="34" charset="-79"/>
              </a:rPr>
              <a:t>אֶֽל־הָאִשָּׁ֜ה</a:t>
            </a:r>
            <a:r>
              <a:rPr lang="he-IL" sz="3200" dirty="0" smtClean="0">
                <a:latin typeface="David" panose="020E0502060401010101" pitchFamily="34" charset="-79"/>
                <a:cs typeface="David" panose="020E0502060401010101" pitchFamily="34" charset="-79"/>
              </a:rPr>
              <a:t> הַבַּ֗יְתָה וַיֹּֽאמְרוּ֙ אַיֵּ֗ה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וִיה֣וֹנָתָ֔ן וַתֹּ֤אמֶר לָהֶם֙ </a:t>
            </a:r>
            <a:r>
              <a:rPr lang="he-IL" sz="3200" dirty="0" err="1" smtClean="0">
                <a:latin typeface="David" panose="020E0502060401010101" pitchFamily="34" charset="-79"/>
                <a:cs typeface="David" panose="020E0502060401010101" pitchFamily="34" charset="-79"/>
              </a:rPr>
              <a:t>הָֽאִשָּׁ֔ה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עָֽבְר֖וּ מִיכַ֣ל הַמָּ֑יִם </a:t>
            </a:r>
            <a:r>
              <a:rPr lang="he-IL" sz="3200" dirty="0" smtClean="0">
                <a:latin typeface="David" panose="020E0502060401010101" pitchFamily="34" charset="-79"/>
                <a:cs typeface="David" panose="020E0502060401010101" pitchFamily="34" charset="-79"/>
              </a:rPr>
              <a:t>וַיְבַקְשׁוּ֙ וְלֹ֣א מָצָ֔אוּ וַיָּשֻׁ֖בוּ יְרֽוּשָׁלִָֽם׃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67425" y="231819"/>
            <a:ext cx="7044744" cy="403187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יט</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ולקחה אשתו של בעל הבית ופרסה מחצלת לכסות את פי הבור ופזרה על המחצלת חיטים כתושות ליבוש כך שלא יהיה ניכר הבור.</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הגיעו נאמני אבשלום אל האישה לביתה ושאלו היכן נמצאים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ויהונתן? ענתה להם: ראיתי שהמשיכו ללכת מעבר למאגר המים, הלכו וחיפשו אותם בסביבה ולא מצאום. וחזרו עבדי אבשלום לירושלים.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420375" y="4442021"/>
            <a:ext cx="3069800" cy="204281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p:cNvSpPr txBox="1"/>
          <p:nvPr/>
        </p:nvSpPr>
        <p:spPr>
          <a:xfrm>
            <a:off x="3852930" y="5270819"/>
            <a:ext cx="8201695" cy="1384995"/>
          </a:xfrm>
          <a:prstGeom prst="rect">
            <a:avLst/>
          </a:prstGeom>
          <a:solidFill>
            <a:schemeClr val="accent3">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חז"ל אומרים: </a:t>
            </a:r>
            <a:r>
              <a:rPr lang="he-IL" sz="2800" dirty="0" smtClean="0">
                <a:latin typeface="David" panose="020E0502060401010101" pitchFamily="34" charset="-79"/>
                <a:cs typeface="David" panose="020E0502060401010101" pitchFamily="34" charset="-79"/>
              </a:rPr>
              <a:t>שהבית שהתחבאו היה של </a:t>
            </a:r>
            <a:r>
              <a:rPr lang="he-IL" sz="2800" b="1" dirty="0" smtClean="0">
                <a:latin typeface="David" panose="020E0502060401010101" pitchFamily="34" charset="-79"/>
                <a:cs typeface="David" panose="020E0502060401010101" pitchFamily="34" charset="-79"/>
              </a:rPr>
              <a:t>שמעי בן גרא </a:t>
            </a:r>
            <a:r>
              <a:rPr lang="he-IL" sz="2800" dirty="0" smtClean="0">
                <a:latin typeface="David" panose="020E0502060401010101" pitchFamily="34" charset="-79"/>
                <a:cs typeface="David" panose="020E0502060401010101" pitchFamily="34" charset="-79"/>
              </a:rPr>
              <a:t>ואשתו בגלל שהצילה שני צדיקים שהחביאה אותם זכתה שיצאו ממנה </a:t>
            </a:r>
            <a:r>
              <a:rPr lang="he-IL" sz="2800" b="1" dirty="0" smtClean="0">
                <a:latin typeface="David" panose="020E0502060401010101" pitchFamily="34" charset="-79"/>
                <a:cs typeface="David" panose="020E0502060401010101" pitchFamily="34" charset="-79"/>
              </a:rPr>
              <a:t>מרדכי ואסתר </a:t>
            </a:r>
            <a:r>
              <a:rPr lang="he-IL" sz="2800" dirty="0" smtClean="0">
                <a:latin typeface="David" panose="020E0502060401010101" pitchFamily="34" charset="-79"/>
                <a:cs typeface="David" panose="020E0502060401010101" pitchFamily="34" charset="-79"/>
              </a:rPr>
              <a:t>שהצילו גם את עם ישראל מהריגה.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7773420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17476" y="154547"/>
            <a:ext cx="4121240" cy="550920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וַיְהִ֣י ׀ אַֽחֲרֵ֣י לֶכְתָּ֗ם וַֽיַּעֲלוּ֙ מֵֽהַבְּאֵ֔ר וַיֵּ֣לְכ֔וּ </a:t>
            </a:r>
            <a:r>
              <a:rPr lang="he-IL" sz="3200" dirty="0" err="1" smtClean="0">
                <a:latin typeface="David" panose="020E0502060401010101" pitchFamily="34" charset="-79"/>
                <a:cs typeface="David" panose="020E0502060401010101" pitchFamily="34" charset="-79"/>
              </a:rPr>
              <a:t>וַיַּגִּ֖דו</a:t>
            </a:r>
            <a:r>
              <a:rPr lang="he-IL" sz="3200" dirty="0" smtClean="0">
                <a:latin typeface="David" panose="020E0502060401010101" pitchFamily="34" charset="-79"/>
                <a:cs typeface="David" panose="020E0502060401010101" pitchFamily="34" charset="-79"/>
              </a:rPr>
              <a:t>ּ לַמֶּ֣לֶךְ דָּוִ֑ד וַיֹּֽאמְר֣וּ </a:t>
            </a:r>
            <a:r>
              <a:rPr lang="he-IL" sz="3200" dirty="0" err="1" smtClean="0">
                <a:latin typeface="David" panose="020E0502060401010101" pitchFamily="34" charset="-79"/>
                <a:cs typeface="David" panose="020E0502060401010101" pitchFamily="34" charset="-79"/>
              </a:rPr>
              <a:t>אֶל־דָּוִ֗ד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ק֣וּמוּ וְעִבְר֤וּ מְהֵרָה֙ </a:t>
            </a:r>
            <a:r>
              <a:rPr lang="he-IL" sz="3200" b="1" dirty="0" err="1" smtClean="0">
                <a:latin typeface="David" panose="020E0502060401010101" pitchFamily="34" charset="-79"/>
                <a:cs typeface="David" panose="020E0502060401010101" pitchFamily="34" charset="-79"/>
              </a:rPr>
              <a:t>אֶת־הַמַּ֔יִם</a:t>
            </a:r>
            <a:r>
              <a:rPr lang="he-IL" sz="3200" b="1"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כִּי־כָ֛כָה</a:t>
            </a:r>
            <a:r>
              <a:rPr lang="he-IL" sz="3200" dirty="0" smtClean="0">
                <a:latin typeface="David" panose="020E0502060401010101" pitchFamily="34" charset="-79"/>
                <a:cs typeface="David" panose="020E0502060401010101" pitchFamily="34" charset="-79"/>
              </a:rPr>
              <a:t> יָעַ֥ץ עֲלֵיכֶ֖ם </a:t>
            </a:r>
            <a:r>
              <a:rPr lang="he-IL" sz="3200" dirty="0" err="1" smtClean="0">
                <a:latin typeface="David" panose="020E0502060401010101" pitchFamily="34" charset="-79"/>
                <a:cs typeface="David" panose="020E0502060401010101" pitchFamily="34" charset="-79"/>
              </a:rPr>
              <a:t>אֲחִיתֹֽפֶל</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וַיָּ֣קָם</a:t>
            </a:r>
            <a:r>
              <a:rPr lang="he-IL" sz="3200" dirty="0" smtClean="0">
                <a:latin typeface="David" panose="020E0502060401010101" pitchFamily="34" charset="-79"/>
                <a:cs typeface="David" panose="020E0502060401010101" pitchFamily="34" charset="-79"/>
              </a:rPr>
              <a:t> דָּוִ֗ד וְכָל־הָעָם֙ אֲשֶׁ֣ר אִתּ֔וֹ וַיַּֽעַבְר֖וּ </a:t>
            </a:r>
            <a:r>
              <a:rPr lang="he-IL" sz="3200" dirty="0" err="1" smtClean="0">
                <a:latin typeface="David" panose="020E0502060401010101" pitchFamily="34" charset="-79"/>
                <a:cs typeface="David" panose="020E0502060401010101" pitchFamily="34" charset="-79"/>
              </a:rPr>
              <a:t>אֶת־הַיַּרְדֵּ֑ן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עַד־א֣וֹר</a:t>
            </a:r>
            <a:r>
              <a:rPr lang="he-IL" sz="3200" dirty="0" smtClean="0">
                <a:latin typeface="David" panose="020E0502060401010101" pitchFamily="34" charset="-79"/>
                <a:cs typeface="David" panose="020E0502060401010101" pitchFamily="34" charset="-79"/>
              </a:rPr>
              <a:t> הַבֹּ֗קֶר </a:t>
            </a:r>
            <a:r>
              <a:rPr lang="he-IL" sz="3200" b="1" dirty="0" err="1" smtClean="0">
                <a:latin typeface="David" panose="020E0502060401010101" pitchFamily="34" charset="-79"/>
                <a:cs typeface="David" panose="020E0502060401010101" pitchFamily="34" charset="-79"/>
              </a:rPr>
              <a:t>עַד־אַחַד</a:t>
            </a:r>
            <a:r>
              <a:rPr lang="he-IL" sz="3200" b="1" dirty="0" smtClean="0">
                <a:latin typeface="David" panose="020E0502060401010101" pitchFamily="34" charset="-79"/>
                <a:cs typeface="David" panose="020E0502060401010101" pitchFamily="34" charset="-79"/>
              </a:rPr>
              <a:t>֙ לֹ֣א נֶעְדָּ֔ר </a:t>
            </a:r>
            <a:r>
              <a:rPr lang="he-IL" sz="3200" dirty="0" smtClean="0">
                <a:latin typeface="David" panose="020E0502060401010101" pitchFamily="34" charset="-79"/>
                <a:cs typeface="David" panose="020E0502060401010101" pitchFamily="34" charset="-79"/>
              </a:rPr>
              <a:t>אֲשֶׁ֥ר </a:t>
            </a:r>
            <a:r>
              <a:rPr lang="he-IL" sz="3200" dirty="0" err="1" smtClean="0">
                <a:latin typeface="David" panose="020E0502060401010101" pitchFamily="34" charset="-79"/>
                <a:cs typeface="David" panose="020E0502060401010101" pitchFamily="34" charset="-79"/>
              </a:rPr>
              <a:t>לֹֽא־עָבַ֖ר</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אֶת־הַיַּרְדֵּֽן</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03913" y="154547"/>
            <a:ext cx="7446138" cy="3539430"/>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מיד אחר שהסתלקו משם אנשי אבשלום עלו יהונתן </a:t>
            </a:r>
            <a:r>
              <a:rPr lang="he-IL" sz="3200" dirty="0" err="1" smtClean="0">
                <a:latin typeface="David" panose="020E0502060401010101" pitchFamily="34" charset="-79"/>
                <a:cs typeface="David" panose="020E0502060401010101" pitchFamily="34" charset="-79"/>
              </a:rPr>
              <a:t>ואחימעץ</a:t>
            </a:r>
            <a:r>
              <a:rPr lang="he-IL" sz="3200" dirty="0" smtClean="0">
                <a:latin typeface="David" panose="020E0502060401010101" pitchFamily="34" charset="-79"/>
                <a:cs typeface="David" panose="020E0502060401010101" pitchFamily="34" charset="-79"/>
              </a:rPr>
              <a:t> מהבור, והלכו וסיפרו למלך, וכך אמרו לו: הזדרזו לעבור מיד את הירדן בגלל תכניתו של אחיתופל.</a:t>
            </a: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הזדרז דוד וכל האנשים הנלווים אליו ועברו את הירדן. </a:t>
            </a:r>
            <a:r>
              <a:rPr lang="he-IL" sz="3200" b="1" dirty="0" smtClean="0">
                <a:latin typeface="David" panose="020E0502060401010101" pitchFamily="34" charset="-79"/>
                <a:cs typeface="David" panose="020E0502060401010101" pitchFamily="34" charset="-79"/>
              </a:rPr>
              <a:t>ועד זריחת השמש לא נישאר אף אחד שלא עבר את הירדן.</a:t>
            </a:r>
            <a:endParaRPr lang="he-IL" sz="3200" b="1"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409975" y="3335628"/>
            <a:ext cx="2592204" cy="3381839"/>
          </a:xfrm>
          <a:prstGeom prst="rect">
            <a:avLst/>
          </a:prstGeom>
          <a:ln w="88900" cap="sq" cmpd="thickThin">
            <a:solidFill>
              <a:srgbClr val="000000"/>
            </a:solidFill>
            <a:prstDash val="solid"/>
            <a:miter lim="800000"/>
          </a:ln>
          <a:effectLst>
            <a:innerShdw blurRad="76200">
              <a:srgbClr val="000000"/>
            </a:innerShdw>
          </a:effectLst>
        </p:spPr>
      </p:pic>
      <p:pic>
        <p:nvPicPr>
          <p:cNvPr id="3" name="תמונה 2"/>
          <p:cNvPicPr>
            <a:picLocks noChangeAspect="1"/>
          </p:cNvPicPr>
          <p:nvPr/>
        </p:nvPicPr>
        <p:blipFill>
          <a:blip r:embed="rId3"/>
          <a:stretch>
            <a:fillRect/>
          </a:stretch>
        </p:blipFill>
        <p:spPr>
          <a:xfrm>
            <a:off x="3353940" y="3450408"/>
            <a:ext cx="2827918" cy="351062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732380498"/>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03723" y="218941"/>
            <a:ext cx="5260750" cy="206210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וַֽאֲחִיתֹ֣פֶל</a:t>
            </a:r>
            <a:r>
              <a:rPr lang="he-IL" sz="3200" b="1" dirty="0" smtClean="0">
                <a:latin typeface="David" panose="020E0502060401010101" pitchFamily="34" charset="-79"/>
                <a:cs typeface="David" panose="020E0502060401010101" pitchFamily="34" charset="-79"/>
              </a:rPr>
              <a:t> רָאָ֗ה כִּ֣י לֹ֣א נֶֽעֶשְׂתָה֮ עֲצָתוֹ֒ </a:t>
            </a:r>
            <a:r>
              <a:rPr lang="he-IL" sz="3200" dirty="0" smtClean="0">
                <a:latin typeface="David" panose="020E0502060401010101" pitchFamily="34" charset="-79"/>
                <a:cs typeface="David" panose="020E0502060401010101" pitchFamily="34" charset="-79"/>
              </a:rPr>
              <a:t>וַיַּֽחֲבֹ֣שׁ </a:t>
            </a:r>
            <a:r>
              <a:rPr lang="he-IL" sz="3200" dirty="0" err="1" smtClean="0">
                <a:latin typeface="David" panose="020E0502060401010101" pitchFamily="34" charset="-79"/>
                <a:cs typeface="David" panose="020E0502060401010101" pitchFamily="34" charset="-79"/>
              </a:rPr>
              <a:t>אֶֽת־הַחֲמ֗וֹר</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וַיָּ֜קָם</a:t>
            </a:r>
            <a:r>
              <a:rPr lang="he-IL" sz="3200" dirty="0" smtClean="0">
                <a:latin typeface="David" panose="020E0502060401010101" pitchFamily="34" charset="-79"/>
                <a:cs typeface="David" panose="020E0502060401010101" pitchFamily="34" charset="-79"/>
              </a:rPr>
              <a:t> וַיֵּ֤לֶךְ </a:t>
            </a:r>
            <a:r>
              <a:rPr lang="he-IL" sz="3200" dirty="0" err="1" smtClean="0">
                <a:latin typeface="David" panose="020E0502060401010101" pitchFamily="34" charset="-79"/>
                <a:cs typeface="David" panose="020E0502060401010101" pitchFamily="34" charset="-79"/>
              </a:rPr>
              <a:t>אֶל־בֵּיתו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אֶל־עִיר֔ו</a:t>
            </a:r>
            <a:r>
              <a:rPr lang="he-IL" sz="3200" dirty="0" smtClean="0">
                <a:latin typeface="David" panose="020E0502060401010101" pitchFamily="34" charset="-79"/>
                <a:cs typeface="David" panose="020E0502060401010101" pitchFamily="34" charset="-79"/>
              </a:rPr>
              <a:t>ֹ וַיְצַ֥ו </a:t>
            </a:r>
            <a:r>
              <a:rPr lang="he-IL" sz="3200" dirty="0" err="1" smtClean="0">
                <a:latin typeface="David" panose="020E0502060401010101" pitchFamily="34" charset="-79"/>
                <a:cs typeface="David" panose="020E0502060401010101" pitchFamily="34" charset="-79"/>
              </a:rPr>
              <a:t>אֶל־בֵּית֖ו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וַיֵּֽחָנַ֑ק</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וַיָּ֕מָת וַיִּקָּבֵ֖ר בְּקֶ֥בֶר אָבִֽיו</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26643" y="218941"/>
            <a:ext cx="6029460" cy="255454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כג</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ואחיתופל כשנוכח לדעת שלא בוצעה </a:t>
            </a:r>
            <a:r>
              <a:rPr lang="he-IL" sz="3200" dirty="0" err="1" smtClean="0">
                <a:latin typeface="David" panose="020E0502060401010101" pitchFamily="34" charset="-79"/>
                <a:cs typeface="David" panose="020E0502060401010101" pitchFamily="34" charset="-79"/>
              </a:rPr>
              <a:t>תוכניתו</a:t>
            </a:r>
            <a:r>
              <a:rPr lang="he-IL" sz="3200" dirty="0" smtClean="0">
                <a:latin typeface="David" panose="020E0502060401010101" pitchFamily="34" charset="-79"/>
                <a:cs typeface="David" panose="020E0502060401010101" pitchFamily="34" charset="-79"/>
              </a:rPr>
              <a:t>, קשר את האוכף על חמורו והזדרז ללכת ולשוב לביתו בגילה עיר מגוריו. וערך צוואה למשפחתו וחנק את עצמו, ומת ונקבר בסמוך לקבר אביו.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358462" y="3110382"/>
            <a:ext cx="4002915" cy="29867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1268570" y="334850"/>
            <a:ext cx="9775066" cy="6093797"/>
          </a:xfrm>
          <a:prstGeom prst="horizontalScroll">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אחיתופל </a:t>
            </a:r>
            <a:r>
              <a:rPr lang="he-IL" sz="3200" dirty="0" smtClean="0">
                <a:latin typeface="David" panose="020E0502060401010101" pitchFamily="34" charset="-79"/>
                <a:cs typeface="David" panose="020E0502060401010101" pitchFamily="34" charset="-79"/>
              </a:rPr>
              <a:t>ראה שדוד עבר את הירדן וידע שעכשיו הוא עומד לחזור למלוכה שה' אתו. ואז דוד יהרוג אותו משום שהוא </a:t>
            </a:r>
            <a:r>
              <a:rPr lang="he-IL" sz="3600" b="1" dirty="0" smtClean="0">
                <a:latin typeface="David" panose="020E0502060401010101" pitchFamily="34" charset="-79"/>
                <a:cs typeface="David" panose="020E0502060401010101" pitchFamily="34" charset="-79"/>
              </a:rPr>
              <a:t>מורד במלכות</a:t>
            </a:r>
            <a:r>
              <a:rPr lang="he-IL" sz="3200" dirty="0" smtClean="0">
                <a:latin typeface="David" panose="020E0502060401010101" pitchFamily="34" charset="-79"/>
                <a:cs typeface="David" panose="020E0502060401010101" pitchFamily="34" charset="-79"/>
              </a:rPr>
              <a:t>. ולכן חזר לביתו וציווה את משפחתו: </a:t>
            </a:r>
            <a:r>
              <a:rPr lang="he-IL" sz="3200" b="1" u="sng" dirty="0" smtClean="0">
                <a:latin typeface="David" panose="020E0502060401010101" pitchFamily="34" charset="-79"/>
                <a:cs typeface="David" panose="020E0502060401010101" pitchFamily="34" charset="-79"/>
              </a:rPr>
              <a:t>לא להשתתף במחלוקת, ולא למרוד במלכות דוד. </a:t>
            </a:r>
          </a:p>
          <a:p>
            <a:r>
              <a:rPr lang="he-IL" sz="3200" dirty="0" smtClean="0">
                <a:latin typeface="David" panose="020E0502060401010101" pitchFamily="34" charset="-79"/>
                <a:cs typeface="David" panose="020E0502060401010101" pitchFamily="34" charset="-79"/>
              </a:rPr>
              <a:t>אחיתופל חילק את נכסיו לבניו (ועשה זאת לפני שיעברו הנכסים למלך) והרג את עצמו. </a:t>
            </a:r>
            <a:r>
              <a:rPr lang="he-IL" sz="3200" b="1" u="sng" dirty="0" smtClean="0">
                <a:latin typeface="David" panose="020E0502060401010101" pitchFamily="34" charset="-79"/>
                <a:cs typeface="David" panose="020E0502060401010101" pitchFamily="34" charset="-79"/>
              </a:rPr>
              <a:t>והוא היה בגיל 33 במותו. </a:t>
            </a:r>
            <a:r>
              <a:rPr lang="he-IL" sz="3200" dirty="0" smtClean="0">
                <a:latin typeface="David" panose="020E0502060401010101" pitchFamily="34" charset="-79"/>
                <a:cs typeface="David" panose="020E0502060401010101" pitchFamily="34" charset="-79"/>
              </a:rPr>
              <a:t>אחיתופל איבד את העולם הבא שלו, ובעיקר הסיבה לכך כיוון שהייתה לו גאווה ורצה למלוך במקום דוד.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3892944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99290" y="113969"/>
            <a:ext cx="4765720" cy="501675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וְדָוִ֖ד בָּ֣א </a:t>
            </a:r>
            <a:r>
              <a:rPr lang="he-IL" sz="3200" dirty="0" err="1" smtClean="0">
                <a:latin typeface="David" panose="020E0502060401010101" pitchFamily="34" charset="-79"/>
                <a:cs typeface="David" panose="020E0502060401010101" pitchFamily="34" charset="-79"/>
              </a:rPr>
              <a:t>מַֽחֲנָ֑יְמָה</a:t>
            </a:r>
            <a:r>
              <a:rPr lang="he-IL" sz="3200" dirty="0" smtClean="0">
                <a:latin typeface="David" panose="020E0502060401010101" pitchFamily="34" charset="-79"/>
                <a:cs typeface="David" panose="020E0502060401010101" pitchFamily="34" charset="-79"/>
              </a:rPr>
              <a:t> וְאַבְשָׁלֹ֗ם עָבַר֙ </a:t>
            </a:r>
            <a:r>
              <a:rPr lang="he-IL" sz="3200" dirty="0" err="1" smtClean="0">
                <a:latin typeface="David" panose="020E0502060401010101" pitchFamily="34" charset="-79"/>
                <a:cs typeface="David" panose="020E0502060401010101" pitchFamily="34" charset="-79"/>
              </a:rPr>
              <a:t>אֶת־הַיַּרְדֵּ֔ן</a:t>
            </a:r>
            <a:r>
              <a:rPr lang="he-IL" sz="3200" dirty="0" smtClean="0">
                <a:latin typeface="David" panose="020E0502060401010101" pitchFamily="34" charset="-79"/>
                <a:cs typeface="David" panose="020E0502060401010101" pitchFamily="34" charset="-79"/>
              </a:rPr>
              <a:t> ה֕וּא </a:t>
            </a:r>
            <a:r>
              <a:rPr lang="he-IL" sz="3200" dirty="0" err="1" smtClean="0">
                <a:latin typeface="David" panose="020E0502060401010101" pitchFamily="34" charset="-79"/>
                <a:cs typeface="David" panose="020E0502060401010101" pitchFamily="34" charset="-79"/>
              </a:rPr>
              <a:t>וְכָל־אִ֥יש</a:t>
            </a:r>
            <a:r>
              <a:rPr lang="he-IL" sz="3200" dirty="0" smtClean="0">
                <a:latin typeface="David" panose="020E0502060401010101" pitchFamily="34" charset="-79"/>
                <a:cs typeface="David" panose="020E0502060401010101" pitchFamily="34" charset="-79"/>
              </a:rPr>
              <a:t>ׁ יִשְׂרָאֵ֖ל עִמּֽוֹ׃ </a:t>
            </a:r>
          </a:p>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וְאֶת־עֲמָשָׂ֗א</a:t>
            </a:r>
            <a:r>
              <a:rPr lang="he-IL" sz="3200" dirty="0" smtClean="0">
                <a:latin typeface="David" panose="020E0502060401010101" pitchFamily="34" charset="-79"/>
                <a:cs typeface="David" panose="020E0502060401010101" pitchFamily="34" charset="-79"/>
              </a:rPr>
              <a:t> שָׂ֧ם אַבְשָׁלֹ֛ם תַּ֥חַת יוֹאָ֖ב </a:t>
            </a:r>
            <a:r>
              <a:rPr lang="he-IL" sz="3200" dirty="0" err="1" smtClean="0">
                <a:latin typeface="David" panose="020E0502060401010101" pitchFamily="34" charset="-79"/>
                <a:cs typeface="David" panose="020E0502060401010101" pitchFamily="34" charset="-79"/>
              </a:rPr>
              <a:t>עַל־הַצָּבָ֑א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וַֽעֲמָשָׂ֣א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בֶן־אִ֗יש</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וּשְׁמוֹ֙ </a:t>
            </a:r>
            <a:r>
              <a:rPr lang="he-IL" sz="3200" b="1" dirty="0" err="1" smtClean="0">
                <a:latin typeface="David" panose="020E0502060401010101" pitchFamily="34" charset="-79"/>
                <a:cs typeface="David" panose="020E0502060401010101" pitchFamily="34" charset="-79"/>
              </a:rPr>
              <a:t>יִתְרָ֣א</a:t>
            </a:r>
            <a:r>
              <a:rPr lang="he-IL" sz="3200" b="1" dirty="0" smtClean="0">
                <a:latin typeface="David" panose="020E0502060401010101" pitchFamily="34" charset="-79"/>
                <a:cs typeface="David" panose="020E0502060401010101" pitchFamily="34" charset="-79"/>
              </a:rPr>
              <a:t> הַיִּשְׂרְאֵלִ֔י </a:t>
            </a:r>
            <a:r>
              <a:rPr lang="he-IL" sz="3200" b="1" dirty="0" err="1" smtClean="0">
                <a:latin typeface="David" panose="020E0502060401010101" pitchFamily="34" charset="-79"/>
                <a:cs typeface="David" panose="020E0502060401010101" pitchFamily="34" charset="-79"/>
              </a:rPr>
              <a:t>אֲשֶׁר־בָּא</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אֶל־אֲבִיגַ֣ל</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בַּת־נָחָ֔ש</a:t>
            </a:r>
            <a:r>
              <a:rPr lang="he-IL" sz="3200" b="1" dirty="0" smtClean="0">
                <a:latin typeface="David" panose="020E0502060401010101" pitchFamily="34" charset="-79"/>
                <a:cs typeface="David" panose="020E0502060401010101" pitchFamily="34" charset="-79"/>
              </a:rPr>
              <a:t>ׁ אֲח֥וֹת צְרוּיָ֖ה אֵ֥ם יוֹאָֽב׃ </a:t>
            </a:r>
          </a:p>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וַיִּ֤חַן</a:t>
            </a:r>
            <a:r>
              <a:rPr lang="he-IL" sz="3200" dirty="0" smtClean="0">
                <a:latin typeface="David" panose="020E0502060401010101" pitchFamily="34" charset="-79"/>
                <a:cs typeface="David" panose="020E0502060401010101" pitchFamily="34" charset="-79"/>
              </a:rPr>
              <a:t> יִשְׂרָאֵל֙ וְאַבְשָׁלֹ֔ם אֶ֖רֶץ הַגִּלְעָֽד׃</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91035" y="144747"/>
            <a:ext cx="6763556" cy="495520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ודוד הגיע לעיר מחניים ואבשלום חצה את הירדן הוא וכל חיילי ישראל שאתו.</a:t>
            </a:r>
          </a:p>
          <a:p>
            <a:r>
              <a:rPr lang="he-IL" sz="3200" b="1" u="sng" dirty="0" smtClean="0">
                <a:latin typeface="David" panose="020E0502060401010101" pitchFamily="34" charset="-79"/>
                <a:cs typeface="David" panose="020E0502060401010101" pitchFamily="34" charset="-79"/>
              </a:rPr>
              <a:t>כה. </a:t>
            </a:r>
            <a:r>
              <a:rPr lang="he-IL" sz="3200" dirty="0" smtClean="0">
                <a:latin typeface="David" panose="020E0502060401010101" pitchFamily="34" charset="-79"/>
                <a:cs typeface="David" panose="020E0502060401010101" pitchFamily="34" charset="-79"/>
              </a:rPr>
              <a:t>ואת </a:t>
            </a:r>
            <a:r>
              <a:rPr lang="he-IL" sz="3200" dirty="0" err="1" smtClean="0">
                <a:latin typeface="David" panose="020E0502060401010101" pitchFamily="34" charset="-79"/>
                <a:cs typeface="David" panose="020E0502060401010101" pitchFamily="34" charset="-79"/>
              </a:rPr>
              <a:t>עמשא</a:t>
            </a:r>
            <a:r>
              <a:rPr lang="he-IL" sz="3200" dirty="0" smtClean="0">
                <a:latin typeface="David" panose="020E0502060401010101" pitchFamily="34" charset="-79"/>
                <a:cs typeface="David" panose="020E0502060401010101" pitchFamily="34" charset="-79"/>
              </a:rPr>
              <a:t> מנה אבשלום במקום יואב מפקד על הצבא, </a:t>
            </a:r>
            <a:r>
              <a:rPr lang="he-IL" sz="3200" b="1" dirty="0" err="1" smtClean="0">
                <a:latin typeface="David" panose="020E0502060401010101" pitchFamily="34" charset="-79"/>
                <a:cs typeface="David" panose="020E0502060401010101" pitchFamily="34" charset="-79"/>
              </a:rPr>
              <a:t>ועמשא</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הוא בנו של אדם חשוב ששמו "</a:t>
            </a:r>
            <a:r>
              <a:rPr lang="he-IL" sz="3200" b="1" dirty="0" err="1" smtClean="0">
                <a:latin typeface="David" panose="020E0502060401010101" pitchFamily="34" charset="-79"/>
                <a:cs typeface="David" panose="020E0502060401010101" pitchFamily="34" charset="-79"/>
              </a:rPr>
              <a:t>יתרא</a:t>
            </a:r>
            <a:r>
              <a:rPr lang="he-IL" sz="3200" b="1" dirty="0" smtClean="0">
                <a:latin typeface="David" panose="020E0502060401010101" pitchFamily="34" charset="-79"/>
                <a:cs typeface="David" panose="020E0502060401010101" pitchFamily="34" charset="-79"/>
              </a:rPr>
              <a:t> הישראלי</a:t>
            </a:r>
            <a:r>
              <a:rPr lang="he-IL" sz="3200" dirty="0" smtClean="0">
                <a:latin typeface="David" panose="020E0502060401010101" pitchFamily="34" charset="-79"/>
                <a:cs typeface="David" panose="020E0502060401010101" pitchFamily="34" charset="-79"/>
              </a:rPr>
              <a:t>" אשר התחתן </a:t>
            </a:r>
            <a:r>
              <a:rPr lang="he-IL" sz="3200" b="1" dirty="0" smtClean="0">
                <a:latin typeface="David" panose="020E0502060401010101" pitchFamily="34" charset="-79"/>
                <a:cs typeface="David" panose="020E0502060401010101" pitchFamily="34" charset="-79"/>
              </a:rPr>
              <a:t>עם אביגל בתו של ישי והיא אחותה של צרויה אמו של יואב </a:t>
            </a:r>
            <a:r>
              <a:rPr lang="he-IL" sz="2800" dirty="0" smtClean="0">
                <a:latin typeface="David" panose="020E0502060401010101" pitchFamily="34" charset="-79"/>
                <a:cs typeface="David" panose="020E0502060401010101" pitchFamily="34" charset="-79"/>
              </a:rPr>
              <a:t>(אביגל וצרויה אחיות של דוד המלך- כלומר </a:t>
            </a:r>
            <a:r>
              <a:rPr lang="he-IL" sz="2800" dirty="0" err="1" smtClean="0">
                <a:latin typeface="David" panose="020E0502060401010101" pitchFamily="34" charset="-79"/>
                <a:cs typeface="David" panose="020E0502060401010101" pitchFamily="34" charset="-79"/>
              </a:rPr>
              <a:t>עמשא</a:t>
            </a:r>
            <a:r>
              <a:rPr lang="he-IL" sz="2800" dirty="0" smtClean="0">
                <a:latin typeface="David" panose="020E0502060401010101" pitchFamily="34" charset="-79"/>
                <a:cs typeface="David" panose="020E0502060401010101" pitchFamily="34" charset="-79"/>
              </a:rPr>
              <a:t> הוא אחיין של דוד)</a:t>
            </a:r>
          </a:p>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וערכו צבא ישראל ואבשלום את </a:t>
            </a:r>
            <a:r>
              <a:rPr lang="he-IL" sz="3200" dirty="0" err="1" smtClean="0">
                <a:latin typeface="David" panose="020E0502060401010101" pitchFamily="34" charset="-79"/>
                <a:cs typeface="David" panose="020E0502060401010101" pitchFamily="34" charset="-79"/>
              </a:rPr>
              <a:t>מחניהם</a:t>
            </a:r>
            <a:r>
              <a:rPr lang="he-IL" sz="3200" dirty="0" smtClean="0">
                <a:latin typeface="David" panose="020E0502060401010101" pitchFamily="34" charset="-79"/>
                <a:cs typeface="David" panose="020E0502060401010101" pitchFamily="34" charset="-79"/>
              </a:rPr>
              <a:t> בארץ הגלעד.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309093" y="5267375"/>
            <a:ext cx="9453093" cy="150810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dirty="0" smtClean="0">
                <a:latin typeface="David" panose="020E0502060401010101" pitchFamily="34" charset="-79"/>
                <a:cs typeface="David" panose="020E0502060401010101" pitchFamily="34" charset="-79"/>
              </a:rPr>
              <a:t>אביגל בת נחש" מי היה נחש</a:t>
            </a:r>
            <a:r>
              <a:rPr lang="he-IL" sz="3200" dirty="0" smtClean="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הכוונה לישי אביו של דוד המלך. ונקרא "נחש" מכיוון שהיה אחד מהצדיקים שלא חטאו מעולם ומתו בגלל הנחש בגן עדן שהחטיא את האדם ואשתו. </a:t>
            </a:r>
            <a:endParaRPr lang="he-IL" sz="30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0" b="92568" l="0" r="98235"/>
                    </a14:imgEffect>
                  </a14:imgLayer>
                </a14:imgProps>
              </a:ext>
            </a:extLst>
          </a:blip>
          <a:stretch>
            <a:fillRect/>
          </a:stretch>
        </p:blipFill>
        <p:spPr>
          <a:xfrm>
            <a:off x="9666131" y="5332937"/>
            <a:ext cx="2427131" cy="1409700"/>
          </a:xfrm>
          <a:prstGeom prst="rect">
            <a:avLst/>
          </a:prstGeom>
        </p:spPr>
      </p:pic>
    </p:spTree>
    <p:extLst>
      <p:ext uri="{BB962C8B-B14F-4D97-AF65-F5344CB8AC3E}">
        <p14:creationId xmlns:p14="http://schemas.microsoft.com/office/powerpoint/2010/main" val="37619431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18231" y="111415"/>
            <a:ext cx="4597758" cy="550920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כז</a:t>
            </a:r>
            <a:r>
              <a:rPr lang="he-IL" sz="3200" dirty="0" smtClean="0">
                <a:latin typeface="David" panose="020E0502060401010101" pitchFamily="34" charset="-79"/>
                <a:cs typeface="David" panose="020E0502060401010101" pitchFamily="34" charset="-79"/>
              </a:rPr>
              <a:t> וַיְהִ֕י כְּב֥וֹא דָוִ֖ד </a:t>
            </a:r>
            <a:r>
              <a:rPr lang="he-IL" sz="3200" dirty="0" err="1" smtClean="0">
                <a:latin typeface="David" panose="020E0502060401010101" pitchFamily="34" charset="-79"/>
                <a:cs typeface="David" panose="020E0502060401010101" pitchFamily="34" charset="-79"/>
              </a:rPr>
              <a:t>מַֽחֲנָ֑יְמָה</a:t>
            </a:r>
            <a:r>
              <a:rPr lang="he-IL" sz="3200" dirty="0" smtClean="0">
                <a:latin typeface="David" panose="020E0502060401010101" pitchFamily="34" charset="-79"/>
                <a:cs typeface="David" panose="020E0502060401010101" pitchFamily="34" charset="-79"/>
              </a:rPr>
              <a:t> וְשֹׁבִ֨י </a:t>
            </a:r>
            <a:r>
              <a:rPr lang="he-IL" sz="3200" dirty="0" err="1" smtClean="0">
                <a:latin typeface="David" panose="020E0502060401010101" pitchFamily="34" charset="-79"/>
                <a:cs typeface="David" panose="020E0502060401010101" pitchFamily="34" charset="-79"/>
              </a:rPr>
              <a:t>בֶן־נָחָ֜ש</a:t>
            </a:r>
            <a:r>
              <a:rPr lang="he-IL" sz="3200" dirty="0" smtClean="0">
                <a:latin typeface="David" panose="020E0502060401010101" pitchFamily="34" charset="-79"/>
                <a:cs typeface="David" panose="020E0502060401010101" pitchFamily="34" charset="-79"/>
              </a:rPr>
              <a:t>ׁ מֵֽרַבַּ֣ת </a:t>
            </a:r>
            <a:r>
              <a:rPr lang="he-IL" sz="3200" dirty="0" err="1" smtClean="0">
                <a:latin typeface="David" panose="020E0502060401010101" pitchFamily="34" charset="-79"/>
                <a:cs typeface="David" panose="020E0502060401010101" pitchFamily="34" charset="-79"/>
              </a:rPr>
              <a:t>בְּנֵֽי־עַמּ֗וֹן</a:t>
            </a:r>
            <a:r>
              <a:rPr lang="he-IL" sz="3200" dirty="0" smtClean="0">
                <a:latin typeface="David" panose="020E0502060401010101" pitchFamily="34" charset="-79"/>
                <a:cs typeface="David" panose="020E0502060401010101" pitchFamily="34" charset="-79"/>
              </a:rPr>
              <a:t> וּמָכִ֤יר </a:t>
            </a:r>
            <a:r>
              <a:rPr lang="he-IL" sz="3200" dirty="0" err="1" smtClean="0">
                <a:latin typeface="David" panose="020E0502060401010101" pitchFamily="34" charset="-79"/>
                <a:cs typeface="David" panose="020E0502060401010101" pitchFamily="34" charset="-79"/>
              </a:rPr>
              <a:t>בֶּן־עַמִּיאֵל</a:t>
            </a:r>
            <a:r>
              <a:rPr lang="he-IL" sz="3200" dirty="0" smtClean="0">
                <a:latin typeface="David" panose="020E0502060401010101" pitchFamily="34" charset="-79"/>
                <a:cs typeface="David" panose="020E0502060401010101" pitchFamily="34" charset="-79"/>
              </a:rPr>
              <a:t>֙ מִלֹּ֣א דְבָ֔ר וּבַרְזִלַּ֥י הַגִּלְעָדִ֖י מֵרֹֽגְלִֽים׃ </a:t>
            </a:r>
          </a:p>
          <a:p>
            <a:r>
              <a:rPr lang="he-IL" sz="3200" b="1" u="sng"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מִשְׁכָּ֤ב וְסַפּוֹת֙ וּכְלִ֣י יוֹצֵ֔ר וְחִטִּ֥ים וּשְׂעֹרִ֖ים וְקֶ֣מַח וְקָלִ֑י וּפ֥וֹל וַֽעֲדָשִׁ֖ים וְקָלִֽי׃ </a:t>
            </a:r>
          </a:p>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וּדְבַ֣שׁ וְחֶמְאָ֗ה וְצֹאן֙ וּשְׁפ֣וֹת בָּקָ֔ר הִגִּ֧ישׁוּ לְדָוִ֛ד וְלָעָ֥ם </a:t>
            </a:r>
            <a:r>
              <a:rPr lang="he-IL" sz="3200" dirty="0" err="1" smtClean="0">
                <a:latin typeface="David" panose="020E0502060401010101" pitchFamily="34" charset="-79"/>
                <a:cs typeface="David" panose="020E0502060401010101" pitchFamily="34" charset="-79"/>
              </a:rPr>
              <a:t>אֲשֶׁר־אִתּ֖ו</a:t>
            </a:r>
            <a:r>
              <a:rPr lang="he-IL" sz="3200" dirty="0" smtClean="0">
                <a:latin typeface="David" panose="020E0502060401010101" pitchFamily="34" charset="-79"/>
                <a:cs typeface="David" panose="020E0502060401010101" pitchFamily="34" charset="-79"/>
              </a:rPr>
              <a:t>ֹ לֶֽאֱכ֑וֹל כִּ֣י אָֽמְר֔וּ הָעָ֗ם רָעֵ֛ב </a:t>
            </a:r>
            <a:r>
              <a:rPr lang="he-IL" sz="3200" dirty="0" err="1" smtClean="0">
                <a:latin typeface="David" panose="020E0502060401010101" pitchFamily="34" charset="-79"/>
                <a:cs typeface="David" panose="020E0502060401010101" pitchFamily="34" charset="-79"/>
              </a:rPr>
              <a:t>וְעָיֵ֥ף</a:t>
            </a:r>
            <a:r>
              <a:rPr lang="he-IL" sz="3200" dirty="0" smtClean="0">
                <a:latin typeface="David" panose="020E0502060401010101" pitchFamily="34" charset="-79"/>
                <a:cs typeface="David" panose="020E0502060401010101" pitchFamily="34" charset="-79"/>
              </a:rPr>
              <a:t> וְצָמֵ֖א בַּמִּדְבָּֽר׃</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78158" y="140252"/>
            <a:ext cx="6724918" cy="6001643"/>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כאשר הגיע דוד לעיר מחניים </a:t>
            </a:r>
            <a:r>
              <a:rPr lang="he-IL" sz="3200" b="1" dirty="0" smtClean="0">
                <a:latin typeface="David" panose="020E0502060401010101" pitchFamily="34" charset="-79"/>
                <a:cs typeface="David" panose="020E0502060401010101" pitchFamily="34" charset="-79"/>
              </a:rPr>
              <a:t>"שובי בנו של נחש"</a:t>
            </a:r>
            <a:r>
              <a:rPr lang="he-IL" sz="3200" dirty="0" smtClean="0">
                <a:latin typeface="David" panose="020E0502060401010101" pitchFamily="34" charset="-79"/>
                <a:cs typeface="David" panose="020E0502060401010101" pitchFamily="34" charset="-79"/>
              </a:rPr>
              <a:t> הגיע מרבת עמון ו</a:t>
            </a:r>
            <a:r>
              <a:rPr lang="he-IL" sz="3200" b="1" dirty="0" smtClean="0">
                <a:latin typeface="David" panose="020E0502060401010101" pitchFamily="34" charset="-79"/>
                <a:cs typeface="David" panose="020E0502060401010101" pitchFamily="34" charset="-79"/>
              </a:rPr>
              <a:t>"מכיר בנו של עמיאל" </a:t>
            </a:r>
            <a:r>
              <a:rPr lang="he-IL" sz="3200" dirty="0" smtClean="0">
                <a:latin typeface="David" panose="020E0502060401010101" pitchFamily="34" charset="-79"/>
                <a:cs typeface="David" panose="020E0502060401010101" pitchFamily="34" charset="-79"/>
              </a:rPr>
              <a:t>מהעיר "לא דבר" </a:t>
            </a:r>
            <a:r>
              <a:rPr lang="he-IL" sz="3200" b="1" dirty="0" smtClean="0">
                <a:latin typeface="David" panose="020E0502060401010101" pitchFamily="34" charset="-79"/>
                <a:cs typeface="David" panose="020E0502060401010101" pitchFamily="34" charset="-79"/>
              </a:rPr>
              <a:t>ו"ברזלי הגלעדי</a:t>
            </a:r>
            <a:r>
              <a:rPr lang="he-IL" sz="3200" dirty="0" smtClean="0">
                <a:latin typeface="David" panose="020E0502060401010101" pitchFamily="34" charset="-79"/>
                <a:cs typeface="David" panose="020E0502060401010101" pitchFamily="34" charset="-79"/>
              </a:rPr>
              <a:t>" מהישוב </a:t>
            </a:r>
            <a:r>
              <a:rPr lang="he-IL" sz="3200" dirty="0" err="1" smtClean="0">
                <a:latin typeface="David" panose="020E0502060401010101" pitchFamily="34" charset="-79"/>
                <a:cs typeface="David" panose="020E0502060401010101" pitchFamily="34" charset="-79"/>
              </a:rPr>
              <a:t>רוגלים</a:t>
            </a:r>
            <a:r>
              <a:rPr lang="he-IL" sz="3200" dirty="0" smtClean="0">
                <a:latin typeface="David" panose="020E0502060401010101" pitchFamily="34" charset="-79"/>
                <a:cs typeface="David" panose="020E0502060401010101" pitchFamily="34" charset="-79"/>
              </a:rPr>
              <a:t>.</a:t>
            </a:r>
          </a:p>
          <a:p>
            <a:r>
              <a:rPr lang="he-IL" sz="3200" b="1" u="sng" dirty="0" err="1" smtClean="0">
                <a:latin typeface="David" panose="020E0502060401010101" pitchFamily="34" charset="-79"/>
                <a:cs typeface="David" panose="020E0502060401010101" pitchFamily="34" charset="-79"/>
              </a:rPr>
              <a:t>כח</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והביאו מצעים וכלי קיבול וכלי בישול מחרס וחיטים ושעורים וקמח עשוי מהם. וגרעיני תבואה קלויים ופולים ועדשים חיים וקלויים. </a:t>
            </a:r>
          </a:p>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ודבש וחמאה ובשר צאן וגבינות מחלב בקר והגישו לדוד ולקהל הנלווים אליו שיואכלו, שהרי הבינו שהקהל רעב ומותש וצמא מהדרך במדבר.</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253971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4102" y="103031"/>
            <a:ext cx="10071279" cy="6617196"/>
          </a:xfrm>
          <a:prstGeom prst="rect">
            <a:avLst/>
          </a:prstGeom>
          <a:solidFill>
            <a:schemeClr val="accent2">
              <a:lumMod val="40000"/>
              <a:lumOff val="60000"/>
            </a:schemeClr>
          </a:solidFill>
          <a:ln w="38100">
            <a:solidFill>
              <a:schemeClr val="tx1"/>
            </a:solidFill>
          </a:ln>
        </p:spPr>
        <p:txBody>
          <a:bodyPr wrap="square" rtlCol="1">
            <a:spAutoFit/>
          </a:bodyPr>
          <a:lstStyle/>
          <a:p>
            <a:r>
              <a:rPr lang="he-IL" sz="4000" b="1" u="sng" dirty="0" smtClean="0">
                <a:latin typeface="David" panose="020E0502060401010101" pitchFamily="34" charset="-79"/>
                <a:cs typeface="David" panose="020E0502060401010101" pitchFamily="34" charset="-79"/>
              </a:rPr>
              <a:t>סכום הפרק:</a:t>
            </a:r>
          </a:p>
          <a:p>
            <a:r>
              <a:rPr lang="he-IL" sz="3200" dirty="0" smtClean="0">
                <a:latin typeface="David" panose="020E0502060401010101" pitchFamily="34" charset="-79"/>
                <a:cs typeface="David" panose="020E0502060401010101" pitchFamily="34" charset="-79"/>
              </a:rPr>
              <a:t>אחיתופל מייעץ לאבשלום לקחת 12 אלף איש לרדוף  אחרי דוד, להרוג אותו ולהשיב את העם לאבשלום. אולם חושי הפר עצתו ומייעץ לקחת את כל חיילי ישראל מצפון עד הדרום ולצאת להילחם בדוד ואנשיו. </a:t>
            </a:r>
          </a:p>
          <a:p>
            <a:r>
              <a:rPr lang="he-IL" sz="3200" dirty="0" smtClean="0">
                <a:latin typeface="David" panose="020E0502060401010101" pitchFamily="34" charset="-79"/>
                <a:cs typeface="David" panose="020E0502060401010101" pitchFamily="34" charset="-79"/>
              </a:rPr>
              <a:t>אבשלום וכל איש ישראל אמרו טובה עצת חושי מאחיתופל.  </a:t>
            </a:r>
          </a:p>
          <a:p>
            <a:r>
              <a:rPr lang="he-IL" sz="3200" dirty="0" smtClean="0">
                <a:latin typeface="David" panose="020E0502060401010101" pitchFamily="34" charset="-79"/>
                <a:cs typeface="David" panose="020E0502060401010101" pitchFamily="34" charset="-79"/>
              </a:rPr>
              <a:t>חושי הודיע לצדוק ואביתר. והם הודיעו ליהונתן </a:t>
            </a:r>
            <a:r>
              <a:rPr lang="he-IL" sz="3200" dirty="0" err="1" smtClean="0">
                <a:latin typeface="David" panose="020E0502060401010101" pitchFamily="34" charset="-79"/>
                <a:cs typeface="David" panose="020E0502060401010101" pitchFamily="34" charset="-79"/>
              </a:rPr>
              <a:t>ואחימעץ</a:t>
            </a:r>
            <a:r>
              <a:rPr lang="he-IL" sz="3200" dirty="0" smtClean="0">
                <a:latin typeface="David" panose="020E0502060401010101" pitchFamily="34" charset="-79"/>
                <a:cs typeface="David" panose="020E0502060401010101" pitchFamily="34" charset="-79"/>
              </a:rPr>
              <a:t> שילכו ויודיעו לדוד מה יעץ אחיתופל. דוד קם ועבר את הירדן הוא וכל אנשיו. </a:t>
            </a:r>
          </a:p>
          <a:p>
            <a:r>
              <a:rPr lang="he-IL" sz="3200" dirty="0" smtClean="0">
                <a:latin typeface="David" panose="020E0502060401010101" pitchFamily="34" charset="-79"/>
                <a:cs typeface="David" panose="020E0502060401010101" pitchFamily="34" charset="-79"/>
              </a:rPr>
              <a:t>שאחיתופל ראה שאבשלום לא שמע לעצתו, הלך לביתו והתאבד. אבשלום מינה את </a:t>
            </a:r>
            <a:r>
              <a:rPr lang="he-IL" sz="3200" dirty="0" err="1" smtClean="0">
                <a:latin typeface="David" panose="020E0502060401010101" pitchFamily="34" charset="-79"/>
                <a:cs typeface="David" panose="020E0502060401010101" pitchFamily="34" charset="-79"/>
              </a:rPr>
              <a:t>עמשא</a:t>
            </a:r>
            <a:r>
              <a:rPr lang="he-IL" sz="3200" dirty="0" smtClean="0">
                <a:latin typeface="David" panose="020E0502060401010101" pitchFamily="34" charset="-79"/>
                <a:cs typeface="David" panose="020E0502060401010101" pitchFamily="34" charset="-79"/>
              </a:rPr>
              <a:t> לשר צבאו במקום יואב. דוד הגיע למחניים, ושלושה אנשים באים אליו עם מזון רב ונותנים לו ולאנשיו.</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189665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2897" y="321973"/>
            <a:ext cx="8822028" cy="6124754"/>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שאלות על חלק שני של הפרק</a:t>
            </a:r>
          </a:p>
          <a:p>
            <a:r>
              <a:rPr lang="he-IL" sz="3600" b="1" u="sng" dirty="0" smtClean="0">
                <a:latin typeface="David" panose="020E0502060401010101" pitchFamily="34" charset="-79"/>
                <a:cs typeface="David" panose="020E0502060401010101" pitchFamily="34" charset="-79"/>
              </a:rPr>
              <a:t>1</a:t>
            </a:r>
            <a:r>
              <a:rPr lang="he-IL" sz="3600" dirty="0" smtClean="0">
                <a:latin typeface="David" panose="020E0502060401010101" pitchFamily="34" charset="-79"/>
                <a:cs typeface="David" panose="020E0502060401010101" pitchFamily="34" charset="-79"/>
              </a:rPr>
              <a:t>. איזו עצה מתקבלת ע"י אבשלום והעם, ומדוע? </a:t>
            </a:r>
          </a:p>
          <a:p>
            <a:r>
              <a:rPr lang="he-IL" sz="3600" b="1" u="sng" dirty="0" smtClean="0">
                <a:latin typeface="David" panose="020E0502060401010101" pitchFamily="34" charset="-79"/>
                <a:cs typeface="David" panose="020E0502060401010101" pitchFamily="34" charset="-79"/>
              </a:rPr>
              <a:t>2</a:t>
            </a:r>
            <a:r>
              <a:rPr lang="he-IL" sz="3600" dirty="0" smtClean="0">
                <a:latin typeface="David" panose="020E0502060401010101" pitchFamily="34" charset="-79"/>
                <a:cs typeface="David" panose="020E0502060401010101" pitchFamily="34" charset="-79"/>
              </a:rPr>
              <a:t>.</a:t>
            </a:r>
            <a:r>
              <a:rPr lang="he-IL" sz="3600" dirty="0">
                <a:latin typeface="David" panose="020E0502060401010101" pitchFamily="34" charset="-79"/>
                <a:cs typeface="David" panose="020E0502060401010101" pitchFamily="34" charset="-79"/>
              </a:rPr>
              <a:t> </a:t>
            </a:r>
            <a:r>
              <a:rPr lang="he-IL" sz="3600" dirty="0" smtClean="0">
                <a:latin typeface="David" panose="020E0502060401010101" pitchFamily="34" charset="-79"/>
                <a:cs typeface="David" panose="020E0502060401010101" pitchFamily="34" charset="-79"/>
              </a:rPr>
              <a:t>כיצד חושי מעדכן את דוד </a:t>
            </a:r>
            <a:r>
              <a:rPr lang="he-IL" sz="3600" dirty="0" err="1" smtClean="0">
                <a:latin typeface="David" panose="020E0502060401010101" pitchFamily="34" charset="-79"/>
                <a:cs typeface="David" panose="020E0502060401010101" pitchFamily="34" charset="-79"/>
              </a:rPr>
              <a:t>בתוכניותיו</a:t>
            </a:r>
            <a:r>
              <a:rPr lang="he-IL" sz="3600" dirty="0" smtClean="0">
                <a:latin typeface="David" panose="020E0502060401010101" pitchFamily="34" charset="-79"/>
                <a:cs typeface="David" panose="020E0502060401010101" pitchFamily="34" charset="-79"/>
              </a:rPr>
              <a:t> של אבשלום? </a:t>
            </a:r>
          </a:p>
          <a:p>
            <a:r>
              <a:rPr lang="he-IL" sz="3600" dirty="0" smtClean="0">
                <a:latin typeface="David" panose="020E0502060401010101" pitchFamily="34" charset="-79"/>
                <a:cs typeface="David" panose="020E0502060401010101" pitchFamily="34" charset="-79"/>
              </a:rPr>
              <a:t>.</a:t>
            </a:r>
            <a:r>
              <a:rPr lang="he-IL" sz="3600" b="1" u="sng" dirty="0" smtClean="0">
                <a:latin typeface="David" panose="020E0502060401010101" pitchFamily="34" charset="-79"/>
                <a:cs typeface="David" panose="020E0502060401010101" pitchFamily="34" charset="-79"/>
              </a:rPr>
              <a:t>3</a:t>
            </a:r>
            <a:r>
              <a:rPr lang="he-IL" sz="3600" dirty="0" smtClean="0">
                <a:latin typeface="David" panose="020E0502060401010101" pitchFamily="34" charset="-79"/>
                <a:cs typeface="David" panose="020E0502060401010101" pitchFamily="34" charset="-79"/>
              </a:rPr>
              <a:t>. כיצד </a:t>
            </a:r>
            <a:r>
              <a:rPr lang="he-IL" sz="3600" dirty="0" err="1" smtClean="0">
                <a:latin typeface="David" panose="020E0502060401010101" pitchFamily="34" charset="-79"/>
                <a:cs typeface="David" panose="020E0502060401010101" pitchFamily="34" charset="-79"/>
              </a:rPr>
              <a:t>תוכניות</a:t>
            </a:r>
            <a:r>
              <a:rPr lang="he-IL" sz="3600" dirty="0" smtClean="0">
                <a:latin typeface="David" panose="020E0502060401010101" pitchFamily="34" charset="-79"/>
                <a:cs typeface="David" panose="020E0502060401010101" pitchFamily="34" charset="-79"/>
              </a:rPr>
              <a:t> חושי עלולות להתחיל להשתבש, ומה נעשה כדי לתקן זאת? </a:t>
            </a:r>
            <a:r>
              <a:rPr lang="he-IL" sz="3600" dirty="0" err="1" smtClean="0">
                <a:latin typeface="David" panose="020E0502060401010101" pitchFamily="34" charset="-79"/>
                <a:cs typeface="David" panose="020E0502060401010101" pitchFamily="34" charset="-79"/>
              </a:rPr>
              <a:t>יח</a:t>
            </a:r>
            <a:endParaRPr lang="he-IL" sz="3600" dirty="0" smtClean="0">
              <a:latin typeface="David" panose="020E0502060401010101" pitchFamily="34" charset="-79"/>
              <a:cs typeface="David" panose="020E0502060401010101" pitchFamily="34" charset="-79"/>
            </a:endParaRPr>
          </a:p>
          <a:p>
            <a:r>
              <a:rPr lang="he-IL" sz="3600" b="1" u="sng" dirty="0" smtClean="0">
                <a:latin typeface="David" panose="020E0502060401010101" pitchFamily="34" charset="-79"/>
                <a:cs typeface="David" panose="020E0502060401010101" pitchFamily="34" charset="-79"/>
              </a:rPr>
              <a:t>4</a:t>
            </a:r>
            <a:r>
              <a:rPr lang="he-IL" sz="3600" dirty="0" smtClean="0">
                <a:latin typeface="David" panose="020E0502060401010101" pitchFamily="34" charset="-79"/>
                <a:cs typeface="David" panose="020E0502060401010101" pitchFamily="34" charset="-79"/>
              </a:rPr>
              <a:t>. תגובת אחיתופל לקבלת העצה: </a:t>
            </a:r>
            <a:r>
              <a:rPr lang="he-IL" sz="3600" dirty="0" err="1" smtClean="0">
                <a:latin typeface="David" panose="020E0502060401010101" pitchFamily="34" charset="-79"/>
                <a:cs typeface="David" panose="020E0502060401010101" pitchFamily="34" charset="-79"/>
              </a:rPr>
              <a:t>כג-כו</a:t>
            </a:r>
            <a:endParaRPr lang="he-IL" sz="3600" dirty="0" smtClean="0">
              <a:latin typeface="David" panose="020E0502060401010101" pitchFamily="34" charset="-79"/>
              <a:cs typeface="David" panose="020E0502060401010101" pitchFamily="34" charset="-79"/>
            </a:endParaRPr>
          </a:p>
          <a:p>
            <a:r>
              <a:rPr lang="he-IL" sz="3600" dirty="0" smtClean="0">
                <a:latin typeface="David" panose="020E0502060401010101" pitchFamily="34" charset="-79"/>
                <a:cs typeface="David" panose="020E0502060401010101" pitchFamily="34" charset="-79"/>
              </a:rPr>
              <a:t> </a:t>
            </a:r>
            <a:r>
              <a:rPr lang="he-IL" sz="3600" b="1" u="sng" dirty="0" smtClean="0">
                <a:latin typeface="David" panose="020E0502060401010101" pitchFamily="34" charset="-79"/>
                <a:cs typeface="David" panose="020E0502060401010101" pitchFamily="34" charset="-79"/>
              </a:rPr>
              <a:t>5</a:t>
            </a:r>
            <a:r>
              <a:rPr lang="he-IL" sz="3600" dirty="0" smtClean="0">
                <a:latin typeface="David" panose="020E0502060401010101" pitchFamily="34" charset="-79"/>
                <a:cs typeface="David" panose="020E0502060401010101" pitchFamily="34" charset="-79"/>
              </a:rPr>
              <a:t>.  כיצד מגיב אחיתופל לכך שעצתו לא התקבלה? </a:t>
            </a:r>
          </a:p>
          <a:p>
            <a:r>
              <a:rPr lang="he-IL" sz="3600" b="1" u="sng" dirty="0" smtClean="0">
                <a:latin typeface="David" panose="020E0502060401010101" pitchFamily="34" charset="-79"/>
                <a:cs typeface="David" panose="020E0502060401010101" pitchFamily="34" charset="-79"/>
              </a:rPr>
              <a:t>6</a:t>
            </a:r>
            <a:r>
              <a:rPr lang="he-IL" sz="3600" dirty="0" smtClean="0">
                <a:latin typeface="David" panose="020E0502060401010101" pitchFamily="34" charset="-79"/>
                <a:cs typeface="David" panose="020E0502060401010101" pitchFamily="34" charset="-79"/>
              </a:rPr>
              <a:t>. את מי אבשלום מינה כשר צבא? כה </a:t>
            </a:r>
          </a:p>
          <a:p>
            <a:r>
              <a:rPr lang="he-IL" sz="3600" b="1" u="sng" dirty="0" smtClean="0">
                <a:latin typeface="David" panose="020E0502060401010101" pitchFamily="34" charset="-79"/>
                <a:cs typeface="David" panose="020E0502060401010101" pitchFamily="34" charset="-79"/>
              </a:rPr>
              <a:t>7</a:t>
            </a:r>
            <a:r>
              <a:rPr lang="he-IL" sz="3600" dirty="0" smtClean="0">
                <a:latin typeface="David" panose="020E0502060401010101" pitchFamily="34" charset="-79"/>
                <a:cs typeface="David" panose="020E0502060401010101" pitchFamily="34" charset="-79"/>
              </a:rPr>
              <a:t>. היו אנשים שיצאו לקראת דוד ונתנו לדוד ואנשיו אוכל וסיוע. מיהם האנשים? </a:t>
            </a:r>
            <a:r>
              <a:rPr lang="he-IL" sz="3600" dirty="0" err="1" smtClean="0">
                <a:latin typeface="David" panose="020E0502060401010101" pitchFamily="34" charset="-79"/>
                <a:cs typeface="David" panose="020E0502060401010101" pitchFamily="34" charset="-79"/>
              </a:rPr>
              <a:t>כז-כט</a:t>
            </a:r>
            <a:r>
              <a:rPr lang="he-IL" sz="3600" dirty="0" smtClean="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1930555222"/>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4172</TotalTime>
  <Words>2022</Words>
  <Application>Microsoft Office PowerPoint</Application>
  <PresentationFormat>מסך רחב</PresentationFormat>
  <Paragraphs>107</Paragraphs>
  <Slides>18</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18</vt:i4>
      </vt:variant>
    </vt:vector>
  </HeadingPairs>
  <TitlesOfParts>
    <vt:vector size="24"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59</cp:revision>
  <dcterms:created xsi:type="dcterms:W3CDTF">2025-02-15T22:07:32Z</dcterms:created>
  <dcterms:modified xsi:type="dcterms:W3CDTF">2025-02-18T19:40:22Z</dcterms:modified>
</cp:coreProperties>
</file>