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5" r:id="rId19"/>
    <p:sldId id="273" r:id="rId20"/>
    <p:sldId id="274" r:id="rId2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סגנון ביניים 4 - הדגשה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8FB837D-C827-4EFA-A057-4D05807E0F7C}" styleName="סגנון ערכת נושא 1 - הדגשה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סגנון ערכת נושא 1 - הדגשה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0" d="100"/>
          <a:sy n="70" d="100"/>
        </p:scale>
        <p:origin x="6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2488838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2665025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124941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2010831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2193211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294906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4180569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3085073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2792049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3514475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990F6A9-FA1F-42C5-B1C6-80EBE9F316CF}" type="datetimeFigureOut">
              <a:rPr lang="he-IL" smtClean="0"/>
              <a:t>כ"ח/ניסן/תשפ"ד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C8AC92C-CB1B-4568-B78E-015C4E4A5371}" type="slidenum">
              <a:rPr lang="he-IL" smtClean="0"/>
              <a:t>‹#›</a:t>
            </a:fld>
            <a:endParaRPr lang="he-IL"/>
          </a:p>
        </p:txBody>
      </p:sp>
    </p:spTree>
    <p:extLst>
      <p:ext uri="{BB962C8B-B14F-4D97-AF65-F5344CB8AC3E}">
        <p14:creationId xmlns:p14="http://schemas.microsoft.com/office/powerpoint/2010/main" val="130609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7000"/>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990F6A9-FA1F-42C5-B1C6-80EBE9F316CF}" type="datetimeFigureOut">
              <a:rPr lang="he-IL" smtClean="0"/>
              <a:t>כ"ח/ניסן/תשפ"ד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C8AC92C-CB1B-4568-B78E-015C4E4A5371}" type="slidenum">
              <a:rPr lang="he-IL" smtClean="0"/>
              <a:t>‹#›</a:t>
            </a:fld>
            <a:endParaRPr lang="he-IL"/>
          </a:p>
        </p:txBody>
      </p:sp>
    </p:spTree>
    <p:extLst>
      <p:ext uri="{BB962C8B-B14F-4D97-AF65-F5344CB8AC3E}">
        <p14:creationId xmlns:p14="http://schemas.microsoft.com/office/powerpoint/2010/main" val="3499195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22989" y="317364"/>
            <a:ext cx="6059606" cy="1107996"/>
          </a:xfrm>
          <a:prstGeom prst="rect">
            <a:avLst/>
          </a:prstGeom>
          <a:solidFill>
            <a:schemeClr val="accent2">
              <a:lumMod val="40000"/>
              <a:lumOff val="60000"/>
            </a:schemeClr>
          </a:solidFill>
          <a:ln w="38100">
            <a:solidFill>
              <a:schemeClr val="tx1"/>
            </a:solidFill>
          </a:ln>
        </p:spPr>
        <p:txBody>
          <a:bodyPr wrap="square" rtlCol="1">
            <a:spAutoFit/>
          </a:bodyPr>
          <a:lstStyle/>
          <a:p>
            <a:r>
              <a:rPr lang="he-IL" sz="6600" b="1" dirty="0" smtClean="0">
                <a:latin typeface="David" panose="020E0502060401010101" pitchFamily="34" charset="-79"/>
                <a:cs typeface="David" panose="020E0502060401010101" pitchFamily="34" charset="-79"/>
              </a:rPr>
              <a:t>שמואל ב' פרק יד': </a:t>
            </a:r>
            <a:endParaRPr lang="he-IL" sz="6600" b="1" dirty="0">
              <a:latin typeface="David" panose="020E0502060401010101" pitchFamily="34" charset="-79"/>
              <a:cs typeface="David" panose="020E0502060401010101" pitchFamily="34" charset="-79"/>
            </a:endParaRPr>
          </a:p>
        </p:txBody>
      </p:sp>
      <p:sp>
        <p:nvSpPr>
          <p:cNvPr id="5" name="TextBox 4"/>
          <p:cNvSpPr txBox="1"/>
          <p:nvPr/>
        </p:nvSpPr>
        <p:spPr>
          <a:xfrm>
            <a:off x="5918038" y="1599496"/>
            <a:ext cx="6059606" cy="403187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יואב שר צבא דוד הכיר טוב מאד את דוד המלך, שכן הוא גם היה בן דודו, וגם שרת אותו. יואב הרגיש שבליבו של דוד געגועים לאבשלום, לכן הוא חשב מה אפשר לעשות כדי להחזיר את אבשלום אל אביו. </a:t>
            </a:r>
            <a:endParaRPr lang="he-IL" sz="3200" dirty="0">
              <a:latin typeface="David" panose="020E0502060401010101" pitchFamily="34" charset="-79"/>
              <a:cs typeface="David" panose="020E0502060401010101" pitchFamily="34" charset="-79"/>
            </a:endParaRPr>
          </a:p>
          <a:p>
            <a:r>
              <a:rPr lang="he-IL" sz="3200" dirty="0" smtClean="0">
                <a:latin typeface="David" panose="020E0502060401010101" pitchFamily="34" charset="-79"/>
                <a:cs typeface="David" panose="020E0502060401010101" pitchFamily="34" charset="-79"/>
              </a:rPr>
              <a:t>יואב חשב מה לעשות בלי שהמלך ירגיש עד שעלה לו רעיון.</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436729" y="1776917"/>
            <a:ext cx="4872250" cy="2062103"/>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"תקועה":</a:t>
            </a:r>
          </a:p>
          <a:p>
            <a:r>
              <a:rPr lang="he-IL" sz="3200" dirty="0" smtClean="0">
                <a:latin typeface="David" panose="020E0502060401010101" pitchFamily="34" charset="-79"/>
                <a:cs typeface="David" panose="020E0502060401010101" pitchFamily="34" charset="-79"/>
              </a:rPr>
              <a:t>יש שם הרבה עצי זית, ושמן זית שהיו מיצרים, וחכמים גילו לנו שמי שאוכל שמן זית נהיה חכם.</a:t>
            </a:r>
          </a:p>
        </p:txBody>
      </p:sp>
      <p:pic>
        <p:nvPicPr>
          <p:cNvPr id="7" name="תמונה 6"/>
          <p:cNvPicPr>
            <a:picLocks noChangeAspect="1"/>
          </p:cNvPicPr>
          <p:nvPr/>
        </p:nvPicPr>
        <p:blipFill>
          <a:blip r:embed="rId2"/>
          <a:stretch>
            <a:fillRect/>
          </a:stretch>
        </p:blipFill>
        <p:spPr>
          <a:xfrm>
            <a:off x="163773" y="4002206"/>
            <a:ext cx="3049422" cy="266131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תמונה 7"/>
          <p:cNvPicPr>
            <a:picLocks noChangeAspect="1"/>
          </p:cNvPicPr>
          <p:nvPr/>
        </p:nvPicPr>
        <p:blipFill>
          <a:blip r:embed="rId3"/>
          <a:stretch>
            <a:fillRect/>
          </a:stretch>
        </p:blipFill>
        <p:spPr>
          <a:xfrm>
            <a:off x="3422989" y="4602708"/>
            <a:ext cx="2604635" cy="17332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62343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2263" y="204716"/>
            <a:ext cx="5704763" cy="6432530"/>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ראה יואב הבן של צרויה מתוך דיבורי המלך את געגועיו של דוד אל אבשלום. </a:t>
            </a:r>
            <a:r>
              <a:rPr lang="he-IL" sz="2800" dirty="0" smtClean="0">
                <a:latin typeface="David" panose="020E0502060401010101" pitchFamily="34" charset="-79"/>
                <a:cs typeface="David" panose="020E0502060401010101" pitchFamily="34" charset="-79"/>
              </a:rPr>
              <a:t>(וחשב ע"י איזה תחבולה יוכל להשיב את אבשלום חזרה).</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שלח יואב שליחים </a:t>
            </a:r>
            <a:r>
              <a:rPr lang="he-IL" sz="3200" b="1" dirty="0" smtClean="0">
                <a:latin typeface="David" panose="020E0502060401010101" pitchFamily="34" charset="-79"/>
                <a:cs typeface="David" panose="020E0502060401010101" pitchFamily="34" charset="-79"/>
              </a:rPr>
              <a:t>לעיר "תקוע" </a:t>
            </a:r>
            <a:r>
              <a:rPr lang="he-IL" sz="3200" dirty="0" smtClean="0">
                <a:latin typeface="David" panose="020E0502060401010101" pitchFamily="34" charset="-79"/>
                <a:cs typeface="David" panose="020E0502060401010101" pitchFamily="34" charset="-79"/>
              </a:rPr>
              <a:t>להביא משם </a:t>
            </a:r>
            <a:r>
              <a:rPr lang="he-IL" sz="3200" b="1" dirty="0" smtClean="0">
                <a:latin typeface="David" panose="020E0502060401010101" pitchFamily="34" charset="-79"/>
                <a:cs typeface="David" panose="020E0502060401010101" pitchFamily="34" charset="-79"/>
              </a:rPr>
              <a:t>אישה פקחית </a:t>
            </a:r>
            <a:r>
              <a:rPr lang="he-IL" sz="2800" dirty="0" smtClean="0">
                <a:latin typeface="David" panose="020E0502060401010101" pitchFamily="34" charset="-79"/>
                <a:cs typeface="David" panose="020E0502060401010101" pitchFamily="34" charset="-79"/>
              </a:rPr>
              <a:t>(שיודעת לסדר דבריה בחכמה ) </a:t>
            </a:r>
            <a:r>
              <a:rPr lang="he-IL" sz="3200" dirty="0" smtClean="0">
                <a:latin typeface="David" panose="020E0502060401010101" pitchFamily="34" charset="-79"/>
                <a:cs typeface="David" panose="020E0502060401010101" pitchFamily="34" charset="-79"/>
              </a:rPr>
              <a:t>ואמר לה: </a:t>
            </a:r>
            <a:r>
              <a:rPr lang="he-IL" sz="3200" b="1" dirty="0" smtClean="0">
                <a:latin typeface="David" panose="020E0502060401010101" pitchFamily="34" charset="-79"/>
                <a:cs typeface="David" panose="020E0502060401010101" pitchFamily="34" charset="-79"/>
              </a:rPr>
              <a:t>עשי עצמך כאבלה</a:t>
            </a:r>
            <a:r>
              <a:rPr lang="he-IL" sz="3200" dirty="0" smtClean="0">
                <a:latin typeface="David" panose="020E0502060401010101" pitchFamily="34" charset="-79"/>
                <a:cs typeface="David" panose="020E0502060401010101" pitchFamily="34" charset="-79"/>
              </a:rPr>
              <a:t>, ותלבשי בגדי אבלות, ואל תמרחי את גופך בתמרוקים, ותתנהגי כמו אישה שזה זמן רב מצטערת על קרוב משפחה שמת. </a:t>
            </a:r>
            <a:r>
              <a:rPr lang="he-IL" sz="2800" dirty="0" smtClean="0">
                <a:latin typeface="David" panose="020E0502060401010101" pitchFamily="34" charset="-79"/>
                <a:cs typeface="David" panose="020E0502060401010101" pitchFamily="34" charset="-79"/>
              </a:rPr>
              <a:t>(וכך יכמרו רחמיו של המלך עליה להצדיקה במשפטה).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482686" y="204716"/>
            <a:ext cx="5418161" cy="3539430"/>
          </a:xfrm>
          <a:prstGeom prst="rect">
            <a:avLst/>
          </a:prstGeom>
          <a:solidFill>
            <a:schemeClr val="accent2">
              <a:lumMod val="40000"/>
              <a:lumOff val="60000"/>
            </a:schemeClr>
          </a:solidFill>
          <a:ln w="38100">
            <a:solidFill>
              <a:schemeClr val="tx1"/>
            </a:solidFill>
          </a:ln>
        </p:spPr>
        <p:txBody>
          <a:bodyPr wrap="square">
            <a:spAutoFit/>
          </a:bodyPr>
          <a:lstStyle/>
          <a:p>
            <a:r>
              <a:rPr lang="he-IL" sz="3200" dirty="0" smtClean="0">
                <a:latin typeface="David" panose="020E0502060401010101" pitchFamily="34" charset="-79"/>
                <a:cs typeface="David" panose="020E0502060401010101" pitchFamily="34" charset="-79"/>
              </a:rPr>
              <a:t>א וַיֵּ֖דַע יוֹאָ֣ב </a:t>
            </a:r>
            <a:r>
              <a:rPr lang="he-IL" sz="3200" dirty="0" err="1" smtClean="0">
                <a:latin typeface="David" panose="020E0502060401010101" pitchFamily="34" charset="-79"/>
                <a:cs typeface="David" panose="020E0502060401010101" pitchFamily="34" charset="-79"/>
              </a:rPr>
              <a:t>בֶּן־צְרֻיָ֑ה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כִּי־לֵ֥ב</a:t>
            </a:r>
            <a:r>
              <a:rPr lang="he-IL" sz="3200" dirty="0" smtClean="0">
                <a:latin typeface="David" panose="020E0502060401010101" pitchFamily="34" charset="-79"/>
                <a:cs typeface="David" panose="020E0502060401010101" pitchFamily="34" charset="-79"/>
              </a:rPr>
              <a:t> הַמֶּ֖לֶךְ </a:t>
            </a:r>
            <a:r>
              <a:rPr lang="he-IL" sz="3200" dirty="0" err="1" smtClean="0">
                <a:latin typeface="David" panose="020E0502060401010101" pitchFamily="34" charset="-79"/>
                <a:cs typeface="David" panose="020E0502060401010101" pitchFamily="34" charset="-79"/>
              </a:rPr>
              <a:t>עַל־אַבְשָׁלֽוֹם</a:t>
            </a:r>
            <a:r>
              <a:rPr lang="he-IL" sz="3200" dirty="0" smtClean="0">
                <a:latin typeface="David" panose="020E0502060401010101" pitchFamily="34" charset="-79"/>
                <a:cs typeface="David" panose="020E0502060401010101" pitchFamily="34" charset="-79"/>
              </a:rPr>
              <a:t>׃ </a:t>
            </a:r>
          </a:p>
          <a:p>
            <a:r>
              <a:rPr lang="he-IL" sz="3200" dirty="0" smtClean="0">
                <a:latin typeface="David" panose="020E0502060401010101" pitchFamily="34" charset="-79"/>
                <a:cs typeface="David" panose="020E0502060401010101" pitchFamily="34" charset="-79"/>
              </a:rPr>
              <a:t>ב וַיִּשְׁלַ֤ח יוֹאָב֙ </a:t>
            </a:r>
            <a:r>
              <a:rPr lang="he-IL" sz="3200" b="1" dirty="0" smtClean="0">
                <a:latin typeface="David" panose="020E0502060401010101" pitchFamily="34" charset="-79"/>
                <a:cs typeface="David" panose="020E0502060401010101" pitchFamily="34" charset="-79"/>
              </a:rPr>
              <a:t>תְּק֔וֹעָה </a:t>
            </a:r>
            <a:r>
              <a:rPr lang="he-IL" sz="3200" dirty="0" err="1" smtClean="0">
                <a:latin typeface="David" panose="020E0502060401010101" pitchFamily="34" charset="-79"/>
                <a:cs typeface="David" panose="020E0502060401010101" pitchFamily="34" charset="-79"/>
              </a:rPr>
              <a:t>וַיִּקַּ֥ח</a:t>
            </a:r>
            <a:r>
              <a:rPr lang="he-IL" sz="3200" dirty="0" smtClean="0">
                <a:latin typeface="David" panose="020E0502060401010101" pitchFamily="34" charset="-79"/>
                <a:cs typeface="David" panose="020E0502060401010101" pitchFamily="34" charset="-79"/>
              </a:rPr>
              <a:t> מִשָּׁ֖ם </a:t>
            </a:r>
            <a:r>
              <a:rPr lang="he-IL" sz="3200" b="1" dirty="0" err="1" smtClean="0">
                <a:latin typeface="David" panose="020E0502060401010101" pitchFamily="34" charset="-79"/>
                <a:cs typeface="David" panose="020E0502060401010101" pitchFamily="34" charset="-79"/>
              </a:rPr>
              <a:t>אִשָּׁ֣ה</a:t>
            </a:r>
            <a:r>
              <a:rPr lang="he-IL" sz="3200" b="1" dirty="0" smtClean="0">
                <a:latin typeface="David" panose="020E0502060401010101" pitchFamily="34" charset="-79"/>
                <a:cs typeface="David" panose="020E0502060401010101" pitchFamily="34" charset="-79"/>
              </a:rPr>
              <a:t> חֲכָמָ֑ה </a:t>
            </a:r>
            <a:r>
              <a:rPr lang="he-IL" sz="3200" dirty="0" smtClean="0">
                <a:latin typeface="David" panose="020E0502060401010101" pitchFamily="34" charset="-79"/>
                <a:cs typeface="David" panose="020E0502060401010101" pitchFamily="34" charset="-79"/>
              </a:rPr>
              <a:t>וַיֹּ֣אמֶר אֵ֠לֶיהָ </a:t>
            </a:r>
            <a:r>
              <a:rPr lang="he-IL" sz="3200" b="1" dirty="0" err="1" smtClean="0">
                <a:latin typeface="David" panose="020E0502060401010101" pitchFamily="34" charset="-79"/>
                <a:cs typeface="David" panose="020E0502060401010101" pitchFamily="34" charset="-79"/>
              </a:rPr>
              <a:t>הִֽתְאַבְּלִי־נָ֞א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וְלִבְשִׁי־נָ֣א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בִגְדֵי־אֵ֗בֶל</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וְאַל־תָּס֨וּכִי</a:t>
            </a:r>
            <a:r>
              <a:rPr lang="he-IL" sz="3200" dirty="0" smtClean="0">
                <a:latin typeface="David" panose="020E0502060401010101" pitchFamily="34" charset="-79"/>
                <a:cs typeface="David" panose="020E0502060401010101" pitchFamily="34" charset="-79"/>
              </a:rPr>
              <a:t>֙ שֶׁ֔מֶן וְהָיִ֕ית כְּאִשָּׁ֗ה זֶ֚ה יָמִ֣ים רַבִּ֔ים מִתְאַבֶּ֖לֶת עַל־מֵֽת׃</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6482686" y="3920959"/>
            <a:ext cx="2845630" cy="2352449"/>
          </a:xfrm>
          <a:prstGeom prst="rect">
            <a:avLst/>
          </a:prstGeom>
          <a:ln w="88900" cap="sq" cmpd="thickThin">
            <a:solidFill>
              <a:srgbClr val="000000"/>
            </a:solidFill>
            <a:prstDash val="solid"/>
            <a:miter lim="800000"/>
          </a:ln>
          <a:effectLst>
            <a:innerShdw blurRad="76200">
              <a:srgbClr val="000000"/>
            </a:innerShdw>
          </a:effectLst>
        </p:spPr>
      </p:pic>
      <p:pic>
        <p:nvPicPr>
          <p:cNvPr id="5" name="תמונה 4"/>
          <p:cNvPicPr>
            <a:picLocks noChangeAspect="1"/>
          </p:cNvPicPr>
          <p:nvPr/>
        </p:nvPicPr>
        <p:blipFill>
          <a:blip r:embed="rId3"/>
          <a:stretch>
            <a:fillRect/>
          </a:stretch>
        </p:blipFill>
        <p:spPr>
          <a:xfrm>
            <a:off x="9024297" y="4859546"/>
            <a:ext cx="2876550" cy="15906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74557758"/>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2000"/>
                                        <p:tgtEl>
                                          <p:spTgt spid="2">
                                            <p:txEl>
                                              <p:pRg st="1" end="1"/>
                                            </p:txEl>
                                          </p:spTgt>
                                        </p:tgtEl>
                                      </p:cBhvr>
                                    </p:animEffect>
                                    <p:anim calcmode="lin" valueType="num">
                                      <p:cBhvr>
                                        <p:cTn id="15" dur="2000" fill="hold"/>
                                        <p:tgtEl>
                                          <p:spTgt spid="2">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773" y="163773"/>
            <a:ext cx="6059606" cy="5016758"/>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 </a:t>
            </a:r>
            <a:r>
              <a:rPr lang="he-IL" sz="3200" dirty="0" smtClean="0">
                <a:latin typeface="David" panose="020E0502060401010101" pitchFamily="34" charset="-79"/>
                <a:cs typeface="David" panose="020E0502060401010101" pitchFamily="34" charset="-79"/>
              </a:rPr>
              <a:t>ותבואי ותופיעי לפני המלך דוד ותאמרי לו את הדברים שאומר לך </a:t>
            </a:r>
            <a:r>
              <a:rPr lang="he-IL" sz="2800" dirty="0" smtClean="0">
                <a:latin typeface="David" panose="020E0502060401010101" pitchFamily="34" charset="-79"/>
                <a:cs typeface="David" panose="020E0502060401010101" pitchFamily="34" charset="-79"/>
              </a:rPr>
              <a:t>(</a:t>
            </a:r>
            <a:r>
              <a:rPr lang="he-IL" sz="2800" dirty="0">
                <a:latin typeface="David" panose="020E0502060401010101" pitchFamily="34" charset="-79"/>
                <a:cs typeface="David" panose="020E0502060401010101" pitchFamily="34" charset="-79"/>
              </a:rPr>
              <a:t>ס</a:t>
            </a:r>
            <a:r>
              <a:rPr lang="he-IL" sz="2800" dirty="0" smtClean="0">
                <a:latin typeface="David" panose="020E0502060401010101" pitchFamily="34" charset="-79"/>
                <a:cs typeface="David" panose="020E0502060401010101" pitchFamily="34" charset="-79"/>
              </a:rPr>
              <a:t>יפור משל הדומה למעשה אבשלום ואמנון) </a:t>
            </a:r>
            <a:r>
              <a:rPr lang="he-IL" sz="3200" dirty="0" smtClean="0">
                <a:latin typeface="David" panose="020E0502060401010101" pitchFamily="34" charset="-79"/>
                <a:cs typeface="David" panose="020E0502060401010101" pitchFamily="34" charset="-79"/>
              </a:rPr>
              <a:t>. וערך יואב את הדברים כפי שעליה להציגם לפני המלך. </a:t>
            </a:r>
          </a:p>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ביקשה רשות האישה ונכנסה אל המלך </a:t>
            </a:r>
            <a:r>
              <a:rPr lang="he-IL" sz="3200" b="1" dirty="0" smtClean="0">
                <a:latin typeface="David" panose="020E0502060401010101" pitchFamily="34" charset="-79"/>
                <a:cs typeface="David" panose="020E0502060401010101" pitchFamily="34" charset="-79"/>
              </a:rPr>
              <a:t>ומיד גחנה על פניה על הרצפה </a:t>
            </a:r>
            <a:r>
              <a:rPr lang="he-IL" sz="2800" dirty="0" smtClean="0">
                <a:latin typeface="David" panose="020E0502060401010101" pitchFamily="34" charset="-79"/>
                <a:cs typeface="David" panose="020E0502060401010101" pitchFamily="34" charset="-79"/>
              </a:rPr>
              <a:t>(כדי שהמלך לא יוכל להביט על פניה ולראות שהיא בריאה וטובה)  </a:t>
            </a:r>
            <a:r>
              <a:rPr lang="he-IL" sz="3200" dirty="0" err="1" smtClean="0">
                <a:latin typeface="David" panose="020E0502060401010101" pitchFamily="34" charset="-79"/>
                <a:cs typeface="David" panose="020E0502060401010101" pitchFamily="34" charset="-79"/>
              </a:rPr>
              <a:t>והשתחותה</a:t>
            </a:r>
            <a:r>
              <a:rPr lang="he-IL" sz="3200" dirty="0" smtClean="0">
                <a:latin typeface="David" panose="020E0502060401010101" pitchFamily="34" charset="-79"/>
                <a:cs typeface="David" panose="020E0502060401010101" pitchFamily="34" charset="-79"/>
              </a:rPr>
              <a:t> וצעקה אל המלך "עזור לי והצילני המלך".</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537278" y="163773"/>
            <a:ext cx="5372668" cy="2554545"/>
          </a:xfrm>
          <a:prstGeom prst="rect">
            <a:avLst/>
          </a:prstGeom>
          <a:solidFill>
            <a:schemeClr val="accent2">
              <a:lumMod val="40000"/>
              <a:lumOff val="60000"/>
            </a:schemeClr>
          </a:solidFill>
          <a:ln w="28575">
            <a:solidFill>
              <a:schemeClr val="tx1"/>
            </a:solidFill>
          </a:ln>
        </p:spPr>
        <p:txBody>
          <a:bodyPr wrap="square">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וּבָאת֙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וְדִבַּ֥רְתְּ אֵלָ֖יו כַּדָּבָ֣ר הַזֶּ֑ה וַיָּ֧שֶׂם יוֹאָ֛ב </a:t>
            </a:r>
            <a:r>
              <a:rPr lang="he-IL" sz="3200" dirty="0" err="1" smtClean="0">
                <a:latin typeface="David" panose="020E0502060401010101" pitchFamily="34" charset="-79"/>
                <a:cs typeface="David" panose="020E0502060401010101" pitchFamily="34" charset="-79"/>
              </a:rPr>
              <a:t>אֶת־הַדְּבָרִ֖ים</a:t>
            </a:r>
            <a:r>
              <a:rPr lang="he-IL" sz="3200" dirty="0" smtClean="0">
                <a:latin typeface="David" panose="020E0502060401010101" pitchFamily="34" charset="-79"/>
                <a:cs typeface="David" panose="020E0502060401010101" pitchFamily="34" charset="-79"/>
              </a:rPr>
              <a:t> בְּפִֽיהָ׃ </a:t>
            </a:r>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וַ֠תֹּאמֶר </a:t>
            </a:r>
            <a:r>
              <a:rPr lang="he-IL" sz="3200" dirty="0" err="1" smtClean="0">
                <a:latin typeface="David" panose="020E0502060401010101" pitchFamily="34" charset="-79"/>
                <a:cs typeface="David" panose="020E0502060401010101" pitchFamily="34" charset="-79"/>
              </a:rPr>
              <a:t>הָֽאִשָּׁ֤ה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הַתְּקֹעִית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וַתִּפֹּ֧ל </a:t>
            </a:r>
            <a:r>
              <a:rPr lang="he-IL" sz="3200" b="1" dirty="0" err="1" smtClean="0">
                <a:latin typeface="David" panose="020E0502060401010101" pitchFamily="34" charset="-79"/>
                <a:cs typeface="David" panose="020E0502060401010101" pitchFamily="34" charset="-79"/>
              </a:rPr>
              <a:t>עַל־אַפֶּ֛יה</a:t>
            </a:r>
            <a:r>
              <a:rPr lang="he-IL" sz="3200" b="1" dirty="0" smtClean="0">
                <a:latin typeface="David" panose="020E0502060401010101" pitchFamily="34" charset="-79"/>
                <a:cs typeface="David" panose="020E0502060401010101" pitchFamily="34" charset="-79"/>
              </a:rPr>
              <a:t>ָ אַ֖רְצָה </a:t>
            </a:r>
            <a:r>
              <a:rPr lang="he-IL" sz="3200" dirty="0" err="1" smtClean="0">
                <a:latin typeface="David" panose="020E0502060401010101" pitchFamily="34" charset="-79"/>
                <a:cs typeface="David" panose="020E0502060401010101" pitchFamily="34" charset="-79"/>
              </a:rPr>
              <a:t>וַתִּשְׁתָּ֑חו</a:t>
            </a:r>
            <a:r>
              <a:rPr lang="he-IL" sz="3200" dirty="0" smtClean="0">
                <a:latin typeface="David" panose="020E0502060401010101" pitchFamily="34" charset="-79"/>
                <a:cs typeface="David" panose="020E0502060401010101" pitchFamily="34" charset="-79"/>
              </a:rPr>
              <a:t>ּ וַתֹּ֖אמֶר הוֹשִׁ֥עָה הַמֶּֽלֶךְ׃</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7151427" y="2918373"/>
            <a:ext cx="4758519" cy="3539430"/>
          </a:xfrm>
          <a:prstGeom prst="rect">
            <a:avLst/>
          </a:prstGeom>
          <a:solidFill>
            <a:schemeClr val="tx2">
              <a:lumMod val="40000"/>
              <a:lumOff val="60000"/>
            </a:schemeClr>
          </a:solidFill>
          <a:ln w="38100">
            <a:solidFill>
              <a:schemeClr val="tx1"/>
            </a:solidFill>
          </a:ln>
          <a:scene3d>
            <a:camera prst="perspectiveRight"/>
            <a:lightRig rig="threePt" dir="t"/>
          </a:scene3d>
        </p:spPr>
        <p:txBody>
          <a:bodyPr wrap="square" rtlCol="1">
            <a:spAutoFit/>
          </a:bodyPr>
          <a:lstStyle/>
          <a:p>
            <a:r>
              <a:rPr lang="he-IL" sz="2800" b="1" u="sng" dirty="0" smtClean="0">
                <a:latin typeface="David" panose="020E0502060401010101" pitchFamily="34" charset="-79"/>
                <a:cs typeface="David" panose="020E0502060401010101" pitchFamily="34" charset="-79"/>
              </a:rPr>
              <a:t>אם יואב שם לה את הדברים בפיה מדוע היה צריך לקחת אישה חכמה?</a:t>
            </a:r>
          </a:p>
          <a:p>
            <a:r>
              <a:rPr lang="he-IL" sz="2800" dirty="0" smtClean="0">
                <a:latin typeface="David" panose="020E0502060401010101" pitchFamily="34" charset="-79"/>
                <a:cs typeface="David" panose="020E0502060401010101" pitchFamily="34" charset="-79"/>
              </a:rPr>
              <a:t>כיוון שלא כל אישה שיסדרו לה את הדברים בפיה, תשכיל לדבר לפני המלך, ולא תטעה ממוראו להחסיר או להוסיף מילים מעצמה לכן היה צריך אישה חכמה. (</a:t>
            </a:r>
            <a:r>
              <a:rPr lang="he-IL" sz="2800" dirty="0" err="1" smtClean="0">
                <a:latin typeface="David" panose="020E0502060401010101" pitchFamily="34" charset="-79"/>
                <a:cs typeface="David" panose="020E0502060401010101" pitchFamily="34" charset="-79"/>
              </a:rPr>
              <a:t>האלשיך</a:t>
            </a:r>
            <a:r>
              <a:rPr lang="he-IL" sz="2800" dirty="0" smtClean="0">
                <a:latin typeface="David" panose="020E0502060401010101" pitchFamily="34" charset="-79"/>
                <a:cs typeface="David" panose="020E0502060401010101" pitchFamily="34" charset="-79"/>
              </a:rPr>
              <a:t>)</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113094289"/>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circle(in)">
                                      <p:cBhvr>
                                        <p:cTn id="20"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2954" y="163773"/>
            <a:ext cx="6155141" cy="452431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שאל אותה דוד המלך: מה קרה לך? מה צרתך? </a:t>
            </a:r>
            <a:r>
              <a:rPr lang="he-IL" sz="2800" dirty="0" smtClean="0">
                <a:latin typeface="David" panose="020E0502060401010101" pitchFamily="34" charset="-79"/>
                <a:cs typeface="David" panose="020E0502060401010101" pitchFamily="34" charset="-79"/>
              </a:rPr>
              <a:t>(שכן אין דרך נשים לבוא למשפט איפה בעלך? ) </a:t>
            </a:r>
            <a:r>
              <a:rPr lang="he-IL" sz="3200" dirty="0" smtClean="0">
                <a:latin typeface="David" panose="020E0502060401010101" pitchFamily="34" charset="-79"/>
                <a:cs typeface="David" panose="020E0502060401010101" pitchFamily="34" charset="-79"/>
              </a:rPr>
              <a:t>ענתה לו: אכן אישה שאין לה עזרה מבעלה, שהרי מת בעלי, ואני אלמנה. </a:t>
            </a:r>
          </a:p>
          <a:p>
            <a:r>
              <a:rPr lang="he-IL" sz="3200" b="1" u="sng" dirty="0" smtClean="0">
                <a:latin typeface="David" panose="020E0502060401010101" pitchFamily="34" charset="-79"/>
                <a:cs typeface="David" panose="020E0502060401010101" pitchFamily="34" charset="-79"/>
              </a:rPr>
              <a:t>ו. </a:t>
            </a:r>
            <a:r>
              <a:rPr lang="he-IL" sz="3200" dirty="0" smtClean="0">
                <a:latin typeface="David" panose="020E0502060401010101" pitchFamily="34" charset="-79"/>
                <a:cs typeface="David" panose="020E0502060401010101" pitchFamily="34" charset="-79"/>
              </a:rPr>
              <a:t>ולי שפחתך </a:t>
            </a:r>
            <a:r>
              <a:rPr lang="he-IL" sz="3200" b="1" dirty="0" smtClean="0">
                <a:latin typeface="David" panose="020E0502060401010101" pitchFamily="34" charset="-79"/>
                <a:cs typeface="David" panose="020E0502060401010101" pitchFamily="34" charset="-79"/>
              </a:rPr>
              <a:t>היו שני בנים ורבו ביניהם בשדה מחוץ לעיר</a:t>
            </a:r>
            <a:r>
              <a:rPr lang="he-IL" sz="3200" dirty="0" smtClean="0">
                <a:latin typeface="David" panose="020E0502060401010101" pitchFamily="34" charset="-79"/>
                <a:cs typeface="David" panose="020E0502060401010101" pitchFamily="34" charset="-79"/>
              </a:rPr>
              <a:t>. ולא היה בניהם מי שיפריד ויציל את המוכה מיד מכהו. ואחד פצע את אחיו והרג אותו.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660107" y="163773"/>
            <a:ext cx="5336274" cy="2554545"/>
          </a:xfrm>
          <a:prstGeom prst="rect">
            <a:avLst/>
          </a:prstGeom>
          <a:solidFill>
            <a:schemeClr val="accent4">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וַיֹּֽאמֶר־לָ֥ה</a:t>
            </a:r>
            <a:r>
              <a:rPr lang="he-IL" sz="3200" dirty="0" smtClean="0">
                <a:latin typeface="David" panose="020E0502060401010101" pitchFamily="34" charset="-79"/>
                <a:cs typeface="David" panose="020E0502060401010101" pitchFamily="34" charset="-79"/>
              </a:rPr>
              <a:t>ּ הַמֶּ֖לֶךְ מַה־לָּ֑ךְ וַתֹּ֗אמֶר אֲבָ֛ל </a:t>
            </a:r>
            <a:r>
              <a:rPr lang="he-IL" sz="3200" dirty="0" err="1" smtClean="0">
                <a:latin typeface="David" panose="020E0502060401010101" pitchFamily="34" charset="-79"/>
                <a:cs typeface="David" panose="020E0502060401010101" pitchFamily="34" charset="-79"/>
              </a:rPr>
              <a:t>אִשָּֽׁה־אַלְמָנָ֥ה</a:t>
            </a:r>
            <a:r>
              <a:rPr lang="he-IL" sz="3200" dirty="0" smtClean="0">
                <a:latin typeface="David" panose="020E0502060401010101" pitchFamily="34" charset="-79"/>
                <a:cs typeface="David" panose="020E0502060401010101" pitchFamily="34" charset="-79"/>
              </a:rPr>
              <a:t> אָ֖נִי וַיָּ֥מָת אִישִֽׁי׃ </a:t>
            </a:r>
          </a:p>
          <a:p>
            <a:r>
              <a:rPr lang="he-IL" sz="3200" b="1"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וּלְשִׁפְחָֽתְךָ֙ </a:t>
            </a:r>
            <a:r>
              <a:rPr lang="he-IL" sz="3200" b="1" dirty="0" smtClean="0">
                <a:latin typeface="David" panose="020E0502060401010101" pitchFamily="34" charset="-79"/>
                <a:cs typeface="David" panose="020E0502060401010101" pitchFamily="34" charset="-79"/>
              </a:rPr>
              <a:t>שְׁנֵ֣י בָנִ֔ים וַיִּנָּצ֤וּ שְׁנֵיהֶם֙ בַּשָּׂדֶ֔ה </a:t>
            </a:r>
            <a:r>
              <a:rPr lang="he-IL" sz="3200" dirty="0" smtClean="0">
                <a:latin typeface="David" panose="020E0502060401010101" pitchFamily="34" charset="-79"/>
                <a:cs typeface="David" panose="020E0502060401010101" pitchFamily="34" charset="-79"/>
              </a:rPr>
              <a:t>וְאֵ֥ין מַצִּ֖יל בֵּֽינֵיהֶ֑ם וַיַּכּ֧וֹ הָֽאֶחָ֛ד </a:t>
            </a:r>
            <a:r>
              <a:rPr lang="he-IL" sz="3200" dirty="0" err="1" smtClean="0">
                <a:latin typeface="David" panose="020E0502060401010101" pitchFamily="34" charset="-79"/>
                <a:cs typeface="David" panose="020E0502060401010101" pitchFamily="34" charset="-79"/>
              </a:rPr>
              <a:t>אֶת־הָֽאֶחָ֖ד</a:t>
            </a:r>
            <a:r>
              <a:rPr lang="he-IL" sz="3200" dirty="0" smtClean="0">
                <a:latin typeface="David" panose="020E0502060401010101" pitchFamily="34" charset="-79"/>
                <a:cs typeface="David" panose="020E0502060401010101" pitchFamily="34" charset="-79"/>
              </a:rPr>
              <a:t> וַיָּ֥מֶת אֹתֽוֹ׃</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8584836" y="2847296"/>
            <a:ext cx="3411546" cy="3730925"/>
          </a:xfrm>
          <a:prstGeom prst="rect">
            <a:avLst/>
          </a:prstGeom>
        </p:spPr>
      </p:pic>
      <p:pic>
        <p:nvPicPr>
          <p:cNvPr id="5" name="תמונה 4"/>
          <p:cNvPicPr>
            <a:picLocks noChangeAspect="1"/>
          </p:cNvPicPr>
          <p:nvPr/>
        </p:nvPicPr>
        <p:blipFill>
          <a:blip r:embed="rId3"/>
          <a:stretch>
            <a:fillRect/>
          </a:stretch>
        </p:blipFill>
        <p:spPr>
          <a:xfrm>
            <a:off x="5115351" y="4688088"/>
            <a:ext cx="2857500" cy="189013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536185520"/>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478" y="150125"/>
            <a:ext cx="6059606" cy="495520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וכעת התעוררו וקמו כל הקרובים על שפחתך האלמנה, בדרישה ממני. וכך אמרו לי- הסגירי בידינו את בנך שרצח את אחיו ונהרוג אותו </a:t>
            </a:r>
            <a:r>
              <a:rPr lang="he-IL" sz="2800" dirty="0" smtClean="0">
                <a:latin typeface="David" panose="020E0502060401010101" pitchFamily="34" charset="-79"/>
                <a:cs typeface="David" panose="020E0502060401010101" pitchFamily="34" charset="-79"/>
              </a:rPr>
              <a:t>{ ואפילו שהיה זה בלי עדים והתראה, ואם כן דינו מסור רק לשמים}</a:t>
            </a:r>
            <a:r>
              <a:rPr lang="he-IL" sz="3200" dirty="0" smtClean="0">
                <a:latin typeface="David" panose="020E0502060401010101" pitchFamily="34" charset="-79"/>
                <a:cs typeface="David" panose="020E0502060401010101" pitchFamily="34" charset="-79"/>
              </a:rPr>
              <a:t> באשמת הריגה שהרג את אחיו. ואע"פ שבכך ייכרת יורשו יוצאי ירכו של האב</a:t>
            </a:r>
            <a:r>
              <a:rPr lang="he-IL" sz="3200" b="1" dirty="0" smtClean="0">
                <a:latin typeface="David" panose="020E0502060401010101" pitchFamily="34" charset="-79"/>
                <a:cs typeface="David" panose="020E0502060401010101" pitchFamily="34" charset="-79"/>
              </a:rPr>
              <a:t>. ויכבה הניצוץ האחרון, שעדיין נותר לי בחיים</a:t>
            </a:r>
            <a:r>
              <a:rPr lang="he-IL" sz="3200" dirty="0" smtClean="0">
                <a:latin typeface="David" panose="020E0502060401010101" pitchFamily="34" charset="-79"/>
                <a:cs typeface="David" panose="020E0502060401010101" pitchFamily="34" charset="-79"/>
              </a:rPr>
              <a:t>, וגם לא יישאר לבעלי שום זכר בהמשך הדורות בעולם הזה.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646459" y="259307"/>
            <a:ext cx="5363569" cy="3539430"/>
          </a:xfrm>
          <a:prstGeom prst="rect">
            <a:avLst/>
          </a:prstGeom>
          <a:solidFill>
            <a:schemeClr val="accent3">
              <a:lumMod val="20000"/>
              <a:lumOff val="80000"/>
            </a:schemeClr>
          </a:solidFill>
          <a:ln w="28575">
            <a:solidFill>
              <a:schemeClr val="tx1"/>
            </a:solidFill>
          </a:ln>
        </p:spPr>
        <p:txBody>
          <a:bodyPr wrap="square">
            <a:spAutoFit/>
          </a:bodyPr>
          <a:lstStyle/>
          <a:p>
            <a:r>
              <a:rPr lang="he-IL" sz="3200" b="1"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וְהִנֵּה֩ קָ֨מָה </a:t>
            </a:r>
            <a:r>
              <a:rPr lang="he-IL" sz="3200" dirty="0" err="1" smtClean="0">
                <a:latin typeface="David" panose="020E0502060401010101" pitchFamily="34" charset="-79"/>
                <a:cs typeface="David" panose="020E0502060401010101" pitchFamily="34" charset="-79"/>
              </a:rPr>
              <a:t>כָֽל־הַמִּשְׁפָּחָ֜ה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עַל־שִׁפְחָתֶ֗ך</a:t>
            </a:r>
            <a:r>
              <a:rPr lang="he-IL" sz="3200" dirty="0" smtClean="0">
                <a:latin typeface="David" panose="020E0502060401010101" pitchFamily="34" charset="-79"/>
                <a:cs typeface="David" panose="020E0502060401010101" pitchFamily="34" charset="-79"/>
              </a:rPr>
              <a:t>ָ וַיֹּֽאמְרוּ֙ תְּנִ֣י ׀ </a:t>
            </a:r>
            <a:r>
              <a:rPr lang="he-IL" sz="3200" dirty="0" err="1" smtClean="0">
                <a:latin typeface="David" panose="020E0502060401010101" pitchFamily="34" charset="-79"/>
                <a:cs typeface="David" panose="020E0502060401010101" pitchFamily="34" charset="-79"/>
              </a:rPr>
              <a:t>אֶת־מַכֵּ֣ה</a:t>
            </a:r>
            <a:r>
              <a:rPr lang="he-IL" sz="3200" dirty="0" smtClean="0">
                <a:latin typeface="David" panose="020E0502060401010101" pitchFamily="34" charset="-79"/>
                <a:cs typeface="David" panose="020E0502060401010101" pitchFamily="34" charset="-79"/>
              </a:rPr>
              <a:t> אָחִ֗יו </a:t>
            </a:r>
            <a:r>
              <a:rPr lang="he-IL" sz="3200" dirty="0" err="1" smtClean="0">
                <a:latin typeface="David" panose="020E0502060401010101" pitchFamily="34" charset="-79"/>
                <a:cs typeface="David" panose="020E0502060401010101" pitchFamily="34" charset="-79"/>
              </a:rPr>
              <a:t>וּנְמִתֵ֨הו</a:t>
            </a:r>
            <a:r>
              <a:rPr lang="he-IL" sz="3200" dirty="0" smtClean="0">
                <a:latin typeface="David" panose="020E0502060401010101" pitchFamily="34" charset="-79"/>
                <a:cs typeface="David" panose="020E0502060401010101" pitchFamily="34" charset="-79"/>
              </a:rPr>
              <a:t>ּ֙ בְּנֶ֤פֶשׁ אָחִיו֙ אֲשֶׁ֣ר הָרָ֔ג וְנַשְׁמִ֖ידָה גַּ֣ם </a:t>
            </a:r>
            <a:r>
              <a:rPr lang="he-IL" sz="3200" dirty="0" err="1" smtClean="0">
                <a:latin typeface="David" panose="020E0502060401010101" pitchFamily="34" charset="-79"/>
                <a:cs typeface="David" panose="020E0502060401010101" pitchFamily="34" charset="-79"/>
              </a:rPr>
              <a:t>אֶת־הַיּוֹרֵ֑ש</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וְכִבּ֗וּ </a:t>
            </a:r>
            <a:r>
              <a:rPr lang="he-IL" sz="3200" b="1" dirty="0" err="1" smtClean="0">
                <a:latin typeface="David" panose="020E0502060401010101" pitchFamily="34" charset="-79"/>
                <a:cs typeface="David" panose="020E0502060401010101" pitchFamily="34" charset="-79"/>
              </a:rPr>
              <a:t>אֶת־גַּֽחַלְתִּי</a:t>
            </a:r>
            <a:r>
              <a:rPr lang="he-IL" sz="3200" b="1" dirty="0" smtClean="0">
                <a:latin typeface="David" panose="020E0502060401010101" pitchFamily="34" charset="-79"/>
                <a:cs typeface="David" panose="020E0502060401010101" pitchFamily="34" charset="-79"/>
              </a:rPr>
              <a:t>֙ אֲשֶׁ֣ר נִשְׁאָ֔רָה</a:t>
            </a:r>
            <a:r>
              <a:rPr lang="he-IL" sz="3200" dirty="0" smtClean="0">
                <a:latin typeface="David" panose="020E0502060401010101" pitchFamily="34" charset="-79"/>
                <a:cs typeface="David" panose="020E0502060401010101" pitchFamily="34" charset="-79"/>
              </a:rPr>
              <a:t> לְבִלְתִּ֧י שום־ שִׂים־ לְאִישִׁ֛י שֵׁ֥ם וּשְׁאֵרִ֖ית עַל־פְּנֵ֥י הָֽאֲדָמָֽה׃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7595832" y="3978109"/>
            <a:ext cx="4215728" cy="2627408"/>
          </a:xfrm>
          <a:prstGeom prst="rect">
            <a:avLst/>
          </a:prstGeom>
        </p:spPr>
      </p:pic>
    </p:spTree>
    <p:extLst>
      <p:ext uri="{BB962C8B-B14F-4D97-AF65-F5344CB8AC3E}">
        <p14:creationId xmlns:p14="http://schemas.microsoft.com/office/powerpoint/2010/main" val="26099670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477" y="136478"/>
            <a:ext cx="5854889" cy="5447645"/>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אמר לה המלך דוד- חזרי לביתך ואני אתן פקודה שלא ייגעו בבנך לרעה.</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אמרה האישה מהעיר תקוע אל דוד-</a:t>
            </a:r>
          </a:p>
          <a:p>
            <a:r>
              <a:rPr lang="he-IL" sz="3200" dirty="0" smtClean="0">
                <a:latin typeface="David" panose="020E0502060401010101" pitchFamily="34" charset="-79"/>
                <a:cs typeface="David" panose="020E0502060401010101" pitchFamily="34" charset="-79"/>
              </a:rPr>
              <a:t>עליך אדוני המלך יהיה העוון ועל בית אביך. (</a:t>
            </a:r>
            <a:r>
              <a:rPr lang="he-IL" sz="2800" dirty="0" smtClean="0">
                <a:latin typeface="David" panose="020E0502060401010101" pitchFamily="34" charset="-79"/>
                <a:cs typeface="David" panose="020E0502060401010101" pitchFamily="34" charset="-79"/>
              </a:rPr>
              <a:t>שעד שתצווה יכול לקחת זמן , ואם חלילה הם יספיקו להרוג אותו מי יהיה אשם בזה? </a:t>
            </a:r>
            <a:r>
              <a:rPr lang="he-IL" sz="3200" dirty="0" smtClean="0">
                <a:latin typeface="David" panose="020E0502060401010101" pitchFamily="34" charset="-79"/>
                <a:cs typeface="David" panose="020E0502060401010101" pitchFamily="34" charset="-79"/>
              </a:rPr>
              <a:t>)עליך המלך יהיה העוון. </a:t>
            </a:r>
            <a:r>
              <a:rPr lang="he-IL" sz="2800" b="1" dirty="0" smtClean="0">
                <a:latin typeface="David" panose="020E0502060401010101" pitchFamily="34" charset="-79"/>
                <a:cs typeface="David" panose="020E0502060401010101" pitchFamily="34" charset="-79"/>
              </a:rPr>
              <a:t>{"עלי"= עליך. "בית אבי"=בית אביך</a:t>
            </a:r>
            <a:r>
              <a:rPr lang="he-IL" sz="3200" dirty="0" smtClean="0">
                <a:latin typeface="David" panose="020E0502060401010101" pitchFamily="34" charset="-79"/>
                <a:cs typeface="David" panose="020E0502060401010101" pitchFamily="34" charset="-79"/>
              </a:rPr>
              <a:t>}.</a:t>
            </a:r>
          </a:p>
          <a:p>
            <a:r>
              <a:rPr lang="he-IL" sz="3200" b="1" u="sng" dirty="0" smtClean="0">
                <a:latin typeface="David" panose="020E0502060401010101" pitchFamily="34" charset="-79"/>
                <a:cs typeface="David" panose="020E0502060401010101" pitchFamily="34" charset="-79"/>
              </a:rPr>
              <a:t>י. </a:t>
            </a:r>
            <a:r>
              <a:rPr lang="he-IL" sz="3200" dirty="0" smtClean="0">
                <a:latin typeface="David" panose="020E0502060401010101" pitchFamily="34" charset="-79"/>
                <a:cs typeface="David" panose="020E0502060401010101" pitchFamily="34" charset="-79"/>
              </a:rPr>
              <a:t>אמר לה המלך- כל מי שיאיים עליך הזמיני אותו אלי ואזהיר אותו שלא יעז לפגוע בך.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209730" y="136478"/>
            <a:ext cx="5823045" cy="3539430"/>
          </a:xfrm>
          <a:prstGeom prst="rect">
            <a:avLst/>
          </a:prstGeom>
          <a:solidFill>
            <a:schemeClr val="accent2">
              <a:lumMod val="40000"/>
              <a:lumOff val="60000"/>
            </a:schemeClr>
          </a:solidFill>
          <a:ln w="38100">
            <a:solidFill>
              <a:schemeClr val="tx1"/>
            </a:solidFill>
          </a:ln>
        </p:spPr>
        <p:txBody>
          <a:bodyPr wrap="square">
            <a:spAutoFit/>
          </a:bodyPr>
          <a:lstStyle/>
          <a:p>
            <a:r>
              <a:rPr lang="he-IL" sz="3200" b="1"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וַיֹּ֧אמֶר הַמֶּ֛לֶךְ </a:t>
            </a:r>
            <a:r>
              <a:rPr lang="he-IL" sz="3200" dirty="0" err="1" smtClean="0">
                <a:latin typeface="David" panose="020E0502060401010101" pitchFamily="34" charset="-79"/>
                <a:cs typeface="David" panose="020E0502060401010101" pitchFamily="34" charset="-79"/>
              </a:rPr>
              <a:t>אֶל־הָֽאִשָּׁ֖ה</a:t>
            </a:r>
            <a:r>
              <a:rPr lang="he-IL" sz="3200" dirty="0" smtClean="0">
                <a:latin typeface="David" panose="020E0502060401010101" pitchFamily="34" charset="-79"/>
                <a:cs typeface="David" panose="020E0502060401010101" pitchFamily="34" charset="-79"/>
              </a:rPr>
              <a:t> לְכִ֣י לְבֵיתֵ֑ךְ וַֽאֲנִ֖י </a:t>
            </a:r>
            <a:r>
              <a:rPr lang="he-IL" sz="3200" dirty="0" err="1" smtClean="0">
                <a:latin typeface="David" panose="020E0502060401010101" pitchFamily="34" charset="-79"/>
                <a:cs typeface="David" panose="020E0502060401010101" pitchFamily="34" charset="-79"/>
              </a:rPr>
              <a:t>אֲצַוֶּ֥ה</a:t>
            </a:r>
            <a:r>
              <a:rPr lang="he-IL" sz="3200" dirty="0" smtClean="0">
                <a:latin typeface="David" panose="020E0502060401010101" pitchFamily="34" charset="-79"/>
                <a:cs typeface="David" panose="020E0502060401010101" pitchFamily="34" charset="-79"/>
              </a:rPr>
              <a:t> עָלָֽיִךְ׃ </a:t>
            </a:r>
          </a:p>
          <a:p>
            <a:r>
              <a:rPr lang="he-IL" sz="3200" b="1"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וַתֹּ֜אמֶר </a:t>
            </a:r>
            <a:r>
              <a:rPr lang="he-IL" sz="3200" dirty="0" err="1" smtClean="0">
                <a:latin typeface="David" panose="020E0502060401010101" pitchFamily="34" charset="-79"/>
                <a:cs typeface="David" panose="020E0502060401010101" pitchFamily="34" charset="-79"/>
              </a:rPr>
              <a:t>הָֽאִשָּׁ֤ה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הַתְּקוֹעִית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עָלַ֞י אֲדֹנִ֥י הַמֶּ֛לֶךְ </a:t>
            </a:r>
            <a:r>
              <a:rPr lang="he-IL" sz="3200" dirty="0" err="1" smtClean="0">
                <a:latin typeface="David" panose="020E0502060401010101" pitchFamily="34" charset="-79"/>
                <a:cs typeface="David" panose="020E0502060401010101" pitchFamily="34" charset="-79"/>
              </a:rPr>
              <a:t>הֶעָוֺ֖ן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וְעַל־בֵּ֣ית</a:t>
            </a:r>
            <a:r>
              <a:rPr lang="he-IL" sz="3200" dirty="0" smtClean="0">
                <a:latin typeface="David" panose="020E0502060401010101" pitchFamily="34" charset="-79"/>
                <a:cs typeface="David" panose="020E0502060401010101" pitchFamily="34" charset="-79"/>
              </a:rPr>
              <a:t> אָבִ֑י וְהַמֶּ֥לֶךְ וְכִסְא֖וֹ נָקִֽי׃ {ס} </a:t>
            </a:r>
          </a:p>
          <a:p>
            <a:r>
              <a:rPr lang="he-IL" sz="3200" b="1"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וַיֹּ֖אמֶר הַמֶּ֑לֶךְ הַֽמְדַבֵּ֤ר אֵלַ֨יִךְ֙ וַֽהֲבֵאת֣וֹ אֵלַ֔י </a:t>
            </a:r>
            <a:r>
              <a:rPr lang="he-IL" sz="3200" dirty="0" err="1" smtClean="0">
                <a:latin typeface="David" panose="020E0502060401010101" pitchFamily="34" charset="-79"/>
                <a:cs typeface="David" panose="020E0502060401010101" pitchFamily="34" charset="-79"/>
              </a:rPr>
              <a:t>וְלֹֽא־יֹסִ֥יף</a:t>
            </a:r>
            <a:r>
              <a:rPr lang="he-IL" sz="3200" dirty="0" smtClean="0">
                <a:latin typeface="David" panose="020E0502060401010101" pitchFamily="34" charset="-79"/>
                <a:cs typeface="David" panose="020E0502060401010101" pitchFamily="34" charset="-79"/>
              </a:rPr>
              <a:t> ע֖וֹד לָגַ֥עַת בָּֽךְ׃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16282832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down)">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251" y="191068"/>
            <a:ext cx="6237027" cy="6494085"/>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יא. </a:t>
            </a:r>
            <a:r>
              <a:rPr lang="he-IL" sz="3200" dirty="0" smtClean="0">
                <a:latin typeface="David" panose="020E0502060401010101" pitchFamily="34" charset="-79"/>
                <a:cs typeface="David" panose="020E0502060401010101" pitchFamily="34" charset="-79"/>
              </a:rPr>
              <a:t>אמרה האישה- יזכיר המלך ויוציא מפיו בלשון שבועה "שלא יומת בני". </a:t>
            </a:r>
            <a:r>
              <a:rPr lang="he-IL" sz="3200" b="1" dirty="0" smtClean="0">
                <a:latin typeface="David" panose="020E0502060401010101" pitchFamily="34" charset="-79"/>
                <a:cs typeface="David" panose="020E0502060401010101" pitchFamily="34" charset="-79"/>
              </a:rPr>
              <a:t>והסיבה: </a:t>
            </a:r>
            <a:r>
              <a:rPr lang="he-IL" sz="3200" dirty="0" smtClean="0">
                <a:latin typeface="David" panose="020E0502060401010101" pitchFamily="34" charset="-79"/>
                <a:cs typeface="David" panose="020E0502060401010101" pitchFamily="34" charset="-79"/>
              </a:rPr>
              <a:t>כי </a:t>
            </a:r>
            <a:r>
              <a:rPr lang="he-IL" sz="3200" b="1" dirty="0" smtClean="0">
                <a:latin typeface="David" panose="020E0502060401010101" pitchFamily="34" charset="-79"/>
                <a:cs typeface="David" panose="020E0502060401010101" pitchFamily="34" charset="-79"/>
              </a:rPr>
              <a:t>מרובים הם האנשים שרואים עצמם כגואלי דם (קרובי המת</a:t>
            </a:r>
            <a:r>
              <a:rPr lang="he-IL" sz="3200" dirty="0" smtClean="0">
                <a:latin typeface="David" panose="020E0502060401010101" pitchFamily="34" charset="-79"/>
                <a:cs typeface="David" panose="020E0502060401010101" pitchFamily="34" charset="-79"/>
              </a:rPr>
              <a:t>) ולכן אם ישבע המלך, ישמעו כולם ויפחדו. ולא יהרגו את בני. קיבל המלך דבריה, </a:t>
            </a:r>
            <a:r>
              <a:rPr lang="he-IL" sz="3200" b="1" u="sng" dirty="0" smtClean="0">
                <a:latin typeface="David" panose="020E0502060401010101" pitchFamily="34" charset="-79"/>
                <a:cs typeface="David" panose="020E0502060401010101" pitchFamily="34" charset="-79"/>
              </a:rPr>
              <a:t>ונשבע: חי ה' </a:t>
            </a:r>
            <a:r>
              <a:rPr lang="he-IL" sz="3200" dirty="0" smtClean="0">
                <a:latin typeface="David" panose="020E0502060401010101" pitchFamily="34" charset="-79"/>
                <a:cs typeface="David" panose="020E0502060401010101" pitchFamily="34" charset="-79"/>
              </a:rPr>
              <a:t>אם </a:t>
            </a:r>
            <a:r>
              <a:rPr lang="he-IL" sz="3200" dirty="0" err="1" smtClean="0">
                <a:latin typeface="David" panose="020E0502060401010101" pitchFamily="34" charset="-79"/>
                <a:cs typeface="David" panose="020E0502060401010101" pitchFamily="34" charset="-79"/>
              </a:rPr>
              <a:t>יפול</a:t>
            </a:r>
            <a:r>
              <a:rPr lang="he-IL" sz="3200" dirty="0" smtClean="0">
                <a:latin typeface="David" panose="020E0502060401010101" pitchFamily="34" charset="-79"/>
                <a:cs typeface="David" panose="020E0502060401010101" pitchFamily="34" charset="-79"/>
              </a:rPr>
              <a:t> משערת בנך ולא יקרה לו כלום.</a:t>
            </a:r>
          </a:p>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לאחר שנתן לה דוד את שאלתה, אמרה האישה תן לי רשות בבקשה לומר לאדוני המלך דבר עצה (שרצתה לגלות לו קצת מהנמשל) . אמר לה המלך: אמרי דבריך.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837528" y="191068"/>
            <a:ext cx="5172500" cy="3046988"/>
          </a:xfrm>
          <a:prstGeom prst="rect">
            <a:avLst/>
          </a:prstGeom>
          <a:solidFill>
            <a:schemeClr val="accent6">
              <a:lumMod val="40000"/>
              <a:lumOff val="60000"/>
            </a:schemeClr>
          </a:solidFill>
          <a:ln w="28575">
            <a:solidFill>
              <a:schemeClr val="tx1"/>
            </a:solidFill>
          </a:ln>
        </p:spPr>
        <p:txBody>
          <a:bodyPr wrap="square">
            <a:spAutoFit/>
          </a:bodyPr>
          <a:lstStyle/>
          <a:p>
            <a:r>
              <a:rPr lang="he-IL" sz="3200" b="1"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וַתֹּאמֶר֩ </a:t>
            </a:r>
            <a:r>
              <a:rPr lang="he-IL" sz="3200" dirty="0" err="1" smtClean="0">
                <a:latin typeface="David" panose="020E0502060401010101" pitchFamily="34" charset="-79"/>
                <a:cs typeface="David" panose="020E0502060401010101" pitchFamily="34" charset="-79"/>
              </a:rPr>
              <a:t>יִזְכָּר־נָ֨א</a:t>
            </a:r>
            <a:r>
              <a:rPr lang="he-IL" sz="3200" dirty="0" smtClean="0">
                <a:latin typeface="David" panose="020E0502060401010101" pitchFamily="34" charset="-79"/>
                <a:cs typeface="David" panose="020E0502060401010101" pitchFamily="34" charset="-79"/>
              </a:rPr>
              <a:t> הַמֶּ֜לֶךְ </a:t>
            </a:r>
            <a:r>
              <a:rPr lang="he-IL" sz="3200" dirty="0" err="1" smtClean="0">
                <a:latin typeface="David" panose="020E0502060401010101" pitchFamily="34" charset="-79"/>
                <a:cs typeface="David" panose="020E0502060401010101" pitchFamily="34" charset="-79"/>
              </a:rPr>
              <a:t>אֶת־יְהוָ֣ה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אֱלֹהֶ֗יך</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מֵֽהַרְבַּ֞ת</a:t>
            </a:r>
            <a:r>
              <a:rPr lang="he-IL" sz="3200" b="1" dirty="0" smtClean="0">
                <a:latin typeface="David" panose="020E0502060401010101" pitchFamily="34" charset="-79"/>
                <a:cs typeface="David" panose="020E0502060401010101" pitchFamily="34" charset="-79"/>
              </a:rPr>
              <a:t> גֹּאֵ֤ל הַדָּם֙ לְשַׁחֵ֔ת </a:t>
            </a:r>
            <a:r>
              <a:rPr lang="he-IL" sz="3200" dirty="0" smtClean="0">
                <a:latin typeface="David" panose="020E0502060401010101" pitchFamily="34" charset="-79"/>
                <a:cs typeface="David" panose="020E0502060401010101" pitchFamily="34" charset="-79"/>
              </a:rPr>
              <a:t>וְלֹ֥א יַשְׁמִ֖ידוּ </a:t>
            </a:r>
            <a:r>
              <a:rPr lang="he-IL" sz="3200" dirty="0" err="1" smtClean="0">
                <a:latin typeface="David" panose="020E0502060401010101" pitchFamily="34" charset="-79"/>
                <a:cs typeface="David" panose="020E0502060401010101" pitchFamily="34" charset="-79"/>
              </a:rPr>
              <a:t>אֶת־בְּנִ֑י</a:t>
            </a:r>
            <a:r>
              <a:rPr lang="he-IL" sz="3200" dirty="0" smtClean="0">
                <a:latin typeface="David" panose="020E0502060401010101" pitchFamily="34" charset="-79"/>
                <a:cs typeface="David" panose="020E0502060401010101" pitchFamily="34" charset="-79"/>
              </a:rPr>
              <a:t> וַיֹּ֨אמֶר֙ </a:t>
            </a:r>
            <a:r>
              <a:rPr lang="he-IL" sz="3200" dirty="0" err="1" smtClean="0">
                <a:latin typeface="David" panose="020E0502060401010101" pitchFamily="34" charset="-79"/>
                <a:cs typeface="David" panose="020E0502060401010101" pitchFamily="34" charset="-79"/>
              </a:rPr>
              <a:t>חַי־יְהוָ֔ה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אִם־יִפֹּ֛ל</a:t>
            </a:r>
            <a:r>
              <a:rPr lang="he-IL" sz="3200" dirty="0" smtClean="0">
                <a:latin typeface="David" panose="020E0502060401010101" pitchFamily="34" charset="-79"/>
                <a:cs typeface="David" panose="020E0502060401010101" pitchFamily="34" charset="-79"/>
              </a:rPr>
              <a:t> מִשַּֽׂעֲרַ֥ת בְּנֵ֖ךְ אָֽרְצָה׃ </a:t>
            </a:r>
          </a:p>
          <a:p>
            <a:r>
              <a:rPr lang="he-IL" sz="3200" b="1"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וַתֹּ֨אמֶר֙ </a:t>
            </a:r>
            <a:r>
              <a:rPr lang="he-IL" sz="3200" dirty="0" err="1" smtClean="0">
                <a:latin typeface="David" panose="020E0502060401010101" pitchFamily="34" charset="-79"/>
                <a:cs typeface="David" panose="020E0502060401010101" pitchFamily="34" charset="-79"/>
              </a:rPr>
              <a:t>הָֽאִשָּׁ֔ה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תְּדַבֶּר־נָ֧א</a:t>
            </a:r>
            <a:r>
              <a:rPr lang="he-IL" sz="3200" dirty="0" smtClean="0">
                <a:latin typeface="David" panose="020E0502060401010101" pitchFamily="34" charset="-79"/>
                <a:cs typeface="David" panose="020E0502060401010101" pitchFamily="34" charset="-79"/>
              </a:rPr>
              <a:t> שִׁפְחָֽתְךָ֛ </a:t>
            </a:r>
            <a:r>
              <a:rPr lang="he-IL" sz="3200" dirty="0" err="1" smtClean="0">
                <a:latin typeface="David" panose="020E0502060401010101" pitchFamily="34" charset="-79"/>
                <a:cs typeface="David" panose="020E0502060401010101" pitchFamily="34" charset="-79"/>
              </a:rPr>
              <a:t>אֶל־אֲדֹנִ֥י</a:t>
            </a:r>
            <a:r>
              <a:rPr lang="he-IL" sz="3200" dirty="0" smtClean="0">
                <a:latin typeface="David" panose="020E0502060401010101" pitchFamily="34" charset="-79"/>
                <a:cs typeface="David" panose="020E0502060401010101" pitchFamily="34" charset="-79"/>
              </a:rPr>
              <a:t> הַמֶּ֖לֶךְ דָּבָ֑ר וַיֹּ֖אמֶר דַּבֵּֽרִי׃ </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6782935" y="3368392"/>
            <a:ext cx="4380934" cy="19393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p:nvPr/>
        </p:nvSpPr>
        <p:spPr>
          <a:xfrm>
            <a:off x="7588154" y="5443629"/>
            <a:ext cx="3671248" cy="1200329"/>
          </a:xfrm>
          <a:prstGeom prst="rect">
            <a:avLst/>
          </a:prstGeom>
          <a:solidFill>
            <a:schemeClr val="accent2">
              <a:lumMod val="20000"/>
              <a:lumOff val="80000"/>
            </a:schemeClr>
          </a:solidFill>
          <a:scene3d>
            <a:camera prst="perspectiveRight"/>
            <a:lightRig rig="threePt" dir="t"/>
          </a:scene3d>
        </p:spPr>
        <p:txBody>
          <a:bodyPr wrap="square" rtlCol="1">
            <a:spAutoFit/>
          </a:bodyPr>
          <a:lstStyle/>
          <a:p>
            <a:r>
              <a:rPr lang="he-IL" sz="2400" b="1" u="sng" dirty="0" smtClean="0">
                <a:latin typeface="David" panose="020E0502060401010101" pitchFamily="34" charset="-79"/>
                <a:cs typeface="David" panose="020E0502060401010101" pitchFamily="34" charset="-79"/>
              </a:rPr>
              <a:t>גואל הדם= </a:t>
            </a:r>
            <a:r>
              <a:rPr lang="he-IL" sz="2400" dirty="0" smtClean="0">
                <a:latin typeface="David" panose="020E0502060401010101" pitchFamily="34" charset="-79"/>
                <a:cs typeface="David" panose="020E0502060401010101" pitchFamily="34" charset="-79"/>
              </a:rPr>
              <a:t>קרוב משפחה של הנרצח שרודף אחרי הרוצח עד שניכנס לעיר מקלט.</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43882134"/>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2">
                                            <p:txEl>
                                              <p:pRg st="1" end="1"/>
                                            </p:txEl>
                                          </p:spTgt>
                                        </p:tgtEl>
                                        <p:attrNameLst>
                                          <p:attrName>style.visibility</p:attrName>
                                        </p:attrNameLst>
                                      </p:cBhvr>
                                      <p:to>
                                        <p:strVal val="visible"/>
                                      </p:to>
                                    </p:set>
                                    <p:animEffect transition="in" filter="circle(in)">
                                      <p:cBhvr>
                                        <p:cTn id="26"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7547" y="177420"/>
            <a:ext cx="6073253" cy="6494085"/>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b="1" u="sng" dirty="0" err="1" smtClean="0">
                <a:latin typeface="David" panose="020E0502060401010101" pitchFamily="34" charset="-79"/>
                <a:cs typeface="David" panose="020E0502060401010101" pitchFamily="34" charset="-79"/>
              </a:rPr>
              <a:t>יג</a:t>
            </a:r>
            <a:r>
              <a:rPr lang="he-IL" sz="2800" b="1" u="sng" dirty="0" smtClean="0">
                <a:latin typeface="David" panose="020E0502060401010101" pitchFamily="34" charset="-79"/>
                <a:cs typeface="David" panose="020E0502060401010101" pitchFamily="34" charset="-79"/>
              </a:rPr>
              <a:t>. הנמשל</a:t>
            </a:r>
            <a:r>
              <a:rPr lang="he-IL" sz="2800" dirty="0" smtClean="0">
                <a:latin typeface="David" panose="020E0502060401010101" pitchFamily="34" charset="-79"/>
                <a:cs typeface="David" panose="020E0502060401010101" pitchFamily="34" charset="-79"/>
              </a:rPr>
              <a:t>: אמרה האישה- איך עלתה על דעתך להאמין שאנשים מישראל יתאכזרו כ"כ . ובזה שפסקת ונשבעת להגן על בני, הצגת את עצמך בלא צודק על שאינך עושה כך לבנך אבשלום ומחזיר אותו אליך מהמקום שברח אליו.</a:t>
            </a:r>
          </a:p>
          <a:p>
            <a:r>
              <a:rPr lang="he-IL" sz="2800" b="1" u="sng" dirty="0" smtClean="0">
                <a:latin typeface="David" panose="020E0502060401010101" pitchFamily="34" charset="-79"/>
                <a:cs typeface="David" panose="020E0502060401010101" pitchFamily="34" charset="-79"/>
              </a:rPr>
              <a:t>יד. </a:t>
            </a:r>
            <a:r>
              <a:rPr lang="he-IL" sz="2800" dirty="0" smtClean="0">
                <a:latin typeface="David" panose="020E0502060401010101" pitchFamily="34" charset="-79"/>
                <a:cs typeface="David" panose="020E0502060401010101" pitchFamily="34" charset="-79"/>
              </a:rPr>
              <a:t>ממשיכה האישה- הלא סוף כולנו למות </a:t>
            </a:r>
            <a:r>
              <a:rPr lang="he-IL" sz="2800" b="1" dirty="0" smtClean="0">
                <a:latin typeface="David" panose="020E0502060401010101" pitchFamily="34" charset="-79"/>
                <a:cs typeface="David" panose="020E0502060401010101" pitchFamily="34" charset="-79"/>
              </a:rPr>
              <a:t>כמו המים שנשפכים במקום מדרון, </a:t>
            </a:r>
            <a:r>
              <a:rPr lang="he-IL" sz="2800" dirty="0" smtClean="0">
                <a:latin typeface="David" panose="020E0502060401010101" pitchFamily="34" charset="-79"/>
                <a:cs typeface="David" panose="020E0502060401010101" pitchFamily="34" charset="-79"/>
              </a:rPr>
              <a:t>שלא יחזרו ואי אפשר לאוספם שוב. כך נפש האדם לא יאספו שוב אל הגוף (רק בתחיית המתים). וה' לא יוותר לשום נפש ממיתה. וכדי שלא ימותו אנשים נוספים נתן ה' לנו תורה ומצוות כדי שלא ייהרג הורג נפש אלא אם כן הרג בעדים והתראה. </a:t>
            </a:r>
            <a:r>
              <a:rPr lang="he-IL" sz="2400" dirty="0" smtClean="0">
                <a:latin typeface="David" panose="020E0502060401010101" pitchFamily="34" charset="-79"/>
                <a:cs typeface="David" panose="020E0502060401010101" pitchFamily="34" charset="-79"/>
              </a:rPr>
              <a:t>ואם כן למה ירבה המלך בשפיכות דמים להרוג את אבשלום שהרג ללא התראה.</a:t>
            </a:r>
            <a:endParaRPr lang="he-IL" sz="2400" dirty="0">
              <a:latin typeface="David" panose="020E0502060401010101" pitchFamily="34" charset="-79"/>
              <a:cs typeface="David" panose="020E0502060401010101" pitchFamily="34" charset="-79"/>
            </a:endParaRPr>
          </a:p>
        </p:txBody>
      </p:sp>
      <p:sp>
        <p:nvSpPr>
          <p:cNvPr id="3" name="מלבן 2"/>
          <p:cNvSpPr/>
          <p:nvPr/>
        </p:nvSpPr>
        <p:spPr>
          <a:xfrm>
            <a:off x="6769290" y="162030"/>
            <a:ext cx="5227091" cy="4031873"/>
          </a:xfrm>
          <a:prstGeom prst="rect">
            <a:avLst/>
          </a:prstGeom>
          <a:solidFill>
            <a:schemeClr val="accent2">
              <a:lumMod val="40000"/>
              <a:lumOff val="60000"/>
            </a:schemeClr>
          </a:solidFill>
          <a:ln w="38100">
            <a:solidFill>
              <a:schemeClr val="tx1"/>
            </a:solidFill>
          </a:ln>
        </p:spPr>
        <p:txBody>
          <a:bodyPr wrap="square">
            <a:spAutoFit/>
          </a:bodyPr>
          <a:lstStyle/>
          <a:p>
            <a:r>
              <a:rPr lang="he-IL" sz="3200" b="1"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וַתֹּ֨אמֶר֙ </a:t>
            </a:r>
            <a:r>
              <a:rPr lang="he-IL" sz="3200" dirty="0" err="1" smtClean="0">
                <a:latin typeface="David" panose="020E0502060401010101" pitchFamily="34" charset="-79"/>
                <a:cs typeface="David" panose="020E0502060401010101" pitchFamily="34" charset="-79"/>
              </a:rPr>
              <a:t>הָֽאִשָּׁ֔ה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וְלָ֧מָּה </a:t>
            </a:r>
            <a:r>
              <a:rPr lang="he-IL" sz="3200" b="1" dirty="0" err="1" smtClean="0">
                <a:latin typeface="David" panose="020E0502060401010101" pitchFamily="34" charset="-79"/>
                <a:cs typeface="David" panose="020E0502060401010101" pitchFamily="34" charset="-79"/>
              </a:rPr>
              <a:t>חָשַׁ֛בְתָּה</a:t>
            </a:r>
            <a:r>
              <a:rPr lang="he-IL" sz="3200" b="1" dirty="0" smtClean="0">
                <a:latin typeface="David" panose="020E0502060401010101" pitchFamily="34" charset="-79"/>
                <a:cs typeface="David" panose="020E0502060401010101" pitchFamily="34" charset="-79"/>
              </a:rPr>
              <a:t> כָּזֹ֖את </a:t>
            </a:r>
            <a:r>
              <a:rPr lang="he-IL" sz="3200" b="1" dirty="0" err="1" smtClean="0">
                <a:latin typeface="David" panose="020E0502060401010101" pitchFamily="34" charset="-79"/>
                <a:cs typeface="David" panose="020E0502060401010101" pitchFamily="34" charset="-79"/>
              </a:rPr>
              <a:t>עַל־עַ֣ם</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אֱלֹהִ֑ים</a:t>
            </a:r>
            <a:r>
              <a:rPr lang="he-IL" sz="3200" dirty="0" smtClean="0">
                <a:latin typeface="David" panose="020E0502060401010101" pitchFamily="34" charset="-79"/>
                <a:cs typeface="David" panose="020E0502060401010101" pitchFamily="34" charset="-79"/>
              </a:rPr>
              <a:t> וּמִדַּבֵּ֨ר הַמֶּ֜לֶךְ הַדָּבָ֤ר הַזֶּה֙ כְּאָשֵׁ֔ם לְבִלְתִּ֛י הָשִׁ֥יב הַמֶּ֖לֶךְ </a:t>
            </a:r>
            <a:r>
              <a:rPr lang="he-IL" sz="3200" dirty="0" err="1" smtClean="0">
                <a:latin typeface="David" panose="020E0502060401010101" pitchFamily="34" charset="-79"/>
                <a:cs typeface="David" panose="020E0502060401010101" pitchFamily="34" charset="-79"/>
              </a:rPr>
              <a:t>אֶֽת־נִדְּחֽו</a:t>
            </a:r>
            <a:r>
              <a:rPr lang="he-IL" sz="3200" dirty="0" smtClean="0">
                <a:latin typeface="David" panose="020E0502060401010101" pitchFamily="34" charset="-79"/>
                <a:cs typeface="David" panose="020E0502060401010101" pitchFamily="34" charset="-79"/>
              </a:rPr>
              <a:t>ֹ׃ </a:t>
            </a:r>
          </a:p>
          <a:p>
            <a:r>
              <a:rPr lang="he-IL" sz="3200" b="1"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כִּי־מ֣וֹת נָמ֔וּת </a:t>
            </a:r>
            <a:r>
              <a:rPr lang="he-IL" sz="3200" b="1" dirty="0" smtClean="0">
                <a:latin typeface="David" panose="020E0502060401010101" pitchFamily="34" charset="-79"/>
                <a:cs typeface="David" panose="020E0502060401010101" pitchFamily="34" charset="-79"/>
              </a:rPr>
              <a:t>וְכַמַּ֨יִם֙ הַנִּגָּרִ֣ים אַ֔רְצָה </a:t>
            </a:r>
            <a:r>
              <a:rPr lang="he-IL" sz="3200" dirty="0" smtClean="0">
                <a:latin typeface="David" panose="020E0502060401010101" pitchFamily="34" charset="-79"/>
                <a:cs typeface="David" panose="020E0502060401010101" pitchFamily="34" charset="-79"/>
              </a:rPr>
              <a:t>אֲשֶׁ֖ר לֹ֣א יֵֽאָסֵ֑פוּ </a:t>
            </a:r>
            <a:r>
              <a:rPr lang="he-IL" sz="3200" dirty="0" err="1" smtClean="0">
                <a:latin typeface="David" panose="020E0502060401010101" pitchFamily="34" charset="-79"/>
                <a:cs typeface="David" panose="020E0502060401010101" pitchFamily="34" charset="-79"/>
              </a:rPr>
              <a:t>וְלֹֽא־יִשָּׂ֤א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אֱלֹהִים</a:t>
            </a:r>
            <a:r>
              <a:rPr lang="he-IL" sz="3200" dirty="0" smtClean="0">
                <a:latin typeface="David" panose="020E0502060401010101" pitchFamily="34" charset="-79"/>
                <a:cs typeface="David" panose="020E0502060401010101" pitchFamily="34" charset="-79"/>
              </a:rPr>
              <a:t>֙ נֶ֔פֶשׁ וְחָשַׁב֙ מַֽחֲשָׁב֔וֹת לְבִלְתִּ֛י </a:t>
            </a:r>
            <a:r>
              <a:rPr lang="he-IL" sz="3200" dirty="0" err="1" smtClean="0">
                <a:latin typeface="David" panose="020E0502060401010101" pitchFamily="34" charset="-79"/>
                <a:cs typeface="David" panose="020E0502060401010101" pitchFamily="34" charset="-79"/>
              </a:rPr>
              <a:t>יִדַּ֥ח</a:t>
            </a:r>
            <a:r>
              <a:rPr lang="he-IL" sz="3200" dirty="0" smtClean="0">
                <a:latin typeface="David" panose="020E0502060401010101" pitchFamily="34" charset="-79"/>
                <a:cs typeface="David" panose="020E0502060401010101" pitchFamily="34" charset="-79"/>
              </a:rPr>
              <a:t> מִמֶּ֖נּוּ </a:t>
            </a:r>
            <a:r>
              <a:rPr lang="he-IL" sz="3200" dirty="0" err="1" smtClean="0">
                <a:latin typeface="David" panose="020E0502060401010101" pitchFamily="34" charset="-79"/>
                <a:cs typeface="David" panose="020E0502060401010101" pitchFamily="34" charset="-79"/>
              </a:rPr>
              <a:t>נִדָּֽח</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6769290" y="4303455"/>
            <a:ext cx="5104263" cy="2400657"/>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000" b="1" u="sng" dirty="0" smtClean="0">
                <a:latin typeface="David" panose="020E0502060401010101" pitchFamily="34" charset="-79"/>
                <a:cs typeface="David" panose="020E0502060401010101" pitchFamily="34" charset="-79"/>
              </a:rPr>
              <a:t>המשל והנמשל :</a:t>
            </a:r>
          </a:p>
          <a:p>
            <a:r>
              <a:rPr lang="he-IL" sz="3000" b="1" dirty="0" smtClean="0">
                <a:latin typeface="David" panose="020E0502060401010101" pitchFamily="34" charset="-79"/>
                <a:cs typeface="David" panose="020E0502060401010101" pitchFamily="34" charset="-79"/>
              </a:rPr>
              <a:t>שני הבנים</a:t>
            </a:r>
            <a:r>
              <a:rPr lang="he-IL" sz="3000" dirty="0" smtClean="0">
                <a:latin typeface="David" panose="020E0502060401010101" pitchFamily="34" charset="-79"/>
                <a:cs typeface="David" panose="020E0502060401010101" pitchFamily="34" charset="-79"/>
              </a:rPr>
              <a:t>= </a:t>
            </a:r>
            <a:r>
              <a:rPr lang="he-IL" sz="3000" b="1" dirty="0" smtClean="0">
                <a:latin typeface="David" panose="020E0502060401010101" pitchFamily="34" charset="-79"/>
                <a:cs typeface="David" panose="020E0502060401010101" pitchFamily="34" charset="-79"/>
              </a:rPr>
              <a:t>אמנון ואבשלום</a:t>
            </a:r>
          </a:p>
          <a:p>
            <a:r>
              <a:rPr lang="he-IL" sz="3000" dirty="0" smtClean="0">
                <a:latin typeface="David" panose="020E0502060401010101" pitchFamily="34" charset="-79"/>
                <a:cs typeface="David" panose="020E0502060401010101" pitchFamily="34" charset="-79"/>
              </a:rPr>
              <a:t>אבשלום רצח את אמנון.</a:t>
            </a:r>
          </a:p>
          <a:p>
            <a:r>
              <a:rPr lang="he-IL" sz="3000" dirty="0" smtClean="0">
                <a:latin typeface="David" panose="020E0502060401010101" pitchFamily="34" charset="-79"/>
                <a:cs typeface="David" panose="020E0502060401010101" pitchFamily="34" charset="-79"/>
              </a:rPr>
              <a:t>וכל משפחת דוד באו לדוד לבקש להרוג את אבשלום. </a:t>
            </a:r>
            <a:endParaRPr lang="he-IL" sz="30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160858" y="0"/>
            <a:ext cx="6424187" cy="2756848"/>
          </a:xfrm>
          <a:prstGeom prst="rect">
            <a:avLst/>
          </a:prstGeom>
        </p:spPr>
      </p:pic>
      <p:cxnSp>
        <p:nvCxnSpPr>
          <p:cNvPr id="7" name="מחבר חץ ישר 6"/>
          <p:cNvCxnSpPr/>
          <p:nvPr/>
        </p:nvCxnSpPr>
        <p:spPr>
          <a:xfrm flipH="1" flipV="1">
            <a:off x="5882185" y="1719618"/>
            <a:ext cx="2661314" cy="573206"/>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957334331"/>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additive="base">
                                        <p:cTn id="1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603" y="136477"/>
            <a:ext cx="6196084" cy="6001643"/>
          </a:xfrm>
          <a:prstGeom prst="rect">
            <a:avLst/>
          </a:prstGeom>
          <a:solidFill>
            <a:schemeClr val="accent5">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טו. </a:t>
            </a:r>
            <a:r>
              <a:rPr lang="he-IL" sz="3200" dirty="0" smtClean="0">
                <a:latin typeface="David" panose="020E0502060401010101" pitchFamily="34" charset="-79"/>
                <a:cs typeface="David" panose="020E0502060401010101" pitchFamily="34" charset="-79"/>
              </a:rPr>
              <a:t>וכעת הסיבה שנכנסתי לדבר אל המלך בדרך משל עלי ועל בני, ושאין העניין הזה נוגע אלי, </a:t>
            </a:r>
            <a:r>
              <a:rPr lang="he-IL" sz="3200" b="1" dirty="0" smtClean="0">
                <a:latin typeface="David" panose="020E0502060401010101" pitchFamily="34" charset="-79"/>
                <a:cs typeface="David" panose="020E0502060401010101" pitchFamily="34" charset="-79"/>
              </a:rPr>
              <a:t>בגלל שהציבור הפחידו אותי ולחצו עלי</a:t>
            </a:r>
            <a:r>
              <a:rPr lang="he-IL" sz="3200" dirty="0" smtClean="0">
                <a:latin typeface="David" panose="020E0502060401010101" pitchFamily="34" charset="-79"/>
                <a:cs typeface="David" panose="020E0502060401010101" pitchFamily="34" charset="-79"/>
              </a:rPr>
              <a:t>, ולכן פניתי ודיברתי אל המלך אולי אשפיע על המלך שינהג כך גם כלפי בנו, כפי שאני שפחתו מייעצת לו.  </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כשם שישמע המלך ויחליט שחובה להציל אותי שפחתו מיד גואל הדם שבא להשמיד כל זכר ממני בהריגת בני, ובכך </a:t>
            </a:r>
            <a:r>
              <a:rPr lang="he-IL" sz="3200" dirty="0" err="1" smtClean="0">
                <a:latin typeface="David" panose="020E0502060401010101" pitchFamily="34" charset="-79"/>
                <a:cs typeface="David" panose="020E0502060401010101" pitchFamily="34" charset="-79"/>
              </a:rPr>
              <a:t>יכרת</a:t>
            </a:r>
            <a:r>
              <a:rPr lang="he-IL" sz="3200" dirty="0" smtClean="0">
                <a:latin typeface="David" panose="020E0502060401010101" pitchFamily="34" charset="-79"/>
                <a:cs typeface="David" panose="020E0502060401010101" pitchFamily="34" charset="-79"/>
              </a:rPr>
              <a:t> שמנו מעם ישראל </a:t>
            </a:r>
            <a:r>
              <a:rPr lang="he-IL" sz="2800" dirty="0" smtClean="0">
                <a:latin typeface="David" panose="020E0502060401010101" pitchFamily="34" charset="-79"/>
                <a:cs typeface="David" panose="020E0502060401010101" pitchFamily="34" charset="-79"/>
              </a:rPr>
              <a:t>( מהנחלה שנתן לנו ה' בארץ, שהם ייקחוה לעצמם).</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6660106" y="136477"/>
            <a:ext cx="5377219" cy="3539430"/>
          </a:xfrm>
          <a:prstGeom prst="rect">
            <a:avLst/>
          </a:prstGeom>
          <a:solidFill>
            <a:schemeClr val="accent2">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טו</a:t>
            </a:r>
            <a:r>
              <a:rPr lang="he-IL" sz="3200" dirty="0" smtClean="0">
                <a:latin typeface="David" panose="020E0502060401010101" pitchFamily="34" charset="-79"/>
                <a:cs typeface="David" panose="020E0502060401010101" pitchFamily="34" charset="-79"/>
              </a:rPr>
              <a:t> וְ֠עַתָּה </a:t>
            </a:r>
            <a:r>
              <a:rPr lang="he-IL" sz="3200" dirty="0" err="1" smtClean="0">
                <a:latin typeface="David" panose="020E0502060401010101" pitchFamily="34" charset="-79"/>
                <a:cs typeface="David" panose="020E0502060401010101" pitchFamily="34" charset="-79"/>
              </a:rPr>
              <a:t>אֲשֶׁר־בָּ֜אתִי</a:t>
            </a:r>
            <a:r>
              <a:rPr lang="he-IL" sz="3200" dirty="0" smtClean="0">
                <a:latin typeface="David" panose="020E0502060401010101" pitchFamily="34" charset="-79"/>
                <a:cs typeface="David" panose="020E0502060401010101" pitchFamily="34" charset="-79"/>
              </a:rPr>
              <a:t> לְדַבֵּ֨ר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אֲדֹנִי֙ </a:t>
            </a:r>
            <a:r>
              <a:rPr lang="he-IL" sz="3200" dirty="0" err="1" smtClean="0">
                <a:latin typeface="David" panose="020E0502060401010101" pitchFamily="34" charset="-79"/>
                <a:cs typeface="David" panose="020E0502060401010101" pitchFamily="34" charset="-79"/>
              </a:rPr>
              <a:t>אֶת־הַדָּבָ֣ר</a:t>
            </a:r>
            <a:r>
              <a:rPr lang="he-IL" sz="3200" dirty="0" smtClean="0">
                <a:latin typeface="David" panose="020E0502060401010101" pitchFamily="34" charset="-79"/>
                <a:cs typeface="David" panose="020E0502060401010101" pitchFamily="34" charset="-79"/>
              </a:rPr>
              <a:t> הַזֶּ֔ה </a:t>
            </a:r>
            <a:r>
              <a:rPr lang="he-IL" sz="3200" b="1" dirty="0" smtClean="0">
                <a:latin typeface="David" panose="020E0502060401010101" pitchFamily="34" charset="-79"/>
                <a:cs typeface="David" panose="020E0502060401010101" pitchFamily="34" charset="-79"/>
              </a:rPr>
              <a:t>כִּ֥י יֵֽרְאֻ֖נִי הָעָ֑ם </a:t>
            </a:r>
            <a:r>
              <a:rPr lang="he-IL" sz="3200" dirty="0" smtClean="0">
                <a:latin typeface="David" panose="020E0502060401010101" pitchFamily="34" charset="-79"/>
                <a:cs typeface="David" panose="020E0502060401010101" pitchFamily="34" charset="-79"/>
              </a:rPr>
              <a:t>וַתֹּ֤אמֶר שִׁפְחָֽתְךָ֙ </a:t>
            </a:r>
            <a:r>
              <a:rPr lang="he-IL" sz="3200" dirty="0" err="1" smtClean="0">
                <a:latin typeface="David" panose="020E0502060401010101" pitchFamily="34" charset="-79"/>
                <a:cs typeface="David" panose="020E0502060401010101" pitchFamily="34" charset="-79"/>
              </a:rPr>
              <a:t>אֲדַבְּרָה־נָּ֣א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אוּלַ֛י יַֽעֲשֶׂ֥ה הַמֶּ֖לֶךְ </a:t>
            </a:r>
            <a:r>
              <a:rPr lang="he-IL" sz="3200" dirty="0" err="1" smtClean="0">
                <a:latin typeface="David" panose="020E0502060401010101" pitchFamily="34" charset="-79"/>
                <a:cs typeface="David" panose="020E0502060401010101" pitchFamily="34" charset="-79"/>
              </a:rPr>
              <a:t>אֶת־דְּבַ֥ר</a:t>
            </a:r>
            <a:r>
              <a:rPr lang="he-IL" sz="3200" dirty="0" smtClean="0">
                <a:latin typeface="David" panose="020E0502060401010101" pitchFamily="34" charset="-79"/>
                <a:cs typeface="David" panose="020E0502060401010101" pitchFamily="34" charset="-79"/>
              </a:rPr>
              <a:t> אֲמָתֽוֹ׃ </a:t>
            </a:r>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כִּ֚י יִשְׁמַ֣ע הַמֶּ֔לֶךְ לְהַצִּ֥יל </a:t>
            </a:r>
            <a:r>
              <a:rPr lang="he-IL" sz="3200" dirty="0" err="1" smtClean="0">
                <a:latin typeface="David" panose="020E0502060401010101" pitchFamily="34" charset="-79"/>
                <a:cs typeface="David" panose="020E0502060401010101" pitchFamily="34" charset="-79"/>
              </a:rPr>
              <a:t>אֶת־אֲמָת֖ו</a:t>
            </a:r>
            <a:r>
              <a:rPr lang="he-IL" sz="3200" dirty="0" smtClean="0">
                <a:latin typeface="David" panose="020E0502060401010101" pitchFamily="34" charset="-79"/>
                <a:cs typeface="David" panose="020E0502060401010101" pitchFamily="34" charset="-79"/>
              </a:rPr>
              <a:t>ֹ מִכַּ֣ף הָאִ֑ישׁ לְהַשְׁמִ֨יד אֹתִ֤י </a:t>
            </a:r>
            <a:r>
              <a:rPr lang="he-IL" sz="3200" dirty="0" err="1" smtClean="0">
                <a:latin typeface="David" panose="020E0502060401010101" pitchFamily="34" charset="-79"/>
                <a:cs typeface="David" panose="020E0502060401010101" pitchFamily="34" charset="-79"/>
              </a:rPr>
              <a:t>וְאֶת־בְּנִי</a:t>
            </a:r>
            <a:r>
              <a:rPr lang="he-IL" sz="3200" dirty="0" smtClean="0">
                <a:latin typeface="David" panose="020E0502060401010101" pitchFamily="34" charset="-79"/>
                <a:cs typeface="David" panose="020E0502060401010101" pitchFamily="34" charset="-79"/>
              </a:rPr>
              <a:t>֙ יַ֔חַד מִֽנַּחֲלַ֖ת </a:t>
            </a:r>
            <a:r>
              <a:rPr lang="he-IL" sz="3200" dirty="0" err="1" smtClean="0">
                <a:latin typeface="David" panose="020E0502060401010101" pitchFamily="34" charset="-79"/>
                <a:cs typeface="David" panose="020E0502060401010101" pitchFamily="34" charset="-79"/>
              </a:rPr>
              <a:t>אֱלֹהִֽים</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3093" b="93299" l="4247" r="97683"/>
                    </a14:imgEffect>
                  </a14:imgLayer>
                </a14:imgProps>
              </a:ext>
            </a:extLst>
          </a:blip>
          <a:stretch>
            <a:fillRect/>
          </a:stretch>
        </p:blipFill>
        <p:spPr>
          <a:xfrm>
            <a:off x="9512490" y="3490454"/>
            <a:ext cx="3534770" cy="2647666"/>
          </a:xfrm>
          <a:prstGeom prst="rect">
            <a:avLst/>
          </a:prstGeom>
        </p:spPr>
      </p:pic>
      <p:pic>
        <p:nvPicPr>
          <p:cNvPr id="5" name="תמונה 4"/>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7494682" y="3835451"/>
            <a:ext cx="2143125" cy="2143125"/>
          </a:xfrm>
          <a:prstGeom prst="rect">
            <a:avLst/>
          </a:prstGeom>
        </p:spPr>
      </p:pic>
    </p:spTree>
    <p:extLst>
      <p:ext uri="{BB962C8B-B14F-4D97-AF65-F5344CB8AC3E}">
        <p14:creationId xmlns:p14="http://schemas.microsoft.com/office/powerpoint/2010/main" val="94738374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circle(in)">
                                      <p:cBhvr>
                                        <p:cTn id="14"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251" y="272954"/>
            <a:ext cx="6414448" cy="6124754"/>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b="1" u="sng" dirty="0" err="1" smtClean="0">
                <a:latin typeface="David" panose="020E0502060401010101" pitchFamily="34" charset="-79"/>
                <a:cs typeface="David" panose="020E0502060401010101" pitchFamily="34" charset="-79"/>
              </a:rPr>
              <a:t>יז</a:t>
            </a:r>
            <a:r>
              <a:rPr lang="he-IL" sz="2800" dirty="0" smtClean="0">
                <a:latin typeface="David" panose="020E0502060401010101" pitchFamily="34" charset="-79"/>
                <a:cs typeface="David" panose="020E0502060401010101" pitchFamily="34" charset="-79"/>
              </a:rPr>
              <a:t>. אמרה האישה למלך- כמו שציווה המלך להציל את בני כן יעשה לעצמו. וזה יגרום למלך ולבנו אבשלום לשלוות נפש. </a:t>
            </a:r>
            <a:r>
              <a:rPr lang="he-IL" sz="2800" b="1" dirty="0" smtClean="0">
                <a:latin typeface="David" panose="020E0502060401010101" pitchFamily="34" charset="-79"/>
                <a:cs typeface="David" panose="020E0502060401010101" pitchFamily="34" charset="-79"/>
              </a:rPr>
              <a:t>ואל יחזור בו המלך מדיבורו הטוב, כמו שמלאך ה' אינו חוזר מדיבורו </a:t>
            </a:r>
            <a:r>
              <a:rPr lang="he-IL" sz="2800" dirty="0" smtClean="0">
                <a:latin typeface="David" panose="020E0502060401010101" pitchFamily="34" charset="-79"/>
                <a:cs typeface="David" panose="020E0502060401010101" pitchFamily="34" charset="-79"/>
              </a:rPr>
              <a:t>(גם לא בעבור כעס). וכן אדוני המלך דרכו במשפט להבדיל בין טוב ובין רע ולשפוט ולהכריע על פיהם. </a:t>
            </a:r>
          </a:p>
          <a:p>
            <a:r>
              <a:rPr lang="he-IL" sz="2800" b="1" u="sng" dirty="0" smtClean="0">
                <a:latin typeface="David" panose="020E0502060401010101" pitchFamily="34" charset="-79"/>
                <a:cs typeface="David" panose="020E0502060401010101" pitchFamily="34" charset="-79"/>
              </a:rPr>
              <a:t>ולסיום ברכה אותו</a:t>
            </a:r>
            <a:r>
              <a:rPr lang="he-IL" sz="2800" dirty="0" smtClean="0">
                <a:latin typeface="David" panose="020E0502060401010101" pitchFamily="34" charset="-79"/>
                <a:cs typeface="David" panose="020E0502060401010101" pitchFamily="34" charset="-79"/>
              </a:rPr>
              <a:t>: ה' יסייע לך לבחור בהחלטה הטובה. </a:t>
            </a:r>
          </a:p>
          <a:p>
            <a:r>
              <a:rPr lang="he-IL" sz="2800" b="1" u="sng" dirty="0" err="1" smtClean="0">
                <a:latin typeface="David" panose="020E0502060401010101" pitchFamily="34" charset="-79"/>
                <a:cs typeface="David" panose="020E0502060401010101" pitchFamily="34" charset="-79"/>
              </a:rPr>
              <a:t>יח</a:t>
            </a:r>
            <a:r>
              <a:rPr lang="he-IL" sz="2800" b="1" u="sng"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כאשר הבין דוד את כל העניין הבין שלא עשתה זאת מעצמה. </a:t>
            </a:r>
          </a:p>
          <a:p>
            <a:r>
              <a:rPr lang="he-IL" sz="2800" b="1" u="sng" dirty="0" smtClean="0">
                <a:latin typeface="David" panose="020E0502060401010101" pitchFamily="34" charset="-79"/>
                <a:cs typeface="David" panose="020E0502060401010101" pitchFamily="34" charset="-79"/>
              </a:rPr>
              <a:t>אמר לה המלך</a:t>
            </a:r>
            <a:r>
              <a:rPr lang="he-IL" sz="2800" dirty="0" smtClean="0">
                <a:latin typeface="David" panose="020E0502060401010101" pitchFamily="34" charset="-79"/>
                <a:cs typeface="David" panose="020E0502060401010101" pitchFamily="34" charset="-79"/>
              </a:rPr>
              <a:t>: בבקשה אל </a:t>
            </a:r>
            <a:r>
              <a:rPr lang="he-IL" sz="2800" b="1" dirty="0" smtClean="0">
                <a:latin typeface="David" panose="020E0502060401010101" pitchFamily="34" charset="-79"/>
                <a:cs typeface="David" panose="020E0502060401010101" pitchFamily="34" charset="-79"/>
              </a:rPr>
              <a:t>תעלימי ממני </a:t>
            </a:r>
            <a:r>
              <a:rPr lang="he-IL" sz="2800" dirty="0" smtClean="0">
                <a:latin typeface="David" panose="020E0502060401010101" pitchFamily="34" charset="-79"/>
                <a:cs typeface="David" panose="020E0502060401010101" pitchFamily="34" charset="-79"/>
              </a:rPr>
              <a:t>את התשובה האמתית, לשאלה שאשאל אותך. </a:t>
            </a:r>
          </a:p>
          <a:p>
            <a:r>
              <a:rPr lang="he-IL" sz="2800" b="1" u="sng" dirty="0" smtClean="0">
                <a:latin typeface="David" panose="020E0502060401010101" pitchFamily="34" charset="-79"/>
                <a:cs typeface="David" panose="020E0502060401010101" pitchFamily="34" charset="-79"/>
              </a:rPr>
              <a:t>ענתה האישה- </a:t>
            </a:r>
            <a:r>
              <a:rPr lang="he-IL" sz="2800" dirty="0" smtClean="0">
                <a:latin typeface="David" panose="020E0502060401010101" pitchFamily="34" charset="-79"/>
                <a:cs typeface="David" panose="020E0502060401010101" pitchFamily="34" charset="-79"/>
              </a:rPr>
              <a:t>שאל בבקשה אדוני המלך.</a:t>
            </a:r>
            <a:endParaRPr lang="he-IL" sz="2800" dirty="0">
              <a:latin typeface="David" panose="020E0502060401010101" pitchFamily="34" charset="-79"/>
              <a:cs typeface="David" panose="020E0502060401010101" pitchFamily="34" charset="-79"/>
            </a:endParaRPr>
          </a:p>
        </p:txBody>
      </p:sp>
      <p:sp>
        <p:nvSpPr>
          <p:cNvPr id="4" name="מלבן 3"/>
          <p:cNvSpPr/>
          <p:nvPr/>
        </p:nvSpPr>
        <p:spPr>
          <a:xfrm>
            <a:off x="6892119" y="272954"/>
            <a:ext cx="5076968" cy="3785652"/>
          </a:xfrm>
          <a:prstGeom prst="rect">
            <a:avLst/>
          </a:prstGeom>
          <a:solidFill>
            <a:schemeClr val="accent6">
              <a:lumMod val="60000"/>
              <a:lumOff val="40000"/>
            </a:schemeClr>
          </a:solidFill>
          <a:ln w="38100">
            <a:solidFill>
              <a:schemeClr val="tx1"/>
            </a:solidFill>
          </a:ln>
        </p:spPr>
        <p:txBody>
          <a:bodyPr wrap="square">
            <a:spAutoFit/>
          </a:bodyPr>
          <a:lstStyle/>
          <a:p>
            <a:r>
              <a:rPr lang="he-IL" sz="3000" b="1" u="sng" dirty="0" err="1" smtClean="0">
                <a:latin typeface="David" panose="020E0502060401010101" pitchFamily="34" charset="-79"/>
                <a:cs typeface="David" panose="020E0502060401010101" pitchFamily="34" charset="-79"/>
              </a:rPr>
              <a:t>יז</a:t>
            </a:r>
            <a:r>
              <a:rPr lang="he-IL" sz="3000" dirty="0" smtClean="0">
                <a:latin typeface="David" panose="020E0502060401010101" pitchFamily="34" charset="-79"/>
                <a:cs typeface="David" panose="020E0502060401010101" pitchFamily="34" charset="-79"/>
              </a:rPr>
              <a:t> וַתֹּ֨אמֶר֙ שִׁפְחָ֣תְךָ֔ </a:t>
            </a:r>
            <a:r>
              <a:rPr lang="he-IL" sz="3000" dirty="0" err="1" smtClean="0">
                <a:latin typeface="David" panose="020E0502060401010101" pitchFamily="34" charset="-79"/>
                <a:cs typeface="David" panose="020E0502060401010101" pitchFamily="34" charset="-79"/>
              </a:rPr>
              <a:t>יִֽהְיֶה־נָּ֛א</a:t>
            </a:r>
            <a:r>
              <a:rPr lang="he-IL" sz="3000" dirty="0" smtClean="0">
                <a:latin typeface="David" panose="020E0502060401010101" pitchFamily="34" charset="-79"/>
                <a:cs typeface="David" panose="020E0502060401010101" pitchFamily="34" charset="-79"/>
              </a:rPr>
              <a:t> </a:t>
            </a:r>
            <a:r>
              <a:rPr lang="he-IL" sz="3000" dirty="0" err="1" smtClean="0">
                <a:latin typeface="David" panose="020E0502060401010101" pitchFamily="34" charset="-79"/>
                <a:cs typeface="David" panose="020E0502060401010101" pitchFamily="34" charset="-79"/>
              </a:rPr>
              <a:t>דְּבַר־אֲדֹנִ֥י</a:t>
            </a:r>
            <a:r>
              <a:rPr lang="he-IL" sz="3000" dirty="0" smtClean="0">
                <a:latin typeface="David" panose="020E0502060401010101" pitchFamily="34" charset="-79"/>
                <a:cs typeface="David" panose="020E0502060401010101" pitchFamily="34" charset="-79"/>
              </a:rPr>
              <a:t> הַמֶּ֖לֶךְ לִמְנֻחָ֑ה </a:t>
            </a:r>
            <a:r>
              <a:rPr lang="he-IL" sz="3000" b="1" dirty="0" smtClean="0">
                <a:latin typeface="David" panose="020E0502060401010101" pitchFamily="34" charset="-79"/>
                <a:cs typeface="David" panose="020E0502060401010101" pitchFamily="34" charset="-79"/>
              </a:rPr>
              <a:t>כִּ֣י ׀ כְּמַלְאַ֣ךְ </a:t>
            </a:r>
            <a:r>
              <a:rPr lang="he-IL" sz="3000" b="1" dirty="0" err="1" smtClean="0">
                <a:latin typeface="David" panose="020E0502060401010101" pitchFamily="34" charset="-79"/>
                <a:cs typeface="David" panose="020E0502060401010101" pitchFamily="34" charset="-79"/>
              </a:rPr>
              <a:t>הָֽאֱלֹהִ֗ים</a:t>
            </a:r>
            <a:r>
              <a:rPr lang="he-IL" sz="3000" b="1" dirty="0" smtClean="0">
                <a:latin typeface="David" panose="020E0502060401010101" pitchFamily="34" charset="-79"/>
                <a:cs typeface="David" panose="020E0502060401010101" pitchFamily="34" charset="-79"/>
              </a:rPr>
              <a:t> כֵּ֣ן אֲדֹנִ֤י הַמֶּ֨לֶךְ</a:t>
            </a:r>
            <a:r>
              <a:rPr lang="he-IL" sz="3000" dirty="0" smtClean="0">
                <a:latin typeface="David" panose="020E0502060401010101" pitchFamily="34" charset="-79"/>
                <a:cs typeface="David" panose="020E0502060401010101" pitchFamily="34" charset="-79"/>
              </a:rPr>
              <a:t>֙ לִשְׁמֹ֨עַ֙ הַטּ֣וֹב וְהָרָ֔ע וַֽיהוָ֥ה </a:t>
            </a:r>
            <a:r>
              <a:rPr lang="he-IL" sz="3000" dirty="0" err="1" smtClean="0">
                <a:latin typeface="David" panose="020E0502060401010101" pitchFamily="34" charset="-79"/>
                <a:cs typeface="David" panose="020E0502060401010101" pitchFamily="34" charset="-79"/>
              </a:rPr>
              <a:t>אֱלֹהֶ֖יך</a:t>
            </a:r>
            <a:r>
              <a:rPr lang="he-IL" sz="3000" dirty="0" smtClean="0">
                <a:latin typeface="David" panose="020E0502060401010101" pitchFamily="34" charset="-79"/>
                <a:cs typeface="David" panose="020E0502060401010101" pitchFamily="34" charset="-79"/>
              </a:rPr>
              <a:t>ָ יְהִ֥י עִמָּֽךְ׃</a:t>
            </a:r>
          </a:p>
          <a:p>
            <a:r>
              <a:rPr lang="he-IL" sz="3000" b="1" u="sng" dirty="0" err="1" smtClean="0">
                <a:latin typeface="David" panose="020E0502060401010101" pitchFamily="34" charset="-79"/>
                <a:cs typeface="David" panose="020E0502060401010101" pitchFamily="34" charset="-79"/>
              </a:rPr>
              <a:t>יח</a:t>
            </a:r>
            <a:r>
              <a:rPr lang="he-IL" sz="3000" dirty="0" smtClean="0">
                <a:latin typeface="David" panose="020E0502060401010101" pitchFamily="34" charset="-79"/>
                <a:cs typeface="David" panose="020E0502060401010101" pitchFamily="34" charset="-79"/>
              </a:rPr>
              <a:t> וַיַּ֣עַן הַמֶּ֗לֶךְ וַיֹּ֨אמֶר֙ </a:t>
            </a:r>
            <a:r>
              <a:rPr lang="he-IL" sz="3000" dirty="0" err="1" smtClean="0">
                <a:latin typeface="David" panose="020E0502060401010101" pitchFamily="34" charset="-79"/>
                <a:cs typeface="David" panose="020E0502060401010101" pitchFamily="34" charset="-79"/>
              </a:rPr>
              <a:t>אֶל־הָ֣אִשָּׁ֔ה</a:t>
            </a:r>
            <a:r>
              <a:rPr lang="he-IL" sz="3000" dirty="0" smtClean="0">
                <a:latin typeface="David" panose="020E0502060401010101" pitchFamily="34" charset="-79"/>
                <a:cs typeface="David" panose="020E0502060401010101" pitchFamily="34" charset="-79"/>
              </a:rPr>
              <a:t> </a:t>
            </a:r>
            <a:r>
              <a:rPr lang="he-IL" sz="3000" dirty="0" err="1" smtClean="0">
                <a:latin typeface="David" panose="020E0502060401010101" pitchFamily="34" charset="-79"/>
                <a:cs typeface="David" panose="020E0502060401010101" pitchFamily="34" charset="-79"/>
              </a:rPr>
              <a:t>אַל־נָ֨א</a:t>
            </a:r>
            <a:r>
              <a:rPr lang="he-IL" sz="3000" dirty="0" smtClean="0">
                <a:latin typeface="David" panose="020E0502060401010101" pitchFamily="34" charset="-79"/>
                <a:cs typeface="David" panose="020E0502060401010101" pitchFamily="34" charset="-79"/>
              </a:rPr>
              <a:t> </a:t>
            </a:r>
            <a:r>
              <a:rPr lang="he-IL" sz="3000" b="1" dirty="0" smtClean="0">
                <a:latin typeface="David" panose="020E0502060401010101" pitchFamily="34" charset="-79"/>
                <a:cs typeface="David" panose="020E0502060401010101" pitchFamily="34" charset="-79"/>
              </a:rPr>
              <a:t>תְכַֽחֲדִ֤י מִמֶּ֨נִּי֙ </a:t>
            </a:r>
            <a:r>
              <a:rPr lang="he-IL" sz="3000" dirty="0" smtClean="0">
                <a:latin typeface="David" panose="020E0502060401010101" pitchFamily="34" charset="-79"/>
                <a:cs typeface="David" panose="020E0502060401010101" pitchFamily="34" charset="-79"/>
              </a:rPr>
              <a:t>דָּבָ֔ר אֲשֶׁ֥ר אָֽנֹכִ֖י שֹׁאֵ֣ל אֹתָ֑ךְ וַתֹּ֨אמֶר֙ </a:t>
            </a:r>
            <a:r>
              <a:rPr lang="he-IL" sz="3000" dirty="0" err="1" smtClean="0">
                <a:latin typeface="David" panose="020E0502060401010101" pitchFamily="34" charset="-79"/>
                <a:cs typeface="David" panose="020E0502060401010101" pitchFamily="34" charset="-79"/>
              </a:rPr>
              <a:t>הָֽאִשָּׁ֔ה</a:t>
            </a:r>
            <a:r>
              <a:rPr lang="he-IL" sz="3000" dirty="0" smtClean="0">
                <a:latin typeface="David" panose="020E0502060401010101" pitchFamily="34" charset="-79"/>
                <a:cs typeface="David" panose="020E0502060401010101" pitchFamily="34" charset="-79"/>
              </a:rPr>
              <a:t> </a:t>
            </a:r>
            <a:r>
              <a:rPr lang="he-IL" sz="3000" dirty="0" err="1" smtClean="0">
                <a:latin typeface="David" panose="020E0502060401010101" pitchFamily="34" charset="-79"/>
                <a:cs typeface="David" panose="020E0502060401010101" pitchFamily="34" charset="-79"/>
              </a:rPr>
              <a:t>יְדַבֶּר־נָ֖א</a:t>
            </a:r>
            <a:r>
              <a:rPr lang="he-IL" sz="3000" dirty="0" smtClean="0">
                <a:latin typeface="David" panose="020E0502060401010101" pitchFamily="34" charset="-79"/>
                <a:cs typeface="David" panose="020E0502060401010101" pitchFamily="34" charset="-79"/>
              </a:rPr>
              <a:t> אֲדֹנִ֥י הַמֶּֽלֶךְ</a:t>
            </a:r>
            <a:r>
              <a:rPr lang="he-IL" sz="3000" dirty="0" smtClean="0"/>
              <a:t>׃</a:t>
            </a:r>
            <a:endParaRPr lang="he-IL" sz="3000" dirty="0"/>
          </a:p>
        </p:txBody>
      </p:sp>
      <p:pic>
        <p:nvPicPr>
          <p:cNvPr id="5" name="תמונה 4"/>
          <p:cNvPicPr>
            <a:picLocks noChangeAspect="1"/>
          </p:cNvPicPr>
          <p:nvPr/>
        </p:nvPicPr>
        <p:blipFill>
          <a:blip r:embed="rId2"/>
          <a:stretch>
            <a:fillRect/>
          </a:stretch>
        </p:blipFill>
        <p:spPr>
          <a:xfrm>
            <a:off x="7545186" y="4195193"/>
            <a:ext cx="3770834" cy="2509319"/>
          </a:xfrm>
          <a:prstGeom prst="rect">
            <a:avLst/>
          </a:prstGeom>
        </p:spPr>
      </p:pic>
      <p:pic>
        <p:nvPicPr>
          <p:cNvPr id="6" name="תמונה 5"/>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9350315" y="4050236"/>
            <a:ext cx="2143125" cy="2143125"/>
          </a:xfrm>
          <a:prstGeom prst="rect">
            <a:avLst/>
          </a:prstGeom>
        </p:spPr>
      </p:pic>
    </p:spTree>
    <p:extLst>
      <p:ext uri="{BB962C8B-B14F-4D97-AF65-F5344CB8AC3E}">
        <p14:creationId xmlns:p14="http://schemas.microsoft.com/office/powerpoint/2010/main" val="3965914153"/>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anim calcmode="lin" valueType="num">
                                      <p:cBhvr additive="base">
                                        <p:cTn id="2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 calcmode="lin" valueType="num">
                                      <p:cBhvr additive="base">
                                        <p:cTn id="3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251" y="204716"/>
            <a:ext cx="5909480" cy="6494085"/>
          </a:xfrm>
          <a:prstGeom prst="rect">
            <a:avLst/>
          </a:prstGeom>
          <a:solidFill>
            <a:schemeClr val="accent5">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שאל אותה המלך- </a:t>
            </a:r>
            <a:r>
              <a:rPr lang="he-IL" sz="3200" dirty="0" smtClean="0">
                <a:latin typeface="David" panose="020E0502060401010101" pitchFamily="34" charset="-79"/>
                <a:cs typeface="David" panose="020E0502060401010101" pitchFamily="34" charset="-79"/>
              </a:rPr>
              <a:t>האם יואב מעורב יחד אתך בכל עניין זה? </a:t>
            </a:r>
          </a:p>
          <a:p>
            <a:r>
              <a:rPr lang="he-IL" sz="3200" b="1" u="sng" dirty="0" smtClean="0">
                <a:latin typeface="David" panose="020E0502060401010101" pitchFamily="34" charset="-79"/>
                <a:cs typeface="David" panose="020E0502060401010101" pitchFamily="34" charset="-79"/>
              </a:rPr>
              <a:t>ענתה האישה- </a:t>
            </a:r>
            <a:r>
              <a:rPr lang="he-IL" sz="3200" dirty="0" smtClean="0">
                <a:latin typeface="David" panose="020E0502060401010101" pitchFamily="34" charset="-79"/>
                <a:cs typeface="David" panose="020E0502060401010101" pitchFamily="34" charset="-79"/>
              </a:rPr>
              <a:t>נשבעת בחייך אדוני המלך </a:t>
            </a:r>
            <a:r>
              <a:rPr lang="he-IL" sz="3200" b="1" dirty="0" smtClean="0">
                <a:latin typeface="David" panose="020E0502060401010101" pitchFamily="34" charset="-79"/>
                <a:cs typeface="David" panose="020E0502060401010101" pitchFamily="34" charset="-79"/>
              </a:rPr>
              <a:t>שקלעת לאמת ולא החטאת</a:t>
            </a:r>
            <a:r>
              <a:rPr lang="he-IL" sz="3200" dirty="0" smtClean="0">
                <a:latin typeface="David" panose="020E0502060401010101" pitchFamily="34" charset="-79"/>
                <a:cs typeface="David" panose="020E0502060401010101" pitchFamily="34" charset="-79"/>
              </a:rPr>
              <a:t>. בכל מה שאמרת אדוני המלך, שבאמת עבדך יואב הוא פקד עלי והוא ניסח לי איך לדבר לפניך, את כל הטענות האלה.</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ומה ששלח אותי ולא הגיע הוא בעצמו, כדי לגרום את התכלית הרצויה, עשה יואב בדרך זאת, כדי שלא תכעס, ובכך יגרום טוב לבנך. </a:t>
            </a:r>
            <a:r>
              <a:rPr lang="he-IL" sz="3200" b="1" dirty="0" smtClean="0">
                <a:latin typeface="David" panose="020E0502060401010101" pitchFamily="34" charset="-79"/>
                <a:cs typeface="David" panose="020E0502060401010101" pitchFamily="34" charset="-79"/>
              </a:rPr>
              <a:t>ואדוני המלך פקח וחכמתו מיוחדת כאילו היה מלאך ה', </a:t>
            </a:r>
            <a:r>
              <a:rPr lang="he-IL" sz="3200" dirty="0" smtClean="0">
                <a:latin typeface="David" panose="020E0502060401010101" pitchFamily="34" charset="-79"/>
                <a:cs typeface="David" panose="020E0502060401010101" pitchFamily="34" charset="-79"/>
              </a:rPr>
              <a:t>שהבנת כי מאת יואב היה זה.</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373503" y="199097"/>
            <a:ext cx="5659271" cy="5016758"/>
          </a:xfrm>
          <a:prstGeom prst="rect">
            <a:avLst/>
          </a:prstGeom>
          <a:solidFill>
            <a:schemeClr val="accent6">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וַיֹּ֣אמֶר הַמֶּ֔לֶךְ הֲיַ֥ד יוֹאָ֛ב אִתָּ֖ךְ </a:t>
            </a:r>
            <a:r>
              <a:rPr lang="he-IL" sz="3200" dirty="0" err="1" smtClean="0">
                <a:latin typeface="David" panose="020E0502060401010101" pitchFamily="34" charset="-79"/>
                <a:cs typeface="David" panose="020E0502060401010101" pitchFamily="34" charset="-79"/>
              </a:rPr>
              <a:t>בְּכָל־זֹ֑את</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וַתַּ֣עַן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הָֽאִשָּׁ֣ה</a:t>
            </a:r>
            <a:r>
              <a:rPr lang="he-IL" sz="3200" dirty="0" smtClean="0">
                <a:latin typeface="David" panose="020E0502060401010101" pitchFamily="34" charset="-79"/>
                <a:cs typeface="David" panose="020E0502060401010101" pitchFamily="34" charset="-79"/>
              </a:rPr>
              <a:t> וַתֹּ֡אמֶר </a:t>
            </a:r>
            <a:r>
              <a:rPr lang="he-IL" sz="3200" dirty="0" err="1" smtClean="0">
                <a:latin typeface="David" panose="020E0502060401010101" pitchFamily="34" charset="-79"/>
                <a:cs typeface="David" panose="020E0502060401010101" pitchFamily="34" charset="-79"/>
              </a:rPr>
              <a:t>חֵֽי־נַפְשְׁך</a:t>
            </a:r>
            <a:r>
              <a:rPr lang="he-IL" sz="3200" dirty="0" smtClean="0">
                <a:latin typeface="David" panose="020E0502060401010101" pitchFamily="34" charset="-79"/>
                <a:cs typeface="David" panose="020E0502060401010101" pitchFamily="34" charset="-79"/>
              </a:rPr>
              <a:t>ָ֩ אֲדֹנִ֨י הַמֶּ֜לֶךְ </a:t>
            </a:r>
            <a:r>
              <a:rPr lang="he-IL" sz="3200" b="1" dirty="0" err="1" smtClean="0">
                <a:latin typeface="David" panose="020E0502060401010101" pitchFamily="34" charset="-79"/>
                <a:cs typeface="David" panose="020E0502060401010101" pitchFamily="34" charset="-79"/>
              </a:rPr>
              <a:t>אִם־אִ֣ש</a:t>
            </a:r>
            <a:r>
              <a:rPr lang="he-IL" sz="3200" b="1" dirty="0" smtClean="0">
                <a:latin typeface="David" panose="020E0502060401010101" pitchFamily="34" charset="-79"/>
                <a:cs typeface="David" panose="020E0502060401010101" pitchFamily="34" charset="-79"/>
              </a:rPr>
              <a:t>ׁ ׀ </a:t>
            </a:r>
            <a:r>
              <a:rPr lang="he-IL" sz="3200" b="1" dirty="0" err="1" smtClean="0">
                <a:latin typeface="David" panose="020E0502060401010101" pitchFamily="34" charset="-79"/>
                <a:cs typeface="David" panose="020E0502060401010101" pitchFamily="34" charset="-79"/>
              </a:rPr>
              <a:t>לְהֵמִ֣ין</a:t>
            </a:r>
            <a:r>
              <a:rPr lang="he-IL" sz="3200" b="1" dirty="0" smtClean="0">
                <a:latin typeface="David" panose="020E0502060401010101" pitchFamily="34" charset="-79"/>
                <a:cs typeface="David" panose="020E0502060401010101" pitchFamily="34" charset="-79"/>
              </a:rPr>
              <a:t> וּלְהַשְׂמִ֗יל מִכֹּ֤ל </a:t>
            </a:r>
            <a:r>
              <a:rPr lang="he-IL" sz="3200" b="1" dirty="0" err="1" smtClean="0">
                <a:latin typeface="David" panose="020E0502060401010101" pitchFamily="34" charset="-79"/>
                <a:cs typeface="David" panose="020E0502060401010101" pitchFamily="34" charset="-79"/>
              </a:rPr>
              <a:t>אֲשֶׁר־דִּבֶּר</a:t>
            </a:r>
            <a:r>
              <a:rPr lang="he-IL" sz="3200" b="1" dirty="0" smtClean="0">
                <a:latin typeface="David" panose="020E0502060401010101" pitchFamily="34" charset="-79"/>
                <a:cs typeface="David" panose="020E0502060401010101" pitchFamily="34" charset="-79"/>
              </a:rPr>
              <a:t>֙ אֲדֹנִ֣י הַמֶּ֔לֶךְ </a:t>
            </a:r>
            <a:r>
              <a:rPr lang="he-IL" sz="3200" dirty="0" err="1" smtClean="0">
                <a:latin typeface="David" panose="020E0502060401010101" pitchFamily="34" charset="-79"/>
                <a:cs typeface="David" panose="020E0502060401010101" pitchFamily="34" charset="-79"/>
              </a:rPr>
              <a:t>כִּֽי־עַבְדְּך</a:t>
            </a:r>
            <a:r>
              <a:rPr lang="he-IL" sz="3200" dirty="0" smtClean="0">
                <a:latin typeface="David" panose="020E0502060401010101" pitchFamily="34" charset="-79"/>
                <a:cs typeface="David" panose="020E0502060401010101" pitchFamily="34" charset="-79"/>
              </a:rPr>
              <a:t>ָ֤ יוֹאָב֙ ה֣וּא </a:t>
            </a:r>
            <a:r>
              <a:rPr lang="he-IL" sz="3200" dirty="0" err="1" smtClean="0">
                <a:latin typeface="David" panose="020E0502060401010101" pitchFamily="34" charset="-79"/>
                <a:cs typeface="David" panose="020E0502060401010101" pitchFamily="34" charset="-79"/>
              </a:rPr>
              <a:t>צִוָּ֔נִי</a:t>
            </a:r>
            <a:r>
              <a:rPr lang="he-IL" sz="3200" dirty="0" smtClean="0">
                <a:latin typeface="David" panose="020E0502060401010101" pitchFamily="34" charset="-79"/>
                <a:cs typeface="David" panose="020E0502060401010101" pitchFamily="34" charset="-79"/>
              </a:rPr>
              <a:t> וְה֗וּא שָׂ֚ם בְּפִ֣י שִׁפְחָֽתְךָ֔ אֵ֥ת </a:t>
            </a:r>
            <a:r>
              <a:rPr lang="he-IL" sz="3200" dirty="0" err="1" smtClean="0">
                <a:latin typeface="David" panose="020E0502060401010101" pitchFamily="34" charset="-79"/>
                <a:cs typeface="David" panose="020E0502060401010101" pitchFamily="34" charset="-79"/>
              </a:rPr>
              <a:t>כָּל־הַדְּבָרִ֖ים</a:t>
            </a:r>
            <a:r>
              <a:rPr lang="he-IL" sz="3200" dirty="0" smtClean="0">
                <a:latin typeface="David" panose="020E0502060401010101" pitchFamily="34" charset="-79"/>
                <a:cs typeface="David" panose="020E0502060401010101" pitchFamily="34" charset="-79"/>
              </a:rPr>
              <a:t> הָאֵֽלֶּה׃ </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לְבַֽעֲב֤וּר</a:t>
            </a:r>
            <a:r>
              <a:rPr lang="he-IL" sz="3200" dirty="0" smtClean="0">
                <a:latin typeface="David" panose="020E0502060401010101" pitchFamily="34" charset="-79"/>
                <a:cs typeface="David" panose="020E0502060401010101" pitchFamily="34" charset="-79"/>
              </a:rPr>
              <a:t> סַבֵּב֙ </a:t>
            </a:r>
            <a:r>
              <a:rPr lang="he-IL" sz="3200" dirty="0" err="1" smtClean="0">
                <a:latin typeface="David" panose="020E0502060401010101" pitchFamily="34" charset="-79"/>
                <a:cs typeface="David" panose="020E0502060401010101" pitchFamily="34" charset="-79"/>
              </a:rPr>
              <a:t>אֶת־פְּנֵ֣י</a:t>
            </a:r>
            <a:r>
              <a:rPr lang="he-IL" sz="3200" dirty="0" smtClean="0">
                <a:latin typeface="David" panose="020E0502060401010101" pitchFamily="34" charset="-79"/>
                <a:cs typeface="David" panose="020E0502060401010101" pitchFamily="34" charset="-79"/>
              </a:rPr>
              <a:t> הַדָּבָ֔ר עָשָׂ֛ה עַבְדְּךָ֥ יוֹאָ֖ב </a:t>
            </a:r>
            <a:r>
              <a:rPr lang="he-IL" sz="3200" dirty="0" err="1" smtClean="0">
                <a:latin typeface="David" panose="020E0502060401010101" pitchFamily="34" charset="-79"/>
                <a:cs typeface="David" panose="020E0502060401010101" pitchFamily="34" charset="-79"/>
              </a:rPr>
              <a:t>אֶת־הַדָּבָ֣ר</a:t>
            </a:r>
            <a:r>
              <a:rPr lang="he-IL" sz="3200" dirty="0" smtClean="0">
                <a:latin typeface="David" panose="020E0502060401010101" pitchFamily="34" charset="-79"/>
                <a:cs typeface="David" panose="020E0502060401010101" pitchFamily="34" charset="-79"/>
              </a:rPr>
              <a:t> הַזֶּ֑ה </a:t>
            </a:r>
            <a:r>
              <a:rPr lang="he-IL" sz="3200" b="1" dirty="0" smtClean="0">
                <a:latin typeface="David" panose="020E0502060401010101" pitchFamily="34" charset="-79"/>
                <a:cs typeface="David" panose="020E0502060401010101" pitchFamily="34" charset="-79"/>
              </a:rPr>
              <a:t>וַֽאדֹנִ֣י חָכָ֗ם כְּחָכְמַת֙ מַלְאַ֣ךְ </a:t>
            </a:r>
            <a:r>
              <a:rPr lang="he-IL" sz="3200" b="1" dirty="0" err="1" smtClean="0">
                <a:latin typeface="David" panose="020E0502060401010101" pitchFamily="34" charset="-79"/>
                <a:cs typeface="David" panose="020E0502060401010101" pitchFamily="34" charset="-79"/>
              </a:rPr>
              <a:t>הָֽאֱלֹהִ֔ים</a:t>
            </a:r>
            <a:r>
              <a:rPr lang="he-IL" sz="3200" dirty="0" smtClean="0">
                <a:latin typeface="David" panose="020E0502060401010101" pitchFamily="34" charset="-79"/>
                <a:cs typeface="David" panose="020E0502060401010101" pitchFamily="34" charset="-79"/>
              </a:rPr>
              <a:t> לָדַ֖עַת </a:t>
            </a:r>
            <a:r>
              <a:rPr lang="he-IL" sz="3200" dirty="0" err="1" smtClean="0">
                <a:latin typeface="David" panose="020E0502060401010101" pitchFamily="34" charset="-79"/>
                <a:cs typeface="David" panose="020E0502060401010101" pitchFamily="34" charset="-79"/>
              </a:rPr>
              <a:t>אֶֽת־כָּל־אֲשֶׁ֥ר</a:t>
            </a:r>
            <a:r>
              <a:rPr lang="he-IL" sz="3200" dirty="0" smtClean="0">
                <a:latin typeface="David" panose="020E0502060401010101" pitchFamily="34" charset="-79"/>
                <a:cs typeface="David" panose="020E0502060401010101" pitchFamily="34" charset="-79"/>
              </a:rPr>
              <a:t> בָּאָֽרֶץ׃</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BEBA8EAE-BF5A-486C-A8C5-ECC9F3942E4B}">
                <a14:imgProps xmlns:a14="http://schemas.microsoft.com/office/drawing/2010/main">
                  <a14:imgLayer r:embed="rId3">
                    <a14:imgEffect>
                      <a14:backgroundRemoval t="1031" b="99485" l="0" r="99228"/>
                    </a14:imgEffect>
                  </a14:imgLayer>
                </a14:imgProps>
              </a:ext>
            </a:extLst>
          </a:blip>
          <a:stretch>
            <a:fillRect/>
          </a:stretch>
        </p:blipFill>
        <p:spPr>
          <a:xfrm>
            <a:off x="6416466" y="4476466"/>
            <a:ext cx="2786672" cy="2087314"/>
          </a:xfrm>
          <a:prstGeom prst="rect">
            <a:avLst/>
          </a:prstGeom>
        </p:spPr>
      </p:pic>
    </p:spTree>
    <p:extLst>
      <p:ext uri="{BB962C8B-B14F-4D97-AF65-F5344CB8AC3E}">
        <p14:creationId xmlns:p14="http://schemas.microsoft.com/office/powerpoint/2010/main" val="2473562191"/>
      </p:ext>
    </p:extLst>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down)">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660" y="191068"/>
            <a:ext cx="6059606" cy="6001643"/>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פנה המלך ליואב- </a:t>
            </a:r>
            <a:r>
              <a:rPr lang="he-IL" sz="3200" dirty="0" smtClean="0">
                <a:latin typeface="David" panose="020E0502060401010101" pitchFamily="34" charset="-79"/>
                <a:cs typeface="David" panose="020E0502060401010101" pitchFamily="34" charset="-79"/>
              </a:rPr>
              <a:t>הנה שמעתי לקול האישה שדברה אלי במצוותך, לכפר על עוון אבשלום. </a:t>
            </a:r>
            <a:r>
              <a:rPr lang="he-IL" sz="3200" b="1" dirty="0" smtClean="0">
                <a:latin typeface="David" panose="020E0502060401010101" pitchFamily="34" charset="-79"/>
                <a:cs typeface="David" panose="020E0502060401010101" pitchFamily="34" charset="-79"/>
              </a:rPr>
              <a:t>לך והחזר את בני אבשלום לירושלים</a:t>
            </a:r>
            <a:r>
              <a:rPr lang="he-IL" sz="3200" dirty="0" smtClean="0">
                <a:latin typeface="David" panose="020E0502060401010101" pitchFamily="34" charset="-79"/>
                <a:cs typeface="David" panose="020E0502060401010101" pitchFamily="34" charset="-79"/>
              </a:rPr>
              <a:t>. </a:t>
            </a:r>
            <a:r>
              <a:rPr lang="he-IL" sz="2400" dirty="0" smtClean="0">
                <a:latin typeface="David" panose="020E0502060401010101" pitchFamily="34" charset="-79"/>
                <a:cs typeface="David" panose="020E0502060401010101" pitchFamily="34" charset="-79"/>
              </a:rPr>
              <a:t>(המתחיל במצווה צריך לגמור). </a:t>
            </a:r>
          </a:p>
          <a:p>
            <a:r>
              <a:rPr lang="he-IL" sz="3200" b="1" u="sng" dirty="0" err="1">
                <a:latin typeface="David" panose="020E0502060401010101" pitchFamily="34" charset="-79"/>
                <a:cs typeface="David" panose="020E0502060401010101" pitchFamily="34" charset="-79"/>
              </a:rPr>
              <a:t>כב</a:t>
            </a:r>
            <a:r>
              <a:rPr lang="he-IL" sz="3200" dirty="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התכופף יואב לרצפה והשתחווה, והביע תודה לדוד המלך, על החסד שנעשה עמו. </a:t>
            </a:r>
            <a:r>
              <a:rPr lang="he-IL" sz="3200" b="1" dirty="0" smtClean="0">
                <a:latin typeface="David" panose="020E0502060401010101" pitchFamily="34" charset="-79"/>
                <a:cs typeface="David" panose="020E0502060401010101" pitchFamily="34" charset="-79"/>
              </a:rPr>
              <a:t>ואמר יואב למלך- </a:t>
            </a:r>
            <a:r>
              <a:rPr lang="he-IL" sz="3200" dirty="0" smtClean="0">
                <a:latin typeface="David" panose="020E0502060401010101" pitchFamily="34" charset="-79"/>
                <a:cs typeface="David" panose="020E0502060401010101" pitchFamily="34" charset="-79"/>
              </a:rPr>
              <a:t>היום נוכחתי לדעת, שזכיתי ליחס מיוחד ממך אדוני המלך. בכך שקיים המלך את בקשתו  של משרתו.</a:t>
            </a:r>
          </a:p>
          <a:p>
            <a:r>
              <a:rPr lang="he-IL" sz="3200" b="1" u="sng" dirty="0" err="1" smtClean="0">
                <a:latin typeface="David" panose="020E0502060401010101" pitchFamily="34" charset="-79"/>
                <a:cs typeface="David" panose="020E0502060401010101" pitchFamily="34" charset="-79"/>
              </a:rPr>
              <a:t>כג</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הזדרז יואב והלך לארץ </a:t>
            </a:r>
            <a:r>
              <a:rPr lang="he-IL" sz="3200" b="1" dirty="0" smtClean="0">
                <a:latin typeface="David" panose="020E0502060401010101" pitchFamily="34" charset="-79"/>
                <a:cs typeface="David" panose="020E0502060401010101" pitchFamily="34" charset="-79"/>
              </a:rPr>
              <a:t>"</a:t>
            </a:r>
            <a:r>
              <a:rPr lang="he-IL" sz="3200" b="1" dirty="0" err="1" smtClean="0">
                <a:latin typeface="David" panose="020E0502060401010101" pitchFamily="34" charset="-79"/>
                <a:cs typeface="David" panose="020E0502060401010101" pitchFamily="34" charset="-79"/>
              </a:rPr>
              <a:t>גשור</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והחזיר את אבשלום </a:t>
            </a:r>
            <a:r>
              <a:rPr lang="he-IL" sz="3200" b="1" dirty="0" smtClean="0">
                <a:latin typeface="David" panose="020E0502060401010101" pitchFamily="34" charset="-79"/>
                <a:cs typeface="David" panose="020E0502060401010101" pitchFamily="34" charset="-79"/>
              </a:rPr>
              <a:t>לירושלים. </a:t>
            </a:r>
          </a:p>
        </p:txBody>
      </p:sp>
      <p:sp>
        <p:nvSpPr>
          <p:cNvPr id="3" name="מלבן 2"/>
          <p:cNvSpPr/>
          <p:nvPr/>
        </p:nvSpPr>
        <p:spPr>
          <a:xfrm>
            <a:off x="6496334" y="191068"/>
            <a:ext cx="5445457" cy="5016758"/>
          </a:xfrm>
          <a:prstGeom prst="rect">
            <a:avLst/>
          </a:prstGeom>
          <a:blipFill>
            <a:blip r:embed="rId2"/>
            <a:tile tx="0" ty="0" sx="100000" sy="100000" flip="none" algn="tl"/>
          </a:blipFill>
        </p:spPr>
        <p:txBody>
          <a:bodyPr wrap="square">
            <a:spAutoFit/>
          </a:bodyPr>
          <a:lstStyle/>
          <a:p>
            <a:r>
              <a:rPr lang="he-IL" sz="3200" b="1"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וַיֹּ֤אמֶר הַמֶּ֨לֶךְ֙ </a:t>
            </a:r>
            <a:r>
              <a:rPr lang="he-IL" sz="3200" dirty="0" err="1" smtClean="0">
                <a:latin typeface="David" panose="020E0502060401010101" pitchFamily="34" charset="-79"/>
                <a:cs typeface="David" panose="020E0502060401010101" pitchFamily="34" charset="-79"/>
              </a:rPr>
              <a:t>אֶל־יוֹאָ֔ב</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הִנֵּה־נָ֥א</a:t>
            </a:r>
            <a:r>
              <a:rPr lang="he-IL" sz="3200" dirty="0" smtClean="0">
                <a:latin typeface="David" panose="020E0502060401010101" pitchFamily="34" charset="-79"/>
                <a:cs typeface="David" panose="020E0502060401010101" pitchFamily="34" charset="-79"/>
              </a:rPr>
              <a:t> עָשִׂ֖יתִי </a:t>
            </a:r>
            <a:r>
              <a:rPr lang="he-IL" sz="3200" dirty="0" err="1" smtClean="0">
                <a:latin typeface="David" panose="020E0502060401010101" pitchFamily="34" charset="-79"/>
                <a:cs typeface="David" panose="020E0502060401010101" pitchFamily="34" charset="-79"/>
              </a:rPr>
              <a:t>אֶת־הַדָּבָ֣ר</a:t>
            </a:r>
            <a:r>
              <a:rPr lang="he-IL" sz="3200" dirty="0" smtClean="0">
                <a:latin typeface="David" panose="020E0502060401010101" pitchFamily="34" charset="-79"/>
                <a:cs typeface="David" panose="020E0502060401010101" pitchFamily="34" charset="-79"/>
              </a:rPr>
              <a:t> הַזֶּ֑ה </a:t>
            </a:r>
            <a:r>
              <a:rPr lang="he-IL" sz="3200" b="1" dirty="0" smtClean="0">
                <a:latin typeface="David" panose="020E0502060401010101" pitchFamily="34" charset="-79"/>
                <a:cs typeface="David" panose="020E0502060401010101" pitchFamily="34" charset="-79"/>
              </a:rPr>
              <a:t>וְלֵ֛ךְ הָשֵׁ֥ב </a:t>
            </a:r>
            <a:r>
              <a:rPr lang="he-IL" sz="3200" b="1" dirty="0" err="1" smtClean="0">
                <a:latin typeface="David" panose="020E0502060401010101" pitchFamily="34" charset="-79"/>
                <a:cs typeface="David" panose="020E0502060401010101" pitchFamily="34" charset="-79"/>
              </a:rPr>
              <a:t>אֶת־הַנַּ֖עַר</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אֶת־אַבְשָׁלֽוֹם</a:t>
            </a:r>
            <a:r>
              <a:rPr lang="he-IL" sz="3200" b="1" dirty="0" smtClean="0">
                <a:latin typeface="David" panose="020E0502060401010101" pitchFamily="34" charset="-79"/>
                <a:cs typeface="David" panose="020E0502060401010101" pitchFamily="34" charset="-79"/>
              </a:rPr>
              <a:t>׃ </a:t>
            </a:r>
          </a:p>
          <a:p>
            <a:r>
              <a:rPr lang="he-IL" sz="3200" b="1"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וַיִּפֹּל</a:t>
            </a:r>
            <a:r>
              <a:rPr lang="he-IL" sz="3200" dirty="0" smtClean="0">
                <a:latin typeface="David" panose="020E0502060401010101" pitchFamily="34" charset="-79"/>
                <a:cs typeface="David" panose="020E0502060401010101" pitchFamily="34" charset="-79"/>
              </a:rPr>
              <a:t>֩ יוֹאָ֨ב </a:t>
            </a:r>
            <a:r>
              <a:rPr lang="he-IL" sz="3200" dirty="0" err="1" smtClean="0">
                <a:latin typeface="David" panose="020E0502060401010101" pitchFamily="34" charset="-79"/>
                <a:cs typeface="David" panose="020E0502060401010101" pitchFamily="34" charset="-79"/>
              </a:rPr>
              <a:t>אֶל־פָּנָ֥יו</a:t>
            </a:r>
            <a:r>
              <a:rPr lang="he-IL" sz="3200" dirty="0" smtClean="0">
                <a:latin typeface="David" panose="020E0502060401010101" pitchFamily="34" charset="-79"/>
                <a:cs typeface="David" panose="020E0502060401010101" pitchFamily="34" charset="-79"/>
              </a:rPr>
              <a:t> אַ֛רְצָה </a:t>
            </a:r>
            <a:r>
              <a:rPr lang="he-IL" sz="3200" dirty="0" err="1" smtClean="0">
                <a:latin typeface="David" panose="020E0502060401010101" pitchFamily="34" charset="-79"/>
                <a:cs typeface="David" panose="020E0502060401010101" pitchFamily="34" charset="-79"/>
              </a:rPr>
              <a:t>וַיִּשְׁתַּ֖חו</a:t>
            </a:r>
            <a:r>
              <a:rPr lang="he-IL" sz="3200" dirty="0" smtClean="0">
                <a:latin typeface="David" panose="020E0502060401010101" pitchFamily="34" charset="-79"/>
                <a:cs typeface="David" panose="020E0502060401010101" pitchFamily="34" charset="-79"/>
              </a:rPr>
              <a:t>ּ וַיְבָ֣רֶךְ </a:t>
            </a:r>
            <a:r>
              <a:rPr lang="he-IL" sz="3200" dirty="0" err="1" smtClean="0">
                <a:latin typeface="David" panose="020E0502060401010101" pitchFamily="34" charset="-79"/>
                <a:cs typeface="David" panose="020E0502060401010101" pitchFamily="34" charset="-79"/>
              </a:rPr>
              <a:t>אֶת־הַמֶּ֑לֶך</a:t>
            </a:r>
            <a:r>
              <a:rPr lang="he-IL" sz="3200" dirty="0" smtClean="0">
                <a:latin typeface="David" panose="020E0502060401010101" pitchFamily="34" charset="-79"/>
                <a:cs typeface="David" panose="020E0502060401010101" pitchFamily="34" charset="-79"/>
              </a:rPr>
              <a:t>ְ וַיֹּ֣אמֶר יוֹאָ֡ב </a:t>
            </a:r>
            <a:r>
              <a:rPr lang="he-IL" sz="3200" b="1" dirty="0" smtClean="0">
                <a:latin typeface="David" panose="020E0502060401010101" pitchFamily="34" charset="-79"/>
                <a:cs typeface="David" panose="020E0502060401010101" pitchFamily="34" charset="-79"/>
              </a:rPr>
              <a:t>הַיּוֹם֩ יָדַ֨ע עַבְדְּךָ֜ </a:t>
            </a:r>
            <a:r>
              <a:rPr lang="he-IL" sz="3200" b="1" dirty="0" err="1" smtClean="0">
                <a:latin typeface="David" panose="020E0502060401010101" pitchFamily="34" charset="-79"/>
                <a:cs typeface="David" panose="020E0502060401010101" pitchFamily="34" charset="-79"/>
              </a:rPr>
              <a:t>כִּֽי־מָצָ֨אתִי</a:t>
            </a:r>
            <a:r>
              <a:rPr lang="he-IL" sz="3200" b="1" dirty="0" smtClean="0">
                <a:latin typeface="David" panose="020E0502060401010101" pitchFamily="34" charset="-79"/>
                <a:cs typeface="David" panose="020E0502060401010101" pitchFamily="34" charset="-79"/>
              </a:rPr>
              <a:t> חֵ֤ן בְּעֵינֶ֨יךָ֙ אֲדֹנִ֣י הַמֶּ֔לֶךְ </a:t>
            </a:r>
            <a:r>
              <a:rPr lang="he-IL" sz="3200" dirty="0" err="1" smtClean="0">
                <a:latin typeface="David" panose="020E0502060401010101" pitchFamily="34" charset="-79"/>
                <a:cs typeface="David" panose="020E0502060401010101" pitchFamily="34" charset="-79"/>
              </a:rPr>
              <a:t>אֲשֶׁר־עָשָׂ֥ה</a:t>
            </a:r>
            <a:r>
              <a:rPr lang="he-IL" sz="3200" dirty="0" smtClean="0">
                <a:latin typeface="David" panose="020E0502060401010101" pitchFamily="34" charset="-79"/>
                <a:cs typeface="David" panose="020E0502060401010101" pitchFamily="34" charset="-79"/>
              </a:rPr>
              <a:t> הַמֶּ֖לֶךְ </a:t>
            </a:r>
            <a:r>
              <a:rPr lang="he-IL" sz="3200" dirty="0" err="1" smtClean="0">
                <a:latin typeface="David" panose="020E0502060401010101" pitchFamily="34" charset="-79"/>
                <a:cs typeface="David" panose="020E0502060401010101" pitchFamily="34" charset="-79"/>
              </a:rPr>
              <a:t>אֶת־דְּבַ֥ר</a:t>
            </a:r>
            <a:r>
              <a:rPr lang="he-IL" sz="3200" dirty="0" smtClean="0">
                <a:latin typeface="David" panose="020E0502060401010101" pitchFamily="34" charset="-79"/>
                <a:cs typeface="David" panose="020E0502060401010101" pitchFamily="34" charset="-79"/>
              </a:rPr>
              <a:t> עבדו עַבְדֶּֽךָ׃ </a:t>
            </a:r>
          </a:p>
          <a:p>
            <a:r>
              <a:rPr lang="he-IL" sz="3200" b="1"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וַיָּ֥קָם</a:t>
            </a:r>
            <a:r>
              <a:rPr lang="he-IL" sz="3200" dirty="0" smtClean="0">
                <a:latin typeface="David" panose="020E0502060401010101" pitchFamily="34" charset="-79"/>
                <a:cs typeface="David" panose="020E0502060401010101" pitchFamily="34" charset="-79"/>
              </a:rPr>
              <a:t> יוֹאָ֖ב וַיֵּ֣לֶךְ </a:t>
            </a:r>
            <a:r>
              <a:rPr lang="he-IL" sz="3200" dirty="0" err="1" smtClean="0">
                <a:latin typeface="David" panose="020E0502060401010101" pitchFamily="34" charset="-79"/>
                <a:cs typeface="David" panose="020E0502060401010101" pitchFamily="34" charset="-79"/>
              </a:rPr>
              <a:t>גְּשׁ֑וּרָה</a:t>
            </a:r>
            <a:r>
              <a:rPr lang="he-IL" sz="3200" dirty="0" smtClean="0">
                <a:latin typeface="David" panose="020E0502060401010101" pitchFamily="34" charset="-79"/>
                <a:cs typeface="David" panose="020E0502060401010101" pitchFamily="34" charset="-79"/>
              </a:rPr>
              <a:t> וַיָּבֵ֥א </a:t>
            </a:r>
            <a:r>
              <a:rPr lang="he-IL" sz="3200" dirty="0" err="1" smtClean="0">
                <a:latin typeface="David" panose="020E0502060401010101" pitchFamily="34" charset="-79"/>
                <a:cs typeface="David" panose="020E0502060401010101" pitchFamily="34" charset="-79"/>
              </a:rPr>
              <a:t>אֶת־אַבְשָׁל֖וֹם</a:t>
            </a:r>
            <a:r>
              <a:rPr lang="he-IL" sz="3200" dirty="0" smtClean="0">
                <a:latin typeface="David" panose="020E0502060401010101" pitchFamily="34" charset="-79"/>
                <a:cs typeface="David" panose="020E0502060401010101" pitchFamily="34" charset="-79"/>
              </a:rPr>
              <a:t> יְרֽוּשָׁלִָֽם׃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763484641"/>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in)">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308" y="1460308"/>
            <a:ext cx="4763068" cy="4832092"/>
          </a:xfrm>
          <a:prstGeom prst="rect">
            <a:avLst/>
          </a:prstGeom>
          <a:solidFill>
            <a:schemeClr val="accent6">
              <a:lumMod val="40000"/>
              <a:lumOff val="60000"/>
            </a:schemeClr>
          </a:solidFill>
          <a:ln w="38100">
            <a:solidFill>
              <a:schemeClr val="tx1"/>
            </a:solidFill>
          </a:ln>
          <a:scene3d>
            <a:camera prst="perspectiveLeft"/>
            <a:lightRig rig="threePt" dir="t"/>
          </a:scene3d>
        </p:spPr>
        <p:txBody>
          <a:bodyPr wrap="square" rtlCol="1">
            <a:spAutoFit/>
          </a:bodyPr>
          <a:lstStyle/>
          <a:p>
            <a:r>
              <a:rPr lang="he-IL" sz="2800" b="1" u="sng" dirty="0" smtClean="0">
                <a:latin typeface="David" panose="020E0502060401010101" pitchFamily="34" charset="-79"/>
                <a:cs typeface="David" panose="020E0502060401010101" pitchFamily="34" charset="-79"/>
              </a:rPr>
              <a:t>הסבר נוסף למה לא רצה המלך לראות פני אבשלום-</a:t>
            </a:r>
          </a:p>
          <a:p>
            <a:r>
              <a:rPr lang="he-IL" sz="2800" dirty="0" smtClean="0">
                <a:latin typeface="David" panose="020E0502060401010101" pitchFamily="34" charset="-79"/>
                <a:cs typeface="David" panose="020E0502060401010101" pitchFamily="34" charset="-79"/>
              </a:rPr>
              <a:t>"ראינו שיואב החזיר את אבשלום לירושלים"- הכתוב מודיע לנו שיואב טעה בשליחותו, שכן דוד המלך אמר לו "</a:t>
            </a:r>
            <a:r>
              <a:rPr lang="he-IL" sz="2800" b="1" dirty="0" smtClean="0">
                <a:latin typeface="David" panose="020E0502060401010101" pitchFamily="34" charset="-79"/>
                <a:cs typeface="David" panose="020E0502060401010101" pitchFamily="34" charset="-79"/>
              </a:rPr>
              <a:t>לך השב את הנער" לארץ ישראל, ולהחזירו בתשובה על מעשיו</a:t>
            </a:r>
            <a:r>
              <a:rPr lang="he-IL" sz="2800" dirty="0" smtClean="0">
                <a:latin typeface="David" panose="020E0502060401010101" pitchFamily="34" charset="-79"/>
                <a:cs typeface="David" panose="020E0502060401010101" pitchFamily="34" charset="-79"/>
              </a:rPr>
              <a:t>. ויואב לא עשה כן.</a:t>
            </a:r>
          </a:p>
          <a:p>
            <a:r>
              <a:rPr lang="he-IL" sz="2800" dirty="0" smtClean="0">
                <a:latin typeface="David" panose="020E0502060401010101" pitchFamily="34" charset="-79"/>
                <a:cs typeface="David" panose="020E0502060401010101" pitchFamily="34" charset="-79"/>
              </a:rPr>
              <a:t>אלא מיד יצא והביא את אבשלום לירושלים, לכן ציווה המלך על כך שלא יראה את פני דוד המלך.</a:t>
            </a:r>
            <a:endParaRPr lang="he-IL" sz="2800" dirty="0">
              <a:latin typeface="David" panose="020E0502060401010101" pitchFamily="34" charset="-79"/>
              <a:cs typeface="David" panose="020E0502060401010101" pitchFamily="34" charset="-79"/>
            </a:endParaRPr>
          </a:p>
        </p:txBody>
      </p:sp>
      <p:sp>
        <p:nvSpPr>
          <p:cNvPr id="3" name="מלבן 2"/>
          <p:cNvSpPr/>
          <p:nvPr/>
        </p:nvSpPr>
        <p:spPr>
          <a:xfrm>
            <a:off x="382136" y="119345"/>
            <a:ext cx="11586950" cy="1077218"/>
          </a:xfrm>
          <a:prstGeom prst="rect">
            <a:avLst/>
          </a:prstGeom>
          <a:solidFill>
            <a:schemeClr val="accent2">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וַיֹּ֤אמֶר הַמֶּ֨לֶךְ֙ </a:t>
            </a:r>
            <a:r>
              <a:rPr lang="he-IL" sz="3200" b="1" dirty="0" smtClean="0">
                <a:latin typeface="David" panose="020E0502060401010101" pitchFamily="34" charset="-79"/>
                <a:cs typeface="David" panose="020E0502060401010101" pitchFamily="34" charset="-79"/>
              </a:rPr>
              <a:t>יִסֹּ֣ב </a:t>
            </a:r>
            <a:r>
              <a:rPr lang="he-IL" sz="3200" b="1" dirty="0" err="1" smtClean="0">
                <a:latin typeface="David" panose="020E0502060401010101" pitchFamily="34" charset="-79"/>
                <a:cs typeface="David" panose="020E0502060401010101" pitchFamily="34" charset="-79"/>
              </a:rPr>
              <a:t>אֶל־בֵּית֔ו</a:t>
            </a:r>
            <a:r>
              <a:rPr lang="he-IL" sz="3200" b="1" dirty="0" smtClean="0">
                <a:latin typeface="David" panose="020E0502060401010101" pitchFamily="34" charset="-79"/>
                <a:cs typeface="David" panose="020E0502060401010101" pitchFamily="34" charset="-79"/>
              </a:rPr>
              <a:t>ֹ וּפָנַ֖י לֹ֣א יִרְאֶ֑ה </a:t>
            </a:r>
            <a:r>
              <a:rPr lang="he-IL" sz="3200" dirty="0" smtClean="0">
                <a:latin typeface="David" panose="020E0502060401010101" pitchFamily="34" charset="-79"/>
                <a:cs typeface="David" panose="020E0502060401010101" pitchFamily="34" charset="-79"/>
              </a:rPr>
              <a:t>וַיִּסֹּ֤ב אַבְשָׁלוֹם֙ </a:t>
            </a:r>
            <a:r>
              <a:rPr lang="he-IL" sz="3200" dirty="0" err="1" smtClean="0">
                <a:latin typeface="David" panose="020E0502060401010101" pitchFamily="34" charset="-79"/>
                <a:cs typeface="David" panose="020E0502060401010101" pitchFamily="34" charset="-79"/>
              </a:rPr>
              <a:t>אֶל־בֵּית֔ו</a:t>
            </a:r>
            <a:r>
              <a:rPr lang="he-IL" sz="3200" dirty="0" smtClean="0">
                <a:latin typeface="David" panose="020E0502060401010101" pitchFamily="34" charset="-79"/>
                <a:cs typeface="David" panose="020E0502060401010101" pitchFamily="34" charset="-79"/>
              </a:rPr>
              <a:t>ֹ וּפְנֵ֥י הַמֶּ֖לֶךְ לֹ֥א רָאָֽה׃ </a:t>
            </a:r>
            <a:endParaRPr lang="he-IL" sz="3200" dirty="0">
              <a:latin typeface="David" panose="020E0502060401010101" pitchFamily="34" charset="-79"/>
              <a:cs typeface="David" panose="020E0502060401010101" pitchFamily="34" charset="-79"/>
            </a:endParaRPr>
          </a:p>
        </p:txBody>
      </p:sp>
      <p:sp>
        <p:nvSpPr>
          <p:cNvPr id="4" name="TextBox 3"/>
          <p:cNvSpPr txBox="1"/>
          <p:nvPr/>
        </p:nvSpPr>
        <p:spPr>
          <a:xfrm>
            <a:off x="5447730" y="1383364"/>
            <a:ext cx="6644185" cy="2492990"/>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דוד התעצב מאד על הריגת אמנון ולא התנחם גם לאחר דברי האישה, ולכן בבוא אבשלום לא היה חפץ עדיין לראותו</a:t>
            </a:r>
            <a:r>
              <a:rPr lang="he-IL" sz="3200" dirty="0" smtClean="0">
                <a:latin typeface="David" panose="020E0502060401010101" pitchFamily="34" charset="-79"/>
                <a:cs typeface="David" panose="020E0502060401010101" pitchFamily="34" charset="-79"/>
              </a:rPr>
              <a:t>, ואמר המלך: </a:t>
            </a:r>
            <a:r>
              <a:rPr lang="he-IL" sz="3200" b="1" dirty="0" smtClean="0">
                <a:latin typeface="David" panose="020E0502060401010101" pitchFamily="34" charset="-79"/>
                <a:cs typeface="David" panose="020E0502060401010101" pitchFamily="34" charset="-79"/>
              </a:rPr>
              <a:t>שיפנה לביתו ולא יבוא להיפגש עמו,</a:t>
            </a:r>
            <a:r>
              <a:rPr lang="he-IL" sz="3200" dirty="0" smtClean="0">
                <a:latin typeface="David" panose="020E0502060401010101" pitchFamily="34" charset="-79"/>
                <a:cs typeface="David" panose="020E0502060401010101" pitchFamily="34" charset="-79"/>
              </a:rPr>
              <a:t> ופנה אבשלום לביתו ולא זכה לראות פני דוד המלך.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63356854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circle(in)">
                                      <p:cBhvr>
                                        <p:cTn id="14"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2012" y="175342"/>
            <a:ext cx="6059606" cy="6370975"/>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כאבשלום לא נמצא איש נאה בכל עם ישראל הראוי לשבחו ביופיו מפרסת רגלו ועד ראשו היה מושלם. </a:t>
            </a:r>
          </a:p>
          <a:p>
            <a:r>
              <a:rPr lang="he-IL" sz="3200" b="1" u="sng" dirty="0" err="1" smtClean="0">
                <a:latin typeface="David" panose="020E0502060401010101" pitchFamily="34" charset="-79"/>
                <a:cs typeface="David" panose="020E0502060401010101" pitchFamily="34" charset="-79"/>
              </a:rPr>
              <a:t>כו</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אבשלום היה </a:t>
            </a:r>
            <a:r>
              <a:rPr lang="he-IL" sz="3200" b="1" dirty="0" smtClean="0">
                <a:latin typeface="David" panose="020E0502060401010101" pitchFamily="34" charset="-79"/>
                <a:cs typeface="David" panose="020E0502060401010101" pitchFamily="34" charset="-79"/>
              </a:rPr>
              <a:t>"נזיר עולם" </a:t>
            </a:r>
            <a:r>
              <a:rPr lang="he-IL" sz="3200" dirty="0" smtClean="0">
                <a:latin typeface="David" panose="020E0502060401010101" pitchFamily="34" charset="-79"/>
                <a:cs typeface="David" panose="020E0502060401010101" pitchFamily="34" charset="-79"/>
              </a:rPr>
              <a:t>והיה מגלח את שערו כעבור שנה מזמן גילוחו, וזאת עשה כי השיער היה נעשה כבד לו ולכן גלחו. והיה רגיל לשקול את שערו שהגיע למאתיים שקלים במשקל המלך בערך 40 קילו. </a:t>
            </a:r>
            <a:r>
              <a:rPr lang="he-IL" sz="2800" dirty="0" smtClean="0">
                <a:latin typeface="David" panose="020E0502060401010101" pitchFamily="34" charset="-79"/>
                <a:cs typeface="David" panose="020E0502060401010101" pitchFamily="34" charset="-79"/>
              </a:rPr>
              <a:t>(היה נותן במשקלו כסף וזהב לבית ה' או צדקה לעניים).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כז</a:t>
            </a:r>
            <a:r>
              <a:rPr lang="he-IL" sz="3200" dirty="0" smtClean="0">
                <a:latin typeface="David" panose="020E0502060401010101" pitchFamily="34" charset="-79"/>
                <a:cs typeface="David" panose="020E0502060401010101" pitchFamily="34" charset="-79"/>
              </a:rPr>
              <a:t>. נולדו לאבשלום שלושה בנים ובת אחת וקרא את שמה תמר והיא הייתה בעלת חן ויופי.</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441742" y="136478"/>
            <a:ext cx="5641075" cy="3970318"/>
          </a:xfrm>
          <a:prstGeom prst="rect">
            <a:avLst/>
          </a:prstGeom>
          <a:solidFill>
            <a:schemeClr val="accent6">
              <a:lumMod val="40000"/>
              <a:lumOff val="60000"/>
            </a:schemeClr>
          </a:solidFill>
        </p:spPr>
        <p:txBody>
          <a:bodyPr wrap="square">
            <a:spAutoFit/>
          </a:bodyPr>
          <a:lstStyle/>
          <a:p>
            <a:r>
              <a:rPr lang="he-IL" sz="2800" b="1" u="sng" dirty="0" smtClean="0">
                <a:latin typeface="David" panose="020E0502060401010101" pitchFamily="34" charset="-79"/>
                <a:cs typeface="David" panose="020E0502060401010101" pitchFamily="34" charset="-79"/>
              </a:rPr>
              <a:t>כה</a:t>
            </a:r>
            <a:r>
              <a:rPr lang="he-IL" sz="2800" dirty="0" smtClean="0">
                <a:latin typeface="David" panose="020E0502060401010101" pitchFamily="34" charset="-79"/>
                <a:cs typeface="David" panose="020E0502060401010101" pitchFamily="34" charset="-79"/>
              </a:rPr>
              <a:t> וּכְאַבְשָׁל֗וֹם </a:t>
            </a:r>
            <a:r>
              <a:rPr lang="he-IL" sz="2800" b="1" dirty="0" err="1" smtClean="0">
                <a:latin typeface="David" panose="020E0502060401010101" pitchFamily="34" charset="-79"/>
                <a:cs typeface="David" panose="020E0502060401010101" pitchFamily="34" charset="-79"/>
              </a:rPr>
              <a:t>לֹֽא־הָיָ֧ה</a:t>
            </a:r>
            <a:r>
              <a:rPr lang="he-IL" sz="2800" b="1" dirty="0" smtClean="0">
                <a:latin typeface="David" panose="020E0502060401010101" pitchFamily="34" charset="-79"/>
                <a:cs typeface="David" panose="020E0502060401010101" pitchFamily="34" charset="-79"/>
              </a:rPr>
              <a:t> </a:t>
            </a:r>
            <a:r>
              <a:rPr lang="he-IL" sz="2800" b="1" dirty="0" err="1" smtClean="0">
                <a:latin typeface="David" panose="020E0502060401010101" pitchFamily="34" charset="-79"/>
                <a:cs typeface="David" panose="020E0502060401010101" pitchFamily="34" charset="-79"/>
              </a:rPr>
              <a:t>אִישׁ־יָפֶ֛ה</a:t>
            </a:r>
            <a:r>
              <a:rPr lang="he-IL" sz="2800" b="1" dirty="0" smtClean="0">
                <a:latin typeface="David" panose="020E0502060401010101" pitchFamily="34" charset="-79"/>
                <a:cs typeface="David" panose="020E0502060401010101" pitchFamily="34" charset="-79"/>
              </a:rPr>
              <a:t> </a:t>
            </a:r>
            <a:r>
              <a:rPr lang="he-IL" sz="2800" b="1" dirty="0" err="1" smtClean="0">
                <a:latin typeface="David" panose="020E0502060401010101" pitchFamily="34" charset="-79"/>
                <a:cs typeface="David" panose="020E0502060401010101" pitchFamily="34" charset="-79"/>
              </a:rPr>
              <a:t>בְּכָל־יִשְׂרָאֵ֖ל</a:t>
            </a:r>
            <a:r>
              <a:rPr lang="he-IL" sz="2800" b="1"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לְהַלֵּ֣ל מְאֹ֑ד מִכַּ֤ף רַגְלוֹ֙ וְעַ֣ד </a:t>
            </a:r>
            <a:r>
              <a:rPr lang="he-IL" sz="2800" dirty="0" err="1" smtClean="0">
                <a:latin typeface="David" panose="020E0502060401010101" pitchFamily="34" charset="-79"/>
                <a:cs typeface="David" panose="020E0502060401010101" pitchFamily="34" charset="-79"/>
              </a:rPr>
              <a:t>קָדְקֳד֔ו</a:t>
            </a:r>
            <a:r>
              <a:rPr lang="he-IL" sz="2800" dirty="0" smtClean="0">
                <a:latin typeface="David" panose="020E0502060401010101" pitchFamily="34" charset="-79"/>
                <a:cs typeface="David" panose="020E0502060401010101" pitchFamily="34" charset="-79"/>
              </a:rPr>
              <a:t>ֹ </a:t>
            </a:r>
            <a:r>
              <a:rPr lang="he-IL" sz="2800" b="1" dirty="0" err="1" smtClean="0">
                <a:latin typeface="David" panose="020E0502060401010101" pitchFamily="34" charset="-79"/>
                <a:cs typeface="David" panose="020E0502060401010101" pitchFamily="34" charset="-79"/>
              </a:rPr>
              <a:t>לֹא־הָ֥יָה</a:t>
            </a:r>
            <a:r>
              <a:rPr lang="he-IL" sz="2800" b="1" dirty="0" smtClean="0">
                <a:latin typeface="David" panose="020E0502060401010101" pitchFamily="34" charset="-79"/>
                <a:cs typeface="David" panose="020E0502060401010101" pitchFamily="34" charset="-79"/>
              </a:rPr>
              <a:t> ב֖וֹ מֽוּם</a:t>
            </a:r>
            <a:r>
              <a:rPr lang="he-IL" sz="2800" dirty="0" smtClean="0">
                <a:latin typeface="David" panose="020E0502060401010101" pitchFamily="34" charset="-79"/>
                <a:cs typeface="David" panose="020E0502060401010101" pitchFamily="34" charset="-79"/>
              </a:rPr>
              <a:t>׃ </a:t>
            </a:r>
          </a:p>
          <a:p>
            <a:r>
              <a:rPr lang="he-IL" sz="2800" b="1" dirty="0" err="1" smtClean="0">
                <a:latin typeface="David" panose="020E0502060401010101" pitchFamily="34" charset="-79"/>
                <a:cs typeface="David" panose="020E0502060401010101" pitchFamily="34" charset="-79"/>
              </a:rPr>
              <a:t>כו</a:t>
            </a:r>
            <a:r>
              <a:rPr lang="he-IL" sz="2800" dirty="0" smtClean="0">
                <a:latin typeface="David" panose="020E0502060401010101" pitchFamily="34" charset="-79"/>
                <a:cs typeface="David" panose="020E0502060401010101" pitchFamily="34" charset="-79"/>
              </a:rPr>
              <a:t> </a:t>
            </a:r>
            <a:r>
              <a:rPr lang="he-IL" sz="2800" b="1" dirty="0" smtClean="0">
                <a:latin typeface="David" panose="020E0502060401010101" pitchFamily="34" charset="-79"/>
                <a:cs typeface="David" panose="020E0502060401010101" pitchFamily="34" charset="-79"/>
              </a:rPr>
              <a:t>וּֽבְגַלְּחוֹ֮ </a:t>
            </a:r>
            <a:r>
              <a:rPr lang="he-IL" sz="2800" b="1" dirty="0" err="1" smtClean="0">
                <a:latin typeface="David" panose="020E0502060401010101" pitchFamily="34" charset="-79"/>
                <a:cs typeface="David" panose="020E0502060401010101" pitchFamily="34" charset="-79"/>
              </a:rPr>
              <a:t>אֶת־רֹאשׁו</a:t>
            </a:r>
            <a:r>
              <a:rPr lang="he-IL" sz="2800" b="1" dirty="0" smtClean="0">
                <a:latin typeface="David" panose="020E0502060401010101" pitchFamily="34" charset="-79"/>
                <a:cs typeface="David" panose="020E0502060401010101" pitchFamily="34" charset="-79"/>
              </a:rPr>
              <a:t>ֹ֒ וְֽ֠הָיָה מִקֵּ֨ץ יָמִ֤ים ׀ לַיָּמִים֙ </a:t>
            </a:r>
            <a:r>
              <a:rPr lang="he-IL" sz="2800" dirty="0" smtClean="0">
                <a:latin typeface="David" panose="020E0502060401010101" pitchFamily="34" charset="-79"/>
                <a:cs typeface="David" panose="020E0502060401010101" pitchFamily="34" charset="-79"/>
              </a:rPr>
              <a:t>אֲשֶׁ֣ר יְגַלֵּ֔חַ </a:t>
            </a:r>
            <a:r>
              <a:rPr lang="he-IL" sz="2800" b="1" dirty="0" err="1" smtClean="0">
                <a:latin typeface="David" panose="020E0502060401010101" pitchFamily="34" charset="-79"/>
                <a:cs typeface="David" panose="020E0502060401010101" pitchFamily="34" charset="-79"/>
              </a:rPr>
              <a:t>כִּֽי־כָבֵ֥ד</a:t>
            </a:r>
            <a:r>
              <a:rPr lang="he-IL" sz="2800" b="1" dirty="0" smtClean="0">
                <a:latin typeface="David" panose="020E0502060401010101" pitchFamily="34" charset="-79"/>
                <a:cs typeface="David" panose="020E0502060401010101" pitchFamily="34" charset="-79"/>
              </a:rPr>
              <a:t> עָלָ֖יו </a:t>
            </a:r>
            <a:r>
              <a:rPr lang="he-IL" sz="2800" dirty="0" smtClean="0">
                <a:latin typeface="David" panose="020E0502060401010101" pitchFamily="34" charset="-79"/>
                <a:cs typeface="David" panose="020E0502060401010101" pitchFamily="34" charset="-79"/>
              </a:rPr>
              <a:t>וְגִלְּח֑וֹ וְשָׁקַל֙ </a:t>
            </a:r>
            <a:r>
              <a:rPr lang="he-IL" sz="2800" dirty="0" err="1" smtClean="0">
                <a:latin typeface="David" panose="020E0502060401010101" pitchFamily="34" charset="-79"/>
                <a:cs typeface="David" panose="020E0502060401010101" pitchFamily="34" charset="-79"/>
              </a:rPr>
              <a:t>אֶת־שְׂעַ֣ר</a:t>
            </a:r>
            <a:r>
              <a:rPr lang="he-IL" sz="2800" dirty="0" smtClean="0">
                <a:latin typeface="David" panose="020E0502060401010101" pitchFamily="34" charset="-79"/>
                <a:cs typeface="David" panose="020E0502060401010101" pitchFamily="34" charset="-79"/>
              </a:rPr>
              <a:t> רֹאשׁ֔וֹ מָאתַ֥יִם שְׁקָלִ֖ים בְּאֶ֥בֶן הַמֶּֽלֶךְ׃ </a:t>
            </a:r>
          </a:p>
          <a:p>
            <a:r>
              <a:rPr lang="he-IL" sz="2800" b="1" dirty="0" err="1" smtClean="0">
                <a:latin typeface="David" panose="020E0502060401010101" pitchFamily="34" charset="-79"/>
                <a:cs typeface="David" panose="020E0502060401010101" pitchFamily="34" charset="-79"/>
              </a:rPr>
              <a:t>כז</a:t>
            </a:r>
            <a:r>
              <a:rPr lang="he-IL" sz="2800" dirty="0" smtClean="0">
                <a:latin typeface="David" panose="020E0502060401010101" pitchFamily="34" charset="-79"/>
                <a:cs typeface="David" panose="020E0502060401010101" pitchFamily="34" charset="-79"/>
              </a:rPr>
              <a:t> וַיִּוָּֽלְד֤וּ לְאַבְשָׁלוֹם֙ </a:t>
            </a:r>
            <a:r>
              <a:rPr lang="he-IL" sz="2800" b="1" dirty="0" smtClean="0">
                <a:latin typeface="David" panose="020E0502060401010101" pitchFamily="34" charset="-79"/>
                <a:cs typeface="David" panose="020E0502060401010101" pitchFamily="34" charset="-79"/>
              </a:rPr>
              <a:t>שְׁלוֹשָׁ֣ה בָנִ֔ים וּבַ֥ת אַחַ֖ת וּשְׁמָ֣הּ תָּמָ֑ר </a:t>
            </a:r>
            <a:r>
              <a:rPr lang="he-IL" sz="2800" dirty="0" smtClean="0">
                <a:latin typeface="David" panose="020E0502060401010101" pitchFamily="34" charset="-79"/>
                <a:cs typeface="David" panose="020E0502060401010101" pitchFamily="34" charset="-79"/>
              </a:rPr>
              <a:t>הִ֣יא </a:t>
            </a:r>
            <a:r>
              <a:rPr lang="he-IL" sz="2800" dirty="0" err="1" smtClean="0">
                <a:latin typeface="David" panose="020E0502060401010101" pitchFamily="34" charset="-79"/>
                <a:cs typeface="David" panose="020E0502060401010101" pitchFamily="34" charset="-79"/>
              </a:rPr>
              <a:t>הָֽיְתָ֔ה</a:t>
            </a:r>
            <a:r>
              <a:rPr lang="he-IL" sz="2800" dirty="0" smtClean="0">
                <a:latin typeface="David" panose="020E0502060401010101" pitchFamily="34" charset="-79"/>
                <a:cs typeface="David" panose="020E0502060401010101" pitchFamily="34" charset="-79"/>
              </a:rPr>
              <a:t> </a:t>
            </a:r>
            <a:r>
              <a:rPr lang="he-IL" sz="2800" dirty="0" err="1" smtClean="0">
                <a:latin typeface="David" panose="020E0502060401010101" pitchFamily="34" charset="-79"/>
                <a:cs typeface="David" panose="020E0502060401010101" pitchFamily="34" charset="-79"/>
              </a:rPr>
              <a:t>אִשָּׁ֖ה</a:t>
            </a:r>
            <a:r>
              <a:rPr lang="he-IL" sz="2800" dirty="0" smtClean="0">
                <a:latin typeface="David" panose="020E0502060401010101" pitchFamily="34" charset="-79"/>
                <a:cs typeface="David" panose="020E0502060401010101" pitchFamily="34" charset="-79"/>
              </a:rPr>
              <a:t> יְפַ֥ת מַרְאֶֽה׃ </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1099" b="96154" l="1805" r="98195"/>
                    </a14:imgEffect>
                  </a14:imgLayer>
                </a14:imgProps>
              </a:ext>
            </a:extLst>
          </a:blip>
          <a:stretch>
            <a:fillRect/>
          </a:stretch>
        </p:blipFill>
        <p:spPr>
          <a:xfrm>
            <a:off x="6291618" y="4406699"/>
            <a:ext cx="3889696" cy="2555685"/>
          </a:xfrm>
          <a:prstGeom prst="rect">
            <a:avLst/>
          </a:prstGeom>
        </p:spPr>
      </p:pic>
      <p:pic>
        <p:nvPicPr>
          <p:cNvPr id="6" name="תמונה 5"/>
          <p:cNvPicPr>
            <a:picLocks noChangeAspect="1"/>
          </p:cNvPicPr>
          <p:nvPr/>
        </p:nvPicPr>
        <p:blipFill>
          <a:blip r:embed="rId4"/>
          <a:stretch>
            <a:fillRect/>
          </a:stretch>
        </p:blipFill>
        <p:spPr>
          <a:xfrm>
            <a:off x="7377083" y="4210355"/>
            <a:ext cx="2217293" cy="1108647"/>
          </a:xfrm>
          <a:prstGeom prst="rect">
            <a:avLst/>
          </a:prstGeom>
        </p:spPr>
      </p:pic>
    </p:spTree>
    <p:extLst>
      <p:ext uri="{BB962C8B-B14F-4D97-AF65-F5344CB8AC3E}">
        <p14:creationId xmlns:p14="http://schemas.microsoft.com/office/powerpoint/2010/main" val="2021352066"/>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ircle(in)">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barn(inVertical)">
                                      <p:cBhvr>
                                        <p:cTn id="2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8364" y="191068"/>
            <a:ext cx="6086901" cy="6494085"/>
          </a:xfrm>
          <a:prstGeom prst="rect">
            <a:avLst/>
          </a:prstGeom>
          <a:blipFill>
            <a:blip r:embed="rId2"/>
            <a:tile tx="0" ty="0" sx="100000" sy="100000" flip="none" algn="tl"/>
          </a:blip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אבשלום התגורר בירושלים במשך שנתיים ולא נפגש עם אביו דוד. </a:t>
            </a:r>
          </a:p>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שלח אבשלום את עבדיו ומשרתיו ליואב לבקש שידאג לשלוח ולהביא אותו אל המלך. </a:t>
            </a:r>
            <a:r>
              <a:rPr lang="he-IL" sz="3200" b="1" dirty="0" smtClean="0">
                <a:latin typeface="David" panose="020E0502060401010101" pitchFamily="34" charset="-79"/>
                <a:cs typeface="David" panose="020E0502060401010101" pitchFamily="34" charset="-79"/>
              </a:rPr>
              <a:t>ולא רצה </a:t>
            </a:r>
            <a:r>
              <a:rPr lang="he-IL" sz="3200" dirty="0" smtClean="0">
                <a:latin typeface="David" panose="020E0502060401010101" pitchFamily="34" charset="-79"/>
                <a:cs typeface="David" panose="020E0502060401010101" pitchFamily="34" charset="-79"/>
              </a:rPr>
              <a:t>יואב לבוא לאבשלום ולשמוע את בקשתו. אבשלום שלח משלחת נוספת ליואב ושוב לא בא גם בפעם השנייה. </a:t>
            </a:r>
          </a:p>
          <a:p>
            <a:r>
              <a:rPr lang="he-IL" sz="3200" b="1" u="sng" dirty="0" smtClean="0">
                <a:latin typeface="David" panose="020E0502060401010101" pitchFamily="34" charset="-79"/>
                <a:cs typeface="David" panose="020E0502060401010101" pitchFamily="34" charset="-79"/>
              </a:rPr>
              <a:t>ל'. </a:t>
            </a:r>
            <a:r>
              <a:rPr lang="he-IL" sz="3200" dirty="0" smtClean="0">
                <a:latin typeface="David" panose="020E0502060401010101" pitchFamily="34" charset="-79"/>
                <a:cs typeface="David" panose="020E0502060401010101" pitchFamily="34" charset="-79"/>
              </a:rPr>
              <a:t>כעס אבשלום על יואב. ואמר למשרתיו הנה </a:t>
            </a:r>
            <a:r>
              <a:rPr lang="he-IL" sz="3200" b="1" dirty="0" smtClean="0">
                <a:latin typeface="David" panose="020E0502060401010101" pitchFamily="34" charset="-79"/>
                <a:cs typeface="David" panose="020E0502060401010101" pitchFamily="34" charset="-79"/>
              </a:rPr>
              <a:t>ליואב יש שדה </a:t>
            </a:r>
            <a:r>
              <a:rPr lang="he-IL" sz="3200" dirty="0" smtClean="0">
                <a:latin typeface="David" panose="020E0502060401010101" pitchFamily="34" charset="-79"/>
                <a:cs typeface="David" panose="020E0502060401010101" pitchFamily="34" charset="-79"/>
              </a:rPr>
              <a:t>קרובה אלי, ושם מגדל הוא שעורים. גשו </a:t>
            </a:r>
            <a:r>
              <a:rPr lang="he-IL" sz="3200" b="1" dirty="0" smtClean="0">
                <a:latin typeface="David" panose="020E0502060401010101" pitchFamily="34" charset="-79"/>
                <a:cs typeface="David" panose="020E0502060401010101" pitchFamily="34" charset="-79"/>
              </a:rPr>
              <a:t>והבעירו אותה באש</a:t>
            </a:r>
            <a:r>
              <a:rPr lang="he-IL" sz="3200" dirty="0" smtClean="0">
                <a:latin typeface="David" panose="020E0502060401010101" pitchFamily="34" charset="-79"/>
                <a:cs typeface="David" panose="020E0502060401010101" pitchFamily="34" charset="-79"/>
              </a:rPr>
              <a:t>, והלכו ושרפו את שדה יואב.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496334" y="191068"/>
            <a:ext cx="5463654" cy="4524315"/>
          </a:xfrm>
          <a:prstGeom prst="rect">
            <a:avLst/>
          </a:prstGeom>
          <a:solidFill>
            <a:schemeClr val="accent6">
              <a:lumMod val="60000"/>
              <a:lumOff val="40000"/>
            </a:schemeClr>
          </a:solidFill>
        </p:spPr>
        <p:txBody>
          <a:bodyPr wrap="square">
            <a:spAutoFit/>
          </a:bodyPr>
          <a:lstStyle/>
          <a:p>
            <a:r>
              <a:rPr lang="he-IL" sz="3200" b="1"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וַיֵּ֧שֶׁב אַבְשָׁל֛וֹם בִּירֽוּשָׁלִַ֖ם </a:t>
            </a:r>
            <a:r>
              <a:rPr lang="he-IL" sz="3200" b="1" dirty="0" err="1" smtClean="0">
                <a:latin typeface="David" panose="020E0502060401010101" pitchFamily="34" charset="-79"/>
                <a:cs typeface="David" panose="020E0502060401010101" pitchFamily="34" charset="-79"/>
              </a:rPr>
              <a:t>שְׁנָתַ֣יִם</a:t>
            </a:r>
            <a:r>
              <a:rPr lang="he-IL" sz="3200" b="1" dirty="0" smtClean="0">
                <a:latin typeface="David" panose="020E0502060401010101" pitchFamily="34" charset="-79"/>
                <a:cs typeface="David" panose="020E0502060401010101" pitchFamily="34" charset="-79"/>
              </a:rPr>
              <a:t> יָמִ֑ים</a:t>
            </a:r>
            <a:r>
              <a:rPr lang="he-IL" sz="3200" dirty="0" smtClean="0">
                <a:latin typeface="David" panose="020E0502060401010101" pitchFamily="34" charset="-79"/>
                <a:cs typeface="David" panose="020E0502060401010101" pitchFamily="34" charset="-79"/>
              </a:rPr>
              <a:t> וּפְנֵ֥י הַמֶּ֖לֶךְ לֹ֥א רָאָֽה׃ </a:t>
            </a:r>
          </a:p>
          <a:p>
            <a:r>
              <a:rPr lang="he-IL" sz="3200" b="1"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וַיִּשְׁלַ֨ח אַבְשָׁל֜וֹם </a:t>
            </a:r>
            <a:r>
              <a:rPr lang="he-IL" sz="3200" dirty="0" err="1" smtClean="0">
                <a:latin typeface="David" panose="020E0502060401010101" pitchFamily="34" charset="-79"/>
                <a:cs typeface="David" panose="020E0502060401010101" pitchFamily="34" charset="-79"/>
              </a:rPr>
              <a:t>אֶל־יוֹאָ֗ב</a:t>
            </a:r>
            <a:r>
              <a:rPr lang="he-IL" sz="3200" dirty="0" smtClean="0">
                <a:latin typeface="David" panose="020E0502060401010101" pitchFamily="34" charset="-79"/>
                <a:cs typeface="David" panose="020E0502060401010101" pitchFamily="34" charset="-79"/>
              </a:rPr>
              <a:t> לִשְׁלֹ֤חַ אֹתוֹ֙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וְלֹ֥א אָבָ֖ה </a:t>
            </a:r>
            <a:r>
              <a:rPr lang="he-IL" sz="3200" dirty="0" smtClean="0">
                <a:latin typeface="David" panose="020E0502060401010101" pitchFamily="34" charset="-79"/>
                <a:cs typeface="David" panose="020E0502060401010101" pitchFamily="34" charset="-79"/>
              </a:rPr>
              <a:t>לָב֣וֹא אֵלָ֑יו וַיִּשְׁלַ֥ח עוֹד֙ שֵׁנִ֔ית וְלֹ֥א אָבָ֖ה לָבֽוֹא׃ </a:t>
            </a:r>
          </a:p>
          <a:p>
            <a:r>
              <a:rPr lang="he-IL" sz="3200" b="1"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וַיֹּ֨אמֶר </a:t>
            </a:r>
            <a:r>
              <a:rPr lang="he-IL" sz="3200" dirty="0" err="1" smtClean="0">
                <a:latin typeface="David" panose="020E0502060401010101" pitchFamily="34" charset="-79"/>
                <a:cs typeface="David" panose="020E0502060401010101" pitchFamily="34" charset="-79"/>
              </a:rPr>
              <a:t>אֶל־עֲבָדָ֜יו</a:t>
            </a:r>
            <a:r>
              <a:rPr lang="he-IL" sz="3200" dirty="0" smtClean="0">
                <a:latin typeface="David" panose="020E0502060401010101" pitchFamily="34" charset="-79"/>
                <a:cs typeface="David" panose="020E0502060401010101" pitchFamily="34" charset="-79"/>
              </a:rPr>
              <a:t> רְאוּ֩ </a:t>
            </a:r>
            <a:r>
              <a:rPr lang="he-IL" sz="3200" b="1" dirty="0" smtClean="0">
                <a:latin typeface="David" panose="020E0502060401010101" pitchFamily="34" charset="-79"/>
                <a:cs typeface="David" panose="020E0502060401010101" pitchFamily="34" charset="-79"/>
              </a:rPr>
              <a:t>חֶלְקַ֨ת יוֹאָ֤ב </a:t>
            </a:r>
            <a:r>
              <a:rPr lang="he-IL" sz="3200" dirty="0" err="1" smtClean="0">
                <a:latin typeface="David" panose="020E0502060401010101" pitchFamily="34" charset="-79"/>
                <a:cs typeface="David" panose="020E0502060401010101" pitchFamily="34" charset="-79"/>
              </a:rPr>
              <a:t>אֶל־יָדִי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וְלוֹ־שָׁ֣ם</a:t>
            </a:r>
            <a:r>
              <a:rPr lang="he-IL" sz="3200" dirty="0" smtClean="0">
                <a:latin typeface="David" panose="020E0502060401010101" pitchFamily="34" charset="-79"/>
                <a:cs typeface="David" panose="020E0502060401010101" pitchFamily="34" charset="-79"/>
              </a:rPr>
              <a:t> שְׂעֹרִ֔ים </a:t>
            </a:r>
            <a:r>
              <a:rPr lang="he-IL" sz="3200" b="1" dirty="0" smtClean="0">
                <a:latin typeface="David" panose="020E0502060401010101" pitchFamily="34" charset="-79"/>
                <a:cs typeface="David" panose="020E0502060401010101" pitchFamily="34" charset="-79"/>
              </a:rPr>
              <a:t>לְכ֖וּ וְהַצִּית֣וּהָ </a:t>
            </a:r>
            <a:r>
              <a:rPr lang="he-IL" sz="3200" dirty="0" smtClean="0">
                <a:latin typeface="David" panose="020E0502060401010101" pitchFamily="34" charset="-79"/>
                <a:cs typeface="David" panose="020E0502060401010101" pitchFamily="34" charset="-79"/>
              </a:rPr>
              <a:t>בָאֵ֑שׁ </a:t>
            </a:r>
            <a:r>
              <a:rPr lang="he-IL" sz="3200" dirty="0" err="1" smtClean="0">
                <a:latin typeface="David" panose="020E0502060401010101" pitchFamily="34" charset="-79"/>
                <a:cs typeface="David" panose="020E0502060401010101" pitchFamily="34" charset="-79"/>
              </a:rPr>
              <a:t>וַיַּצִּ֜תו</a:t>
            </a:r>
            <a:r>
              <a:rPr lang="he-IL" sz="3200" dirty="0" smtClean="0">
                <a:latin typeface="David" panose="020E0502060401010101" pitchFamily="34" charset="-79"/>
                <a:cs typeface="David" panose="020E0502060401010101" pitchFamily="34" charset="-79"/>
              </a:rPr>
              <a:t>ּ עַבְדֵ֧י אַבְשָׁל֛וֹם </a:t>
            </a:r>
            <a:r>
              <a:rPr lang="he-IL" sz="3200" dirty="0" err="1" smtClean="0">
                <a:latin typeface="David" panose="020E0502060401010101" pitchFamily="34" charset="-79"/>
                <a:cs typeface="David" panose="020E0502060401010101" pitchFamily="34" charset="-79"/>
              </a:rPr>
              <a:t>אֶת־הַחֶלְקָ֖ה</a:t>
            </a:r>
            <a:r>
              <a:rPr lang="he-IL" sz="3200" dirty="0" smtClean="0">
                <a:latin typeface="David" panose="020E0502060401010101" pitchFamily="34" charset="-79"/>
                <a:cs typeface="David" panose="020E0502060401010101" pitchFamily="34" charset="-79"/>
              </a:rPr>
              <a:t> בָּאֵֽשׁ׃</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6806181" y="4942078"/>
            <a:ext cx="2619375" cy="1743075"/>
          </a:xfrm>
          <a:prstGeom prst="rect">
            <a:avLst/>
          </a:prstGeom>
        </p:spPr>
      </p:pic>
      <p:pic>
        <p:nvPicPr>
          <p:cNvPr id="5" name="תמונה 4"/>
          <p:cNvPicPr>
            <a:picLocks noChangeAspect="1"/>
          </p:cNvPicPr>
          <p:nvPr/>
        </p:nvPicPr>
        <p:blipFill>
          <a:blip r:embed="rId4">
            <a:extLst>
              <a:ext uri="{BEBA8EAE-BF5A-486C-A8C5-ECC9F3942E4B}">
                <a14:imgProps xmlns:a14="http://schemas.microsoft.com/office/drawing/2010/main">
                  <a14:imgLayer r:embed="rId5">
                    <a14:imgEffect>
                      <a14:backgroundRemoval t="5778" b="89778" l="9778" r="97778"/>
                    </a14:imgEffect>
                  </a14:imgLayer>
                </a14:imgProps>
              </a:ext>
            </a:extLst>
          </a:blip>
          <a:stretch>
            <a:fillRect/>
          </a:stretch>
        </p:blipFill>
        <p:spPr>
          <a:xfrm>
            <a:off x="7085036" y="4350010"/>
            <a:ext cx="2143125" cy="2143125"/>
          </a:xfrm>
          <a:prstGeom prst="rect">
            <a:avLst/>
          </a:prstGeom>
        </p:spPr>
      </p:pic>
      <p:graphicFrame>
        <p:nvGraphicFramePr>
          <p:cNvPr id="6" name="טבלה 5"/>
          <p:cNvGraphicFramePr>
            <a:graphicFrameLocks noGrp="1"/>
          </p:cNvGraphicFramePr>
          <p:nvPr>
            <p:extLst>
              <p:ext uri="{D42A27DB-BD31-4B8C-83A1-F6EECF244321}">
                <p14:modId xmlns:p14="http://schemas.microsoft.com/office/powerpoint/2010/main" val="56024296"/>
              </p:ext>
            </p:extLst>
          </p:nvPr>
        </p:nvGraphicFramePr>
        <p:xfrm>
          <a:off x="941696" y="351176"/>
          <a:ext cx="4308480" cy="1737360"/>
        </p:xfrm>
        <a:graphic>
          <a:graphicData uri="http://schemas.openxmlformats.org/drawingml/2006/table">
            <a:tbl>
              <a:tblPr rtl="1" firstRow="1" bandRow="1">
                <a:tableStyleId>{8A107856-5554-42FB-B03E-39F5DBC370BA}</a:tableStyleId>
              </a:tblPr>
              <a:tblGrid>
                <a:gridCol w="2146492">
                  <a:extLst>
                    <a:ext uri="{9D8B030D-6E8A-4147-A177-3AD203B41FA5}">
                      <a16:colId xmlns:a16="http://schemas.microsoft.com/office/drawing/2014/main" val="201853289"/>
                    </a:ext>
                  </a:extLst>
                </a:gridCol>
                <a:gridCol w="2161988">
                  <a:extLst>
                    <a:ext uri="{9D8B030D-6E8A-4147-A177-3AD203B41FA5}">
                      <a16:colId xmlns:a16="http://schemas.microsoft.com/office/drawing/2014/main" val="58141786"/>
                    </a:ext>
                  </a:extLst>
                </a:gridCol>
              </a:tblGrid>
              <a:tr h="370840">
                <a:tc>
                  <a:txBody>
                    <a:bodyPr/>
                    <a:lstStyle/>
                    <a:p>
                      <a:pPr rtl="1"/>
                      <a:r>
                        <a:rPr lang="he-IL" sz="3200" dirty="0" smtClean="0">
                          <a:latin typeface="David" panose="020E0502060401010101" pitchFamily="34" charset="-79"/>
                          <a:cs typeface="David" panose="020E0502060401010101" pitchFamily="34" charset="-79"/>
                        </a:rPr>
                        <a:t>מילה:</a:t>
                      </a:r>
                      <a:endParaRPr lang="he-IL" sz="3200" dirty="0">
                        <a:latin typeface="David" panose="020E0502060401010101" pitchFamily="34" charset="-79"/>
                        <a:cs typeface="David" panose="020E0502060401010101" pitchFamily="34" charset="-79"/>
                      </a:endParaRPr>
                    </a:p>
                  </a:txBody>
                  <a:tcPr/>
                </a:tc>
                <a:tc>
                  <a:txBody>
                    <a:bodyPr/>
                    <a:lstStyle/>
                    <a:p>
                      <a:pPr rtl="1"/>
                      <a:r>
                        <a:rPr lang="he-IL" sz="3200" dirty="0" smtClean="0">
                          <a:latin typeface="David" panose="020E0502060401010101" pitchFamily="34" charset="-79"/>
                          <a:cs typeface="David" panose="020E0502060401010101" pitchFamily="34" charset="-79"/>
                        </a:rPr>
                        <a:t>ביאורה:</a:t>
                      </a:r>
                      <a:endParaRPr lang="he-IL" sz="32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605960286"/>
                  </a:ext>
                </a:extLst>
              </a:tr>
              <a:tr h="370840">
                <a:tc>
                  <a:txBody>
                    <a:bodyPr/>
                    <a:lstStyle/>
                    <a:p>
                      <a:pPr rtl="1"/>
                      <a:r>
                        <a:rPr lang="he-IL" sz="3200" dirty="0" smtClean="0">
                          <a:latin typeface="David" panose="020E0502060401010101" pitchFamily="34" charset="-79"/>
                          <a:cs typeface="David" panose="020E0502060401010101" pitchFamily="34" charset="-79"/>
                        </a:rPr>
                        <a:t>אבה</a:t>
                      </a:r>
                      <a:endParaRPr lang="he-IL" sz="3200" dirty="0">
                        <a:latin typeface="David" panose="020E0502060401010101" pitchFamily="34" charset="-79"/>
                        <a:cs typeface="David" panose="020E0502060401010101" pitchFamily="34" charset="-79"/>
                      </a:endParaRPr>
                    </a:p>
                  </a:txBody>
                  <a:tcPr/>
                </a:tc>
                <a:tc>
                  <a:txBody>
                    <a:bodyPr/>
                    <a:lstStyle/>
                    <a:p>
                      <a:pPr rtl="1"/>
                      <a:r>
                        <a:rPr lang="he-IL" sz="3200" dirty="0" smtClean="0">
                          <a:latin typeface="David" panose="020E0502060401010101" pitchFamily="34" charset="-79"/>
                          <a:cs typeface="David" panose="020E0502060401010101" pitchFamily="34" charset="-79"/>
                        </a:rPr>
                        <a:t>רצה</a:t>
                      </a:r>
                      <a:endParaRPr lang="he-IL" sz="32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203621698"/>
                  </a:ext>
                </a:extLst>
              </a:tr>
              <a:tr h="370840">
                <a:tc>
                  <a:txBody>
                    <a:bodyPr/>
                    <a:lstStyle/>
                    <a:p>
                      <a:pPr rtl="1"/>
                      <a:r>
                        <a:rPr lang="he-IL" sz="3200" dirty="0" smtClean="0">
                          <a:latin typeface="David" panose="020E0502060401010101" pitchFamily="34" charset="-79"/>
                          <a:cs typeface="David" panose="020E0502060401010101" pitchFamily="34" charset="-79"/>
                        </a:rPr>
                        <a:t>הציתוה</a:t>
                      </a:r>
                      <a:endParaRPr lang="he-IL" sz="3200" dirty="0">
                        <a:latin typeface="David" panose="020E0502060401010101" pitchFamily="34" charset="-79"/>
                        <a:cs typeface="David" panose="020E0502060401010101" pitchFamily="34" charset="-79"/>
                      </a:endParaRPr>
                    </a:p>
                  </a:txBody>
                  <a:tcPr/>
                </a:tc>
                <a:tc>
                  <a:txBody>
                    <a:bodyPr/>
                    <a:lstStyle/>
                    <a:p>
                      <a:pPr rtl="1"/>
                      <a:r>
                        <a:rPr lang="he-IL" sz="3200" dirty="0" smtClean="0">
                          <a:latin typeface="David" panose="020E0502060401010101" pitchFamily="34" charset="-79"/>
                          <a:cs typeface="David" panose="020E0502060401010101" pitchFamily="34" charset="-79"/>
                        </a:rPr>
                        <a:t>הבעירו באש</a:t>
                      </a:r>
                      <a:endParaRPr lang="he-IL" sz="3200"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478003583"/>
                  </a:ext>
                </a:extLst>
              </a:tr>
            </a:tbl>
          </a:graphicData>
        </a:graphic>
      </p:graphicFrame>
    </p:spTree>
    <p:extLst>
      <p:ext uri="{BB962C8B-B14F-4D97-AF65-F5344CB8AC3E}">
        <p14:creationId xmlns:p14="http://schemas.microsoft.com/office/powerpoint/2010/main" val="281525763"/>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899" y="218364"/>
            <a:ext cx="6032310" cy="649408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לא. </a:t>
            </a:r>
            <a:r>
              <a:rPr lang="he-IL" sz="3200" dirty="0" smtClean="0">
                <a:latin typeface="David" panose="020E0502060401010101" pitchFamily="34" charset="-79"/>
                <a:cs typeface="David" panose="020E0502060401010101" pitchFamily="34" charset="-79"/>
              </a:rPr>
              <a:t>בא יואב בסתר </a:t>
            </a:r>
            <a:r>
              <a:rPr lang="he-IL" sz="2800" dirty="0" smtClean="0">
                <a:latin typeface="David" panose="020E0502060401010101" pitchFamily="34" charset="-79"/>
                <a:cs typeface="David" panose="020E0502060401010101" pitchFamily="34" charset="-79"/>
              </a:rPr>
              <a:t>(שלא יבחינו ויאמרו שהוא קושר </a:t>
            </a:r>
            <a:r>
              <a:rPr lang="he-IL" sz="2800" dirty="0" err="1" smtClean="0">
                <a:latin typeface="David" panose="020E0502060401010101" pitchFamily="34" charset="-79"/>
                <a:cs typeface="David" panose="020E0502060401010101" pitchFamily="34" charset="-79"/>
              </a:rPr>
              <a:t>איתו</a:t>
            </a:r>
            <a:r>
              <a:rPr lang="he-IL" sz="2800" dirty="0" smtClean="0">
                <a:latin typeface="David" panose="020E0502060401010101" pitchFamily="34" charset="-79"/>
                <a:cs typeface="David" panose="020E0502060401010101" pitchFamily="34" charset="-79"/>
              </a:rPr>
              <a:t> דבר נגד המלך) </a:t>
            </a:r>
            <a:r>
              <a:rPr lang="he-IL" sz="3200" dirty="0" smtClean="0">
                <a:latin typeface="David" panose="020E0502060401010101" pitchFamily="34" charset="-79"/>
                <a:cs typeface="David" panose="020E0502060401010101" pitchFamily="34" charset="-79"/>
              </a:rPr>
              <a:t>וניכנס אל אבשלום הביתה. אמר לו- </a:t>
            </a:r>
            <a:r>
              <a:rPr lang="he-IL" sz="3200" b="1" dirty="0" smtClean="0">
                <a:latin typeface="David" panose="020E0502060401010101" pitchFamily="34" charset="-79"/>
                <a:cs typeface="David" panose="020E0502060401010101" pitchFamily="34" charset="-79"/>
              </a:rPr>
              <a:t>מדוע הבעירו משרתיך את השדה שבבעלותי באש</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ענה אבשלום- הרי שלחתי אליך שליחים שתבוא אלי, כדי שאשלח אותך אל דוד אבי. ותשאל אותו לשם מה הגעתי </a:t>
            </a:r>
            <a:r>
              <a:rPr lang="he-IL" sz="3200" dirty="0" err="1" smtClean="0">
                <a:latin typeface="David" panose="020E0502060401010101" pitchFamily="34" charset="-79"/>
                <a:cs typeface="David" panose="020E0502060401010101" pitchFamily="34" charset="-79"/>
              </a:rPr>
              <a:t>מגשור</a:t>
            </a:r>
            <a:r>
              <a:rPr lang="he-IL" sz="3200" dirty="0" smtClean="0">
                <a:latin typeface="David" panose="020E0502060401010101" pitchFamily="34" charset="-79"/>
                <a:cs typeface="David" panose="020E0502060401010101" pitchFamily="34" charset="-79"/>
              </a:rPr>
              <a:t> לירושלים? עדיף היה לי להישאר </a:t>
            </a:r>
            <a:r>
              <a:rPr lang="he-IL" sz="3200" dirty="0" err="1" smtClean="0">
                <a:latin typeface="David" panose="020E0502060401010101" pitchFamily="34" charset="-79"/>
                <a:cs typeface="David" panose="020E0502060401010101" pitchFamily="34" charset="-79"/>
              </a:rPr>
              <a:t>בגשור</a:t>
            </a:r>
            <a:r>
              <a:rPr lang="he-IL" sz="3200"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(שלא הייתי מבויש) </a:t>
            </a:r>
          </a:p>
          <a:p>
            <a:r>
              <a:rPr lang="he-IL" sz="3200" dirty="0" smtClean="0">
                <a:latin typeface="David" panose="020E0502060401010101" pitchFamily="34" charset="-79"/>
                <a:cs typeface="David" panose="020E0502060401010101" pitchFamily="34" charset="-79"/>
              </a:rPr>
              <a:t>וכעת או שאפגוש את אבי המלך </a:t>
            </a:r>
            <a:r>
              <a:rPr lang="he-IL" sz="2800" dirty="0" smtClean="0">
                <a:latin typeface="David" panose="020E0502060401010101" pitchFamily="34" charset="-79"/>
                <a:cs typeface="David" panose="020E0502060401010101" pitchFamily="34" charset="-79"/>
              </a:rPr>
              <a:t>(ואסביר לו למה הרגתי את אמנון). </a:t>
            </a:r>
            <a:r>
              <a:rPr lang="he-IL" sz="3200" dirty="0" smtClean="0">
                <a:latin typeface="David" panose="020E0502060401010101" pitchFamily="34" charset="-79"/>
                <a:cs typeface="David" panose="020E0502060401010101" pitchFamily="34" charset="-79"/>
              </a:rPr>
              <a:t>ואם אעפ"כ ימצא בי חובה אזי מקבל אני את דינו ויהרוג אותי.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537278" y="202974"/>
            <a:ext cx="5431808" cy="4524315"/>
          </a:xfrm>
          <a:prstGeom prst="rect">
            <a:avLst/>
          </a:prstGeom>
          <a:solidFill>
            <a:schemeClr val="accent2">
              <a:lumMod val="40000"/>
              <a:lumOff val="60000"/>
            </a:schemeClr>
          </a:solidFill>
          <a:ln w="28575">
            <a:solidFill>
              <a:schemeClr val="tx1"/>
            </a:solidFill>
          </a:ln>
        </p:spPr>
        <p:txBody>
          <a:bodyPr wrap="square">
            <a:spAutoFit/>
          </a:bodyPr>
          <a:lstStyle/>
          <a:p>
            <a:r>
              <a:rPr lang="he-IL" sz="3200" b="1"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וַיָּ֣קָם</a:t>
            </a:r>
            <a:r>
              <a:rPr lang="he-IL" sz="3200" dirty="0" smtClean="0">
                <a:latin typeface="David" panose="020E0502060401010101" pitchFamily="34" charset="-79"/>
                <a:cs typeface="David" panose="020E0502060401010101" pitchFamily="34" charset="-79"/>
              </a:rPr>
              <a:t> יוֹאָ֔ב וַיָּבֹ֥א </a:t>
            </a:r>
            <a:r>
              <a:rPr lang="he-IL" sz="3200" dirty="0" err="1" smtClean="0">
                <a:latin typeface="David" panose="020E0502060401010101" pitchFamily="34" charset="-79"/>
                <a:cs typeface="David" panose="020E0502060401010101" pitchFamily="34" charset="-79"/>
              </a:rPr>
              <a:t>אֶל־אַבְשָׁל֖וֹם</a:t>
            </a:r>
            <a:r>
              <a:rPr lang="he-IL" sz="3200" dirty="0" smtClean="0">
                <a:latin typeface="David" panose="020E0502060401010101" pitchFamily="34" charset="-79"/>
                <a:cs typeface="David" panose="020E0502060401010101" pitchFamily="34" charset="-79"/>
              </a:rPr>
              <a:t> הַבָּ֑יְתָה וַיֹּ֣אמֶר אֵלָ֔יו </a:t>
            </a:r>
            <a:r>
              <a:rPr lang="he-IL" sz="3200" b="1" dirty="0" smtClean="0">
                <a:latin typeface="David" panose="020E0502060401010101" pitchFamily="34" charset="-79"/>
                <a:cs typeface="David" panose="020E0502060401010101" pitchFamily="34" charset="-79"/>
              </a:rPr>
              <a:t>לָ֣מָּה הִצִּ֧יתוּ עֲבָדֶ֛יךָ </a:t>
            </a:r>
            <a:r>
              <a:rPr lang="he-IL" sz="3200" b="1" dirty="0" err="1" smtClean="0">
                <a:latin typeface="David" panose="020E0502060401010101" pitchFamily="34" charset="-79"/>
                <a:cs typeface="David" panose="020E0502060401010101" pitchFamily="34" charset="-79"/>
              </a:rPr>
              <a:t>אֶת־הַחֶלְקָ֥ה</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אֲשֶׁר־לִ֖י</a:t>
            </a:r>
            <a:r>
              <a:rPr lang="he-IL" sz="3200" b="1" dirty="0" smtClean="0">
                <a:latin typeface="David" panose="020E0502060401010101" pitchFamily="34" charset="-79"/>
                <a:cs typeface="David" panose="020E0502060401010101" pitchFamily="34" charset="-79"/>
              </a:rPr>
              <a:t> בָּאֵֽשׁ</a:t>
            </a:r>
            <a:r>
              <a:rPr lang="he-IL" sz="3200" dirty="0" smtClean="0">
                <a:latin typeface="David" panose="020E0502060401010101" pitchFamily="34" charset="-79"/>
                <a:cs typeface="David" panose="020E0502060401010101" pitchFamily="34" charset="-79"/>
              </a:rPr>
              <a:t>׃ </a:t>
            </a:r>
          </a:p>
          <a:p>
            <a:r>
              <a:rPr lang="he-IL" sz="3200" b="1" dirty="0" smtClean="0">
                <a:latin typeface="David" panose="020E0502060401010101" pitchFamily="34" charset="-79"/>
                <a:cs typeface="David" panose="020E0502060401010101" pitchFamily="34" charset="-79"/>
              </a:rPr>
              <a:t>לב</a:t>
            </a:r>
            <a:r>
              <a:rPr lang="he-IL" sz="3200" dirty="0" smtClean="0">
                <a:latin typeface="David" panose="020E0502060401010101" pitchFamily="34" charset="-79"/>
                <a:cs typeface="David" panose="020E0502060401010101" pitchFamily="34" charset="-79"/>
              </a:rPr>
              <a:t> וַיֹּ֣אמֶר אַבְשָׁל֣וֹם </a:t>
            </a:r>
            <a:r>
              <a:rPr lang="he-IL" sz="3200" dirty="0" err="1" smtClean="0">
                <a:latin typeface="David" panose="020E0502060401010101" pitchFamily="34" charset="-79"/>
                <a:cs typeface="David" panose="020E0502060401010101" pitchFamily="34" charset="-79"/>
              </a:rPr>
              <a:t>אֶל־יוֹאָ֡ב</a:t>
            </a:r>
            <a:r>
              <a:rPr lang="he-IL" sz="3200" dirty="0" smtClean="0">
                <a:latin typeface="David" panose="020E0502060401010101" pitchFamily="34" charset="-79"/>
                <a:cs typeface="David" panose="020E0502060401010101" pitchFamily="34" charset="-79"/>
              </a:rPr>
              <a:t> הִנֵּ֣ה שָׁלַ֣חְתִּי אֵלֶ֣יךָ ׀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בֹּ֣א הֵ֠נָּה וְאֶשְׁלְחָה֩ אֹֽתְךָ֨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לָ֤מָּה בָּ֨אתִי֙ </a:t>
            </a:r>
            <a:r>
              <a:rPr lang="he-IL" sz="3200" dirty="0" err="1" smtClean="0">
                <a:latin typeface="David" panose="020E0502060401010101" pitchFamily="34" charset="-79"/>
                <a:cs typeface="David" panose="020E0502060401010101" pitchFamily="34" charset="-79"/>
              </a:rPr>
              <a:t>מִגְּשׁ֔וּר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ט֥וֹב לִ֖י עֹ֣ד </a:t>
            </a:r>
            <a:r>
              <a:rPr lang="he-IL" sz="3200" b="1" dirty="0" err="1" smtClean="0">
                <a:latin typeface="David" panose="020E0502060401010101" pitchFamily="34" charset="-79"/>
                <a:cs typeface="David" panose="020E0502060401010101" pitchFamily="34" charset="-79"/>
              </a:rPr>
              <a:t>אֲנִי־שָׁ֑ם</a:t>
            </a:r>
            <a:r>
              <a:rPr lang="he-IL" sz="3200" b="1" dirty="0" smtClean="0">
                <a:latin typeface="David" panose="020E0502060401010101" pitchFamily="34" charset="-79"/>
                <a:cs typeface="David" panose="020E0502060401010101" pitchFamily="34" charset="-79"/>
              </a:rPr>
              <a:t> וְעַתָּ֗ה אֶרְאֶה֙ פְּנֵ֣י הַמֶּ֔לֶךְ </a:t>
            </a:r>
            <a:r>
              <a:rPr lang="he-IL" sz="3200" b="1" dirty="0" err="1" smtClean="0">
                <a:latin typeface="David" panose="020E0502060401010101" pitchFamily="34" charset="-79"/>
                <a:cs typeface="David" panose="020E0502060401010101" pitchFamily="34" charset="-79"/>
              </a:rPr>
              <a:t>וְאִם־יֶשׁ־בִּ֥י</a:t>
            </a:r>
            <a:r>
              <a:rPr lang="he-IL" sz="3200" b="1"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עָוֺ֖ן</a:t>
            </a:r>
            <a:r>
              <a:rPr lang="he-IL" sz="3200" b="1" dirty="0" smtClean="0">
                <a:latin typeface="David" panose="020E0502060401010101" pitchFamily="34" charset="-79"/>
                <a:cs typeface="David" panose="020E0502060401010101" pitchFamily="34" charset="-79"/>
              </a:rPr>
              <a:t> וֶֽהֱמִתָֽנִי׃</a:t>
            </a:r>
            <a:endParaRPr lang="he-IL" sz="3200" b="1" dirty="0">
              <a:latin typeface="David" panose="020E0502060401010101" pitchFamily="34" charset="-79"/>
              <a:cs typeface="David" panose="020E0502060401010101" pitchFamily="34" charset="-79"/>
            </a:endParaRPr>
          </a:p>
        </p:txBody>
      </p:sp>
      <p:sp>
        <p:nvSpPr>
          <p:cNvPr id="4" name="TextBox 3"/>
          <p:cNvSpPr txBox="1"/>
          <p:nvPr/>
        </p:nvSpPr>
        <p:spPr>
          <a:xfrm>
            <a:off x="3411941" y="202974"/>
            <a:ext cx="6059606" cy="304698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"מדוע באתי </a:t>
            </a:r>
            <a:r>
              <a:rPr lang="he-IL" sz="3200" b="1" u="sng" dirty="0" err="1" smtClean="0">
                <a:latin typeface="David" panose="020E0502060401010101" pitchFamily="34" charset="-79"/>
                <a:cs typeface="David" panose="020E0502060401010101" pitchFamily="34" charset="-79"/>
              </a:rPr>
              <a:t>מגשור</a:t>
            </a:r>
            <a:r>
              <a:rPr lang="he-IL" sz="3200" b="1" u="sng" dirty="0" smtClean="0">
                <a:latin typeface="David" panose="020E0502060401010101" pitchFamily="34" charset="-79"/>
                <a:cs typeface="David" panose="020E0502060401010101" pitchFamily="34" charset="-79"/>
              </a:rPr>
              <a:t>.. טוב לי עוד אני שם"- </a:t>
            </a:r>
            <a:r>
              <a:rPr lang="he-IL" sz="3200" dirty="0" smtClean="0">
                <a:latin typeface="David" panose="020E0502060401010101" pitchFamily="34" charset="-79"/>
                <a:cs typeface="David" panose="020E0502060401010101" pitchFamily="34" charset="-79"/>
              </a:rPr>
              <a:t>בעודני שם </a:t>
            </a:r>
            <a:r>
              <a:rPr lang="he-IL" sz="3200" dirty="0" err="1" smtClean="0">
                <a:latin typeface="David" panose="020E0502060401010101" pitchFamily="34" charset="-79"/>
                <a:cs typeface="David" panose="020E0502060401010101" pitchFamily="34" charset="-79"/>
              </a:rPr>
              <a:t>בגשור</a:t>
            </a:r>
            <a:r>
              <a:rPr lang="he-IL" sz="3200" dirty="0" smtClean="0">
                <a:latin typeface="David" panose="020E0502060401010101" pitchFamily="34" charset="-79"/>
                <a:cs typeface="David" panose="020E0502060401010101" pitchFamily="34" charset="-79"/>
              </a:rPr>
              <a:t>, היה כל אדם מפחד ממני שהיו חושבים שהמלך אוהב אותי. עכשיו שרואים אותי כאן אצל אבא, והוא לא רוצה לראות אותי, חושבים שאבא מבקש להרוג אותי.</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807282584"/>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785" y="245659"/>
            <a:ext cx="6373505" cy="2554545"/>
          </a:xfrm>
          <a:prstGeom prst="rect">
            <a:avLst/>
          </a:prstGeom>
          <a:solidFill>
            <a:schemeClr val="accent5">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לג</a:t>
            </a:r>
            <a:r>
              <a:rPr lang="he-IL" sz="3200" dirty="0" smtClean="0">
                <a:latin typeface="David" panose="020E0502060401010101" pitchFamily="34" charset="-79"/>
                <a:cs typeface="David" panose="020E0502060401010101" pitchFamily="34" charset="-79"/>
              </a:rPr>
              <a:t>. הלך יואב אל המלך דוד ומסר לו את דברי אבשלום. אז </a:t>
            </a:r>
            <a:r>
              <a:rPr lang="he-IL" sz="3200" b="1" dirty="0" smtClean="0">
                <a:latin typeface="David" panose="020E0502060401010101" pitchFamily="34" charset="-79"/>
                <a:cs typeface="David" panose="020E0502060401010101" pitchFamily="34" charset="-79"/>
              </a:rPr>
              <a:t>קרא דוד לאבשלום, ונכנס אל אביו דוד והשתחווה לכבודו </a:t>
            </a:r>
            <a:r>
              <a:rPr lang="he-IL" sz="3200" dirty="0" smtClean="0">
                <a:latin typeface="David" panose="020E0502060401010101" pitchFamily="34" charset="-79"/>
                <a:cs typeface="David" panose="020E0502060401010101" pitchFamily="34" charset="-79"/>
              </a:rPr>
              <a:t>כל פניו עד הרצפה, לפני המלך, ולאות פיוס נשק המלך לאבשלום.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987653" y="245659"/>
            <a:ext cx="4967785" cy="2554545"/>
          </a:xfrm>
          <a:prstGeom prst="rect">
            <a:avLst/>
          </a:prstGeom>
          <a:solidFill>
            <a:schemeClr val="accent2">
              <a:lumMod val="60000"/>
              <a:lumOff val="40000"/>
            </a:schemeClr>
          </a:solidFill>
        </p:spPr>
        <p:txBody>
          <a:bodyPr wrap="square">
            <a:spAutoFit/>
          </a:bodyPr>
          <a:lstStyle/>
          <a:p>
            <a:r>
              <a:rPr lang="he-IL" sz="3200" b="1" dirty="0" smtClean="0">
                <a:latin typeface="David" panose="020E0502060401010101" pitchFamily="34" charset="-79"/>
                <a:cs typeface="David" panose="020E0502060401010101" pitchFamily="34" charset="-79"/>
              </a:rPr>
              <a:t>לג</a:t>
            </a:r>
            <a:r>
              <a:rPr lang="he-IL" sz="3200" dirty="0" smtClean="0">
                <a:latin typeface="David" panose="020E0502060401010101" pitchFamily="34" charset="-79"/>
                <a:cs typeface="David" panose="020E0502060401010101" pitchFamily="34" charset="-79"/>
              </a:rPr>
              <a:t> וַיָּבֹ֨א יוֹאָ֣ב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וַיַּגֶּד־לוֹ֒ וַיִּקְרָ֤א </a:t>
            </a:r>
            <a:r>
              <a:rPr lang="he-IL" sz="3200" dirty="0" err="1" smtClean="0">
                <a:latin typeface="David" panose="020E0502060401010101" pitchFamily="34" charset="-79"/>
                <a:cs typeface="David" panose="020E0502060401010101" pitchFamily="34" charset="-79"/>
              </a:rPr>
              <a:t>אֶל־אַבְשָׁלוֹם</a:t>
            </a:r>
            <a:r>
              <a:rPr lang="he-IL" sz="3200" dirty="0" smtClean="0">
                <a:latin typeface="David" panose="020E0502060401010101" pitchFamily="34" charset="-79"/>
                <a:cs typeface="David" panose="020E0502060401010101" pitchFamily="34" charset="-79"/>
              </a:rPr>
              <a:t>֙ וַיָּבֹ֣א </a:t>
            </a:r>
            <a:r>
              <a:rPr lang="he-IL" sz="3200" dirty="0" err="1" smtClean="0">
                <a:latin typeface="David" panose="020E0502060401010101" pitchFamily="34" charset="-79"/>
                <a:cs typeface="David" panose="020E0502060401010101" pitchFamily="34" charset="-79"/>
              </a:rPr>
              <a:t>אֶל־הַמֶּ֔לֶך</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וַיִּשְׁתַּ֨חו</a:t>
            </a:r>
            <a:r>
              <a:rPr lang="he-IL" sz="3200" dirty="0" smtClean="0">
                <a:latin typeface="David" panose="020E0502060401010101" pitchFamily="34" charset="-79"/>
                <a:cs typeface="David" panose="020E0502060401010101" pitchFamily="34" charset="-79"/>
              </a:rPr>
              <a:t>ּ ל֧וֹ </a:t>
            </a:r>
            <a:r>
              <a:rPr lang="he-IL" sz="3200" dirty="0" err="1" smtClean="0">
                <a:latin typeface="David" panose="020E0502060401010101" pitchFamily="34" charset="-79"/>
                <a:cs typeface="David" panose="020E0502060401010101" pitchFamily="34" charset="-79"/>
              </a:rPr>
              <a:t>עַל־אַפָּ֛יו</a:t>
            </a:r>
            <a:r>
              <a:rPr lang="he-IL" sz="3200" dirty="0" smtClean="0">
                <a:latin typeface="David" panose="020E0502060401010101" pitchFamily="34" charset="-79"/>
                <a:cs typeface="David" panose="020E0502060401010101" pitchFamily="34" charset="-79"/>
              </a:rPr>
              <a:t> אַ֖רְצָה לִפְנֵ֣י הַמֶּ֑לֶךְ </a:t>
            </a:r>
            <a:r>
              <a:rPr lang="he-IL" sz="3200" dirty="0" err="1" smtClean="0">
                <a:latin typeface="David" panose="020E0502060401010101" pitchFamily="34" charset="-79"/>
                <a:cs typeface="David" panose="020E0502060401010101" pitchFamily="34" charset="-79"/>
              </a:rPr>
              <a:t>וַיִּשַּׁ֥ק</a:t>
            </a:r>
            <a:r>
              <a:rPr lang="he-IL" sz="3200" dirty="0" smtClean="0">
                <a:latin typeface="David" panose="020E0502060401010101" pitchFamily="34" charset="-79"/>
                <a:cs typeface="David" panose="020E0502060401010101" pitchFamily="34" charset="-79"/>
              </a:rPr>
              <a:t> הַמֶּ֖לֶךְ לְאַבְשָׁלֽוֹם׃</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828461" y="3103372"/>
            <a:ext cx="5258440" cy="3499253"/>
          </a:xfrm>
          <a:prstGeom prst="rect">
            <a:avLst/>
          </a:prstGeom>
        </p:spPr>
      </p:pic>
    </p:spTree>
    <p:extLst>
      <p:ext uri="{BB962C8B-B14F-4D97-AF65-F5344CB8AC3E}">
        <p14:creationId xmlns:p14="http://schemas.microsoft.com/office/powerpoint/2010/main" val="419636018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3899" y="136477"/>
            <a:ext cx="11477767" cy="5509200"/>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סכום הפרק:</a:t>
            </a:r>
          </a:p>
          <a:p>
            <a:r>
              <a:rPr lang="he-IL" sz="3200" dirty="0" smtClean="0">
                <a:latin typeface="David" panose="020E0502060401010101" pitchFamily="34" charset="-79"/>
                <a:cs typeface="David" panose="020E0502060401010101" pitchFamily="34" charset="-79"/>
              </a:rPr>
              <a:t>יואב שולח אישה מתקוע אל המלך ואומר לה שתתאבל ותלבש בגדי </a:t>
            </a:r>
            <a:r>
              <a:rPr lang="he-IL" sz="3200" dirty="0" err="1" smtClean="0">
                <a:latin typeface="David" panose="020E0502060401010101" pitchFamily="34" charset="-79"/>
                <a:cs typeface="David" panose="020E0502060401010101" pitchFamily="34" charset="-79"/>
              </a:rPr>
              <a:t>אבילות</a:t>
            </a:r>
            <a:r>
              <a:rPr lang="he-IL" sz="3200" dirty="0" smtClean="0">
                <a:latin typeface="David" panose="020E0502060401010101" pitchFamily="34" charset="-79"/>
                <a:cs typeface="David" panose="020E0502060401010101" pitchFamily="34" charset="-79"/>
              </a:rPr>
              <a:t> ותספר למלך משל שהיו לה שני בנים ואחד הרג את אחיו. וכעת רוצה המשפחה להרוג את האח שהרג. </a:t>
            </a:r>
          </a:p>
          <a:p>
            <a:r>
              <a:rPr lang="he-IL" sz="3200" dirty="0" smtClean="0">
                <a:latin typeface="David" panose="020E0502060401010101" pitchFamily="34" charset="-79"/>
                <a:cs typeface="David" panose="020E0502060401010101" pitchFamily="34" charset="-79"/>
              </a:rPr>
              <a:t>דוד אומר לה שתישלח אליו את מי שרוצה להרוג את בנה. והוא ישמור עליו</a:t>
            </a:r>
          </a:p>
          <a:p>
            <a:r>
              <a:rPr lang="he-IL" sz="3200" dirty="0" smtClean="0">
                <a:latin typeface="David" panose="020E0502060401010101" pitchFamily="34" charset="-79"/>
                <a:cs typeface="David" panose="020E0502060401010101" pitchFamily="34" charset="-79"/>
              </a:rPr>
              <a:t>אמרה האישה למלך שאותו דין יעשה לאבשלום בנו ויחזירו לירושלים.</a:t>
            </a:r>
          </a:p>
          <a:p>
            <a:r>
              <a:rPr lang="he-IL" sz="3200" dirty="0" smtClean="0">
                <a:latin typeface="David" panose="020E0502060401010101" pitchFamily="34" charset="-79"/>
                <a:cs typeface="David" panose="020E0502060401010101" pitchFamily="34" charset="-79"/>
              </a:rPr>
              <a:t>המלך מבין שיואב אחראי על כך, קורא לו שילך ויביא את אבשלום, אך עדיין לא רצה לראותו. אבשלום היה יפה מכל אחיו. ונולדו לו שלושה בנים ובת.</a:t>
            </a:r>
          </a:p>
          <a:p>
            <a:r>
              <a:rPr lang="he-IL" sz="3200" dirty="0" smtClean="0">
                <a:latin typeface="David" panose="020E0502060401010101" pitchFamily="34" charset="-79"/>
                <a:cs typeface="David" panose="020E0502060401010101" pitchFamily="34" charset="-79"/>
              </a:rPr>
              <a:t>לאחר שישב אבשלום שנתיים בירושלים ביקש מיואב שיפגיש אותו עם אביו, יואב נמנע ולא בא ולכן אבשלום שרף לו שדה שעורים שהייתה שייכת לו. לבסוף דוד קורא לאבשלום לביתו.</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2977486" y="5645677"/>
            <a:ext cx="6644185" cy="1200329"/>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סימן לפרק: </a:t>
            </a:r>
          </a:p>
          <a:p>
            <a:r>
              <a:rPr lang="he-IL" sz="3200" b="1" u="sng" dirty="0" smtClean="0">
                <a:latin typeface="David" panose="020E0502060401010101" pitchFamily="34" charset="-79"/>
                <a:cs typeface="David" panose="020E0502060401010101" pitchFamily="34" charset="-79"/>
              </a:rPr>
              <a:t>יד'= </a:t>
            </a:r>
            <a:r>
              <a:rPr lang="he-IL" sz="3200" dirty="0" smtClean="0">
                <a:latin typeface="David" panose="020E0502060401010101" pitchFamily="34" charset="-79"/>
                <a:cs typeface="David" panose="020E0502060401010101" pitchFamily="34" charset="-79"/>
              </a:rPr>
              <a:t>ראשי תיבות </a:t>
            </a:r>
            <a:r>
              <a:rPr lang="he-IL" sz="4000" b="1"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ואב </a:t>
            </a:r>
            <a:r>
              <a:rPr lang="he-IL" sz="4000" b="1"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ואג לאבשלום</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19168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טבלה 2"/>
          <p:cNvGraphicFramePr>
            <a:graphicFrameLocks noGrp="1"/>
          </p:cNvGraphicFramePr>
          <p:nvPr>
            <p:extLst>
              <p:ext uri="{D42A27DB-BD31-4B8C-83A1-F6EECF244321}">
                <p14:modId xmlns:p14="http://schemas.microsoft.com/office/powerpoint/2010/main" val="1668719997"/>
              </p:ext>
            </p:extLst>
          </p:nvPr>
        </p:nvGraphicFramePr>
        <p:xfrm>
          <a:off x="354841" y="1105090"/>
          <a:ext cx="11546006" cy="5203569"/>
        </p:xfrm>
        <a:graphic>
          <a:graphicData uri="http://schemas.openxmlformats.org/drawingml/2006/table">
            <a:tbl>
              <a:tblPr rtl="1">
                <a:tableStyleId>{08FB837D-C827-4EFA-A057-4D05807E0F7C}</a:tableStyleId>
              </a:tblPr>
              <a:tblGrid>
                <a:gridCol w="1026311">
                  <a:extLst>
                    <a:ext uri="{9D8B030D-6E8A-4147-A177-3AD203B41FA5}">
                      <a16:colId xmlns:a16="http://schemas.microsoft.com/office/drawing/2014/main" val="3565411353"/>
                    </a:ext>
                  </a:extLst>
                </a:gridCol>
                <a:gridCol w="10519695">
                  <a:extLst>
                    <a:ext uri="{9D8B030D-6E8A-4147-A177-3AD203B41FA5}">
                      <a16:colId xmlns:a16="http://schemas.microsoft.com/office/drawing/2014/main" val="3900692990"/>
                    </a:ext>
                  </a:extLst>
                </a:gridCol>
              </a:tblGrid>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400" dirty="0">
                          <a:effectLst/>
                          <a:latin typeface="David" panose="020E0502060401010101" pitchFamily="34" charset="-79"/>
                          <a:cs typeface="David" panose="020E0502060401010101" pitchFamily="34" charset="-79"/>
                        </a:rPr>
                        <a:t>בפסוק א' כתוב שדוד התגעגע לאבשלום</a:t>
                      </a:r>
                      <a:endParaRPr lang="en-US" sz="2400" dirty="0">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2639522594"/>
                  </a:ext>
                </a:extLst>
              </a:tr>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a:effectLst/>
                          <a:latin typeface="David" panose="020E0502060401010101" pitchFamily="34" charset="-79"/>
                          <a:cs typeface="David" panose="020E0502060401010101" pitchFamily="34" charset="-79"/>
                        </a:rPr>
                        <a:t>יואב לקח מתקוע </a:t>
                      </a:r>
                      <a:r>
                        <a:rPr lang="he-IL" sz="2400" kern="1200" dirty="0" err="1">
                          <a:effectLst/>
                          <a:latin typeface="David" panose="020E0502060401010101" pitchFamily="34" charset="-79"/>
                          <a:cs typeface="David" panose="020E0502060401010101" pitchFamily="34" charset="-79"/>
                        </a:rPr>
                        <a:t>אשה</a:t>
                      </a:r>
                      <a:r>
                        <a:rPr lang="he-IL" sz="2400" kern="1200" dirty="0">
                          <a:effectLst/>
                          <a:latin typeface="David" panose="020E0502060401010101" pitchFamily="34" charset="-79"/>
                          <a:cs typeface="David" panose="020E0502060401010101" pitchFamily="34" charset="-79"/>
                        </a:rPr>
                        <a:t> חכמה, כדי שתגרום לדוד להחזיר את אבשלום מגלותו</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4225975147"/>
                  </a:ext>
                </a:extLst>
              </a:tr>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err="1">
                          <a:effectLst/>
                          <a:latin typeface="David" panose="020E0502060401010101" pitchFamily="34" charset="-79"/>
                          <a:cs typeface="David" panose="020E0502060401010101" pitchFamily="34" charset="-79"/>
                        </a:rPr>
                        <a:t>האשה</a:t>
                      </a:r>
                      <a:r>
                        <a:rPr lang="he-IL" sz="2400" kern="1200" dirty="0">
                          <a:effectLst/>
                          <a:latin typeface="David" panose="020E0502060401010101" pitchFamily="34" charset="-79"/>
                          <a:cs typeface="David" panose="020E0502060401010101" pitchFamily="34" charset="-79"/>
                        </a:rPr>
                        <a:t> מתקוע מתחפשת לאשה שמחה</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172833133"/>
                  </a:ext>
                </a:extLst>
              </a:tr>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err="1">
                          <a:effectLst/>
                          <a:latin typeface="David" panose="020E0502060401010101" pitchFamily="34" charset="-79"/>
                          <a:cs typeface="David" panose="020E0502060401010101" pitchFamily="34" charset="-79"/>
                        </a:rPr>
                        <a:t>האשה</a:t>
                      </a:r>
                      <a:r>
                        <a:rPr lang="he-IL" sz="2400" kern="1200" dirty="0">
                          <a:effectLst/>
                          <a:latin typeface="David" panose="020E0502060401010101" pitchFamily="34" charset="-79"/>
                          <a:cs typeface="David" panose="020E0502060401010101" pitchFamily="34" charset="-79"/>
                        </a:rPr>
                        <a:t> מתקוע באה לפני המלך דוד ומבקשת שיושיע אותה</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3975386725"/>
                  </a:ext>
                </a:extLst>
              </a:tr>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err="1">
                          <a:effectLst/>
                          <a:latin typeface="David" panose="020E0502060401010101" pitchFamily="34" charset="-79"/>
                          <a:cs typeface="David" panose="020E0502060401010101" pitchFamily="34" charset="-79"/>
                        </a:rPr>
                        <a:t>האשה</a:t>
                      </a:r>
                      <a:r>
                        <a:rPr lang="he-IL" sz="2400" kern="1200" dirty="0">
                          <a:effectLst/>
                          <a:latin typeface="David" panose="020E0502060401010101" pitchFamily="34" charset="-79"/>
                          <a:cs typeface="David" panose="020E0502060401010101" pitchFamily="34" charset="-79"/>
                        </a:rPr>
                        <a:t> מתקוע סיפרה שהיא אלמנה , אם לשני בנים</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38264463"/>
                  </a:ext>
                </a:extLst>
              </a:tr>
              <a:tr h="598265">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000" kern="1200" dirty="0" err="1">
                          <a:effectLst/>
                          <a:latin typeface="David" panose="020E0502060401010101" pitchFamily="34" charset="-79"/>
                          <a:cs typeface="David" panose="020E0502060401010101" pitchFamily="34" charset="-79"/>
                        </a:rPr>
                        <a:t>האשה</a:t>
                      </a:r>
                      <a:r>
                        <a:rPr lang="he-IL" sz="2000" kern="1200" dirty="0">
                          <a:effectLst/>
                          <a:latin typeface="David" panose="020E0502060401010101" pitchFamily="34" charset="-79"/>
                          <a:cs typeface="David" panose="020E0502060401010101" pitchFamily="34" charset="-79"/>
                        </a:rPr>
                        <a:t> מתקוע מספרת על ריב שני בניה: " וּלְשִׁפְחָתְךָ שְׁנֵי בָנִים וַיִּנָּצוּ שְׁנֵיהֶם בַּשָּׂדֶה"</a:t>
                      </a:r>
                      <a:endParaRPr lang="en-US" sz="20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3398276056"/>
                  </a:ext>
                </a:extLst>
              </a:tr>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err="1">
                          <a:effectLst/>
                          <a:latin typeface="David" panose="020E0502060401010101" pitchFamily="34" charset="-79"/>
                          <a:cs typeface="David" panose="020E0502060401010101" pitchFamily="34" charset="-79"/>
                        </a:rPr>
                        <a:t>האשה</a:t>
                      </a:r>
                      <a:r>
                        <a:rPr lang="he-IL" sz="2400" kern="1200" dirty="0">
                          <a:effectLst/>
                          <a:latin typeface="David" panose="020E0502060401010101" pitchFamily="34" charset="-79"/>
                          <a:cs typeface="David" panose="020E0502060401010101" pitchFamily="34" charset="-79"/>
                        </a:rPr>
                        <a:t> החכמה סיפרה לדוד שהמשפחה מנסה להפעיל גאולת דם על בנה השני</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2844008232"/>
                  </a:ext>
                </a:extLst>
              </a:tr>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a:effectLst/>
                          <a:latin typeface="David" panose="020E0502060401010101" pitchFamily="34" charset="-79"/>
                          <a:cs typeface="David" panose="020E0502060401010101" pitchFamily="34" charset="-79"/>
                        </a:rPr>
                        <a:t>דוד אומר לאשה שהמשפחה צודקת ולא היא</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4042019252"/>
                  </a:ext>
                </a:extLst>
              </a:tr>
              <a:tr h="51279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err="1">
                          <a:effectLst/>
                          <a:latin typeface="David" panose="020E0502060401010101" pitchFamily="34" charset="-79"/>
                          <a:cs typeface="David" panose="020E0502060401010101" pitchFamily="34" charset="-79"/>
                        </a:rPr>
                        <a:t>האשה</a:t>
                      </a:r>
                      <a:r>
                        <a:rPr lang="he-IL" sz="2400" kern="1200" dirty="0">
                          <a:effectLst/>
                          <a:latin typeface="David" panose="020E0502060401010101" pitchFamily="34" charset="-79"/>
                          <a:cs typeface="David" panose="020E0502060401010101" pitchFamily="34" charset="-79"/>
                        </a:rPr>
                        <a:t> שואלת את דוד מדוע הוא לא מחזיר בן מודח</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597121566"/>
                  </a:ext>
                </a:extLst>
              </a:tr>
              <a:tr h="217874">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algn="r" defTabSz="914400" rtl="1" eaLnBrk="1" latinLnBrk="0" hangingPunct="1">
                        <a:lnSpc>
                          <a:spcPct val="150000"/>
                        </a:lnSpc>
                        <a:spcAft>
                          <a:spcPts val="0"/>
                        </a:spcAft>
                      </a:pPr>
                      <a:r>
                        <a:rPr lang="he-IL" sz="2400" kern="1200" dirty="0">
                          <a:effectLst/>
                          <a:latin typeface="David" panose="020E0502060401010101" pitchFamily="34" charset="-79"/>
                          <a:cs typeface="David" panose="020E0502060401010101" pitchFamily="34" charset="-79"/>
                        </a:rPr>
                        <a:t>המלך מבין </a:t>
                      </a:r>
                      <a:r>
                        <a:rPr lang="he-IL" sz="2400" kern="1200" dirty="0" err="1">
                          <a:effectLst/>
                          <a:latin typeface="David" panose="020E0502060401010101" pitchFamily="34" charset="-79"/>
                          <a:cs typeface="David" panose="020E0502060401010101" pitchFamily="34" charset="-79"/>
                        </a:rPr>
                        <a:t>שהאשה</a:t>
                      </a:r>
                      <a:r>
                        <a:rPr lang="he-IL" sz="2400" kern="1200" dirty="0">
                          <a:effectLst/>
                          <a:latin typeface="David" panose="020E0502060401010101" pitchFamily="34" charset="-79"/>
                          <a:cs typeface="David" panose="020E0502060401010101" pitchFamily="34" charset="-79"/>
                        </a:rPr>
                        <a:t> נשלחה </a:t>
                      </a:r>
                      <a:r>
                        <a:rPr lang="he-IL" sz="2400" kern="1200" dirty="0" err="1">
                          <a:effectLst/>
                          <a:latin typeface="David" panose="020E0502060401010101" pitchFamily="34" charset="-79"/>
                          <a:cs typeface="David" panose="020E0502060401010101" pitchFamily="34" charset="-79"/>
                        </a:rPr>
                        <a:t>ע'י</a:t>
                      </a:r>
                      <a:r>
                        <a:rPr lang="he-IL" sz="2400" kern="1200" dirty="0">
                          <a:effectLst/>
                          <a:latin typeface="David" panose="020E0502060401010101" pitchFamily="34" charset="-79"/>
                          <a:cs typeface="David" panose="020E0502060401010101" pitchFamily="34" charset="-79"/>
                        </a:rPr>
                        <a:t> יואב</a:t>
                      </a:r>
                      <a:endParaRPr lang="en-US" sz="2400" kern="1200" dirty="0">
                        <a:solidFill>
                          <a:schemeClr val="tx1"/>
                        </a:solidFill>
                        <a:effectLst/>
                        <a:latin typeface="David" panose="020E0502060401010101" pitchFamily="34" charset="-79"/>
                        <a:ea typeface="Times New Roman" panose="02020603050405020304" pitchFamily="18" charset="0"/>
                        <a:cs typeface="David" panose="020E0502060401010101" pitchFamily="34" charset="-79"/>
                      </a:endParaRPr>
                    </a:p>
                  </a:txBody>
                  <a:tcPr marL="68580" marR="68580" marT="0" marB="0"/>
                </a:tc>
                <a:extLst>
                  <a:ext uri="{0D108BD9-81ED-4DB2-BD59-A6C34878D82A}">
                    <a16:rowId xmlns:a16="http://schemas.microsoft.com/office/drawing/2014/main" val="4040996995"/>
                  </a:ext>
                </a:extLst>
              </a:tr>
            </a:tbl>
          </a:graphicData>
        </a:graphic>
      </p:graphicFrame>
      <p:sp>
        <p:nvSpPr>
          <p:cNvPr id="4" name="TextBox 3"/>
          <p:cNvSpPr txBox="1"/>
          <p:nvPr/>
        </p:nvSpPr>
        <p:spPr>
          <a:xfrm>
            <a:off x="4053386" y="163772"/>
            <a:ext cx="3807726" cy="830997"/>
          </a:xfrm>
          <a:prstGeom prst="rect">
            <a:avLst/>
          </a:prstGeom>
          <a:solidFill>
            <a:schemeClr val="accent2">
              <a:lumMod val="60000"/>
              <a:lumOff val="40000"/>
            </a:schemeClr>
          </a:solidFill>
          <a:ln w="38100">
            <a:solidFill>
              <a:schemeClr val="tx1"/>
            </a:solidFill>
          </a:ln>
        </p:spPr>
        <p:txBody>
          <a:bodyPr wrap="square" rtlCol="1">
            <a:spAutoFit/>
          </a:bodyPr>
          <a:lstStyle/>
          <a:p>
            <a:r>
              <a:rPr lang="he-IL" sz="4800" b="1" dirty="0" smtClean="0">
                <a:latin typeface="David" panose="020E0502060401010101" pitchFamily="34" charset="-79"/>
                <a:cs typeface="David" panose="020E0502060401010101" pitchFamily="34" charset="-79"/>
              </a:rPr>
              <a:t>נכון או לא נכון:</a:t>
            </a:r>
            <a:endParaRPr lang="he-IL" sz="4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557631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טבלה 2"/>
          <p:cNvGraphicFramePr>
            <a:graphicFrameLocks noGrp="1"/>
          </p:cNvGraphicFramePr>
          <p:nvPr>
            <p:extLst>
              <p:ext uri="{D42A27DB-BD31-4B8C-83A1-F6EECF244321}">
                <p14:modId xmlns:p14="http://schemas.microsoft.com/office/powerpoint/2010/main" val="487587183"/>
              </p:ext>
            </p:extLst>
          </p:nvPr>
        </p:nvGraphicFramePr>
        <p:xfrm>
          <a:off x="1323833" y="300252"/>
          <a:ext cx="10263116" cy="6400798"/>
        </p:xfrm>
        <a:graphic>
          <a:graphicData uri="http://schemas.openxmlformats.org/drawingml/2006/table">
            <a:tbl>
              <a:tblPr rtl="1">
                <a:tableStyleId>{284E427A-3D55-4303-BF80-6455036E1DE7}</a:tableStyleId>
              </a:tblPr>
              <a:tblGrid>
                <a:gridCol w="912277">
                  <a:extLst>
                    <a:ext uri="{9D8B030D-6E8A-4147-A177-3AD203B41FA5}">
                      <a16:colId xmlns:a16="http://schemas.microsoft.com/office/drawing/2014/main" val="222483511"/>
                    </a:ext>
                  </a:extLst>
                </a:gridCol>
                <a:gridCol w="9350839">
                  <a:extLst>
                    <a:ext uri="{9D8B030D-6E8A-4147-A177-3AD203B41FA5}">
                      <a16:colId xmlns:a16="http://schemas.microsoft.com/office/drawing/2014/main" val="512597986"/>
                    </a:ext>
                  </a:extLst>
                </a:gridCol>
              </a:tblGrid>
              <a:tr h="498763">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dirty="0" err="1">
                          <a:effectLst/>
                        </a:rPr>
                        <a:t>האשה</a:t>
                      </a:r>
                      <a:r>
                        <a:rPr lang="he-IL" sz="2000" dirty="0">
                          <a:effectLst/>
                        </a:rPr>
                        <a:t> מכחישה שנשלחה </a:t>
                      </a:r>
                      <a:r>
                        <a:rPr lang="he-IL" sz="2000" dirty="0" err="1">
                          <a:effectLst/>
                        </a:rPr>
                        <a:t>ע'י</a:t>
                      </a:r>
                      <a:r>
                        <a:rPr lang="he-IL" sz="2000" dirty="0">
                          <a:effectLst/>
                        </a:rPr>
                        <a:t> יואב</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66538605"/>
                  </a:ext>
                </a:extLst>
              </a:tr>
              <a:tr h="1163782">
                <a:tc>
                  <a:txBody>
                    <a:bodyPr/>
                    <a:lstStyle/>
                    <a:p>
                      <a:pPr marL="0" lvl="0" indent="-342900" algn="r" defTabSz="914400" rtl="1" eaLnBrk="1" latinLnBrk="0" hangingPunct="1">
                        <a:lnSpc>
                          <a:spcPct val="150000"/>
                        </a:lnSpc>
                        <a:spcAft>
                          <a:spcPts val="0"/>
                        </a:spcAft>
                        <a:buFont typeface="+mj-lt"/>
                        <a:buAutoNum type="arabicPeriod"/>
                        <a:tabLst>
                          <a:tab pos="457200" algn="l"/>
                        </a:tabLst>
                      </a:pPr>
                      <a:r>
                        <a:rPr lang="en-US" sz="2000" kern="1200">
                          <a:effectLst/>
                        </a:rPr>
                        <a:t> </a:t>
                      </a:r>
                      <a:endParaRPr lang="en-US" sz="2000" kern="120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marL="0" algn="r" defTabSz="914400" rtl="1" eaLnBrk="1" latinLnBrk="0" hangingPunct="1">
                        <a:lnSpc>
                          <a:spcPct val="150000"/>
                        </a:lnSpc>
                        <a:spcAft>
                          <a:spcPts val="0"/>
                        </a:spcAft>
                      </a:pPr>
                      <a:r>
                        <a:rPr lang="he-IL" sz="2000" kern="1200" dirty="0">
                          <a:effectLst/>
                        </a:rPr>
                        <a:t>" וַאדֹנִי חָכָם כְּחָכְמַת מַלְאַךְ </a:t>
                      </a:r>
                      <a:r>
                        <a:rPr lang="he-IL" sz="2000" kern="1200" dirty="0" err="1">
                          <a:effectLst/>
                        </a:rPr>
                        <a:t>הָאֱלֹהִים</a:t>
                      </a:r>
                      <a:r>
                        <a:rPr lang="he-IL" sz="2000" kern="1200" dirty="0">
                          <a:effectLst/>
                        </a:rPr>
                        <a:t> לָדַעַת אֶת כָּל אֲשֶׁר בָּאָרֶץ" אומרת </a:t>
                      </a:r>
                      <a:r>
                        <a:rPr lang="he-IL" sz="2000" kern="1200" dirty="0" err="1">
                          <a:effectLst/>
                        </a:rPr>
                        <a:t>האשה</a:t>
                      </a:r>
                      <a:r>
                        <a:rPr lang="he-IL" sz="2000" kern="1200" dirty="0">
                          <a:effectLst/>
                        </a:rPr>
                        <a:t> </a:t>
                      </a:r>
                      <a:r>
                        <a:rPr lang="he-IL" sz="2000" kern="1200" dirty="0" err="1">
                          <a:effectLst/>
                        </a:rPr>
                        <a:t>התקועית</a:t>
                      </a:r>
                      <a:r>
                        <a:rPr lang="he-IL" sz="2000" kern="1200" dirty="0">
                          <a:effectLst/>
                        </a:rPr>
                        <a:t> למלך</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3883718612"/>
                  </a:ext>
                </a:extLst>
              </a:tr>
              <a:tr h="581891">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kern="1200" dirty="0">
                          <a:effectLst/>
                        </a:rPr>
                        <a:t>המלך אומר ליואב: "וְלֵךְ הָשֵׁב אֶת הַנַּעַר אֶת אַבְשָׁלוֹם"</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3523438726"/>
                  </a:ext>
                </a:extLst>
              </a:tr>
              <a:tr h="581891">
                <a:tc>
                  <a:txBody>
                    <a:bodyPr/>
                    <a:lstStyle/>
                    <a:p>
                      <a:pPr marL="342900" lvl="0" indent="-342900" algn="r" rtl="1">
                        <a:lnSpc>
                          <a:spcPct val="150000"/>
                        </a:lnSpc>
                        <a:spcAft>
                          <a:spcPts val="0"/>
                        </a:spcAft>
                        <a:buFont typeface="+mj-lt"/>
                        <a:buAutoNum type="arabicPeriod"/>
                        <a:tabLst>
                          <a:tab pos="457200" algn="l"/>
                        </a:tabLst>
                      </a:pPr>
                      <a:r>
                        <a:rPr lang="en-US" sz="2000" kern="1200">
                          <a:effectLst/>
                        </a:rPr>
                        <a:t> </a:t>
                      </a:r>
                      <a:endParaRPr lang="en-US" sz="2000" kern="120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tc>
                  <a:txBody>
                    <a:bodyPr/>
                    <a:lstStyle/>
                    <a:p>
                      <a:pPr algn="r" rtl="1">
                        <a:lnSpc>
                          <a:spcPct val="150000"/>
                        </a:lnSpc>
                        <a:spcAft>
                          <a:spcPts val="0"/>
                        </a:spcAft>
                      </a:pPr>
                      <a:r>
                        <a:rPr lang="he-IL" sz="2000" kern="1200" dirty="0">
                          <a:effectLst/>
                        </a:rPr>
                        <a:t>בניהו אומר למלך: " הַיּוֹם יָדַע עַבְדְּךָ כִּי מָצָאתִי חֵן בְּעֵינֶיךָ אֲדֹנִי הַמֶּלֶךְ"</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3254775105"/>
                  </a:ext>
                </a:extLst>
              </a:tr>
              <a:tr h="498763">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kern="1200" dirty="0">
                          <a:effectLst/>
                        </a:rPr>
                        <a:t>יואב מביא את אבשלום </a:t>
                      </a:r>
                      <a:r>
                        <a:rPr lang="he-IL" sz="2000" kern="1200" dirty="0" err="1">
                          <a:effectLst/>
                        </a:rPr>
                        <a:t>מגשור</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931213745"/>
                  </a:ext>
                </a:extLst>
              </a:tr>
              <a:tr h="581891">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kern="1200" dirty="0">
                          <a:effectLst/>
                        </a:rPr>
                        <a:t>הפגישה בין דוד לאבשלום </a:t>
                      </a:r>
                      <a:r>
                        <a:rPr lang="he-IL" sz="2000" kern="1200" dirty="0" err="1">
                          <a:effectLst/>
                        </a:rPr>
                        <a:t>היתה</a:t>
                      </a:r>
                      <a:r>
                        <a:rPr lang="he-IL" sz="2000" kern="1200" dirty="0">
                          <a:effectLst/>
                        </a:rPr>
                        <a:t> מאוד נרגשת: " יִסֹּב אֶל בֵּיתוֹ וּפָנַי לֹא יִרְאֶה"</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3859135336"/>
                  </a:ext>
                </a:extLst>
              </a:tr>
              <a:tr h="498763">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kern="1200" dirty="0">
                          <a:effectLst/>
                        </a:rPr>
                        <a:t>אבשלום היה מאוד מכוער</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2227726913"/>
                  </a:ext>
                </a:extLst>
              </a:tr>
              <a:tr h="498763">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kern="1200" dirty="0">
                          <a:effectLst/>
                        </a:rPr>
                        <a:t>לאבשלום נולדו 3 בנים ובת בשם תמר</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2135110599"/>
                  </a:ext>
                </a:extLst>
              </a:tr>
              <a:tr h="498763">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kern="1200" dirty="0">
                          <a:effectLst/>
                        </a:rPr>
                        <a:t>אבשלום הצית את שדהו של יואב ובזאת הכריח את יואב לבוא אליו</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1901335707"/>
                  </a:ext>
                </a:extLst>
              </a:tr>
              <a:tr h="997528">
                <a:tc>
                  <a:txBody>
                    <a:bodyPr/>
                    <a:lstStyle/>
                    <a:p>
                      <a:pPr marL="342900" lvl="0" indent="-342900" algn="r" rtl="1">
                        <a:lnSpc>
                          <a:spcPct val="150000"/>
                        </a:lnSpc>
                        <a:spcAft>
                          <a:spcPts val="0"/>
                        </a:spcAft>
                        <a:buFont typeface="+mj-lt"/>
                        <a:buAutoNum type="arabicPeriod"/>
                        <a:tabLst>
                          <a:tab pos="457200" algn="l"/>
                        </a:tabLst>
                      </a:pPr>
                      <a:r>
                        <a:rPr lang="en-US" sz="12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r" rtl="1">
                        <a:lnSpc>
                          <a:spcPct val="150000"/>
                        </a:lnSpc>
                        <a:spcAft>
                          <a:spcPts val="0"/>
                        </a:spcAft>
                      </a:pPr>
                      <a:r>
                        <a:rPr lang="he-IL" sz="2000" kern="1200" dirty="0">
                          <a:effectLst/>
                        </a:rPr>
                        <a:t>אבשלום דורש מיואב שיאמר לאביו המלך כי הוא רוצה לראותו. כי הוא אינו מבין למה הוחזר </a:t>
                      </a:r>
                      <a:r>
                        <a:rPr lang="he-IL" sz="2000" kern="1200" dirty="0" err="1">
                          <a:effectLst/>
                        </a:rPr>
                        <a:t>מגשור</a:t>
                      </a:r>
                      <a:r>
                        <a:rPr lang="he-IL" sz="2000" kern="1200" dirty="0">
                          <a:effectLst/>
                        </a:rPr>
                        <a:t>.</a:t>
                      </a:r>
                      <a:endParaRPr lang="en-US" sz="2000" kern="1200" dirty="0">
                        <a:solidFill>
                          <a:schemeClr val="tx1"/>
                        </a:solidFill>
                        <a:effectLst/>
                        <a:latin typeface="Times New Roman" panose="02020603050405020304" pitchFamily="18" charset="0"/>
                        <a:ea typeface="Times New Roman" panose="02020603050405020304" pitchFamily="18" charset="0"/>
                        <a:cs typeface="+mn-cs"/>
                      </a:endParaRPr>
                    </a:p>
                  </a:txBody>
                  <a:tcPr marL="68580" marR="68580" marT="0" marB="0"/>
                </a:tc>
                <a:extLst>
                  <a:ext uri="{0D108BD9-81ED-4DB2-BD59-A6C34878D82A}">
                    <a16:rowId xmlns:a16="http://schemas.microsoft.com/office/drawing/2014/main" val="2652918307"/>
                  </a:ext>
                </a:extLst>
              </a:tr>
            </a:tbl>
          </a:graphicData>
        </a:graphic>
      </p:graphicFrame>
    </p:spTree>
    <p:extLst>
      <p:ext uri="{BB962C8B-B14F-4D97-AF65-F5344CB8AC3E}">
        <p14:creationId xmlns:p14="http://schemas.microsoft.com/office/powerpoint/2010/main" val="376310818"/>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11675</TotalTime>
  <Words>2545</Words>
  <Application>Microsoft Office PowerPoint</Application>
  <PresentationFormat>מסך רחב</PresentationFormat>
  <Paragraphs>141</Paragraphs>
  <Slides>20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20</vt:i4>
      </vt:variant>
    </vt:vector>
  </HeadingPairs>
  <TitlesOfParts>
    <vt:vector size="26"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70</cp:revision>
  <dcterms:created xsi:type="dcterms:W3CDTF">2024-05-06T15:45:31Z</dcterms:created>
  <dcterms:modified xsi:type="dcterms:W3CDTF">2024-05-14T18:20:41Z</dcterms:modified>
</cp:coreProperties>
</file>