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809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479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1072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539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679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973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054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18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345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135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789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FB2F0-7DC2-4ADF-A465-9D34E1376427}" type="datetimeFigureOut">
              <a:rPr lang="he-IL" smtClean="0"/>
              <a:t>כ"ד/אדר א/תשפ"ד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38A0A-B135-4CD5-981D-14FC9A11AB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068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189606"/>
            <a:ext cx="11887200" cy="65538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5749" y="2743255"/>
            <a:ext cx="4121623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8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שמואל ב' </a:t>
            </a:r>
            <a:endParaRPr lang="he-IL" sz="8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2949" y="464809"/>
            <a:ext cx="5390866" cy="9088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אמנון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בנו הבכור של דוד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63268" y="1562317"/>
            <a:ext cx="5390866" cy="160133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ביתו של דוד ממעכה לפני גיורה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6957" y="3257898"/>
            <a:ext cx="5390866" cy="160133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אבשלום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בנו של דוד ממעכה לאחר שהתגיירה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6957" y="4953479"/>
            <a:ext cx="5390866" cy="160133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יונדב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הבן של "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שמעא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" אח של דוד המלך.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283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4388" y="2427784"/>
            <a:ext cx="6685127" cy="39703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מעכה-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הייתה "אשת יפת תואר" בתו של תלמי מלך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גשור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ושדוד נלחם בשדה הקרב, ראה את מעכה ולקח אותה ויש מצווה שאם חייל יהודי רואה אישה גויה במלחמה ורוצה להתחתן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איתה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- הוא יכול, אבל אחרי המלחמה צריך להביא ואתה לביתו ולגייר אותה כדי שתמשיך להיות אשתו. </a:t>
            </a:r>
          </a:p>
          <a:p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וכך היה שלקחה דוד בפעם הראשונה ומעכה נהייתה בהריון 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וילדה את תמר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ולאחר שגייר אותה דוד נולד להם יחד בן 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בשם אבשלום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5" y="1057546"/>
            <a:ext cx="2756847" cy="1077218"/>
          </a:xfrm>
          <a:prstGeom prst="homePlat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4. אבשלום מורד בדוד אביו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4008" y="1081985"/>
            <a:ext cx="2895598" cy="1077218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3. אבשלום הורג את אמנון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2" y="1081985"/>
            <a:ext cx="2813712" cy="1077218"/>
          </a:xfrm>
          <a:prstGeom prst="homePlat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2. מעשה תמר ואמנון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50910" y="1057546"/>
            <a:ext cx="2690882" cy="107721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514350" indent="-514350" algn="ctr">
              <a:buAutoNum type="arabicPeriod"/>
            </a:pP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מות </a:t>
            </a:r>
          </a:p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הילד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5212" y="179751"/>
            <a:ext cx="6903491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העונשים שהעניש ה' את דוד לאחר חטאו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184" y="2585844"/>
            <a:ext cx="4121623" cy="40318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scene3d>
            <a:camera prst="perspectiveLeft"/>
            <a:lightRig rig="threePt" dir="t"/>
          </a:scene3d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לדוד היה בן בכור בשם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"אמנון"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שנולד מאחינועם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היזרעאלית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נשים לב מכיוון שתמר נולדה לפני שאימה התגיירה היא לא נאסרת משום אחותו על אמנון.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29771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1666" y="259363"/>
            <a:ext cx="6448567" cy="29238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אחרי המסופר לעיל,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לאבשלום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הבן של דוד הייתה אחות יפת תואר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בשם תמר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(היו אחים מאותה אימא, מעכה בת תלמי. תמר נולדה לפני שמעכה התגיירה, ואמנון לאחר שהתגיירה)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ואמנון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(בנו הבכור, הבן של אחינועם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היזרעאלית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) 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אהב את תמר.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08877" y="259363"/>
            <a:ext cx="4067033" cy="206210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א וַיְהִי אַחֲרֵי-כֵן, ו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ּלְאַבְשָׁלוֹם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בֶּן-דָּוִד אָחוֹת יָפָה--וּשְׁמָהּ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תָּמָר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וַיֶּאֱהָבֶהָ,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אַמְנוֹן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בֶּן-דָּוִד.</a:t>
            </a:r>
          </a:p>
        </p:txBody>
      </p:sp>
      <p:sp>
        <p:nvSpPr>
          <p:cNvPr id="2" name="מלבן 1"/>
          <p:cNvSpPr/>
          <p:nvPr/>
        </p:nvSpPr>
        <p:spPr>
          <a:xfrm>
            <a:off x="7867934" y="3636975"/>
            <a:ext cx="4107976" cy="20621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ב וַיֵּצֶר לְאַמְנוֹן ל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ְהִתְחַלּוֹת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בַּעֲבוּר תָּמָר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אֲחֹתו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ֹ--כִּי בְתוּלָה, הִיא;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וַיִּפָּלֵא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בְּעֵינֵי אַמְנוֹן, לַעֲשׂוֹת לָהּ מְאוּמָה.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251" y="3375701"/>
            <a:ext cx="6571396" cy="32932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והיה לאמנון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צער ודאגה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(שרצה להתחתן עם תמר)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עד שנהיה חולה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בגלל תמר אחותו מאב, והיא הייתה צנועה וכמעט לא יצאה מפתח ביתה. ונראה היה לאמנון שבלתי אפשרי להשפיע עליה שתהיה אתו.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(כמו שהזכרנו בהקדמה כיוון שתמר נולדה לפני גיור היא לא נחשבת אחותו. ולכן יכול להתחתן </a:t>
            </a:r>
            <a:r>
              <a:rPr lang="he-IL" sz="24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איתה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חץ שמאלה 9"/>
          <p:cNvSpPr/>
          <p:nvPr/>
        </p:nvSpPr>
        <p:spPr>
          <a:xfrm>
            <a:off x="6810233" y="900753"/>
            <a:ext cx="1119117" cy="1173707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ץ שמאלה 11"/>
          <p:cNvSpPr/>
          <p:nvPr/>
        </p:nvSpPr>
        <p:spPr>
          <a:xfrm>
            <a:off x="7035420" y="4081172"/>
            <a:ext cx="1119117" cy="11737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5385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2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961" y="286659"/>
            <a:ext cx="5575111" cy="60016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ג.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לאמנון היה חבר , בן דוד שנקרא בשם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"יונדב"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היה בנו של שמעה שהיה אחיו של דוד המלך. והוא היה איש חכם (חז"ל מבארים- "חכם לרשעה").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ד. 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שאל יונדב את אמנון-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הסיבה שאתה נראה כך כחוש וחולה, בכל בוקר עם פנים גרועות? ספר לי מה הסיבה?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לו אמנון-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את תמר אחותו של אבשלום אני אוהב ורוצה להתחתן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איתה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250674" y="206551"/>
            <a:ext cx="582759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ג וּלְאַמְנוֹן רֵעַ, וּשְׁמוֹ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יוֹנָדָב, בֶּן-שִׁמְעָה, אֲחִי דָוִד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וְיוֹנָדָב, אִישׁ חָכָם מְאֹד.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ד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וַיֹּאמֶר לוֹ, מַדּוּעַ אַתָּה כָּכָה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דַּל בֶּן-הַמֶּלֶךְ בַּבֹּקֶר בַּבֹּקֶר-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-הֲלוֹא, תַּגִּיד לִי; וַיֹּאמֶר לוֹ, אַמְנוֹן, אֶת-תָּמָר אֲחוֹת אַבְשָׁלֹם אָחִי, אֲנִי אֹהֵב.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2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2363" y="3509251"/>
            <a:ext cx="2606723" cy="3028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50674" y="3158005"/>
            <a:ext cx="2825086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scene3d>
            <a:camera prst="perspectiveRight"/>
            <a:lightRig rig="threePt" dir="t"/>
          </a:scene3d>
        </p:spPr>
        <p:txBody>
          <a:bodyPr wrap="squar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"את תמר אחות אבשלום"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רואים פה שתמר לא נחשבת אחותו של אמנון (כמו שאמרנו) לכן קורא לה אחות אבשלום.. ולכן לא אסורה לו.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94447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34818" y="4559291"/>
            <a:ext cx="3002506" cy="22467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תמר –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הייתה מומחית בהכנת לביבות, כל  מי שהיה טועם מהם היה מרגיש טעם מיוחד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139" y="247990"/>
            <a:ext cx="6571396" cy="59400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ה. 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יעץ לו יונדב-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תשכב על מיטתך והראה את עצמך שאתה חולה. וכאשר יבוא אביך לראות אותך, תבקש ממנו שתיכנס בבקשה תמר אחותי ותגיש לי לחם.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ותכין בנוכחותי את המאכל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, וכך יתעורר בי התאווה למאכל, ואוכל ממה שתגיש לי.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שכב אמנון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ועשה את עצמו חולה,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בא דוד המלך לראותו. אמר לו אמנון לאביו- תבוא בבקשה תמר אחותי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(וקראה אחותי רק מתוך שהיה אבשלום אחיו אחיה של תמר)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ותטגן לפני שתי לביבות בשמן ואוכל מידה.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7137779" y="247990"/>
            <a:ext cx="4899545" cy="39703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וַיֹּאמֶר לוֹ יְהוֹנָדָב, שְׁכַב עַל-מִשְׁכָּבְךָ וְהִתְחָל; וּבָא אָבִיךָ לִרְאוֹתֶךָ, וְאָמַרְתָּ אֵלָיו </a:t>
            </a:r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תָּבֹא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נָא תָמָר אֲחוֹתִי </a:t>
            </a:r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וְתַבְרֵנִי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לֶחֶם וְעָשְׂתָה לְעֵינַי אֶת-הַבִּרְיָה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לְמַעַן אֲשֶׁר אֶרְאֶה, וְאָכַלְתִּי מִיָּדָהּ.  </a:t>
            </a:r>
            <a:endParaRPr lang="he-IL" sz="2800" dirty="0" smtClean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800" b="1" dirty="0" smtClean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וַיִּשְׁכַּב אַמְנוֹן, </a:t>
            </a:r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וַיִּתְחָל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וַיָּבֹא הַמֶּלֶךְ לִרְאוֹתוֹ, וַיֹּאמֶר אַמְנוֹן אֶל-הַמֶּלֶךְ תָּבוֹא-נָא תָּמָר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אֲחֹתִי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וּתְלַבֵּב לְעֵינַי שְׁתֵּי לְבִבוֹת, 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וְאֶבְרֶה, מִיָּדָהּ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535" y="4708320"/>
            <a:ext cx="2288487" cy="209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41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95229" y="3919236"/>
            <a:ext cx="4121623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לשה=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את העיסה לבצק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ותלבב=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סולת מעורבבת במים רותחים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"ותבשל"=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טיגנה בשמן על מחבת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012" y="179751"/>
            <a:ext cx="6209731" cy="40318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ז.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שלח דוד שליח אל תמר שהייתה בביתה- גשי נא לבית של אמנון אחיך ותכיני בעבורו את הסעודה.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ח.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תמר נגשה והלכה לבית אמנון אחיה (כמצוות אביה דוד) ואמנון היה שוכב כחולה. לקחה תמר את העיסה וערבבה את החומרים, והכינה לביבות לפניו. וטיגנה אותם בשמן.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741993" y="179751"/>
            <a:ext cx="5274859" cy="35394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וַיִּשְׁלַח דָּוִד אֶל-תָּמָר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הַבַּיְתָה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 לְכִי נָא, בֵּית אַמְנוֹן אָחִיךְ, וַעֲשִׂי-לוֹ, הַבִּרְיָה.  </a:t>
            </a:r>
            <a:endParaRPr lang="he-IL" sz="3200" dirty="0" smtClean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 smtClean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וַתֵּלֶךְ תָּמָר, בֵּית אַמְנוֹן אָחִיהָ--וְהוּא שֹׁכֵב;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וַתִּקַּח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אֶת-הַבָּצֵק ותלוש </a:t>
            </a:r>
            <a:r>
              <a:rPr lang="he-IL" sz="3200" dirty="0">
                <a:solidFill>
                  <a:srgbClr val="FFFFFF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וַתָּלָשׁ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וַתְּלַבֵּב לְעֵינָיו, וַתְּבַשֵּׁל אֶת-הַלְּבִבוֹת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97" y="4320183"/>
            <a:ext cx="2619375" cy="23557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044" y="4522317"/>
            <a:ext cx="3324296" cy="1951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06663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4717" y="160318"/>
            <a:ext cx="6605516" cy="6001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ט.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לקחה תמר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את המחבת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ויצקה לפניו אל הקערה את הלביבות עם השמן. אך אמנון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סרב לאכול.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ובקש אמנון שיעזבו כל האנשים את ביתו, ויצאו כולם מהבית.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אמנון לתמר תביאי את המאכל שהכנת אל החדר בו הוא שכב במיטתו, ואוכל מידך. לקחה תמר את הלביבות שהכינה והביאה אל אמנון לחדר בו שכב במיטה.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יא.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כאשר הגישה לו כדי שיאכל, תפס אותה אמנון ואמר לה בואי ותתחתני איתי ותתייחדי איתי אחותי.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7008127" y="160318"/>
            <a:ext cx="4965509" cy="60016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u="sng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וַתִּקַּח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אֶת-הַמַּשְׂרֵת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וַתִּצֹק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לְפָנָיו, 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וַיְמָאֵן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לֶאֱכוֹל; וַיֹּאמֶר אַמְנוֹן, הוֹצִיאוּ כָל-אִישׁ מֵעָלַי, וַיֵּצְאוּ כָל-אִישׁ, מֵעָלָיו.  </a:t>
            </a:r>
            <a:endParaRPr lang="he-IL" sz="3200" dirty="0" smtClean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וַיֹּאמֶר אַמְנוֹן אֶל-תָּמָר, הָבִיאִי הַבִּרְיָה הַחֶדֶר, וְאֶבְרֶה, מִיָּדֵךְ;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וַתִּקַּח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תָּמָר, אֶת-הַלְּבִבוֹת אֲשֶׁר עָשָׂתָה,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וַתָּבֵא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לְאַמְנוֹן אָחִיהָ, הֶחָדְרָה.  </a:t>
            </a:r>
            <a:endParaRPr lang="he-IL" sz="3200" dirty="0" smtClean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וַתַּגֵּש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ׁ אֵלָיו, לֶאֱכֹל; וַיַּחֲזֶק-בָּהּ וַיֹּאמֶר לָהּ, בּוֹאִי שִׁכְבִי עִמִּי אֲחוֹתִי.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9" y="542355"/>
            <a:ext cx="5486329" cy="36047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233" y="2470246"/>
            <a:ext cx="5334245" cy="35496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208751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25854" y="3841841"/>
            <a:ext cx="4121623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scene3d>
            <a:camera prst="perspectiveRight"/>
            <a:lightRig rig="threePt" dir="t"/>
          </a:scene3d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רש"י כי לא ימנעני ממך"- </a:t>
            </a:r>
            <a:r>
              <a:rPr lang="he-IL" sz="3200" dirty="0" smtClean="0">
                <a:latin typeface="Guttman Rashi" panose="02010401010101010101" pitchFamily="2" charset="-79"/>
                <a:cs typeface="Guttman Rashi" panose="02010401010101010101" pitchFamily="2" charset="-79"/>
              </a:rPr>
              <a:t>שמותרת אני לך, לפי </a:t>
            </a:r>
            <a:r>
              <a:rPr lang="he-IL" sz="3200" dirty="0" err="1" smtClean="0">
                <a:latin typeface="Guttman Rashi" panose="02010401010101010101" pitchFamily="2" charset="-79"/>
                <a:cs typeface="Guttman Rashi" panose="02010401010101010101" pitchFamily="2" charset="-79"/>
              </a:rPr>
              <a:t>שנתעברה</a:t>
            </a:r>
            <a:r>
              <a:rPr lang="he-IL" sz="3200" dirty="0" smtClean="0">
                <a:latin typeface="Guttman Rashi" panose="02010401010101010101" pitchFamily="2" charset="-79"/>
                <a:cs typeface="Guttman Rashi" panose="02010401010101010101" pitchFamily="2" charset="-79"/>
              </a:rPr>
              <a:t> בי אמי כשהיא נוכרית יפת תואר שלקחה דוד במלחמה</a:t>
            </a:r>
            <a:endParaRPr lang="he-IL" sz="3200" dirty="0">
              <a:latin typeface="Guttman Rashi" panose="02010401010101010101" pitchFamily="2" charset="-79"/>
              <a:cs typeface="Guttman Rashi" panose="02010401010101010101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17" y="160318"/>
            <a:ext cx="6605516" cy="550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ענתה לו תמר- אחי אל תעשה כזה דבר שתתחתן איתי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בכח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, שהרי אסור לעשות כדבר הזה בעם ישראל. אל תעשה את המעשה הבזוי הזה. </a:t>
            </a:r>
          </a:p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ואני איך אוכל להסתיר את בושתי וחרפתי , ואתה תתפרסם בתור אדם נתעב מהפחותים שבעמינו.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אלא עליך לבקש מהמלך דוד לשאת אותי לאישה שהרי אני מותרת לך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{ שלא הייתה אסורה על אמנון לפי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שנתעברה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בה אמה כשהייתה נוכרית שנלקחה במלחמה .רש"י} 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7096835" y="160318"/>
            <a:ext cx="4967785" cy="35394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וַתֹּאמֶר לוֹ, אַל-אָחִי אַל-תְּעַנֵּנִי--כִּי לֹא-יֵעָשֶׂה כֵן, בְּיִשְׂרָאֵל:  אַל-תַּעֲשֵׂה, אֶת-הַנְּבָלָה הַזֹּאת.  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וַאֲנִי, אָנָה אוֹלִיךְ אֶת-חֶרְפָּתִי, וְאַתָּה תִּהְיֶה כְּאַחַד הַנְּבָלִים, בְּיִשְׂרָאֵל;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וְעַתָּה דַּבֶּר-נָא אֶל-הַמֶּלֶךְ, כִּי לֹא יִמְנָעֵנִי מִמֶּךָּ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6724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10233" y="4863178"/>
            <a:ext cx="5254388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קרה פתאום לאמנון?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צריך לדעת שהיצר הרע משכנע את האדם לעשות משהו רע, אבל אחרי שהאדם שומע בקול היצר ועושה- הוא מיד מתחרט, ומרגיש הרגשה רעה מאד בלב.</a:t>
            </a:r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35" y="160318"/>
            <a:ext cx="6605516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יד.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ואמנון לא הסכים לשמוע לתמר והתגבר עליה ולקח אותה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בכח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אליו לאישה.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טו.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ואמנון התהפך והחלה שנאה בתוכו כלפי תמר,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שנאה גדולה עד כדי כך שהשנאה והתיעוב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ש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חש כלפיה היו יותר מאשר האהבה שרחש לה בהתחלה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ואז ציווה עליה בבוז- קומי הסתלקי מלפני ואל תשבי עוד בביתי. </a:t>
            </a:r>
          </a:p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אמרה תמר לאמנון אסור לך להתנהג כך אלי, אם כבר עשית את המעשה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בכח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להיות אשתך, אל תגרש אותי כך עכשיו מביתך.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(אני אתבייש נורא). 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זה רע וגרוע יותר ממה שעשית לי קודם. ולא הסכים אמנון לשמוע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810233" y="160318"/>
            <a:ext cx="5254388" cy="45243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וְלֹא אָבָה, לִשְׁמֹעַ בְּקוֹלָהּ; וַיֶּחֱזַק מִמֶּנָּה וַיְעַנֶּהָ, וַיִּשְׁכַּב אֹתָהּ.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וַיִּשְׂנָאֶהָ אַמְנוֹן, שִׂנְאָה גְּדוֹלָה מְאֹד--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כִּי גְדוֹלָה הַשִּׂנְאָה אֲשֶׁר שְׂנֵאָהּ, מֵאַהֲבָה אֲשֶׁר אֲהֵבָהּ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וַיֹּאמֶר-לָהּ אַמְנוֹן, קוּמִי לֵכִי.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וַתֹּאמֶר לוֹ, אַל-אוֹדֹת הָרָעָה הַגְּדוֹלָה הַזֹּאת, מֵאַחֶרֶת אֲשֶׁר-עָשִׂיתָ עִמִּי, לְשַׁלְּחֵנִי; וְלֹא אָבָה, לִשְׁמֹעַ לָהּ. </a:t>
            </a:r>
          </a:p>
        </p:txBody>
      </p:sp>
    </p:spTree>
    <p:extLst>
      <p:ext uri="{BB962C8B-B14F-4D97-AF65-F5344CB8AC3E}">
        <p14:creationId xmlns:p14="http://schemas.microsoft.com/office/powerpoint/2010/main" val="41126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4717" y="160318"/>
            <a:ext cx="6482686" cy="63709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קרא אמנון לנער המשרת אותו וצווה, סלקו מיד את תמר מביתי לחוץ. וסגרו את הדלת כדי שלא תשוב. </a:t>
            </a:r>
          </a:p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ותמר הייתה לבושה בגד רקום עם פסים, כפי שנהגו ללבוש בנות המלך שעדיין לא נישאו. והנער הוציא את תמר לחוץ וסגר את הדלת לאחר שיצאה. </a:t>
            </a:r>
          </a:p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תמר לקחה ושמה אפר על הראש שלה, ואת הבגד העליון שלבשה קרעה, והניחה את היד שלה על ראשה לאות צער ותוך כדי ההליכה בכתה וצעקה. </a:t>
            </a:r>
          </a:p>
          <a:p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{ האפר על ראשה זה כדי לכסות את ראשה שאישה שמתחתנת מכסה ראשה ומפה זכר לדבר}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810233" y="201176"/>
            <a:ext cx="5227092" cy="5509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וַיִּקְרָא, אֶת-נַעֲרוֹ מְשָׁרְתוֹ, וַיֹּאמֶר, שִׁלְחוּ-נָא אֶת-זֹאת מֵעָלַי הַחוּצָה; וּנְעֹל הַדֶּלֶת, אַחֲרֶיהָ.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וְעָלֶיהָ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כְּתֹנֶת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פַּסִּים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כִּי כֵן תִּלְבַּשְׁןָ בְנוֹת-הַמֶּלֶךְ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הַבְּתוּלֹת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מְעִילִים; וַיֹּצֵא אוֹתָהּ מְשָׁרְתוֹ הַחוּץ, וְנָעַל הַדֶּלֶת אַחֲרֶיהָ.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וַתִּקַּח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תָּמָר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אֵפֶר עַל-רֹאשָׁהּ,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וּכְתֹנֶת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הַפַּסִּים אֲשֶׁר עָלֶיהָ קָרָעָה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וַתָּשֶׂם יָדָהּ עַל-רֹאשָׁהּ, וַתֵּלֶךְ הָלוֹךְ וְזָעָקָה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598" y="805951"/>
            <a:ext cx="3442292" cy="50797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perspectiveRight"/>
            <a:lightRig rig="threePt" dir="t"/>
          </a:scene3d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210" y="1080275"/>
            <a:ext cx="4531057" cy="45310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Above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192370" y="1419367"/>
            <a:ext cx="22314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אפר על ראשה</a:t>
            </a:r>
            <a:endParaRPr lang="he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691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4716" y="160318"/>
            <a:ext cx="6523629" cy="65556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שאל אותה אבשלום אחיה-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האם אמנון אחיך היה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איתך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? והתייחד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איתך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? מי גרם לך את הצער הזה? אמרה לו-כן.</a:t>
            </a:r>
          </a:p>
          <a:p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כעת עליך אחותי לשתוק ולא לבזות אותו, כי הרי אחיך הוא. סלקי את הצער מליבך מהעניין הזה. ומאז התגוררה תמר בבדידות ועצבות בבית אבשלום אחיה ולא יצאה מביתו. 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ולמלך דוד נודע כל מה שקרה בין אמנון ותמר, וכעס דוד על כך ( כיוון שהוא שלח את תמר לבית אמנון)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ומאז לא דיבר אבשלום עם אמנון לא דברי ריב ולא ידידות. כי אבשלום שנא את אמנון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(והוא שמר את השנאה בליבו שכך אמנון יחשוב שנישכח הדבר, וכשיוכל אבשלום ינקום ממנו)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905767" y="160318"/>
            <a:ext cx="5036024" cy="600164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וַיֹּאמֶר אֵלֶיהָ אַבְשָׁלוֹם אָחִיהָ,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הַאֲמִינוֹן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אָחִיךְ הָיָה עִמָּךְ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וְעַתָּה אֲחוֹתִי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הַחֲרִישִׁי אָחִיךְ הוּא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אַל-תָּשִׁיתִי אֶת-לִבֵּךְ לַדָּבָר הַזֶּה; וַתֵּשֶׁב תָּמָר וְשֹׁמֵמָה, בֵּית אַבְשָׁלוֹם אָחִיהָ.  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וְהַמֶּלֶךְ דָּוִד--שָׁמַע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אֵת כָּל-הַדְּבָרִים הָאֵלֶּה;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וַיִּחַר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לוֹ, מְאֹד.  </a:t>
            </a:r>
            <a:endParaRPr lang="he-IL" sz="32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וְלֹא-דִבֶּר אַבְשָׁלוֹם עִם-אַמְנוֹן, לְמֵרָע וְעַד-טוֹב: 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כִּי-שָׂנֵא אַבְשָׁלוֹם, אֶת-אַמְנוֹן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עַל-דְּבַר אֲשֶׁר עִנָּה, אֵת תָּמָר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אֲחֹתו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ֹ.</a:t>
            </a:r>
          </a:p>
        </p:txBody>
      </p:sp>
    </p:spTree>
    <p:extLst>
      <p:ext uri="{BB962C8B-B14F-4D97-AF65-F5344CB8AC3E}">
        <p14:creationId xmlns:p14="http://schemas.microsoft.com/office/powerpoint/2010/main" val="1673960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4716" y="160318"/>
            <a:ext cx="6564573" cy="63401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כעבור שנתיים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הגיע הזמן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לגזיזת הצמר לכבשים של אבשלום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במקום שנקרא "חצור בנחלת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אפריים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והזמין אבשלום לסעודת מצווה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(שנקראת "ראשית הגז" )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את כל בני המלך.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כד.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בא אבשלום אל המלך דוד בתחבולה, ובקש ממנו הנה עכשיו גוזזים את הצאן שלי, יבוא בבקשה המלך ואנשיו לשמוח ולאכול ולשתות עמי.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(וידע אבשלום שדוד לא יבוא).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כה.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המלך לא בני , לא נלך כולנו עמך כי זה יהיה לך עול, וגם הוצאה כספית רבה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(וגם משום עין הרע שכל בני דוד יהיו שם)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והפציר אבשלום בדוד אביו כמה פעמים,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ודוד עמד בסירובו, וברך את אבשלום</a:t>
            </a:r>
            <a:endParaRPr lang="he-IL" sz="3000" b="1" u="sng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933063" y="160318"/>
            <a:ext cx="4995079" cy="550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וַיְהִי,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לִשְׁנָתַיִם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יָמִים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וַיִּהְיוּ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גֹזְזִים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לְאַבְשָׁלוֹם, בְּבַעַל חָצוֹר אֲשֶׁר עִם-אֶפְרָיִם; וַיִּקְרָא אַבְשָׁלוֹם, לְכָל-בְּנֵי הַמֶּלֶךְ.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וַיָּבֹא אַבְשָׁלוֹם, אֶל-הַמֶּלֶךְ, וַיֹּאמֶר, הִנֵּה-נָא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גֹזְזִים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לְעַבְדֶּךָ; יֵלֶךְ-נָא הַמֶּלֶךְ וַעֲבָדָיו, עִם-עַבְדֶּךָ.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וַיֹּאמֶר הַמֶּלֶךְ אֶל-אַבְשָׁלוֹם, אַל-בְּנִי אַל-נָא נֵלֵךְ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כֻּלָּנו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ּ, וְלֹא נִכְבַּד, עָלֶיךָ;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וַיִּפְרָץ-בּו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וְלֹא-אָבָה לָלֶכֶת, וַיְבָרְכֵהוּ.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465" y="160318"/>
            <a:ext cx="5446536" cy="323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24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46711" y="2954737"/>
            <a:ext cx="3922593" cy="2862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היה זה מאת ה' שדוד בעצמו ישלח אותו את אמנון, כדי שייהרג, ואח"כ יצטער ביותר שעל ידי ששלחו נעשה. </a:t>
            </a:r>
            <a:endParaRPr lang="he-IL" sz="3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012" y="160318"/>
            <a:ext cx="6182436" cy="45243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אבשלום לדוד-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אם אתה לא יכול ללכת עמנו. לפחות יבוא בבקשה להשתתף אתנו אמנון אחי (שהוא הבכור ועומד במקום המלך).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לו המלך-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למה ילך? ויכביד גם עליך.</a:t>
            </a: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הפציר אבשלום בדוד, ומאהבת דוד לאבשלום בנו, הסכים ושלח דוד את אמנון למשתה ביחד עם כל שאר בני המלך.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578220" y="160318"/>
            <a:ext cx="5427259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וַיֹּאמֶר, אַבְשָׁלוֹם, וָלֹא, יֵלֶךְ-נָא אִתָּנוּ אַמְנוֹן אָחִי; וַיֹּאמֶר לוֹ הַמֶּלֶךְ, לָמָּה יֵלֵךְ עִמָּךְ.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וַיִּפְרָץ-בּו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ֹ, אַבְשָׁלוֹם; וַיִּשְׁלַח אִתּוֹ אֶת-אַמְנוֹן, וְאֵת כָּל-בְּנֵי הַמֶּלֶךְ. </a:t>
            </a:r>
          </a:p>
        </p:txBody>
      </p:sp>
    </p:spTree>
    <p:extLst>
      <p:ext uri="{BB962C8B-B14F-4D97-AF65-F5344CB8AC3E}">
        <p14:creationId xmlns:p14="http://schemas.microsoft.com/office/powerpoint/2010/main" val="3187820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402" y="2985710"/>
            <a:ext cx="4121623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scene3d>
            <a:camera prst="perspectiveLeft"/>
            <a:lightRig rig="threePt" dir="t"/>
          </a:scene3d>
        </p:spPr>
        <p:txBody>
          <a:bodyPr wrap="square" rtlCol="1">
            <a:spAutoFit/>
          </a:bodyPr>
          <a:lstStyle/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הרגו משרתי אבשלום את אמנון כפי שציווה אותם, ומיד עזבו כל בני המלך את המשתה ומהרו לרכב כל אחד על הפרד שלו ונמלטו.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2687" y="2985710"/>
            <a:ext cx="5554639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נתן אבשלום פקודה לנעריו. וכך אמר להם-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ברגע שאמנון יתחיל לשתות ולהשתכר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ולא ישים לב , ואני אצווה אתכם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ותהרגו את אמנון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ואל תהססו מכיוון שאתם מבצעים את הפקודה שלי. התגברו והתנהגו כאנשים אמיצים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63773" y="160318"/>
            <a:ext cx="11778018" cy="25545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וַיְצַו אַבְשָׁלוֹם אֶת-נְעָרָיו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רְאוּ נָא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כְּטוֹב לֵב-אַמְנוֹן בַּיַּיִן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וְאָמַרְתִּי אֲלֵיכֶם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הַכּוּ אֶת-אַמְנוֹן וַהֲמִתֶּם אֹתוֹ-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-אַל-תִּירָאוּ:  הֲלוֹא, כִּי אָנֹכִי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צִוִּיתִי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אֶתְכֶם--חִזְקוּ, וִהְיוּ לִבְנֵי-חָיִל.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וַיַּעֲשׂוּ נַעֲרֵי אַבְשָׁלוֹם, לְאַמְנוֹן, כַּאֲשֶׁר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צִוָּה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אַבְשָׁלוֹם;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וַיָּקֻמו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ּ כָּל-בְּנֵי הַמֶּלֶךְ,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וַיִּרְכְּבוּ אִישׁ עַל-פִּרְדּוֹ--וַיָּנֻסוּ. </a:t>
            </a:r>
          </a:p>
        </p:txBody>
      </p:sp>
    </p:spTree>
    <p:extLst>
      <p:ext uri="{BB962C8B-B14F-4D97-AF65-F5344CB8AC3E}">
        <p14:creationId xmlns:p14="http://schemas.microsoft.com/office/powerpoint/2010/main" val="67546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0179" y="5614927"/>
            <a:ext cx="8270542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"אמר רמי בר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חמא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מניין לומדים שיש לעשות קריעה באבל בעמידה? מכאן שנאמר: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ויקם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המלך ויקרע את בגדיו"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(מועד קטן </a:t>
            </a:r>
            <a:r>
              <a:rPr lang="he-IL" sz="16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17" y="160318"/>
            <a:ext cx="5513695" cy="40318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בעוד בני המלך בדרך חזרה, שמועה מוטעית  הגיעה אל דוד המלך: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הרג אבשלום את כל בני המלך ולא נשאר מהם אף אחד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לא.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עמד דוד מכיסאו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וקרע את בגדיו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ושכב על הרצפה וכל משרתיו העומדים סביבו קרעו גם הם את בגדיהם.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032309" y="160318"/>
            <a:ext cx="5882185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וַיְהִי, הֵמָּה בַדֶּרֶךְ, וְהַשְּׁמֻעָה בָאָה, אֶל-דָּוִד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: 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הִכָּה אַבְשָׁלוֹם אֶת-כָּל-בְּנֵי הַמֶּלֶךְ, וְלֹא-נוֹתַר מֵהֶם אֶחָד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.  {פ}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לא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וַיָּקָם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הַמֶּלֶךְ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וַיִּקְרַע אֶת-בְּגָדָיו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וַיִּשְׁכַּב אָרְצָה; וְכָל-עֲבָדָיו נִצָּבִים, קְרֻעֵי בְגָדִים. 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45" b="99371" l="2201" r="984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9066" y="2975940"/>
            <a:ext cx="4755820" cy="237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9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0299" y="4346809"/>
            <a:ext cx="6250673" cy="22467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חידוד לשני הפסוקים כאן:</a:t>
            </a:r>
          </a:p>
          <a:p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בפסוק הראשון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יונדב לדוד שלא יגיד בפיו שכל הנערים מתו.. </a:t>
            </a:r>
          </a:p>
          <a:p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ובפסוק השני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מוסיף יונדב ואומר לדוד שאפילו בלב שלו אין ראוי ידאג וישים דאגה בליבו.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0318"/>
            <a:ext cx="5595582" cy="50167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לב.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יונדב הבן של שמעה אח של דוד ענה ואמר-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אל יחשוב אדוני המלך שאת כל הילדים בני המלך הרגו, אלא רק את אמנון לבדו הרגו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שהרי בליבו של אבשלום הייתה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תוכנית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מוכנה מאותו יום שקרה המקרה עם אמנון ותמר. 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לג.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וכעת אל תאמין אדוני המלך אל השמועה המוטעית שכל בני המלך נהרגו, אלא רק אמנון לבדו מת. 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141491" y="160318"/>
            <a:ext cx="5909481" cy="40318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לב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וַיַּעַן יוֹנָדָב בֶּן-שִׁמְעָה אֲחִי-דָוִד וַיֹּאמֶר,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אַל-יֹאמַר אֲדֹנִי אֵת כָּל-הַנְּעָרִים בְּנֵי-הַמֶּלֶךְ הֵמִיתוּ--כִּי-אַמְנוֹן לְבַדּוֹ, מֵת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:  כִּי-עַל-פִּי אַבְשָׁלוֹם,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הָיְתָה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שׂוּמָה, מִיּוֹם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עַנֹּתו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ֹ, אֵת תָּמָר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אֲחֹתו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לג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וְעַתָּה אַל-יָשֵׂם אֲדֹנִי הַמֶּלֶךְ אֶל-לִבּוֹ, דָּבָר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כָּל-בְּנֵי הַמֶּלֶךְ, מֵתוּ:  כִּי-אם    אַמְנוֹן לְבַדּוֹ, מֵת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501" y="4805092"/>
            <a:ext cx="2284222" cy="2052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0462" y="5477603"/>
            <a:ext cx="12282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דאגה </a:t>
            </a:r>
            <a:endParaRPr lang="he-IL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1677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4717" y="114238"/>
            <a:ext cx="5636525" cy="63094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לד.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גם אבשלום פחד ונמלט מהמשתה. והביט הנער שצופה על הדרכים ממקום גבוה, ראה מולו קהל גדול מתקרב מדרך עקלתון וצדדית מאחורי ההר.  </a:t>
            </a:r>
            <a:r>
              <a:rPr lang="he-IL" sz="2400" dirty="0" smtClean="0">
                <a:latin typeface="David" panose="020E0502060401010101" pitchFamily="34" charset="-79"/>
                <a:cs typeface="David" panose="020E0502060401010101" pitchFamily="34" charset="-79"/>
              </a:rPr>
              <a:t>(שהם ברחו בדרך עקיפה ומפותלת פן ירדוף אחריהם אבשלום להורגם).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לה.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 יונדב למלך דוד- הנה בני המלך מגיעים, כפי שאמרתי כך קרה ורק אמנון מת.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לו.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ומיד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כשסיים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לדבר הגיעו בני המלך, ופרצו כולם בבכי וגם דוד המלך ועבדיו בכו .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(על הריגת אמנון שאח הורג אחיו). </a:t>
            </a:r>
            <a:endParaRPr lang="he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564573" y="114238"/>
            <a:ext cx="5459105" cy="40318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לד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וַיִּבְרַח, אַבְשָׁלוֹם;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וַיִּשָּׂא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הַנַּעַר הַצֹּפֶה,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אֶת-עֵינָו, וַיַּרְא וְהִנֵּה עַם-רַב הֹלְכִים מִדֶּרֶךְ אַחֲרָיו, מִצַּד הָהָר.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וַיֹּאמֶר יוֹנָדָב אֶל-הַמֶּלֶךְ, הִנֵּה בְנֵי-הַמֶּלֶךְ בָּאוּ:  כִּדְבַר עַבְדְּךָ, כֵּן הָיָה.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וַיְהִי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כְּכַלֹּתוֹ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לְדַבֵּר, וְהִנֵּה בְנֵי-הַמֶּלֶךְ בָּאוּ,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וַיִּשְׂאו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ּ קוֹלָם, וַיִּבְכּוּ; וְגַם-הַמֶּלֶךְ, וְכָל-עֲבָדָיו, בָּכוּ, בְּכִי גָּדוֹל מְאֹד.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9" b="98667" l="1778" r="968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0788" y="3484391"/>
            <a:ext cx="3488141" cy="34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19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19165" y="3896432"/>
            <a:ext cx="5431808" cy="26776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scene3d>
            <a:camera prst="perspectiveRight"/>
            <a:lightRig rig="threePt" dir="t"/>
          </a:scene3d>
        </p:spPr>
        <p:txBody>
          <a:bodyPr wrap="square" rtlCol="1">
            <a:spAutoFit/>
          </a:bodyPr>
          <a:lstStyle/>
          <a:p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"ויתאבל על בנו ימים רבים"-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דוד ראה כי שתי רעות אירעו לו- 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האחד מיתת אמנון, והשנית בריחת אבשלום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ולא ברח לתוך ישראל אלא אל תלמי שהיה גוי, ובוודאי לא ילמד שם תורה ולא מצוות, ועל כך גם התאבל שבו בין הרשעים. 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17" y="160318"/>
            <a:ext cx="5882184" cy="6001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אבשלום (מרוב פחדו שמא יהרגנו דוד המלך) ברח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אל אבי אמו תלמי הבן של עמיהוד מלך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גשור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ודוד המשיך להתאבל על בנו אמנון כל אותו זמן.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ואבשלום נסגר שם בעיר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גשור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בחומה דלתיים ובריח ולא יצא מהעיר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במשך 3 שנים. 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לט.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ותכסוף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ותתאווה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נפש דוד אל אבשלום (שהתגעגע אליו דוד ורצה לראותו) . כי קיבל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תנחומין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ושכך צערו על אמנון. (שהרי גזרה על המת שישתכח).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6305265" y="160318"/>
            <a:ext cx="5745707" cy="3539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וְאַבְשָׁלוֹם בָּרַח, וַיֵּלֶךְ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אֶל-תַּלְמַי בֶּן-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עמיחור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 עַמִּיהוּד מֶלֶךְ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גְּשׁוּר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וַיִּתְאַבֵּל עַל-בְּנוֹ, כָּל-הַיָּמִים.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וְאַבְשָׁלוֹם בָּרַח, וַיֵּלֶךְ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גְּשׁוּר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וַיְהִי-שָׁם,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שָׁלֹשׁ שָׁנִים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.  </a:t>
            </a:r>
            <a:endParaRPr lang="he-IL" sz="32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וַתְּכַל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דָּוִד הַמֶּלֶךְ, לָצֵאת אֶל-אַבְשָׁלוֹם:  כִּי-נִחַם עַל-אַמְנוֹן, כִּי-מֵת.</a:t>
            </a:r>
          </a:p>
        </p:txBody>
      </p:sp>
    </p:spTree>
    <p:extLst>
      <p:ext uri="{BB962C8B-B14F-4D97-AF65-F5344CB8AC3E}">
        <p14:creationId xmlns:p14="http://schemas.microsoft.com/office/powerpoint/2010/main" val="1418687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152633" y="133022"/>
            <a:ext cx="8871045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סכום הפרק: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יונדב אחיין של דוד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מייעץ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לאמנון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לעשות עצמו חולה ושיבקש שתמר תבוא ותבשל לו ארוחה. 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דוד שולח את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תמר.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והיא מכינה לו, ולבסוף אמנון מצער אותה.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ואמנון שונא את תמר ומשלח אותה לביתה, והיא הולכת ומורידה את כותנת הפסים (שהיו שמים הנשים שלא נישאו) </a:t>
            </a:r>
          </a:p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אבשלום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שמע על כך, לאחר שנתיים מזמין את אמנון ובני המלך אליו למשתה לגזיזת צמר של הצאן.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ושם בסעודה מבקש אבשלום מעבדיו לאחר שישתכר אמנון להרוג אותו. כולם ברחו וכאשר הגיעו לדוד ישבו ובכו על מות אמנון. אבשלום ברח וישב אצל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תלמי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המלך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במשך 3 שנים.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00" y="133022"/>
            <a:ext cx="3275178" cy="217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79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37481" y="378681"/>
            <a:ext cx="9608026" cy="6001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שאלות על הפרק: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הקשר בין אבשלום לתמר?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ביקש אבשלום מדוד לאחר שנתיים?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האם הסכים דוד? מה ענה?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ביקש אבשלום מדוד בפעם השנייה?</a:t>
            </a:r>
            <a:endParaRPr lang="en-US" sz="36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מבקש אבשלום מנעריו לעשות בסעודה?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איזו שמועה הגיעה לדוד המלך?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עשה דוד כששמע את השמועה המרה?(לא).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עשה אבשלום לאחר המעשה בסעודה ?</a:t>
            </a:r>
          </a:p>
          <a:p>
            <a:pPr marL="514350" indent="-514350">
              <a:buAutoNum type="arabicPeriod"/>
            </a:pPr>
            <a:r>
              <a:rPr lang="he-IL" sz="3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מי הגיע אל המלך לאחר המאורע? ומי לא?</a:t>
            </a:r>
          </a:p>
          <a:p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143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7547" y="351387"/>
            <a:ext cx="11586950" cy="61478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1.</a:t>
            </a:r>
            <a:r>
              <a:rPr lang="he-IL" sz="20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מי </a:t>
            </a:r>
            <a:r>
              <a:rPr lang="he-IL" sz="20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נתן עצה לאמנון איך להשיג את תמר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? ___________________________________________   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R="228600" lvl="0">
              <a:lnSpc>
                <a:spcPct val="150000"/>
              </a:lnSpc>
              <a:buSzPts val="1400"/>
              <a:tabLst>
                <a:tab pos="408940" algn="l"/>
              </a:tabLst>
            </a:pPr>
            <a:r>
              <a:rPr lang="he-IL" sz="2000" b="1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2. מה </a:t>
            </a:r>
            <a:r>
              <a:rPr lang="he-IL" sz="20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הייתה העצה?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228600">
              <a:lnSpc>
                <a:spcPct val="150000"/>
              </a:lnSpc>
            </a:pPr>
            <a:r>
              <a:rPr lang="he-IL" sz="20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אמנון יספר לתמר שדוד הסכים להשיאה לו.  </a:t>
            </a:r>
            <a:endParaRPr lang="he-IL" sz="2000" dirty="0" smtClean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228600">
              <a:lnSpc>
                <a:spcPct val="150000"/>
              </a:lnSpc>
            </a:pPr>
            <a:r>
              <a:rPr lang="he-IL" sz="20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אמנון יבקש את אמה של תמר שתעזור לו להשיג את תמר.  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228600">
              <a:lnSpc>
                <a:spcPct val="150000"/>
              </a:lnSpc>
            </a:pP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ג. אמנון יעשה עצמו חולה ויבקש שתמר תגיש לו אוכל. </a:t>
            </a:r>
            <a:endParaRPr lang="he-IL" sz="2000" dirty="0" smtClean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228600">
              <a:lnSpc>
                <a:spcPct val="150000"/>
              </a:lnSpc>
            </a:pPr>
            <a:r>
              <a:rPr lang="he-IL" sz="20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ד. אמנון יעשה עצמו מתעלף לעיני תמר ואז היא תיגש לטפל בו.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0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3.  </a:t>
            </a:r>
            <a:r>
              <a:rPr lang="he-IL" sz="20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כיצד הרג אבשלום את אמנון?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228600">
              <a:lnSpc>
                <a:spcPct val="150000"/>
              </a:lnSpc>
            </a:pP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הזמינו לחג הגז של צאנו ושם ציווה על נעריו להרגו.  </a:t>
            </a: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הזמינו אל חדרו ושם ציווה על נעריו להרגו.  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228600">
              <a:lnSpc>
                <a:spcPct val="150000"/>
              </a:lnSpc>
            </a:pP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ג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התגרה בו ואמר "</a:t>
            </a:r>
            <a:r>
              <a:rPr lang="he-IL" sz="2000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אמינון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" וכשרצה אמנון לשלוף את חרבו </a:t>
            </a:r>
            <a:r>
              <a:rPr lang="en-US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–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פגע בו והרגו.	</a:t>
            </a:r>
            <a:endParaRPr lang="he-IL" sz="2000" dirty="0" smtClean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228600">
              <a:lnSpc>
                <a:spcPct val="150000"/>
              </a:lnSpc>
            </a:pPr>
            <a:r>
              <a:rPr lang="he-IL" sz="20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השקהו כוס יין ושם בתוכו רעל.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000" dirty="0" smtClean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4 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</a:t>
            </a:r>
            <a:r>
              <a:rPr lang="he-IL" sz="2000" b="1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אל מי ברח אבשלום?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457200">
              <a:lnSpc>
                <a:spcPct val="150000"/>
              </a:lnSpc>
            </a:pP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א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אל חנון מלך עמון. 		</a:t>
            </a: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אל </a:t>
            </a:r>
            <a:r>
              <a:rPr lang="he-IL" sz="2000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הדדעזר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מלך ארם. 	</a:t>
            </a:r>
            <a:endParaRPr lang="en-US" sz="2000" dirty="0"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indent="457200">
              <a:lnSpc>
                <a:spcPct val="150000"/>
              </a:lnSpc>
            </a:pP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ג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אל מלך מצרים. 		</a:t>
            </a:r>
            <a:r>
              <a:rPr lang="he-IL" sz="2000" b="1" u="sng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ד.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 אל תלמי מלך </a:t>
            </a:r>
            <a:r>
              <a:rPr lang="he-IL" sz="2000" dirty="0" err="1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גשור</a:t>
            </a:r>
            <a:r>
              <a:rPr lang="he-IL" sz="2000" dirty="0"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. </a:t>
            </a:r>
            <a:endParaRPr lang="en-US" sz="2000" dirty="0">
              <a:effectLst/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36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28939</TotalTime>
  <Words>2541</Words>
  <Application>Microsoft Office PowerPoint</Application>
  <PresentationFormat>מסך רחב</PresentationFormat>
  <Paragraphs>142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David</vt:lpstr>
      <vt:lpstr>Guttman Rashi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88</cp:revision>
  <dcterms:created xsi:type="dcterms:W3CDTF">2024-03-03T17:05:49Z</dcterms:created>
  <dcterms:modified xsi:type="dcterms:W3CDTF">2024-03-24T16:09:22Z</dcterms:modified>
</cp:coreProperties>
</file>