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6" r:id="rId17"/>
    <p:sldId id="273" r:id="rId18"/>
    <p:sldId id="277" r:id="rId19"/>
    <p:sldId id="272" r:id="rId20"/>
    <p:sldId id="278" r:id="rId21"/>
    <p:sldId id="271" r:id="rId22"/>
    <p:sldId id="275" r:id="rId23"/>
    <p:sldId id="279" r:id="rId24"/>
    <p:sldId id="280" r:id="rId25"/>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0" d="100"/>
          <a:sy n="70" d="100"/>
        </p:scale>
        <p:origin x="660"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723787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346403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600351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764203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2056619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13909178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12149353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29331081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3736086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3733435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8F6D4C85-1F7B-4D7E-B5FE-3A815760DAF3}" type="datetimeFigureOut">
              <a:rPr lang="he-IL" smtClean="0"/>
              <a:t>ג'/אדר א/תשפ"ד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2F5676E3-6163-4C4D-8E6D-C6D9B5B17EEB}" type="slidenum">
              <a:rPr lang="he-IL" smtClean="0"/>
              <a:t>‹#›</a:t>
            </a:fld>
            <a:endParaRPr lang="he-IL"/>
          </a:p>
        </p:txBody>
      </p:sp>
    </p:spTree>
    <p:extLst>
      <p:ext uri="{BB962C8B-B14F-4D97-AF65-F5344CB8AC3E}">
        <p14:creationId xmlns:p14="http://schemas.microsoft.com/office/powerpoint/2010/main" val="29325676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8F6D4C85-1F7B-4D7E-B5FE-3A815760DAF3}" type="datetimeFigureOut">
              <a:rPr lang="he-IL" smtClean="0"/>
              <a:t>ג'/אדר א/תשפ"ד</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2F5676E3-6163-4C4D-8E6D-C6D9B5B17EEB}" type="slidenum">
              <a:rPr lang="he-IL" smtClean="0"/>
              <a:t>‹#›</a:t>
            </a:fld>
            <a:endParaRPr lang="he-IL"/>
          </a:p>
        </p:txBody>
      </p:sp>
    </p:spTree>
    <p:extLst>
      <p:ext uri="{BB962C8B-B14F-4D97-AF65-F5344CB8AC3E}">
        <p14:creationId xmlns:p14="http://schemas.microsoft.com/office/powerpoint/2010/main" val="28461735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3.png"/><Relationship Id="rId1" Type="http://schemas.openxmlformats.org/officeDocument/2006/relationships/slideLayout" Target="../slideLayouts/slideLayout7.xml"/><Relationship Id="rId5" Type="http://schemas.microsoft.com/office/2007/relationships/hdphoto" Target="../media/hdphoto3.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5.png"/><Relationship Id="rId1" Type="http://schemas.openxmlformats.org/officeDocument/2006/relationships/slideLayout" Target="../slideLayouts/slideLayout7.xml"/><Relationship Id="rId5" Type="http://schemas.microsoft.com/office/2007/relationships/hdphoto" Target="../media/hdphoto5.wdp"/><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4" Type="http://schemas.microsoft.com/office/2007/relationships/hdphoto" Target="../media/hdphoto6.wdp"/></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8.wdp"/><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12.png"/><Relationship Id="rId1" Type="http://schemas.openxmlformats.org/officeDocument/2006/relationships/slideLayout" Target="../slideLayouts/slideLayout7.xml"/><Relationship Id="rId5" Type="http://schemas.microsoft.com/office/2007/relationships/hdphoto" Target="../media/hdphoto10.wdp"/><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microsoft.com/office/2007/relationships/hdphoto" Target="../media/hdphoto13.wdp"/><Relationship Id="rId2" Type="http://schemas.openxmlformats.org/officeDocument/2006/relationships/image" Target="../media/image15.jpeg"/><Relationship Id="rId1" Type="http://schemas.openxmlformats.org/officeDocument/2006/relationships/slideLayout" Target="../slideLayouts/slideLayout7.xml"/><Relationship Id="rId6" Type="http://schemas.openxmlformats.org/officeDocument/2006/relationships/image" Target="../media/image18.png"/><Relationship Id="rId5" Type="http://schemas.microsoft.com/office/2007/relationships/hdphoto" Target="../media/hdphoto12.wdp"/><Relationship Id="rId4" Type="http://schemas.openxmlformats.org/officeDocument/2006/relationships/image" Target="../media/image17.png"/></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1.jpeg"/><Relationship Id="rId1" Type="http://schemas.openxmlformats.org/officeDocument/2006/relationships/slideLayout" Target="../slideLayouts/slideLayout7.xml"/><Relationship Id="rId6" Type="http://schemas.microsoft.com/office/2007/relationships/hdphoto" Target="../media/hdphoto16.wdp"/><Relationship Id="rId5" Type="http://schemas.openxmlformats.org/officeDocument/2006/relationships/image" Target="../media/image27.png"/><Relationship Id="rId4" Type="http://schemas.microsoft.com/office/2007/relationships/hdphoto" Target="../media/hdphoto15.wdp"/></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378327"/>
            <a:ext cx="7051751" cy="6132671"/>
          </a:xfrm>
          <a:prstGeom prst="verticalScroll">
            <a:avLst/>
          </a:prstGeom>
          <a:solidFill>
            <a:schemeClr val="accent4">
              <a:lumMod val="40000"/>
              <a:lumOff val="60000"/>
            </a:schemeClr>
          </a:solidFill>
          <a:ln w="38100">
            <a:solidFill>
              <a:schemeClr val="tx1"/>
            </a:solidFill>
          </a:ln>
          <a:scene3d>
            <a:camera prst="isometricOffAxis1Right"/>
            <a:lightRig rig="threePt" dir="t"/>
          </a:scene3d>
        </p:spPr>
        <p:txBody>
          <a:bodyPr wrap="square" rtlCol="1">
            <a:spAutoFit/>
          </a:bodyPr>
          <a:lstStyle/>
          <a:p>
            <a:r>
              <a:rPr lang="he-IL" sz="3200" dirty="0" smtClean="0">
                <a:latin typeface="David" panose="020E0502060401010101" pitchFamily="34" charset="-79"/>
                <a:cs typeface="David" panose="020E0502060401010101" pitchFamily="34" charset="-79"/>
              </a:rPr>
              <a:t>דוד המלך התחתן עם בת שבע ונכון שהייתה גרושה ומותרת. אבל ה' כעס עליו. למה? </a:t>
            </a:r>
            <a:r>
              <a:rPr lang="he-IL" sz="3200" b="1" dirty="0" smtClean="0">
                <a:latin typeface="David" panose="020E0502060401010101" pitchFamily="34" charset="-79"/>
                <a:cs typeface="David" panose="020E0502060401010101" pitchFamily="34" charset="-79"/>
              </a:rPr>
              <a:t>כי אם ה' קבע שבת שבע תהיה לדוד- אז זה יקרה בצורה נכונה ולא כפי שדוד עשה</a:t>
            </a:r>
            <a:r>
              <a:rPr lang="he-IL" sz="3200" dirty="0" smtClean="0">
                <a:latin typeface="David" panose="020E0502060401010101" pitchFamily="34" charset="-79"/>
                <a:cs typeface="David" panose="020E0502060401010101" pitchFamily="34" charset="-79"/>
              </a:rPr>
              <a:t>. גם הצורה שאוריה נהרג לא הייתה ישרה. נכון שאוריה מרד במלכות והיה צריך להורגו, אך היה צריך לדון אותו עם סנהדרין ולא לשלוח אותו כך למות אצל האויב. </a:t>
            </a:r>
            <a:endParaRPr lang="he-IL" sz="3200" dirty="0">
              <a:latin typeface="David" panose="020E0502060401010101" pitchFamily="34" charset="-79"/>
              <a:cs typeface="David" panose="020E0502060401010101" pitchFamily="34" charset="-79"/>
            </a:endParaRPr>
          </a:p>
        </p:txBody>
      </p:sp>
      <p:sp>
        <p:nvSpPr>
          <p:cNvPr id="7" name="מלבן 6"/>
          <p:cNvSpPr/>
          <p:nvPr/>
        </p:nvSpPr>
        <p:spPr>
          <a:xfrm>
            <a:off x="6361752" y="172143"/>
            <a:ext cx="5662712" cy="1015663"/>
          </a:xfrm>
          <a:prstGeom prst="rect">
            <a:avLst/>
          </a:prstGeom>
          <a:solidFill>
            <a:schemeClr val="accent5">
              <a:lumMod val="60000"/>
              <a:lumOff val="40000"/>
            </a:schemeClr>
          </a:solidFill>
        </p:spPr>
        <p:txBody>
          <a:bodyPr wrap="square" lIns="91440" tIns="45720" rIns="91440" bIns="45720">
            <a:spAutoFit/>
          </a:bodyPr>
          <a:lstStyle/>
          <a:p>
            <a:pPr algn="ctr"/>
            <a:r>
              <a:rPr lang="he-IL" sz="6000" b="1" cap="none" spc="0" dirty="0" smtClean="0">
                <a:ln w="22225">
                  <a:solidFill>
                    <a:schemeClr val="accent2"/>
                  </a:solidFill>
                  <a:prstDash val="solid"/>
                </a:ln>
                <a:solidFill>
                  <a:schemeClr val="accent2">
                    <a:lumMod val="40000"/>
                    <a:lumOff val="60000"/>
                  </a:schemeClr>
                </a:solidFill>
                <a:effectLst/>
              </a:rPr>
              <a:t>שמואל ב' פרק </a:t>
            </a:r>
            <a:r>
              <a:rPr lang="he-IL" sz="6000" b="1" cap="none" spc="0" dirty="0" err="1" smtClean="0">
                <a:ln w="22225">
                  <a:solidFill>
                    <a:schemeClr val="accent2"/>
                  </a:solidFill>
                  <a:prstDash val="solid"/>
                </a:ln>
                <a:solidFill>
                  <a:schemeClr val="accent2">
                    <a:lumMod val="40000"/>
                    <a:lumOff val="60000"/>
                  </a:schemeClr>
                </a:solidFill>
                <a:effectLst/>
              </a:rPr>
              <a:t>יב</a:t>
            </a:r>
            <a:r>
              <a:rPr lang="he-IL" sz="6000" b="1" cap="none" spc="0" dirty="0" smtClean="0">
                <a:ln w="22225">
                  <a:solidFill>
                    <a:schemeClr val="accent2"/>
                  </a:solidFill>
                  <a:prstDash val="solid"/>
                </a:ln>
                <a:solidFill>
                  <a:schemeClr val="accent2">
                    <a:lumMod val="40000"/>
                    <a:lumOff val="60000"/>
                  </a:schemeClr>
                </a:solidFill>
                <a:effectLst/>
              </a:rPr>
              <a:t>'</a:t>
            </a:r>
            <a:endParaRPr lang="he-IL" sz="6000" b="1" cap="none" spc="0" dirty="0">
              <a:ln w="22225">
                <a:solidFill>
                  <a:schemeClr val="accent2"/>
                </a:solidFill>
                <a:prstDash val="solid"/>
              </a:ln>
              <a:solidFill>
                <a:schemeClr val="accent2">
                  <a:lumMod val="40000"/>
                  <a:lumOff val="60000"/>
                </a:schemeClr>
              </a:solidFill>
              <a:effectLst/>
            </a:endParaRPr>
          </a:p>
        </p:txBody>
      </p:sp>
      <p:sp>
        <p:nvSpPr>
          <p:cNvPr id="6" name="TextBox 5"/>
          <p:cNvSpPr txBox="1"/>
          <p:nvPr/>
        </p:nvSpPr>
        <p:spPr>
          <a:xfrm>
            <a:off x="6535789" y="1577197"/>
            <a:ext cx="5488675" cy="4862870"/>
          </a:xfrm>
          <a:prstGeom prst="rect">
            <a:avLst/>
          </a:prstGeom>
          <a:solidFill>
            <a:schemeClr val="accent2">
              <a:lumMod val="40000"/>
              <a:lumOff val="60000"/>
            </a:schemeClr>
          </a:solidFill>
          <a:ln w="38100">
            <a:solidFill>
              <a:schemeClr val="tx1"/>
            </a:solidFill>
          </a:ln>
          <a:scene3d>
            <a:camera prst="perspectiveLeft"/>
            <a:lightRig rig="threePt" dir="t"/>
          </a:scene3d>
        </p:spPr>
        <p:txBody>
          <a:bodyPr wrap="square" rtlCol="1">
            <a:spAutoFit/>
          </a:bodyPr>
          <a:lstStyle/>
          <a:p>
            <a:r>
              <a:rPr lang="he-IL" sz="4000" b="1" u="sng" dirty="0" smtClean="0">
                <a:latin typeface="David" panose="020E0502060401010101" pitchFamily="34" charset="-79"/>
                <a:cs typeface="David" panose="020E0502060401010101" pitchFamily="34" charset="-79"/>
              </a:rPr>
              <a:t>הקדמה:</a:t>
            </a:r>
          </a:p>
          <a:p>
            <a:r>
              <a:rPr lang="he-IL" sz="3200" b="1" dirty="0" smtClean="0">
                <a:solidFill>
                  <a:srgbClr val="C00000"/>
                </a:solidFill>
                <a:latin typeface="David" panose="020E0502060401010101" pitchFamily="34" charset="-79"/>
                <a:cs typeface="David" panose="020E0502060401010101" pitchFamily="34" charset="-79"/>
              </a:rPr>
              <a:t>"כל מה שמגיע לך- יגיע עד אליך"</a:t>
            </a:r>
          </a:p>
          <a:p>
            <a:r>
              <a:rPr lang="he-IL" sz="3000" dirty="0" smtClean="0">
                <a:latin typeface="David" panose="020E0502060401010101" pitchFamily="34" charset="-79"/>
                <a:cs typeface="David" panose="020E0502060401010101" pitchFamily="34" charset="-79"/>
              </a:rPr>
              <a:t>ה' הוא הקובע לאדם את מה שמגיע לו. ואם ה' קבע שתקבל </a:t>
            </a:r>
            <a:r>
              <a:rPr lang="he-IL" sz="3000" dirty="0" err="1" smtClean="0">
                <a:latin typeface="David" panose="020E0502060401010101" pitchFamily="34" charset="-79"/>
                <a:cs typeface="David" panose="020E0502060401010101" pitchFamily="34" charset="-79"/>
              </a:rPr>
              <a:t>מליון</a:t>
            </a:r>
            <a:r>
              <a:rPr lang="he-IL" sz="3000" dirty="0" smtClean="0">
                <a:latin typeface="David" panose="020E0502060401010101" pitchFamily="34" charset="-79"/>
                <a:cs typeface="David" panose="020E0502060401010101" pitchFamily="34" charset="-79"/>
              </a:rPr>
              <a:t> שקל, אתה תקבל ואף אחד לא יכול לבטל זאת.</a:t>
            </a:r>
          </a:p>
          <a:p>
            <a:r>
              <a:rPr lang="he-IL" sz="3000" dirty="0" smtClean="0">
                <a:latin typeface="David" panose="020E0502060401010101" pitchFamily="34" charset="-79"/>
                <a:cs typeface="David" panose="020E0502060401010101" pitchFamily="34" charset="-79"/>
              </a:rPr>
              <a:t>מי שמאמין ויודע את המשפט הזה, הוא תמיד שמח ורגוע. ולא פוחד מאף אחד.</a:t>
            </a:r>
          </a:p>
          <a:p>
            <a:r>
              <a:rPr lang="he-IL" sz="3000" dirty="0" smtClean="0">
                <a:latin typeface="David" panose="020E0502060401010101" pitchFamily="34" charset="-79"/>
                <a:cs typeface="David" panose="020E0502060401010101" pitchFamily="34" charset="-79"/>
              </a:rPr>
              <a:t>כי אם ה' קבע שהשני לא יפגע בי- אז הוא לא יצליח לפגוע בי.</a:t>
            </a:r>
            <a:endParaRPr lang="he-IL" sz="3000" dirty="0">
              <a:latin typeface="David" panose="020E0502060401010101" pitchFamily="34" charset="-79"/>
              <a:cs typeface="David" panose="020E0502060401010101" pitchFamily="34" charset="-79"/>
            </a:endParaRPr>
          </a:p>
        </p:txBody>
      </p:sp>
      <p:sp>
        <p:nvSpPr>
          <p:cNvPr id="8" name="חץ שמאלה 7"/>
          <p:cNvSpPr/>
          <p:nvPr/>
        </p:nvSpPr>
        <p:spPr>
          <a:xfrm>
            <a:off x="5854890" y="3220872"/>
            <a:ext cx="1187355" cy="1023582"/>
          </a:xfrm>
          <a:prstGeom prst="leftArrow">
            <a:avLst/>
          </a:prstGeom>
        </p:spPr>
        <p:style>
          <a:lnRef idx="2">
            <a:schemeClr val="accent6">
              <a:shade val="50000"/>
            </a:schemeClr>
          </a:lnRef>
          <a:fillRef idx="1">
            <a:schemeClr val="accent6"/>
          </a:fillRef>
          <a:effectRef idx="0">
            <a:schemeClr val="accent6"/>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950989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circle(in)">
                                      <p:cBhvr>
                                        <p:cTn id="19"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777551" y="354842"/>
            <a:ext cx="6209732" cy="4524315"/>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לכן ה' כעס על דוד והחליט להעניש אותו. </a:t>
            </a:r>
          </a:p>
          <a:p>
            <a:r>
              <a:rPr lang="he-IL" sz="3200" dirty="0" smtClean="0">
                <a:latin typeface="David" panose="020E0502060401010101" pitchFamily="34" charset="-79"/>
                <a:cs typeface="David" panose="020E0502060401010101" pitchFamily="34" charset="-79"/>
              </a:rPr>
              <a:t>לאחר שבת שבע ילדה לדוד המלך את הבן. ה' התגלה לנתן הנביא ואמר לו: </a:t>
            </a:r>
            <a:r>
              <a:rPr lang="he-IL" sz="3200" b="1" dirty="0" smtClean="0">
                <a:latin typeface="David" panose="020E0502060401010101" pitchFamily="34" charset="-79"/>
                <a:cs typeface="David" panose="020E0502060401010101" pitchFamily="34" charset="-79"/>
              </a:rPr>
              <a:t>"לך לדוד ותגיד לו את הנבואה שאני מוסר לך עכשיו". </a:t>
            </a:r>
          </a:p>
          <a:p>
            <a:r>
              <a:rPr lang="he-IL" sz="3200" dirty="0" smtClean="0">
                <a:latin typeface="David" panose="020E0502060401010101" pitchFamily="34" charset="-79"/>
                <a:cs typeface="David" panose="020E0502060401010101" pitchFamily="34" charset="-79"/>
              </a:rPr>
              <a:t>ולפני שנתן אמר לדוד את דברי הנבואה, הוא סיפר לו סיפור שהוא למעשה "משל"</a:t>
            </a:r>
          </a:p>
          <a:p>
            <a:r>
              <a:rPr lang="he-IL" sz="3200" dirty="0" smtClean="0">
                <a:latin typeface="David" panose="020E0502060401010101" pitchFamily="34" charset="-79"/>
                <a:cs typeface="David" panose="020E0502060401010101" pitchFamily="34" charset="-79"/>
              </a:rPr>
              <a:t>(</a:t>
            </a:r>
            <a:r>
              <a:rPr lang="he-IL" sz="3200" b="1" u="sng" dirty="0" smtClean="0">
                <a:latin typeface="David" panose="020E0502060401010101" pitchFamily="34" charset="-79"/>
                <a:cs typeface="David" panose="020E0502060401010101" pitchFamily="34" charset="-79"/>
              </a:rPr>
              <a:t>משל= </a:t>
            </a:r>
            <a:r>
              <a:rPr lang="he-IL" sz="3200" dirty="0" smtClean="0">
                <a:latin typeface="David" panose="020E0502060401010101" pitchFamily="34" charset="-79"/>
                <a:cs typeface="David" panose="020E0502060401010101" pitchFamily="34" charset="-79"/>
              </a:rPr>
              <a:t>סיפור לא </a:t>
            </a:r>
            <a:r>
              <a:rPr lang="he-IL" sz="3200" dirty="0" err="1" smtClean="0">
                <a:latin typeface="David" panose="020E0502060401010101" pitchFamily="34" charset="-79"/>
                <a:cs typeface="David" panose="020E0502060401010101" pitchFamily="34" charset="-79"/>
              </a:rPr>
              <a:t>אמיתי</a:t>
            </a:r>
            <a:r>
              <a:rPr lang="he-IL" sz="3200" dirty="0" smtClean="0">
                <a:latin typeface="David" panose="020E0502060401010101" pitchFamily="34" charset="-79"/>
                <a:cs typeface="David" panose="020E0502060401010101" pitchFamily="34" charset="-79"/>
              </a:rPr>
              <a:t> ותחוב בו מוסר השכל. ותוכחה לאדם בדרך של רמז). </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354842" y="477672"/>
            <a:ext cx="5036023" cy="4647426"/>
          </a:xfrm>
          <a:prstGeom prst="wedgeRectCallout">
            <a:avLst/>
          </a:prstGeom>
          <a:solidFill>
            <a:schemeClr val="accent6">
              <a:lumMod val="60000"/>
              <a:lumOff val="40000"/>
            </a:schemeClr>
          </a:solidFill>
          <a:ln w="38100">
            <a:solidFill>
              <a:schemeClr val="tx1"/>
            </a:solidFill>
          </a:ln>
          <a:scene3d>
            <a:camera prst="perspectiveLeft"/>
            <a:lightRig rig="threePt" dir="t"/>
          </a:scene3d>
        </p:spPr>
        <p:txBody>
          <a:bodyPr wrap="square" rtlCol="1">
            <a:spAutoFit/>
          </a:bodyPr>
          <a:lstStyle/>
          <a:p>
            <a:r>
              <a:rPr lang="he-IL" sz="3200" dirty="0" smtClean="0">
                <a:latin typeface="David" panose="020E0502060401010101" pitchFamily="34" charset="-79"/>
                <a:cs typeface="David" panose="020E0502060401010101" pitchFamily="34" charset="-79"/>
              </a:rPr>
              <a:t>וגם פה נתן הנביא לא רצה להוכיח את דוד באופן גלוי וישיר, לכן בא וסיפר לו סיפור משל, ובעזרת הסיפור דוד יבין מה הכוונה ומה חטאו ומה עונשו..</a:t>
            </a:r>
          </a:p>
          <a:p>
            <a:r>
              <a:rPr lang="he-IL" sz="3200" dirty="0" smtClean="0">
                <a:latin typeface="David" panose="020E0502060401010101" pitchFamily="34" charset="-79"/>
                <a:cs typeface="David" panose="020E0502060401010101" pitchFamily="34" charset="-79"/>
              </a:rPr>
              <a:t>המשל שנקרא </a:t>
            </a:r>
            <a:r>
              <a:rPr lang="he-IL" sz="4000" b="1" dirty="0" smtClean="0">
                <a:latin typeface="David" panose="020E0502060401010101" pitchFamily="34" charset="-79"/>
                <a:cs typeface="David" panose="020E0502060401010101" pitchFamily="34" charset="-79"/>
              </a:rPr>
              <a:t>"כבשת הרש"</a:t>
            </a:r>
          </a:p>
          <a:p>
            <a:r>
              <a:rPr lang="he-IL" sz="3200" dirty="0" smtClean="0">
                <a:latin typeface="David" panose="020E0502060401010101" pitchFamily="34" charset="-79"/>
                <a:cs typeface="David" panose="020E0502060401010101" pitchFamily="34" charset="-79"/>
              </a:rPr>
              <a:t>ובמקרה הזה דוד צריך לפסוק מה לעשות.. ובכך יפסוק את דינו שלו.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extLst>
              <a:ext uri="{BEBA8EAE-BF5A-486C-A8C5-ECC9F3942E4B}">
                <a14:imgProps xmlns:a14="http://schemas.microsoft.com/office/drawing/2010/main">
                  <a14:imgLayer r:embed="rId3">
                    <a14:imgEffect>
                      <a14:backgroundRemoval t="9524" b="100000" l="2000" r="52667"/>
                    </a14:imgEffect>
                  </a14:imgLayer>
                </a14:imgProps>
              </a:ext>
            </a:extLst>
          </a:blip>
          <a:stretch>
            <a:fillRect/>
          </a:stretch>
        </p:blipFill>
        <p:spPr>
          <a:xfrm>
            <a:off x="4571715" y="4055340"/>
            <a:ext cx="5623163" cy="3148971"/>
          </a:xfrm>
          <a:prstGeom prst="rect">
            <a:avLst/>
          </a:prstGeom>
        </p:spPr>
      </p:pic>
    </p:spTree>
    <p:extLst>
      <p:ext uri="{BB962C8B-B14F-4D97-AF65-F5344CB8AC3E}">
        <p14:creationId xmlns:p14="http://schemas.microsoft.com/office/powerpoint/2010/main" val="353313282"/>
      </p:ext>
    </p:extLst>
  </p:cSld>
  <p:clrMapOvr>
    <a:masterClrMapping/>
  </p:clrMapOvr>
  <mc:AlternateContent xmlns:mc="http://schemas.openxmlformats.org/markup-compatibility/2006" xmlns:p14="http://schemas.microsoft.com/office/powerpoint/2010/main">
    <mc:Choice Requires="p14">
      <p:transition spd="slow" p14:dur="1600">
        <p14:prism dir="r"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20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5"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fade">
                                      <p:cBhvr>
                                        <p:cTn id="19" dur="2000"/>
                                        <p:tgtEl>
                                          <p:spTgt spid="2"/>
                                        </p:tgtEl>
                                      </p:cBhvr>
                                    </p:animEffect>
                                    <p:anim calcmode="lin" valueType="num">
                                      <p:cBhvr>
                                        <p:cTn id="20" dur="2000" fill="hold"/>
                                        <p:tgtEl>
                                          <p:spTgt spid="2"/>
                                        </p:tgtEl>
                                        <p:attrNameLst>
                                          <p:attrName>ppt_w</p:attrName>
                                        </p:attrNameLst>
                                      </p:cBhvr>
                                      <p:tavLst>
                                        <p:tav tm="0" fmla="#ppt_w*sin(2.5*pi*$)">
                                          <p:val>
                                            <p:fltVal val="0"/>
                                          </p:val>
                                        </p:tav>
                                        <p:tav tm="100000">
                                          <p:val>
                                            <p:fltVal val="1"/>
                                          </p:val>
                                        </p:tav>
                                      </p:tavLst>
                                    </p:anim>
                                    <p:anim calcmode="lin" valueType="num">
                                      <p:cBhvr>
                                        <p:cTn id="21"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4715" y="163773"/>
            <a:ext cx="5909481" cy="304698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ציווה ה' על נתן הנביא למסור נבואה לדוד. בא נתן לדוד ואמר לו פסוק לי את הדין במקרה הזה- שני אנשים שגרו בעיר אחת. אחד עשיר ואחד עני.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לעשיר היה עדרי צאן ובקר רבים. (ואעפ"כ לא סייע לשכנו העני).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318913" y="163773"/>
            <a:ext cx="5659272" cy="2616101"/>
          </a:xfrm>
          <a:prstGeom prst="rect">
            <a:avLst/>
          </a:prstGeom>
          <a:solidFill>
            <a:schemeClr val="accent4">
              <a:lumMod val="60000"/>
              <a:lumOff val="40000"/>
            </a:schemeClr>
          </a:solidFill>
        </p:spPr>
        <p:txBody>
          <a:bodyPr wrap="square">
            <a:spAutoFit/>
          </a:bodyPr>
          <a:lstStyle/>
          <a:p>
            <a:r>
              <a:rPr lang="he-IL" sz="3200" b="1" i="0" dirty="0" smtClean="0">
                <a:solidFill>
                  <a:srgbClr val="000000"/>
                </a:solidFill>
                <a:effectLst/>
                <a:latin typeface="David" panose="020E0502060401010101" pitchFamily="34" charset="-79"/>
                <a:cs typeface="David" panose="020E0502060401010101" pitchFamily="34" charset="-79"/>
              </a:rPr>
              <a:t>א</a:t>
            </a:r>
            <a:r>
              <a:rPr lang="he-IL" sz="3200" b="0" i="0" dirty="0" smtClean="0">
                <a:solidFill>
                  <a:srgbClr val="000000"/>
                </a:solidFill>
                <a:effectLst/>
                <a:latin typeface="David" panose="020E0502060401010101" pitchFamily="34" charset="-79"/>
                <a:cs typeface="David" panose="020E0502060401010101" pitchFamily="34" charset="-79"/>
              </a:rPr>
              <a:t> וַיִּשְׁלַח יְהוָה אֶת-נָתָן, אֶל-דָּוִד; וַיָּבֹא אֵלָיו, וַיֹּאמֶר לוֹ שְׁנֵי אֲנָשִׁים הָיוּ בְּעִיר אֶחָת, אֶחָד עָשִׁיר, וְאֶחָד רָאשׁ.  </a:t>
            </a:r>
          </a:p>
          <a:p>
            <a:r>
              <a:rPr lang="he-IL" sz="3200" b="1" i="0" dirty="0" smtClean="0">
                <a:solidFill>
                  <a:srgbClr val="000000"/>
                </a:solidFill>
                <a:effectLst/>
                <a:latin typeface="David" panose="020E0502060401010101" pitchFamily="34" charset="-79"/>
                <a:cs typeface="David" panose="020E0502060401010101" pitchFamily="34" charset="-79"/>
              </a:rPr>
              <a:t>ב</a:t>
            </a:r>
            <a:r>
              <a:rPr lang="he-IL" sz="3200" b="0" i="0" dirty="0" smtClean="0">
                <a:solidFill>
                  <a:srgbClr val="000000"/>
                </a:solidFill>
                <a:effectLst/>
                <a:latin typeface="David" panose="020E0502060401010101" pitchFamily="34" charset="-79"/>
                <a:cs typeface="David" panose="020E0502060401010101" pitchFamily="34" charset="-79"/>
              </a:rPr>
              <a:t> </a:t>
            </a:r>
            <a:r>
              <a:rPr lang="he-IL" sz="3600" b="1" i="0" dirty="0" smtClean="0">
                <a:solidFill>
                  <a:srgbClr val="000000"/>
                </a:solidFill>
                <a:effectLst/>
                <a:latin typeface="David" panose="020E0502060401010101" pitchFamily="34" charset="-79"/>
                <a:cs typeface="David" panose="020E0502060401010101" pitchFamily="34" charset="-79"/>
              </a:rPr>
              <a:t>לְעָשִׁיר</a:t>
            </a:r>
            <a:r>
              <a:rPr lang="he-IL" sz="3200" b="0" i="0" dirty="0" smtClean="0">
                <a:solidFill>
                  <a:srgbClr val="000000"/>
                </a:solidFill>
                <a:effectLst/>
                <a:latin typeface="David" panose="020E0502060401010101" pitchFamily="34" charset="-79"/>
                <a:cs typeface="David" panose="020E0502060401010101" pitchFamily="34" charset="-79"/>
              </a:rPr>
              <a:t>, הָיָה צֹאן וּבָקָר--הַרְבֵּה מְאֹד. </a:t>
            </a:r>
            <a:endParaRPr lang="he-IL" sz="32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0" b="99111" l="0" r="100000"/>
                    </a14:imgEffect>
                  </a14:imgLayer>
                </a14:imgProps>
              </a:ext>
            </a:extLst>
          </a:blip>
          <a:stretch>
            <a:fillRect/>
          </a:stretch>
        </p:blipFill>
        <p:spPr>
          <a:xfrm>
            <a:off x="4458404" y="3529548"/>
            <a:ext cx="2143125" cy="2651291"/>
          </a:xfrm>
          <a:prstGeom prst="rect">
            <a:avLst/>
          </a:prstGeom>
        </p:spPr>
      </p:pic>
      <p:pic>
        <p:nvPicPr>
          <p:cNvPr id="6" name="תמונה 5"/>
          <p:cNvPicPr>
            <a:picLocks noChangeAspect="1"/>
          </p:cNvPicPr>
          <p:nvPr/>
        </p:nvPicPr>
        <p:blipFill>
          <a:blip r:embed="rId4">
            <a:extLst>
              <a:ext uri="{BEBA8EAE-BF5A-486C-A8C5-ECC9F3942E4B}">
                <a14:imgProps xmlns:a14="http://schemas.microsoft.com/office/drawing/2010/main">
                  <a14:imgLayer r:embed="rId5">
                    <a14:imgEffect>
                      <a14:backgroundRemoval t="0" b="100000" l="0" r="99138"/>
                    </a14:imgEffect>
                  </a14:imgLayer>
                </a14:imgProps>
              </a:ext>
            </a:extLst>
          </a:blip>
          <a:stretch>
            <a:fillRect/>
          </a:stretch>
        </p:blipFill>
        <p:spPr>
          <a:xfrm>
            <a:off x="1378670" y="3210761"/>
            <a:ext cx="3556948" cy="3326973"/>
          </a:xfrm>
          <a:prstGeom prst="rect">
            <a:avLst/>
          </a:prstGeom>
        </p:spPr>
      </p:pic>
      <p:sp>
        <p:nvSpPr>
          <p:cNvPr id="7" name="TextBox 6"/>
          <p:cNvSpPr txBox="1"/>
          <p:nvPr/>
        </p:nvSpPr>
        <p:spPr>
          <a:xfrm>
            <a:off x="7109271" y="2779874"/>
            <a:ext cx="4244455" cy="3539430"/>
          </a:xfrm>
          <a:prstGeom prst="rect">
            <a:avLst/>
          </a:prstGeom>
          <a:solidFill>
            <a:schemeClr val="accent3">
              <a:lumMod val="60000"/>
              <a:lumOff val="40000"/>
            </a:schemeClr>
          </a:solidFill>
          <a:ln w="38100">
            <a:solidFill>
              <a:schemeClr val="tx1"/>
            </a:solidFill>
          </a:ln>
          <a:scene3d>
            <a:camera prst="isometricOffAxis2Left"/>
            <a:lightRig rig="threePt" dir="t"/>
          </a:scene3d>
        </p:spPr>
        <p:txBody>
          <a:bodyPr wrap="square" rtlCol="1">
            <a:spAutoFit/>
          </a:bodyPr>
          <a:lstStyle/>
          <a:p>
            <a:r>
              <a:rPr lang="he-IL" sz="3200" b="1" dirty="0" smtClean="0">
                <a:latin typeface="David" panose="020E0502060401010101" pitchFamily="34" charset="-79"/>
                <a:cs typeface="David" panose="020E0502060401010101" pitchFamily="34" charset="-79"/>
              </a:rPr>
              <a:t>כתוב "ראש" עם א' אך הכוונה "לרש" עני. מדוע? </a:t>
            </a:r>
            <a:r>
              <a:rPr lang="he-IL" sz="3200" dirty="0" smtClean="0">
                <a:latin typeface="David" panose="020E0502060401010101" pitchFamily="34" charset="-79"/>
                <a:cs typeface="David" panose="020E0502060401010101" pitchFamily="34" charset="-79"/>
              </a:rPr>
              <a:t>נוספה הא'? לרמוז שגם שאדם זה בעולם הזה הוא "רש" עני אך לעולם הבא הוא יהיה הפוך יהיה "הראש".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23472435"/>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1000" fill="hold"/>
                                        <p:tgtEl>
                                          <p:spTgt spid="7"/>
                                        </p:tgtEl>
                                        <p:attrNameLst>
                                          <p:attrName>ppt_w</p:attrName>
                                        </p:attrNameLst>
                                      </p:cBhvr>
                                      <p:tavLst>
                                        <p:tav tm="0">
                                          <p:val>
                                            <p:fltVal val="0"/>
                                          </p:val>
                                        </p:tav>
                                        <p:tav tm="100000">
                                          <p:val>
                                            <p:strVal val="#ppt_w"/>
                                          </p:val>
                                        </p:tav>
                                      </p:tavLst>
                                    </p:anim>
                                    <p:anim calcmode="lin" valueType="num">
                                      <p:cBhvr>
                                        <p:cTn id="28" dur="1000" fill="hold"/>
                                        <p:tgtEl>
                                          <p:spTgt spid="7"/>
                                        </p:tgtEl>
                                        <p:attrNameLst>
                                          <p:attrName>ppt_h</p:attrName>
                                        </p:attrNameLst>
                                      </p:cBhvr>
                                      <p:tavLst>
                                        <p:tav tm="0">
                                          <p:val>
                                            <p:fltVal val="0"/>
                                          </p:val>
                                        </p:tav>
                                        <p:tav tm="100000">
                                          <p:val>
                                            <p:strVal val="#ppt_h"/>
                                          </p:val>
                                        </p:tav>
                                      </p:tavLst>
                                    </p:anim>
                                    <p:anim calcmode="lin" valueType="num">
                                      <p:cBhvr>
                                        <p:cTn id="29" dur="1000" fill="hold"/>
                                        <p:tgtEl>
                                          <p:spTgt spid="7"/>
                                        </p:tgtEl>
                                        <p:attrNameLst>
                                          <p:attrName>style.rotation</p:attrName>
                                        </p:attrNameLst>
                                      </p:cBhvr>
                                      <p:tavLst>
                                        <p:tav tm="0">
                                          <p:val>
                                            <p:fltVal val="90"/>
                                          </p:val>
                                        </p:tav>
                                        <p:tav tm="100000">
                                          <p:val>
                                            <p:fltVal val="0"/>
                                          </p:val>
                                        </p:tav>
                                      </p:tavLst>
                                    </p:anim>
                                    <p:animEffect transition="in" filter="fade">
                                      <p:cBhvr>
                                        <p:cTn id="30"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6476" y="185676"/>
            <a:ext cx="5882185" cy="304698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ולעני לא היה כלום חוץ מכבשה אחת קטנה שאותה רכש בכסף</a:t>
            </a:r>
            <a:r>
              <a:rPr lang="he-IL" sz="3200" dirty="0" smtClean="0">
                <a:latin typeface="David" panose="020E0502060401010101" pitchFamily="34" charset="-79"/>
                <a:cs typeface="David" panose="020E0502060401010101" pitchFamily="34" charset="-79"/>
              </a:rPr>
              <a:t>. והאכיל אותה. והיא גדלה אתו ועם בניו בבית אחד. מלחמו נתן לה לאכול ומכוסו נתן לה לשתות. </a:t>
            </a:r>
            <a:r>
              <a:rPr lang="he-IL" sz="3200" b="1" dirty="0" smtClean="0">
                <a:latin typeface="David" panose="020E0502060401010101" pitchFamily="34" charset="-79"/>
                <a:cs typeface="David" panose="020E0502060401010101" pitchFamily="34" charset="-79"/>
              </a:rPr>
              <a:t>וחבב אותה כאילו הייתה בתו.</a:t>
            </a:r>
            <a:endParaRPr lang="he-IL" sz="3200" b="1" dirty="0">
              <a:latin typeface="David" panose="020E0502060401010101" pitchFamily="34" charset="-79"/>
              <a:cs typeface="David" panose="020E0502060401010101" pitchFamily="34" charset="-79"/>
            </a:endParaRPr>
          </a:p>
        </p:txBody>
      </p:sp>
      <p:sp>
        <p:nvSpPr>
          <p:cNvPr id="2" name="מלבן 1"/>
          <p:cNvSpPr/>
          <p:nvPr/>
        </p:nvSpPr>
        <p:spPr>
          <a:xfrm>
            <a:off x="6168787" y="185676"/>
            <a:ext cx="5773003" cy="2123658"/>
          </a:xfrm>
          <a:prstGeom prst="rect">
            <a:avLst/>
          </a:prstGeom>
          <a:solidFill>
            <a:schemeClr val="accent3">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a:t>
            </a:r>
            <a:r>
              <a:rPr lang="he-IL" sz="3600" b="1" dirty="0" smtClean="0">
                <a:latin typeface="David" panose="020E0502060401010101" pitchFamily="34" charset="-79"/>
                <a:cs typeface="David" panose="020E0502060401010101" pitchFamily="34" charset="-79"/>
              </a:rPr>
              <a:t>וְלָרָשׁ</a:t>
            </a:r>
            <a:r>
              <a:rPr lang="he-IL" sz="3200" dirty="0" smtClean="0">
                <a:latin typeface="David" panose="020E0502060401010101" pitchFamily="34" charset="-79"/>
                <a:cs typeface="David" panose="020E0502060401010101" pitchFamily="34" charset="-79"/>
              </a:rPr>
              <a:t> אֵין-כֹּל, </a:t>
            </a:r>
            <a:r>
              <a:rPr lang="he-IL" sz="3200" b="1" dirty="0" smtClean="0">
                <a:latin typeface="David" panose="020E0502060401010101" pitchFamily="34" charset="-79"/>
                <a:cs typeface="David" panose="020E0502060401010101" pitchFamily="34" charset="-79"/>
              </a:rPr>
              <a:t>כִּי אִם-כִּבְשָׂה אַחַת קְטַנָּה אֲשֶׁר קָנָה</a:t>
            </a:r>
            <a:r>
              <a:rPr lang="he-IL" sz="3200" dirty="0" smtClean="0">
                <a:latin typeface="David" panose="020E0502060401010101" pitchFamily="34" charset="-79"/>
                <a:cs typeface="David" panose="020E0502060401010101" pitchFamily="34" charset="-79"/>
              </a:rPr>
              <a:t>, וַיְחַיֶּהָ, וַתִּגְדַּל עִמּוֹ וְעִם-בָּנָיו יַחְדָּו; מִפִּתּוֹ תֹאכַל </a:t>
            </a:r>
            <a:r>
              <a:rPr lang="he-IL" sz="3200" dirty="0" err="1" smtClean="0">
                <a:latin typeface="David" panose="020E0502060401010101" pitchFamily="34" charset="-79"/>
                <a:cs typeface="David" panose="020E0502060401010101" pitchFamily="34" charset="-79"/>
              </a:rPr>
              <a:t>וּמִכֹּסו</a:t>
            </a:r>
            <a:r>
              <a:rPr lang="he-IL" sz="3200" dirty="0" smtClean="0">
                <a:latin typeface="David" panose="020E0502060401010101" pitchFamily="34" charset="-79"/>
                <a:cs typeface="David" panose="020E0502060401010101" pitchFamily="34" charset="-79"/>
              </a:rPr>
              <a:t>ֹ תִשְׁתֶּה, וּבְחֵיקוֹ תִשְׁכָּב, </a:t>
            </a:r>
            <a:r>
              <a:rPr lang="he-IL" sz="3200" b="1" dirty="0" smtClean="0">
                <a:latin typeface="David" panose="020E0502060401010101" pitchFamily="34" charset="-79"/>
                <a:cs typeface="David" panose="020E0502060401010101" pitchFamily="34" charset="-79"/>
              </a:rPr>
              <a:t>וַתְּהִי-לוֹ, כְּבַת</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extLst>
              <a:ext uri="{BEBA8EAE-BF5A-486C-A8C5-ECC9F3942E4B}">
                <a14:imgProps xmlns:a14="http://schemas.microsoft.com/office/drawing/2010/main">
                  <a14:imgLayer r:embed="rId3">
                    <a14:imgEffect>
                      <a14:backgroundRemoval t="0" b="100000" l="2745" r="99608"/>
                    </a14:imgEffect>
                  </a14:imgLayer>
                </a14:imgProps>
              </a:ext>
            </a:extLst>
          </a:blip>
          <a:stretch>
            <a:fillRect/>
          </a:stretch>
        </p:blipFill>
        <p:spPr>
          <a:xfrm>
            <a:off x="-304587" y="3528017"/>
            <a:ext cx="2843071" cy="3036556"/>
          </a:xfrm>
          <a:prstGeom prst="rect">
            <a:avLst/>
          </a:prstGeom>
        </p:spPr>
      </p:pic>
      <p:pic>
        <p:nvPicPr>
          <p:cNvPr id="7" name="תמונה 6"/>
          <p:cNvPicPr>
            <a:picLocks noChangeAspect="1"/>
          </p:cNvPicPr>
          <p:nvPr/>
        </p:nvPicPr>
        <p:blipFill>
          <a:blip r:embed="rId4">
            <a:extLst>
              <a:ext uri="{BEBA8EAE-BF5A-486C-A8C5-ECC9F3942E4B}">
                <a14:imgProps xmlns:a14="http://schemas.microsoft.com/office/drawing/2010/main">
                  <a14:imgLayer r:embed="rId5">
                    <a14:imgEffect>
                      <a14:backgroundRemoval t="0" b="100000" l="0" r="100000"/>
                    </a14:imgEffect>
                  </a14:imgLayer>
                </a14:imgProps>
              </a:ext>
            </a:extLst>
          </a:blip>
          <a:stretch>
            <a:fillRect/>
          </a:stretch>
        </p:blipFill>
        <p:spPr>
          <a:xfrm>
            <a:off x="1430847" y="3813999"/>
            <a:ext cx="4199602" cy="3145648"/>
          </a:xfrm>
          <a:prstGeom prst="rect">
            <a:avLst/>
          </a:prstGeom>
        </p:spPr>
      </p:pic>
      <p:sp>
        <p:nvSpPr>
          <p:cNvPr id="8" name="TextBox 7"/>
          <p:cNvSpPr txBox="1"/>
          <p:nvPr/>
        </p:nvSpPr>
        <p:spPr>
          <a:xfrm>
            <a:off x="6509982" y="3081857"/>
            <a:ext cx="5431807" cy="3539430"/>
          </a:xfrm>
          <a:prstGeom prst="rect">
            <a:avLst/>
          </a:prstGeom>
          <a:solidFill>
            <a:schemeClr val="accent4">
              <a:lumMod val="20000"/>
              <a:lumOff val="80000"/>
            </a:schemeClr>
          </a:solidFill>
          <a:ln w="38100">
            <a:solidFill>
              <a:schemeClr val="tx1"/>
            </a:solidFill>
          </a:ln>
          <a:scene3d>
            <a:camera prst="perspectiveRigh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"ולרש אין כל" </a:t>
            </a:r>
            <a:r>
              <a:rPr lang="he-IL" sz="3200" dirty="0" smtClean="0">
                <a:latin typeface="David" panose="020E0502060401010101" pitchFamily="34" charset="-79"/>
                <a:cs typeface="David" panose="020E0502060401010101" pitchFamily="34" charset="-79"/>
              </a:rPr>
              <a:t>מכאן למדים יסתפק האדם בהכרחי ואל יבקש המותרות, פן יסירו אותו </a:t>
            </a:r>
            <a:r>
              <a:rPr lang="he-IL" sz="3200" dirty="0" err="1" smtClean="0">
                <a:latin typeface="David" panose="020E0502060401010101" pitchFamily="34" charset="-79"/>
                <a:cs typeface="David" panose="020E0502060401010101" pitchFamily="34" charset="-79"/>
              </a:rPr>
              <a:t>מאחרי</a:t>
            </a:r>
            <a:r>
              <a:rPr lang="he-IL" sz="3200" dirty="0" smtClean="0">
                <a:latin typeface="David" panose="020E0502060401010101" pitchFamily="34" charset="-79"/>
                <a:cs typeface="David" panose="020E0502060401010101" pitchFamily="34" charset="-79"/>
              </a:rPr>
              <a:t> ה'. אלא ירגיש המועט כהרבה וכאילו יש בידו כל טוב שבעולם. לכן כתוב "אין- כל", שהאין בידו נחשב לו שיש לו </a:t>
            </a:r>
            <a:r>
              <a:rPr lang="he-IL" sz="3200" dirty="0" err="1" smtClean="0">
                <a:latin typeface="David" panose="020E0502060401010101" pitchFamily="34" charset="-79"/>
                <a:cs typeface="David" panose="020E0502060401010101" pitchFamily="34" charset="-79"/>
              </a:rPr>
              <a:t>הכל</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2700541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randombar(horizont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782936" y="1720236"/>
            <a:ext cx="5158854" cy="353943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ד</a:t>
            </a:r>
            <a:r>
              <a:rPr lang="he-IL" sz="3200" dirty="0" smtClean="0">
                <a:latin typeface="David" panose="020E0502060401010101" pitchFamily="34" charset="-79"/>
                <a:cs typeface="David" panose="020E0502060401010101" pitchFamily="34" charset="-79"/>
              </a:rPr>
              <a:t>. יום אחד </a:t>
            </a:r>
            <a:r>
              <a:rPr lang="he-IL" sz="3200" b="1" dirty="0" smtClean="0">
                <a:latin typeface="David" panose="020E0502060401010101" pitchFamily="34" charset="-79"/>
                <a:cs typeface="David" panose="020E0502060401010101" pitchFamily="34" charset="-79"/>
              </a:rPr>
              <a:t>הגיע אורח </a:t>
            </a:r>
            <a:r>
              <a:rPr lang="he-IL" sz="3200" dirty="0" smtClean="0">
                <a:latin typeface="David" panose="020E0502060401010101" pitchFamily="34" charset="-79"/>
                <a:cs typeface="David" panose="020E0502060401010101" pitchFamily="34" charset="-79"/>
              </a:rPr>
              <a:t>לאיש העשיר, וחס העשיר על ממונו לקחת מהעדר צאן והבקר שלו, כדי להכין סעודה לאורח שהגיע אליו. מה עשה? הלך ולקח את הכבשה של האיש העני והכין ממנה ארוחה לאורח שבא אליו.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832513" y="232292"/>
            <a:ext cx="10918210" cy="1261884"/>
          </a:xfrm>
          <a:prstGeom prst="rect">
            <a:avLst/>
          </a:prstGeom>
          <a:solidFill>
            <a:schemeClr val="accent1">
              <a:lumMod val="60000"/>
              <a:lumOff val="40000"/>
            </a:schemeClr>
          </a:solidFill>
        </p:spPr>
        <p:txBody>
          <a:bodyPr wrap="square">
            <a:spAutoFit/>
          </a:bodyPr>
          <a:lstStyle/>
          <a:p>
            <a:r>
              <a:rPr lang="he-IL" sz="3200" dirty="0" smtClean="0">
                <a:latin typeface="David" panose="020E0502060401010101" pitchFamily="34" charset="-79"/>
                <a:cs typeface="David" panose="020E0502060401010101" pitchFamily="34" charset="-79"/>
              </a:rPr>
              <a:t>ד וַיָּבֹא </a:t>
            </a:r>
            <a:r>
              <a:rPr lang="he-IL" sz="3600" b="1" dirty="0" smtClean="0">
                <a:latin typeface="David" panose="020E0502060401010101" pitchFamily="34" charset="-79"/>
                <a:cs typeface="David" panose="020E0502060401010101" pitchFamily="34" charset="-79"/>
              </a:rPr>
              <a:t>הֵלֶךְ, </a:t>
            </a:r>
            <a:r>
              <a:rPr lang="he-IL" sz="3200" dirty="0" smtClean="0">
                <a:latin typeface="David" panose="020E0502060401010101" pitchFamily="34" charset="-79"/>
                <a:cs typeface="David" panose="020E0502060401010101" pitchFamily="34" charset="-79"/>
              </a:rPr>
              <a:t>לְאִישׁ הֶעָשִׁיר, </a:t>
            </a:r>
            <a:r>
              <a:rPr lang="he-IL" sz="3200" dirty="0" err="1" smtClean="0">
                <a:latin typeface="David" panose="020E0502060401010101" pitchFamily="34" charset="-79"/>
                <a:cs typeface="David" panose="020E0502060401010101" pitchFamily="34" charset="-79"/>
              </a:rPr>
              <a:t>וַיַּחְמֹל</a:t>
            </a:r>
            <a:r>
              <a:rPr lang="he-IL" sz="3200" dirty="0" smtClean="0">
                <a:latin typeface="David" panose="020E0502060401010101" pitchFamily="34" charset="-79"/>
                <a:cs typeface="David" panose="020E0502060401010101" pitchFamily="34" charset="-79"/>
              </a:rPr>
              <a:t> לָקַחַת מִצֹּאנוֹ וּמִבְּקָרוֹ, לַעֲשׂוֹת </a:t>
            </a:r>
            <a:r>
              <a:rPr lang="he-IL" sz="3600" b="1" dirty="0" smtClean="0">
                <a:latin typeface="David" panose="020E0502060401010101" pitchFamily="34" charset="-79"/>
                <a:cs typeface="David" panose="020E0502060401010101" pitchFamily="34" charset="-79"/>
              </a:rPr>
              <a:t>לָאֹרֵחַ </a:t>
            </a:r>
            <a:r>
              <a:rPr lang="he-IL" sz="3200" dirty="0" smtClean="0">
                <a:latin typeface="David" panose="020E0502060401010101" pitchFamily="34" charset="-79"/>
                <a:cs typeface="David" panose="020E0502060401010101" pitchFamily="34" charset="-79"/>
              </a:rPr>
              <a:t>הַבָּא-לוֹ; </a:t>
            </a:r>
            <a:r>
              <a:rPr lang="he-IL" sz="3200" dirty="0" err="1" smtClean="0">
                <a:latin typeface="David" panose="020E0502060401010101" pitchFamily="34" charset="-79"/>
                <a:cs typeface="David" panose="020E0502060401010101" pitchFamily="34" charset="-79"/>
              </a:rPr>
              <a:t>וַיִּקַּח</a:t>
            </a:r>
            <a:r>
              <a:rPr lang="he-IL" sz="3200" dirty="0" smtClean="0">
                <a:latin typeface="David" panose="020E0502060401010101" pitchFamily="34" charset="-79"/>
                <a:cs typeface="David" panose="020E0502060401010101" pitchFamily="34" charset="-79"/>
              </a:rPr>
              <a:t>, אֶת-כִּבְשַׂת הָאִישׁ הָרָאשׁ, וַיַּעֲשֶׂהָ, </a:t>
            </a:r>
            <a:r>
              <a:rPr lang="he-IL" sz="3600" b="1" dirty="0" smtClean="0">
                <a:latin typeface="David" panose="020E0502060401010101" pitchFamily="34" charset="-79"/>
                <a:cs typeface="David" panose="020E0502060401010101" pitchFamily="34" charset="-79"/>
              </a:rPr>
              <a:t>ל</a:t>
            </a:r>
            <a:r>
              <a:rPr lang="he-IL" sz="4000" b="1" dirty="0" smtClean="0">
                <a:latin typeface="David" panose="020E0502060401010101" pitchFamily="34" charset="-79"/>
                <a:cs typeface="David" panose="020E0502060401010101" pitchFamily="34" charset="-79"/>
              </a:rPr>
              <a:t>ָ</a:t>
            </a:r>
            <a:r>
              <a:rPr lang="he-IL" sz="3600" b="1" dirty="0" smtClean="0">
                <a:latin typeface="David" panose="020E0502060401010101" pitchFamily="34" charset="-79"/>
                <a:cs typeface="David" panose="020E0502060401010101" pitchFamily="34" charset="-79"/>
              </a:rPr>
              <a:t>אִישׁ</a:t>
            </a:r>
            <a:r>
              <a:rPr lang="he-IL" sz="3200" dirty="0" smtClean="0">
                <a:latin typeface="David" panose="020E0502060401010101" pitchFamily="34" charset="-79"/>
                <a:cs typeface="David" panose="020E0502060401010101" pitchFamily="34" charset="-79"/>
              </a:rPr>
              <a:t> הַבָּא אֵלָיו.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56865" y="1771441"/>
            <a:ext cx="6234753" cy="3293209"/>
          </a:xfrm>
          <a:prstGeom prst="rect">
            <a:avLst/>
          </a:prstGeom>
          <a:solidFill>
            <a:schemeClr val="accent4">
              <a:lumMod val="60000"/>
              <a:lumOff val="40000"/>
            </a:schemeClr>
          </a:solidFill>
          <a:ln w="38100">
            <a:solidFill>
              <a:schemeClr val="tx1"/>
            </a:solidFill>
          </a:ln>
          <a:scene3d>
            <a:camera prst="perspectiveLef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הנמשל:  </a:t>
            </a:r>
            <a:r>
              <a:rPr lang="he-IL" sz="3600" b="1" dirty="0" smtClean="0">
                <a:solidFill>
                  <a:srgbClr val="C00000"/>
                </a:solidFill>
                <a:latin typeface="David" panose="020E0502060401010101" pitchFamily="34" charset="-79"/>
                <a:cs typeface="David" panose="020E0502060401010101" pitchFamily="34" charset="-79"/>
              </a:rPr>
              <a:t>דוד האיש העשיר</a:t>
            </a:r>
            <a:r>
              <a:rPr lang="he-IL" sz="3200" dirty="0" smtClean="0">
                <a:latin typeface="David" panose="020E0502060401010101" pitchFamily="34" charset="-79"/>
                <a:cs typeface="David" panose="020E0502060401010101" pitchFamily="34" charset="-79"/>
              </a:rPr>
              <a:t> שהיו לו כמה וכמה נשים. </a:t>
            </a:r>
            <a:r>
              <a:rPr lang="he-IL" sz="3600" b="1" dirty="0" smtClean="0">
                <a:solidFill>
                  <a:srgbClr val="C00000"/>
                </a:solidFill>
                <a:latin typeface="David" panose="020E0502060401010101" pitchFamily="34" charset="-79"/>
                <a:cs typeface="David" panose="020E0502060401010101" pitchFamily="34" charset="-79"/>
              </a:rPr>
              <a:t>אוריה הוא האיש העני </a:t>
            </a:r>
            <a:r>
              <a:rPr lang="he-IL" sz="3200" dirty="0" smtClean="0">
                <a:latin typeface="David" panose="020E0502060401010101" pitchFamily="34" charset="-79"/>
                <a:cs typeface="David" panose="020E0502060401010101" pitchFamily="34" charset="-79"/>
              </a:rPr>
              <a:t>שהייתה לו אישה אחת את בת שבע שהתחתן אתה בעודה קטנה, ואהב אותה. </a:t>
            </a:r>
            <a:r>
              <a:rPr lang="he-IL" sz="3600" b="1" dirty="0" smtClean="0">
                <a:solidFill>
                  <a:srgbClr val="C00000"/>
                </a:solidFill>
                <a:latin typeface="David" panose="020E0502060401010101" pitchFamily="34" charset="-79"/>
                <a:cs typeface="David" panose="020E0502060401010101" pitchFamily="34" charset="-79"/>
              </a:rPr>
              <a:t>וההלך שבא לעשיר זהו יצר הרע </a:t>
            </a:r>
            <a:r>
              <a:rPr lang="he-IL" sz="3200" dirty="0" smtClean="0">
                <a:latin typeface="David" panose="020E0502060401010101" pitchFamily="34" charset="-79"/>
                <a:cs typeface="David" panose="020E0502060401010101" pitchFamily="34" charset="-79"/>
              </a:rPr>
              <a:t>שגרם לדוד לקחת את בת שבע מאוריה. </a:t>
            </a:r>
            <a:endParaRPr lang="he-IL" sz="3200" dirty="0">
              <a:latin typeface="David" panose="020E0502060401010101" pitchFamily="34" charset="-79"/>
              <a:cs typeface="David" panose="020E0502060401010101" pitchFamily="34" charset="-79"/>
            </a:endParaRPr>
          </a:p>
        </p:txBody>
      </p:sp>
      <p:sp>
        <p:nvSpPr>
          <p:cNvPr id="6" name="TextBox 5"/>
          <p:cNvSpPr txBox="1"/>
          <p:nvPr/>
        </p:nvSpPr>
        <p:spPr>
          <a:xfrm>
            <a:off x="2702257" y="5367778"/>
            <a:ext cx="9335068" cy="1446550"/>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היצר הרע </a:t>
            </a:r>
            <a:r>
              <a:rPr lang="he-IL" sz="2800" dirty="0" smtClean="0">
                <a:latin typeface="David" panose="020E0502060401010101" pitchFamily="34" charset="-79"/>
                <a:cs typeface="David" panose="020E0502060401010101" pitchFamily="34" charset="-79"/>
              </a:rPr>
              <a:t>רואים מהפסוק את דרכו של היצר הרע. בהתחלה הוא </a:t>
            </a:r>
            <a:r>
              <a:rPr lang="he-IL" sz="2800" b="1" dirty="0" smtClean="0">
                <a:latin typeface="David" panose="020E0502060401010101" pitchFamily="34" charset="-79"/>
                <a:cs typeface="David" panose="020E0502060401010101" pitchFamily="34" charset="-79"/>
              </a:rPr>
              <a:t>"הלך" </a:t>
            </a:r>
            <a:r>
              <a:rPr lang="he-IL" sz="2800" dirty="0" smtClean="0">
                <a:latin typeface="David" panose="020E0502060401010101" pitchFamily="34" charset="-79"/>
                <a:cs typeface="David" panose="020E0502060401010101" pitchFamily="34" charset="-79"/>
              </a:rPr>
              <a:t>מנסה להיכנס. לאחר מכן הוא </a:t>
            </a:r>
            <a:r>
              <a:rPr lang="he-IL" sz="2800" b="1" dirty="0" smtClean="0">
                <a:latin typeface="David" panose="020E0502060401010101" pitchFamily="34" charset="-79"/>
                <a:cs typeface="David" panose="020E0502060401010101" pitchFamily="34" charset="-79"/>
              </a:rPr>
              <a:t>"אורח" </a:t>
            </a:r>
            <a:r>
              <a:rPr lang="he-IL" sz="2800" dirty="0" smtClean="0">
                <a:latin typeface="David" panose="020E0502060401010101" pitchFamily="34" charset="-79"/>
                <a:cs typeface="David" panose="020E0502060401010101" pitchFamily="34" charset="-79"/>
              </a:rPr>
              <a:t>שניכנס לבית. ולבסוף הופך להיות </a:t>
            </a:r>
            <a:r>
              <a:rPr lang="he-IL" sz="2800" b="1" dirty="0" smtClean="0">
                <a:latin typeface="David" panose="020E0502060401010101" pitchFamily="34" charset="-79"/>
                <a:cs typeface="David" panose="020E0502060401010101" pitchFamily="34" charset="-79"/>
              </a:rPr>
              <a:t>"איש" </a:t>
            </a:r>
            <a:r>
              <a:rPr lang="he-IL" sz="2800" dirty="0" smtClean="0">
                <a:latin typeface="David" panose="020E0502060401010101" pitchFamily="34" charset="-79"/>
                <a:cs typeface="David" panose="020E0502060401010101" pitchFamily="34" charset="-79"/>
              </a:rPr>
              <a:t>כמו בן בית. (בתוך הגוף האדם)</a:t>
            </a:r>
            <a:endParaRPr lang="he-IL" sz="28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0" y="4817661"/>
            <a:ext cx="2952202" cy="2210938"/>
          </a:xfrm>
          <a:prstGeom prst="rect">
            <a:avLst/>
          </a:prstGeom>
        </p:spPr>
      </p:pic>
    </p:spTree>
    <p:extLst>
      <p:ext uri="{BB962C8B-B14F-4D97-AF65-F5344CB8AC3E}">
        <p14:creationId xmlns:p14="http://schemas.microsoft.com/office/powerpoint/2010/main" val="1057181168"/>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ircle(in)">
                                      <p:cBhvr>
                                        <p:cTn id="13" dur="20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barn(inVertical)">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randombar(horizont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6476" y="134681"/>
            <a:ext cx="6496335" cy="501675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כעס דוד על האיש העשיר מאד, </a:t>
            </a:r>
            <a:r>
              <a:rPr lang="he-IL" sz="3200" dirty="0" smtClean="0">
                <a:latin typeface="David" panose="020E0502060401010101" pitchFamily="34" charset="-79"/>
                <a:cs typeface="David" panose="020E0502060401010101" pitchFamily="34" charset="-79"/>
              </a:rPr>
              <a:t>וכך אמר לנתן הנביא: נשבע אני בשם ה' שמגיע </a:t>
            </a:r>
            <a:r>
              <a:rPr lang="he-IL" sz="3200" b="1" dirty="0" smtClean="0">
                <a:latin typeface="David" panose="020E0502060401010101" pitchFamily="34" charset="-79"/>
                <a:cs typeface="David" panose="020E0502060401010101" pitchFamily="34" charset="-79"/>
              </a:rPr>
              <a:t>לעשיר עונש מוות </a:t>
            </a:r>
            <a:r>
              <a:rPr lang="he-IL" sz="3200" dirty="0" smtClean="0">
                <a:latin typeface="David" panose="020E0502060401010101" pitchFamily="34" charset="-79"/>
                <a:cs typeface="David" panose="020E0502060401010101" pitchFamily="34" charset="-79"/>
              </a:rPr>
              <a:t>שעשה את הדבר הזה. (כי הגוזל את העני כאילו רצח אותו שנאמר "כל בוצע בצע את נפש בעליו </a:t>
            </a:r>
            <a:r>
              <a:rPr lang="he-IL" sz="3200" dirty="0" err="1" smtClean="0">
                <a:latin typeface="David" panose="020E0502060401010101" pitchFamily="34" charset="-79"/>
                <a:cs typeface="David" panose="020E0502060401010101" pitchFamily="34" charset="-79"/>
              </a:rPr>
              <a:t>יקח</a:t>
            </a:r>
            <a:r>
              <a:rPr lang="he-IL" sz="3200" dirty="0" smtClean="0">
                <a:latin typeface="David" panose="020E0502060401010101" pitchFamily="34" charset="-79"/>
                <a:cs typeface="David" panose="020E0502060401010101" pitchFamily="34" charset="-79"/>
              </a:rPr>
              <a:t>" </a:t>
            </a:r>
            <a:r>
              <a:rPr lang="he-IL" sz="2000" dirty="0" smtClean="0">
                <a:latin typeface="David" panose="020E0502060401010101" pitchFamily="34" charset="-79"/>
                <a:cs typeface="David" panose="020E0502060401010101" pitchFamily="34" charset="-79"/>
              </a:rPr>
              <a:t>(משלי א, </a:t>
            </a:r>
            <a:r>
              <a:rPr lang="he-IL" sz="2000" dirty="0" err="1" smtClean="0">
                <a:latin typeface="David" panose="020E0502060401010101" pitchFamily="34" charset="-79"/>
                <a:cs typeface="David" panose="020E0502060401010101" pitchFamily="34" charset="-79"/>
              </a:rPr>
              <a:t>יט</a:t>
            </a:r>
            <a:r>
              <a:rPr lang="he-IL" sz="2000" dirty="0" smtClean="0">
                <a:latin typeface="David" panose="020E0502060401010101" pitchFamily="34" charset="-79"/>
                <a:cs typeface="David" panose="020E0502060401010101" pitchFamily="34" charset="-79"/>
              </a:rPr>
              <a:t>)</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ובעבור גניבת הכבשה יש לחייב אותו לשלם כפול 4 </a:t>
            </a:r>
            <a:r>
              <a:rPr lang="he-IL" sz="3200" dirty="0" smtClean="0">
                <a:latin typeface="David" panose="020E0502060401010101" pitchFamily="34" charset="-79"/>
                <a:cs typeface="David" panose="020E0502060401010101" pitchFamily="34" charset="-79"/>
              </a:rPr>
              <a:t>מפני שגנב ושחט את השה </a:t>
            </a:r>
            <a:r>
              <a:rPr lang="he-IL" sz="2800" dirty="0" smtClean="0">
                <a:latin typeface="David" panose="020E0502060401010101" pitchFamily="34" charset="-79"/>
                <a:cs typeface="David" panose="020E0502060401010101" pitchFamily="34" charset="-79"/>
              </a:rPr>
              <a:t>(וכך דינו של הגונב שה ושוחט אותו כפול 4). </a:t>
            </a:r>
            <a:r>
              <a:rPr lang="he-IL" sz="3200" dirty="0" smtClean="0">
                <a:latin typeface="David" panose="020E0502060401010101" pitchFamily="34" charset="-79"/>
                <a:cs typeface="David" panose="020E0502060401010101" pitchFamily="34" charset="-79"/>
              </a:rPr>
              <a:t>ובגלל שהעשיר לא ריחם על העני וגזל ממנו את כבשתו היחידה נגזר דינו למות.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851176" y="109463"/>
            <a:ext cx="5172502" cy="3046988"/>
          </a:xfrm>
          <a:prstGeom prst="rect">
            <a:avLst/>
          </a:prstGeom>
          <a:solidFill>
            <a:schemeClr val="accent2">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ה</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וַיִּחַר-אַף</a:t>
            </a:r>
            <a:r>
              <a:rPr lang="he-IL" sz="3200" b="1"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דָּוִד בָּאִישׁ, מְאֹד; וַיֹּאמֶר, אֶל-נָתָן, חַי-יְהוָה, </a:t>
            </a:r>
            <a:r>
              <a:rPr lang="he-IL" sz="3200" b="1" dirty="0" smtClean="0">
                <a:latin typeface="David" panose="020E0502060401010101" pitchFamily="34" charset="-79"/>
                <a:cs typeface="David" panose="020E0502060401010101" pitchFamily="34" charset="-79"/>
              </a:rPr>
              <a:t>כִּי בֶן-מָוֶת הָאִישׁ </a:t>
            </a:r>
            <a:r>
              <a:rPr lang="he-IL" sz="3200" b="1" dirty="0" err="1" smtClean="0">
                <a:latin typeface="David" panose="020E0502060401010101" pitchFamily="34" charset="-79"/>
                <a:cs typeface="David" panose="020E0502060401010101" pitchFamily="34" charset="-79"/>
              </a:rPr>
              <a:t>הָעֹשֶׂה</a:t>
            </a:r>
            <a:r>
              <a:rPr lang="he-IL" sz="3200" b="1" dirty="0" smtClean="0">
                <a:latin typeface="David" panose="020E0502060401010101" pitchFamily="34" charset="-79"/>
                <a:cs typeface="David" panose="020E0502060401010101" pitchFamily="34" charset="-79"/>
              </a:rPr>
              <a:t> זֹאת.  </a:t>
            </a:r>
          </a:p>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וְאֶת-הַכִּבְשָׂה, יְשַׁלֵּם </a:t>
            </a:r>
            <a:r>
              <a:rPr lang="he-IL" sz="3200" b="1" dirty="0" err="1" smtClean="0">
                <a:latin typeface="David" panose="020E0502060401010101" pitchFamily="34" charset="-79"/>
                <a:cs typeface="David" panose="020E0502060401010101" pitchFamily="34" charset="-79"/>
              </a:rPr>
              <a:t>אַרְבַּעְתָּיִם</a:t>
            </a:r>
            <a:r>
              <a:rPr lang="he-IL" sz="3200" dirty="0" smtClean="0">
                <a:latin typeface="David" panose="020E0502060401010101" pitchFamily="34" charset="-79"/>
                <a:cs typeface="David" panose="020E0502060401010101" pitchFamily="34" charset="-79"/>
              </a:rPr>
              <a:t>:  עֵקֶב, אֲשֶׁר עָשָׂה אֶת-הַדָּבָר הַזֶּה, וְעַל, אֲשֶׁר לֹא-חָמָל.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6668111" y="4200333"/>
            <a:ext cx="4292647" cy="2575588"/>
          </a:xfrm>
          <a:prstGeom prst="rect">
            <a:avLst/>
          </a:prstGeom>
        </p:spPr>
      </p:pic>
      <p:sp>
        <p:nvSpPr>
          <p:cNvPr id="5" name="TextBox 4"/>
          <p:cNvSpPr txBox="1"/>
          <p:nvPr/>
        </p:nvSpPr>
        <p:spPr>
          <a:xfrm>
            <a:off x="6702231" y="4306296"/>
            <a:ext cx="3954653" cy="523220"/>
          </a:xfrm>
          <a:prstGeom prst="rect">
            <a:avLst/>
          </a:prstGeom>
          <a:noFill/>
        </p:spPr>
        <p:txBody>
          <a:bodyPr wrap="square" rtlCol="1">
            <a:spAutoFit/>
          </a:bodyPr>
          <a:lstStyle/>
          <a:p>
            <a:r>
              <a:rPr lang="he-IL" sz="2800" dirty="0" smtClean="0">
                <a:latin typeface="David" panose="020E0502060401010101" pitchFamily="34" charset="-79"/>
                <a:cs typeface="David" panose="020E0502060401010101" pitchFamily="34" charset="-79"/>
              </a:rPr>
              <a:t>ישלם עבור הכבשה- 4 כבשות</a:t>
            </a:r>
            <a:endParaRPr lang="he-IL" sz="2800" dirty="0">
              <a:latin typeface="David" panose="020E0502060401010101" pitchFamily="34" charset="-79"/>
              <a:cs typeface="David" panose="020E0502060401010101" pitchFamily="34" charset="-79"/>
            </a:endParaRPr>
          </a:p>
        </p:txBody>
      </p:sp>
      <p:pic>
        <p:nvPicPr>
          <p:cNvPr id="6" name="תמונה 5"/>
          <p:cNvPicPr>
            <a:picLocks noChangeAspect="1"/>
          </p:cNvPicPr>
          <p:nvPr/>
        </p:nvPicPr>
        <p:blipFill>
          <a:blip r:embed="rId3">
            <a:extLst>
              <a:ext uri="{BEBA8EAE-BF5A-486C-A8C5-ECC9F3942E4B}">
                <a14:imgProps xmlns:a14="http://schemas.microsoft.com/office/drawing/2010/main">
                  <a14:imgLayer r:embed="rId4">
                    <a14:imgEffect>
                      <a14:backgroundRemoval t="0" b="97590" l="0" r="97273"/>
                    </a14:imgEffect>
                  </a14:imgLayer>
                </a14:imgProps>
              </a:ext>
            </a:extLst>
          </a:blip>
          <a:stretch>
            <a:fillRect/>
          </a:stretch>
        </p:blipFill>
        <p:spPr>
          <a:xfrm>
            <a:off x="10219721" y="3156451"/>
            <a:ext cx="2022322" cy="1525934"/>
          </a:xfrm>
          <a:prstGeom prst="rect">
            <a:avLst/>
          </a:prstGeom>
        </p:spPr>
      </p:pic>
    </p:spTree>
    <p:extLst>
      <p:ext uri="{BB962C8B-B14F-4D97-AF65-F5344CB8AC3E}">
        <p14:creationId xmlns:p14="http://schemas.microsoft.com/office/powerpoint/2010/main" val="27015792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1000"/>
                                        <p:tgtEl>
                                          <p:spTgt spid="3"/>
                                        </p:tgtEl>
                                      </p:cBhvr>
                                    </p:animEffect>
                                    <p:anim calcmode="lin" valueType="num">
                                      <p:cBhvr>
                                        <p:cTn id="27" dur="1000" fill="hold"/>
                                        <p:tgtEl>
                                          <p:spTgt spid="3"/>
                                        </p:tgtEl>
                                        <p:attrNameLst>
                                          <p:attrName>ppt_x</p:attrName>
                                        </p:attrNameLst>
                                      </p:cBhvr>
                                      <p:tavLst>
                                        <p:tav tm="0">
                                          <p:val>
                                            <p:strVal val="#ppt_x"/>
                                          </p:val>
                                        </p:tav>
                                        <p:tav tm="100000">
                                          <p:val>
                                            <p:strVal val="#ppt_x"/>
                                          </p:val>
                                        </p:tav>
                                      </p:tavLst>
                                    </p:anim>
                                    <p:anim calcmode="lin" valueType="num">
                                      <p:cBhvr>
                                        <p:cTn id="28"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wipe(down)">
                                      <p:cBhvr>
                                        <p:cTn id="3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7422" y="226395"/>
            <a:ext cx="5936776" cy="5016758"/>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אמר נתן לדוד- </a:t>
            </a:r>
            <a:r>
              <a:rPr lang="he-IL" sz="3200" b="1" dirty="0" smtClean="0">
                <a:latin typeface="David" panose="020E0502060401010101" pitchFamily="34" charset="-79"/>
                <a:cs typeface="David" panose="020E0502060401010101" pitchFamily="34" charset="-79"/>
              </a:rPr>
              <a:t>אתה הוא שנהגת כמו העשיר</a:t>
            </a:r>
            <a:r>
              <a:rPr lang="he-IL" sz="3200" dirty="0" smtClean="0">
                <a:latin typeface="David" panose="020E0502060401010101" pitchFamily="34" charset="-79"/>
                <a:cs typeface="David" panose="020E0502060401010101" pitchFamily="34" charset="-79"/>
              </a:rPr>
              <a:t>. כך אמר ה' אלוקי ישראל- דוד אני הכתרתי אותך למלך על ישראל והצלתי אותך מרדיפותיו של שאול.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ונתתי לך את מלכות בית שאול ואת נשותיך (</a:t>
            </a:r>
            <a:r>
              <a:rPr lang="he-IL" sz="2800" dirty="0" smtClean="0">
                <a:latin typeface="David" panose="020E0502060401010101" pitchFamily="34" charset="-79"/>
                <a:cs typeface="David" panose="020E0502060401010101" pitchFamily="34" charset="-79"/>
              </a:rPr>
              <a:t>מיכל בת שאול, וגם את רצפה בת איה שהייתה אלמנת שאול </a:t>
            </a:r>
            <a:r>
              <a:rPr lang="he-IL" sz="3200" dirty="0" smtClean="0">
                <a:latin typeface="David" panose="020E0502060401010101" pitchFamily="34" charset="-79"/>
                <a:cs typeface="David" panose="020E0502060401010101" pitchFamily="34" charset="-79"/>
              </a:rPr>
              <a:t>) . והשלטון שלך כולל את עם ישראל ושבט יהודה. </a:t>
            </a:r>
            <a:r>
              <a:rPr lang="he-IL" sz="3200" b="1" dirty="0" smtClean="0">
                <a:latin typeface="David" panose="020E0502060401010101" pitchFamily="34" charset="-79"/>
                <a:cs typeface="David" panose="020E0502060401010101" pitchFamily="34" charset="-79"/>
              </a:rPr>
              <a:t>ואם כל זה מעט בעיניך, הרי אני מוכן להוסיף לך עוד ועוד. </a:t>
            </a:r>
            <a:endParaRPr lang="he-IL" sz="3200" b="1" dirty="0">
              <a:latin typeface="David" panose="020E0502060401010101" pitchFamily="34" charset="-79"/>
              <a:cs typeface="David" panose="020E0502060401010101" pitchFamily="34" charset="-79"/>
            </a:endParaRPr>
          </a:p>
        </p:txBody>
      </p:sp>
      <p:sp>
        <p:nvSpPr>
          <p:cNvPr id="2" name="מלבן 1"/>
          <p:cNvSpPr/>
          <p:nvPr/>
        </p:nvSpPr>
        <p:spPr>
          <a:xfrm>
            <a:off x="6318913" y="272956"/>
            <a:ext cx="5513695" cy="4154984"/>
          </a:xfrm>
          <a:prstGeom prst="rect">
            <a:avLst/>
          </a:prstGeom>
          <a:solidFill>
            <a:schemeClr val="accent4">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 ז </a:t>
            </a:r>
            <a:r>
              <a:rPr lang="he-IL" sz="3200" dirty="0" smtClean="0">
                <a:latin typeface="David" panose="020E0502060401010101" pitchFamily="34" charset="-79"/>
                <a:cs typeface="David" panose="020E0502060401010101" pitchFamily="34" charset="-79"/>
              </a:rPr>
              <a:t>וַיֹּאמֶר נָתָן אֶל-דָּוִד, </a:t>
            </a:r>
            <a:r>
              <a:rPr lang="he-IL" sz="3600" b="1" dirty="0" smtClean="0">
                <a:latin typeface="David" panose="020E0502060401010101" pitchFamily="34" charset="-79"/>
                <a:cs typeface="David" panose="020E0502060401010101" pitchFamily="34" charset="-79"/>
              </a:rPr>
              <a:t>אַתָּה הָאִישׁ</a:t>
            </a:r>
            <a:r>
              <a:rPr lang="he-IL" sz="3200" dirty="0" smtClean="0">
                <a:latin typeface="David" panose="020E0502060401010101" pitchFamily="34" charset="-79"/>
                <a:cs typeface="David" panose="020E0502060401010101" pitchFamily="34" charset="-79"/>
              </a:rPr>
              <a:t>;  כֹּה-אָמַר יְהוָה </a:t>
            </a:r>
            <a:r>
              <a:rPr lang="he-IL" sz="3200" dirty="0" err="1" smtClean="0">
                <a:latin typeface="David" panose="020E0502060401010101" pitchFamily="34" charset="-79"/>
                <a:cs typeface="David" panose="020E0502060401010101" pitchFamily="34" charset="-79"/>
              </a:rPr>
              <a:t>אֱלֹהֵי</a:t>
            </a:r>
            <a:r>
              <a:rPr lang="he-IL" sz="3200" dirty="0" smtClean="0">
                <a:latin typeface="David" panose="020E0502060401010101" pitchFamily="34" charset="-79"/>
                <a:cs typeface="David" panose="020E0502060401010101" pitchFamily="34" charset="-79"/>
              </a:rPr>
              <a:t> יִשְׂרָאֵל, אָנֹכִי מְשַׁחְתִּיךָ לְמֶלֶךְ עַל-יִשְׂרָאֵל, וְאָנֹכִי הִצַּלְתִּיךָ, מִיַּד שָׁאוּל.  </a:t>
            </a:r>
          </a:p>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וָאֶתְּנָה לְךָ אֶת-בֵּית </a:t>
            </a:r>
            <a:r>
              <a:rPr lang="he-IL" sz="3200" dirty="0" err="1" smtClean="0">
                <a:latin typeface="David" panose="020E0502060401010101" pitchFamily="34" charset="-79"/>
                <a:cs typeface="David" panose="020E0502060401010101" pitchFamily="34" charset="-79"/>
              </a:rPr>
              <a:t>אֲדֹנֶיך</a:t>
            </a:r>
            <a:r>
              <a:rPr lang="he-IL" sz="3200" dirty="0" smtClean="0">
                <a:latin typeface="David" panose="020E0502060401010101" pitchFamily="34" charset="-79"/>
                <a:cs typeface="David" panose="020E0502060401010101" pitchFamily="34" charset="-79"/>
              </a:rPr>
              <a:t>ָ, וְאֶת-נְשֵׁי </a:t>
            </a:r>
            <a:r>
              <a:rPr lang="he-IL" sz="3200" dirty="0" err="1" smtClean="0">
                <a:latin typeface="David" panose="020E0502060401010101" pitchFamily="34" charset="-79"/>
                <a:cs typeface="David" panose="020E0502060401010101" pitchFamily="34" charset="-79"/>
              </a:rPr>
              <a:t>אֲדֹנֶיך</a:t>
            </a:r>
            <a:r>
              <a:rPr lang="he-IL" sz="3200" dirty="0" smtClean="0">
                <a:latin typeface="David" panose="020E0502060401010101" pitchFamily="34" charset="-79"/>
                <a:cs typeface="David" panose="020E0502060401010101" pitchFamily="34" charset="-79"/>
              </a:rPr>
              <a:t>ָ </a:t>
            </a:r>
            <a:r>
              <a:rPr lang="he-IL" sz="3600" b="1" dirty="0" smtClean="0">
                <a:solidFill>
                  <a:srgbClr val="C00000"/>
                </a:solidFill>
                <a:latin typeface="David" panose="020E0502060401010101" pitchFamily="34" charset="-79"/>
                <a:cs typeface="David" panose="020E0502060401010101" pitchFamily="34" charset="-79"/>
              </a:rPr>
              <a:t>בְּחֵיקֶךָ</a:t>
            </a:r>
            <a:r>
              <a:rPr lang="he-IL" sz="3200" dirty="0" smtClean="0">
                <a:latin typeface="David" panose="020E0502060401010101" pitchFamily="34" charset="-79"/>
                <a:cs typeface="David" panose="020E0502060401010101" pitchFamily="34" charset="-79"/>
              </a:rPr>
              <a:t>, וָאֶתְּנָה לְךָ, אֶת-בֵּית יִשְׂרָאֵל וִיהוּדָה; </a:t>
            </a:r>
            <a:r>
              <a:rPr lang="he-IL" sz="3200" b="1" dirty="0" smtClean="0">
                <a:latin typeface="David" panose="020E0502060401010101" pitchFamily="34" charset="-79"/>
                <a:cs typeface="David" panose="020E0502060401010101" pitchFamily="34" charset="-79"/>
              </a:rPr>
              <a:t>וְאִם-מְעָט--וְאֹסִפָה לְּךָ, כָּהֵנָּה וְכָהֵנָּה</a:t>
            </a:r>
            <a:r>
              <a:rPr lang="he-IL" dirty="0" smtClean="0"/>
              <a:t>.</a:t>
            </a:r>
            <a:endParaRPr lang="he-IL" dirty="0"/>
          </a:p>
        </p:txBody>
      </p:sp>
      <p:sp>
        <p:nvSpPr>
          <p:cNvPr id="5" name="TextBox 4"/>
          <p:cNvSpPr txBox="1"/>
          <p:nvPr/>
        </p:nvSpPr>
        <p:spPr>
          <a:xfrm>
            <a:off x="6318913" y="4844955"/>
            <a:ext cx="5691117" cy="1815882"/>
          </a:xfrm>
          <a:prstGeom prst="rect">
            <a:avLst/>
          </a:prstGeom>
          <a:solidFill>
            <a:schemeClr val="accent1">
              <a:lumMod val="60000"/>
              <a:lumOff val="40000"/>
            </a:schemeClr>
          </a:solidFill>
          <a:ln w="38100">
            <a:solidFill>
              <a:schemeClr val="tx1"/>
            </a:solidFill>
          </a:ln>
          <a:scene3d>
            <a:camera prst="perspectiveAbove"/>
            <a:lightRig rig="threePt" dir="t"/>
          </a:scene3d>
        </p:spPr>
        <p:txBody>
          <a:bodyPr wrap="square" rtlCol="1">
            <a:spAutoFit/>
          </a:bodyPr>
          <a:lstStyle/>
          <a:p>
            <a:r>
              <a:rPr lang="he-IL" sz="2800" b="1" dirty="0" smtClean="0">
                <a:latin typeface="David" panose="020E0502060401010101" pitchFamily="34" charset="-79"/>
                <a:cs typeface="David" panose="020E0502060401010101" pitchFamily="34" charset="-79"/>
              </a:rPr>
              <a:t>"בחיקך"- </a:t>
            </a:r>
            <a:r>
              <a:rPr lang="he-IL" sz="2800" dirty="0" smtClean="0">
                <a:latin typeface="David" panose="020E0502060401010101" pitchFamily="34" charset="-79"/>
                <a:cs typeface="David" panose="020E0502060401010101" pitchFamily="34" charset="-79"/>
              </a:rPr>
              <a:t>כתב בעל הטורים שנאמר אצל משה "הבא נא ידך בחיקיך" שידו של משה </a:t>
            </a:r>
            <a:r>
              <a:rPr lang="he-IL" sz="2800" dirty="0" err="1" smtClean="0">
                <a:latin typeface="David" panose="020E0502060401010101" pitchFamily="34" charset="-79"/>
                <a:cs typeface="David" panose="020E0502060401010101" pitchFamily="34" charset="-79"/>
              </a:rPr>
              <a:t>נצטרעה</a:t>
            </a:r>
            <a:r>
              <a:rPr lang="he-IL" sz="2800" dirty="0" smtClean="0">
                <a:latin typeface="David" panose="020E0502060401010101" pitchFamily="34" charset="-79"/>
                <a:cs typeface="David" panose="020E0502060401010101" pitchFamily="34" charset="-79"/>
              </a:rPr>
              <a:t>, כך גם פה </a:t>
            </a:r>
            <a:r>
              <a:rPr lang="he-IL" sz="2800" b="1" dirty="0" smtClean="0">
                <a:latin typeface="David" panose="020E0502060401010101" pitchFamily="34" charset="-79"/>
                <a:cs typeface="David" panose="020E0502060401010101" pitchFamily="34" charset="-79"/>
              </a:rPr>
              <a:t>דוד המלך נענש בצרעת והיה מצורע במשך 6 חודשים</a:t>
            </a:r>
            <a:r>
              <a:rPr lang="he-IL" sz="2800" dirty="0" smtClean="0">
                <a:latin typeface="David" panose="020E0502060401010101" pitchFamily="34" charset="-79"/>
                <a:cs typeface="David" panose="020E0502060401010101" pitchFamily="34" charset="-79"/>
              </a:rPr>
              <a:t>. (יומא </a:t>
            </a:r>
            <a:r>
              <a:rPr lang="he-IL" sz="2800" dirty="0" err="1" smtClean="0">
                <a:latin typeface="David" panose="020E0502060401010101" pitchFamily="34" charset="-79"/>
                <a:cs typeface="David" panose="020E0502060401010101" pitchFamily="34" charset="-79"/>
              </a:rPr>
              <a:t>כב</a:t>
            </a:r>
            <a:r>
              <a:rPr lang="he-IL" sz="2800" dirty="0" smtClean="0">
                <a:latin typeface="David" panose="020E0502060401010101" pitchFamily="34" charset="-79"/>
                <a:cs typeface="David" panose="020E0502060401010101" pitchFamily="34" charset="-79"/>
              </a:rPr>
              <a:t>)</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7757394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 calcmode="lin" valueType="num">
                                      <p:cBhvr additive="base">
                                        <p:cTn id="14"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circle(in)">
                                      <p:cBhvr>
                                        <p:cTn id="20"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7999" y="232012"/>
            <a:ext cx="6073254" cy="643253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ואחרי כל הטובות שגמלתי </a:t>
            </a:r>
            <a:r>
              <a:rPr lang="he-IL" sz="3200" dirty="0" err="1" smtClean="0">
                <a:latin typeface="David" panose="020E0502060401010101" pitchFamily="34" charset="-79"/>
                <a:cs typeface="David" panose="020E0502060401010101" pitchFamily="34" charset="-79"/>
              </a:rPr>
              <a:t>איתך</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למה זלזלת במצוות ה' </a:t>
            </a:r>
            <a:r>
              <a:rPr lang="he-IL" sz="3200" dirty="0" smtClean="0">
                <a:latin typeface="David" panose="020E0502060401010101" pitchFamily="34" charset="-79"/>
                <a:cs typeface="David" panose="020E0502060401010101" pitchFamily="34" charset="-79"/>
              </a:rPr>
              <a:t>ועשית מעשה שנוא לפני ה'. שהרי אתה גרמת להריגתו של אוריה </a:t>
            </a:r>
            <a:r>
              <a:rPr lang="he-IL" sz="3200" dirty="0" err="1" smtClean="0">
                <a:latin typeface="David" panose="020E0502060401010101" pitchFamily="34" charset="-79"/>
                <a:cs typeface="David" panose="020E0502060401010101" pitchFamily="34" charset="-79"/>
              </a:rPr>
              <a:t>החתי</a:t>
            </a:r>
            <a:r>
              <a:rPr lang="he-IL" sz="3200" dirty="0" smtClean="0">
                <a:latin typeface="David" panose="020E0502060401010101" pitchFamily="34" charset="-79"/>
                <a:cs typeface="David" panose="020E0502060401010101" pitchFamily="34" charset="-79"/>
              </a:rPr>
              <a:t>, ואת אשתו נשאת לך לאישה </a:t>
            </a:r>
            <a:r>
              <a:rPr lang="he-IL" sz="2800" dirty="0" smtClean="0">
                <a:latin typeface="David" panose="020E0502060401010101" pitchFamily="34" charset="-79"/>
                <a:cs typeface="David" panose="020E0502060401010101" pitchFamily="34" charset="-79"/>
              </a:rPr>
              <a:t>(אם היית מחכה היית מקבל את מה שמגיע לך, ומקבל את בת שבע בצורה ישרה ונעימה) </a:t>
            </a:r>
            <a:r>
              <a:rPr lang="he-IL" sz="3200" dirty="0" smtClean="0">
                <a:latin typeface="David" panose="020E0502060401010101" pitchFamily="34" charset="-79"/>
                <a:cs typeface="David" panose="020E0502060401010101" pitchFamily="34" charset="-79"/>
              </a:rPr>
              <a:t>ואשמת הריגת אוריה נזקפת לחובתך למרות שנהרג ע"י עמון.</a:t>
            </a:r>
          </a:p>
          <a:p>
            <a:r>
              <a:rPr lang="he-IL" sz="3200" b="1" u="sng" dirty="0" smtClean="0">
                <a:latin typeface="David" panose="020E0502060401010101" pitchFamily="34" charset="-79"/>
                <a:cs typeface="David" panose="020E0502060401010101" pitchFamily="34" charset="-79"/>
              </a:rPr>
              <a:t>י. </a:t>
            </a:r>
            <a:r>
              <a:rPr lang="he-IL" sz="3200" dirty="0" smtClean="0">
                <a:latin typeface="David" panose="020E0502060401010101" pitchFamily="34" charset="-79"/>
                <a:cs typeface="David" panose="020E0502060401010101" pitchFamily="34" charset="-79"/>
              </a:rPr>
              <a:t>ולכן על זה שגרמת למותו של אוריה תיענש </a:t>
            </a:r>
            <a:r>
              <a:rPr lang="he-IL" sz="3200" b="1" dirty="0" smtClean="0">
                <a:latin typeface="David" panose="020E0502060401010101" pitchFamily="34" charset="-79"/>
                <a:cs typeface="David" panose="020E0502060401010101" pitchFamily="34" charset="-79"/>
              </a:rPr>
              <a:t>שלא יפסקו רציחות  במשפחתך תקופה ארוכה </a:t>
            </a:r>
            <a:r>
              <a:rPr lang="he-IL" sz="2800" dirty="0" smtClean="0">
                <a:latin typeface="David" panose="020E0502060401010101" pitchFamily="34" charset="-79"/>
                <a:cs typeface="David" panose="020E0502060401010101" pitchFamily="34" charset="-79"/>
              </a:rPr>
              <a:t>(ימותו בנים מזרעך בהמשך).  </a:t>
            </a:r>
            <a:r>
              <a:rPr lang="he-IL" sz="3200" dirty="0" smtClean="0">
                <a:latin typeface="David" panose="020E0502060401010101" pitchFamily="34" charset="-79"/>
                <a:cs typeface="David" panose="020E0502060401010101" pitchFamily="34" charset="-79"/>
              </a:rPr>
              <a:t>ומפני חילול ה' שגרמת שלקחת את אשתו של אוריה לאישה</a:t>
            </a:r>
            <a:r>
              <a:rPr lang="he-IL" sz="3200" dirty="0" smtClean="0">
                <a:latin typeface="David" panose="020E0502060401010101" pitchFamily="34" charset="-79"/>
                <a:cs typeface="David" panose="020E0502060401010101" pitchFamily="34" charset="-79"/>
              </a:rPr>
              <a:t>. (עונש ראשון)</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237027" y="232012"/>
            <a:ext cx="5795750" cy="3539430"/>
          </a:xfrm>
          <a:prstGeom prst="rect">
            <a:avLst/>
          </a:prstGeom>
          <a:solidFill>
            <a:schemeClr val="tx2">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מַדּוּעַ בָּזִיתָ אֶת-דְּבַר יְהוָה</a:t>
            </a:r>
            <a:r>
              <a:rPr lang="he-IL" sz="3200" dirty="0" smtClean="0">
                <a:latin typeface="David" panose="020E0502060401010101" pitchFamily="34" charset="-79"/>
                <a:cs typeface="David" panose="020E0502060401010101" pitchFamily="34" charset="-79"/>
              </a:rPr>
              <a:t>, לַעֲשׂוֹת הָרַע בעינו בְּעֵינַי, אֵת אוּרִיָּה </a:t>
            </a:r>
            <a:r>
              <a:rPr lang="he-IL" sz="3200" dirty="0" err="1" smtClean="0">
                <a:latin typeface="David" panose="020E0502060401010101" pitchFamily="34" charset="-79"/>
                <a:cs typeface="David" panose="020E0502060401010101" pitchFamily="34" charset="-79"/>
              </a:rPr>
              <a:t>הַחִתִּי</a:t>
            </a:r>
            <a:r>
              <a:rPr lang="he-IL" sz="3200" dirty="0" smtClean="0">
                <a:latin typeface="David" panose="020E0502060401010101" pitchFamily="34" charset="-79"/>
                <a:cs typeface="David" panose="020E0502060401010101" pitchFamily="34" charset="-79"/>
              </a:rPr>
              <a:t> הִכִּיתָ בַחֶרֶב, וְאֶת-אִשְׁתּוֹ לָקַחְתָּ לְּךָ לְאִשָּׁה; וְאֹתוֹ הָרַגְתָּ, בְּחֶרֶב בְּנֵי עַמּוֹן.  </a:t>
            </a: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וְעַתָּה, לֹא-תָסוּר חֶרֶב מִבֵּיתְךָ--עַד-עוֹלָם:  </a:t>
            </a:r>
            <a:r>
              <a:rPr lang="he-IL" sz="3200" dirty="0" smtClean="0">
                <a:latin typeface="David" panose="020E0502060401010101" pitchFamily="34" charset="-79"/>
                <a:cs typeface="David" panose="020E0502060401010101" pitchFamily="34" charset="-79"/>
              </a:rPr>
              <a:t>עֵקֶב, כִּי </a:t>
            </a:r>
            <a:r>
              <a:rPr lang="he-IL" sz="3200" dirty="0" err="1" smtClean="0">
                <a:latin typeface="David" panose="020E0502060401010101" pitchFamily="34" charset="-79"/>
                <a:cs typeface="David" panose="020E0502060401010101" pitchFamily="34" charset="-79"/>
              </a:rPr>
              <a:t>בְזִתָנִי</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וַתִּקַּח</a:t>
            </a:r>
            <a:r>
              <a:rPr lang="he-IL" sz="3200" dirty="0" smtClean="0">
                <a:latin typeface="David" panose="020E0502060401010101" pitchFamily="34" charset="-79"/>
                <a:cs typeface="David" panose="020E0502060401010101" pitchFamily="34" charset="-79"/>
              </a:rPr>
              <a:t> אֶת-אֵשֶׁת אוּרִיָּה </a:t>
            </a:r>
            <a:r>
              <a:rPr lang="he-IL" sz="3200" dirty="0" err="1" smtClean="0">
                <a:latin typeface="David" panose="020E0502060401010101" pitchFamily="34" charset="-79"/>
                <a:cs typeface="David" panose="020E0502060401010101" pitchFamily="34" charset="-79"/>
              </a:rPr>
              <a:t>הַחִתִּי</a:t>
            </a:r>
            <a:r>
              <a:rPr lang="he-IL" sz="3200" dirty="0" smtClean="0">
                <a:latin typeface="David" panose="020E0502060401010101" pitchFamily="34" charset="-79"/>
                <a:cs typeface="David" panose="020E0502060401010101" pitchFamily="34" charset="-79"/>
              </a:rPr>
              <a:t>, לִהְיוֹת לְךָ לְאִשָּׁה. </a:t>
            </a:r>
            <a:endParaRPr lang="he-IL" sz="32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417" b="100000" l="0" r="99524"/>
                    </a14:imgEffect>
                  </a14:imgLayer>
                </a14:imgProps>
              </a:ext>
            </a:extLst>
          </a:blip>
          <a:stretch>
            <a:fillRect/>
          </a:stretch>
        </p:blipFill>
        <p:spPr>
          <a:xfrm>
            <a:off x="7070535" y="3627056"/>
            <a:ext cx="2683349" cy="3066685"/>
          </a:xfrm>
          <a:prstGeom prst="rect">
            <a:avLst/>
          </a:prstGeom>
        </p:spPr>
      </p:pic>
      <p:pic>
        <p:nvPicPr>
          <p:cNvPr id="3" name="תמונה 2"/>
          <p:cNvPicPr>
            <a:picLocks noChangeAspect="1"/>
          </p:cNvPicPr>
          <p:nvPr/>
        </p:nvPicPr>
        <p:blipFill>
          <a:blip r:embed="rId4">
            <a:extLst>
              <a:ext uri="{BEBA8EAE-BF5A-486C-A8C5-ECC9F3942E4B}">
                <a14:imgProps xmlns:a14="http://schemas.microsoft.com/office/drawing/2010/main">
                  <a14:imgLayer r:embed="rId5">
                    <a14:imgEffect>
                      <a14:backgroundRemoval t="1508" b="100000" l="791" r="98814"/>
                    </a14:imgEffect>
                  </a14:imgLayer>
                </a14:imgProps>
              </a:ext>
            </a:extLst>
          </a:blip>
          <a:stretch>
            <a:fillRect/>
          </a:stretch>
        </p:blipFill>
        <p:spPr>
          <a:xfrm>
            <a:off x="7334036" y="4010865"/>
            <a:ext cx="3106501" cy="2443453"/>
          </a:xfrm>
          <a:prstGeom prst="rect">
            <a:avLst/>
          </a:prstGeom>
        </p:spPr>
      </p:pic>
    </p:spTree>
    <p:extLst>
      <p:ext uri="{BB962C8B-B14F-4D97-AF65-F5344CB8AC3E}">
        <p14:creationId xmlns:p14="http://schemas.microsoft.com/office/powerpoint/2010/main" val="239180572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barn(inVertical)">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down)">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7545" y="204717"/>
            <a:ext cx="5923130" cy="4524315"/>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יא. </a:t>
            </a:r>
            <a:r>
              <a:rPr lang="he-IL" sz="3200" b="1" dirty="0" smtClean="0">
                <a:latin typeface="David" panose="020E0502060401010101" pitchFamily="34" charset="-79"/>
                <a:cs typeface="David" panose="020E0502060401010101" pitchFamily="34" charset="-79"/>
              </a:rPr>
              <a:t>והעונש השני- </a:t>
            </a:r>
            <a:r>
              <a:rPr lang="he-IL" sz="3200" dirty="0" smtClean="0">
                <a:latin typeface="David" panose="020E0502060401010101" pitchFamily="34" charset="-79"/>
                <a:cs typeface="David" panose="020E0502060401010101" pitchFamily="34" charset="-79"/>
              </a:rPr>
              <a:t>כשם שאתה התחתנת עם אישה שהייתה שייכת למישהו אחר- כך יקום אדם רשע מביתך והוא יתחתן עם הנשים שלך. והוא יעשה זאת בגלוי לעיני כולם (לעיני השמש). </a:t>
            </a:r>
          </a:p>
          <a:p>
            <a:r>
              <a:rPr lang="he-IL" sz="3200" b="1" u="sng" dirty="0" err="1" smtClean="0">
                <a:latin typeface="David" panose="020E0502060401010101" pitchFamily="34" charset="-79"/>
                <a:cs typeface="David" panose="020E0502060401010101" pitchFamily="34" charset="-79"/>
              </a:rPr>
              <a:t>יב</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למרות שאתה חטאת בהיחבא, אני ה' אגמול על חטאתך לעיני כל ישראל בגלוי.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373504" y="109182"/>
            <a:ext cx="5704764" cy="3539430"/>
          </a:xfrm>
          <a:prstGeom prst="rect">
            <a:avLst/>
          </a:prstGeom>
          <a:solidFill>
            <a:schemeClr val="accent6">
              <a:lumMod val="60000"/>
              <a:lumOff val="40000"/>
            </a:schemeClr>
          </a:solidFill>
        </p:spPr>
        <p:txBody>
          <a:bodyPr wrap="square">
            <a:spAutoFit/>
          </a:bodyPr>
          <a:lstStyle/>
          <a:p>
            <a:r>
              <a:rPr lang="he-IL" sz="3200" dirty="0" smtClean="0">
                <a:latin typeface="David" panose="020E0502060401010101" pitchFamily="34" charset="-79"/>
                <a:cs typeface="David" panose="020E0502060401010101" pitchFamily="34" charset="-79"/>
              </a:rPr>
              <a:t> </a:t>
            </a:r>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כֹּה אָמַר יְהוָה, הִנְנִי מֵקִים עָלֶיךָ רָעָה מִבֵּיתֶךָ, </a:t>
            </a:r>
            <a:r>
              <a:rPr lang="he-IL" sz="3200" b="1" dirty="0" smtClean="0">
                <a:latin typeface="David" panose="020E0502060401010101" pitchFamily="34" charset="-79"/>
                <a:cs typeface="David" panose="020E0502060401010101" pitchFamily="34" charset="-79"/>
              </a:rPr>
              <a:t>וְלָקַחְתִּי אֶת-נָשֶׁיךָ לְעֵינֶיךָ, </a:t>
            </a:r>
            <a:r>
              <a:rPr lang="he-IL" sz="3200" dirty="0" smtClean="0">
                <a:latin typeface="David" panose="020E0502060401010101" pitchFamily="34" charset="-79"/>
                <a:cs typeface="David" panose="020E0502060401010101" pitchFamily="34" charset="-79"/>
              </a:rPr>
              <a:t>וְנָתַתִּי לְרֵעֶיךָ; וְשָׁכַב עִם-נָשֶׁיךָ, לְעֵינֵי הַשֶּׁמֶשׁ הַזֹּאת.  </a:t>
            </a:r>
          </a:p>
          <a:p>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כִּי אַתָּה, עָשִׂיתָ בַסָּתֶר; וַאֲנִי, אֶעֱשֶׂה אֶת-הַדָּבָר הַזֶּה, נֶגֶד כָּל-יִשְׂרָאֵל, וְנֶגֶד הַשָּׁמֶשׁ</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extLst>
              <a:ext uri="{BEBA8EAE-BF5A-486C-A8C5-ECC9F3942E4B}">
                <a14:imgProps xmlns:a14="http://schemas.microsoft.com/office/drawing/2010/main">
                  <a14:imgLayer r:embed="rId3">
                    <a14:imgEffect>
                      <a14:backgroundRemoval t="4094" b="97076" l="1356" r="97966"/>
                    </a14:imgEffect>
                  </a14:imgLayer>
                </a14:imgProps>
              </a:ext>
            </a:extLst>
          </a:blip>
          <a:stretch>
            <a:fillRect/>
          </a:stretch>
        </p:blipFill>
        <p:spPr>
          <a:xfrm>
            <a:off x="7519916" y="3986212"/>
            <a:ext cx="4954254" cy="2871788"/>
          </a:xfrm>
          <a:prstGeom prst="rect">
            <a:avLst/>
          </a:prstGeom>
        </p:spPr>
      </p:pic>
      <p:pic>
        <p:nvPicPr>
          <p:cNvPr id="6" name="תמונה 5"/>
          <p:cNvPicPr>
            <a:picLocks noChangeAspect="1"/>
          </p:cNvPicPr>
          <p:nvPr/>
        </p:nvPicPr>
        <p:blipFill>
          <a:blip r:embed="rId4">
            <a:extLst>
              <a:ext uri="{BEBA8EAE-BF5A-486C-A8C5-ECC9F3942E4B}">
                <a14:imgProps xmlns:a14="http://schemas.microsoft.com/office/drawing/2010/main">
                  <a14:imgLayer r:embed="rId5">
                    <a14:imgEffect>
                      <a14:backgroundRemoval t="0" b="98643" l="0" r="99123"/>
                    </a14:imgEffect>
                  </a14:imgLayer>
                </a14:imgProps>
              </a:ext>
            </a:extLst>
          </a:blip>
          <a:stretch>
            <a:fillRect/>
          </a:stretch>
        </p:blipFill>
        <p:spPr>
          <a:xfrm>
            <a:off x="6129267" y="2922398"/>
            <a:ext cx="3192154" cy="3094149"/>
          </a:xfrm>
          <a:prstGeom prst="rect">
            <a:avLst/>
          </a:prstGeom>
        </p:spPr>
      </p:pic>
    </p:spTree>
    <p:extLst>
      <p:ext uri="{BB962C8B-B14F-4D97-AF65-F5344CB8AC3E}">
        <p14:creationId xmlns:p14="http://schemas.microsoft.com/office/powerpoint/2010/main" val="702064128"/>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2830" y="186912"/>
            <a:ext cx="5788219" cy="6494085"/>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(חוץ משני העונשים דוד גם היה צריך להיענש עונש מוות </a:t>
            </a:r>
            <a:r>
              <a:rPr lang="he-IL" sz="2800" dirty="0" smtClean="0">
                <a:latin typeface="David" panose="020E0502060401010101" pitchFamily="34" charset="-79"/>
                <a:cs typeface="David" panose="020E0502060401010101" pitchFamily="34" charset="-79"/>
              </a:rPr>
              <a:t>(בגלל שאמר במשל שאותו עשיר בן מוות הוא) </a:t>
            </a:r>
            <a:r>
              <a:rPr lang="he-IL" sz="3200" dirty="0" smtClean="0">
                <a:latin typeface="David" panose="020E0502060401010101" pitchFamily="34" charset="-79"/>
                <a:cs typeface="David" panose="020E0502060401010101" pitchFamily="34" charset="-79"/>
              </a:rPr>
              <a:t>דוד הכיר בחטאו והתוודה ואמר </a:t>
            </a:r>
            <a:r>
              <a:rPr lang="he-IL" sz="3200" b="1" dirty="0" smtClean="0">
                <a:latin typeface="David" panose="020E0502060401010101" pitchFamily="34" charset="-79"/>
                <a:cs typeface="David" panose="020E0502060401010101" pitchFamily="34" charset="-79"/>
              </a:rPr>
              <a:t>שמודה באשמה ומבקש סליחה מה'</a:t>
            </a:r>
            <a:r>
              <a:rPr lang="he-IL" sz="3200" dirty="0" smtClean="0">
                <a:latin typeface="David" panose="020E0502060401010101" pitchFamily="34" charset="-79"/>
                <a:cs typeface="David" panose="020E0502060401010101" pitchFamily="34" charset="-79"/>
              </a:rPr>
              <a:t>. אמר לו נתן- כשם שהתוודית על חטאיך כך גם ה' ויתר על חלק מעונשך, </a:t>
            </a:r>
            <a:r>
              <a:rPr lang="he-IL" sz="3200" b="1" dirty="0" smtClean="0">
                <a:latin typeface="David" panose="020E0502060401010101" pitchFamily="34" charset="-79"/>
                <a:cs typeface="David" panose="020E0502060401010101" pitchFamily="34" charset="-79"/>
              </a:rPr>
              <a:t>ולכן לא תמות </a:t>
            </a:r>
            <a:r>
              <a:rPr lang="he-IL" sz="3200" dirty="0" smtClean="0">
                <a:latin typeface="David" panose="020E0502060401010101" pitchFamily="34" charset="-79"/>
                <a:cs typeface="David" panose="020E0502060401010101" pitchFamily="34" charset="-79"/>
              </a:rPr>
              <a:t>(כמו שפסקת לעשיר)</a:t>
            </a:r>
            <a:endParaRPr lang="he-IL" sz="3200" dirty="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a:t>
            </a:r>
            <a:r>
              <a:rPr lang="he-IL" sz="3200" b="1" dirty="0" smtClean="0">
                <a:solidFill>
                  <a:srgbClr val="FF0000"/>
                </a:solidFill>
                <a:latin typeface="David" panose="020E0502060401010101" pitchFamily="34" charset="-79"/>
                <a:cs typeface="David" panose="020E0502060401010101" pitchFamily="34" charset="-79"/>
              </a:rPr>
              <a:t>אבל-</a:t>
            </a:r>
            <a:r>
              <a:rPr lang="he-IL" sz="3200" dirty="0" smtClean="0">
                <a:latin typeface="David" panose="020E0502060401010101" pitchFamily="34" charset="-79"/>
                <a:cs typeface="David" panose="020E0502060401010101" pitchFamily="34" charset="-79"/>
              </a:rPr>
              <a:t> בגלל המעשה הזה גרמת לחילול ה' כי כולם אומרים : איך יכול להיות שדוד מלך ישראל יעשה מעשה כזה"? לכן מלבד העונשים שנגזר עליך, </a:t>
            </a:r>
            <a:r>
              <a:rPr lang="he-IL" sz="3200" b="1" dirty="0" smtClean="0">
                <a:latin typeface="David" panose="020E0502060401010101" pitchFamily="34" charset="-79"/>
                <a:cs typeface="David" panose="020E0502060401010101" pitchFamily="34" charset="-79"/>
              </a:rPr>
              <a:t>גם הבן שנולד לך מבת שבע ימות </a:t>
            </a:r>
            <a:r>
              <a:rPr lang="he-IL" sz="3200" dirty="0" smtClean="0">
                <a:latin typeface="David" panose="020E0502060401010101" pitchFamily="34" charset="-79"/>
                <a:cs typeface="David" panose="020E0502060401010101" pitchFamily="34" charset="-79"/>
              </a:rPr>
              <a:t>. </a:t>
            </a:r>
          </a:p>
        </p:txBody>
      </p:sp>
      <p:sp>
        <p:nvSpPr>
          <p:cNvPr id="2" name="מלבן 1"/>
          <p:cNvSpPr/>
          <p:nvPr/>
        </p:nvSpPr>
        <p:spPr>
          <a:xfrm>
            <a:off x="6810233" y="186912"/>
            <a:ext cx="5240740" cy="3046988"/>
          </a:xfrm>
          <a:prstGeom prst="rect">
            <a:avLst/>
          </a:prstGeom>
          <a:solidFill>
            <a:schemeClr val="accent5">
              <a:lumMod val="40000"/>
              <a:lumOff val="60000"/>
            </a:schemeClr>
          </a:solidFill>
        </p:spPr>
        <p:txBody>
          <a:bodyPr wrap="square">
            <a:spAutoFit/>
          </a:bodyPr>
          <a:lstStyle/>
          <a:p>
            <a:r>
              <a:rPr lang="he-IL" sz="3200" dirty="0">
                <a:latin typeface="David" panose="020E0502060401010101" pitchFamily="34" charset="-79"/>
                <a:cs typeface="David" panose="020E0502060401010101" pitchFamily="34" charset="-79"/>
              </a:rPr>
              <a:t> </a:t>
            </a:r>
            <a:r>
              <a:rPr lang="he-IL" sz="3200" b="1" u="sng" dirty="0" err="1">
                <a:latin typeface="David" panose="020E0502060401010101" pitchFamily="34" charset="-79"/>
                <a:cs typeface="David" panose="020E0502060401010101" pitchFamily="34" charset="-79"/>
              </a:rPr>
              <a:t>יג</a:t>
            </a:r>
            <a:r>
              <a:rPr lang="he-IL" sz="3200" dirty="0">
                <a:latin typeface="David" panose="020E0502060401010101" pitchFamily="34" charset="-79"/>
                <a:cs typeface="David" panose="020E0502060401010101" pitchFamily="34" charset="-79"/>
              </a:rPr>
              <a:t> וַיֹּאמֶר דָּוִד אֶל-נָתָן, </a:t>
            </a:r>
            <a:r>
              <a:rPr lang="he-IL" sz="3200" b="1" dirty="0">
                <a:latin typeface="David" panose="020E0502060401010101" pitchFamily="34" charset="-79"/>
                <a:cs typeface="David" panose="020E0502060401010101" pitchFamily="34" charset="-79"/>
              </a:rPr>
              <a:t>חָטָאתִי לַיהוָה;</a:t>
            </a:r>
            <a:r>
              <a:rPr lang="he-IL" sz="3200" dirty="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נָתָן אֶל-דָּוִד, גַּם-יְהוָה הֶעֱבִיר חַטָּאתְךָ--</a:t>
            </a:r>
            <a:r>
              <a:rPr lang="he-IL" sz="3200" b="1" dirty="0">
                <a:latin typeface="David" panose="020E0502060401010101" pitchFamily="34" charset="-79"/>
                <a:cs typeface="David" panose="020E0502060401010101" pitchFamily="34" charset="-79"/>
              </a:rPr>
              <a:t>לֹא תָמוּת</a:t>
            </a:r>
            <a:r>
              <a:rPr lang="he-IL" sz="3200" dirty="0">
                <a:latin typeface="David" panose="020E0502060401010101" pitchFamily="34" charset="-79"/>
                <a:cs typeface="David" panose="020E0502060401010101" pitchFamily="34" charset="-79"/>
              </a:rPr>
              <a:t>.  </a:t>
            </a:r>
            <a:r>
              <a:rPr lang="he-IL" sz="3200" b="1" u="sng" dirty="0">
                <a:latin typeface="David" panose="020E0502060401010101" pitchFamily="34" charset="-79"/>
                <a:cs typeface="David" panose="020E0502060401010101" pitchFamily="34" charset="-79"/>
              </a:rPr>
              <a:t>יד</a:t>
            </a:r>
            <a:r>
              <a:rPr lang="he-IL" sz="3200" dirty="0">
                <a:latin typeface="David" panose="020E0502060401010101" pitchFamily="34" charset="-79"/>
                <a:cs typeface="David" panose="020E0502060401010101" pitchFamily="34" charset="-79"/>
              </a:rPr>
              <a:t> </a:t>
            </a:r>
            <a:r>
              <a:rPr lang="he-IL" sz="3200" b="1" dirty="0">
                <a:solidFill>
                  <a:srgbClr val="FF0000"/>
                </a:solidFill>
                <a:latin typeface="David" panose="020E0502060401010101" pitchFamily="34" charset="-79"/>
                <a:cs typeface="David" panose="020E0502060401010101" pitchFamily="34" charset="-79"/>
              </a:rPr>
              <a:t>אֶפֶס</a:t>
            </a:r>
            <a:r>
              <a:rPr lang="he-IL" sz="3200" dirty="0">
                <a:latin typeface="David" panose="020E0502060401010101" pitchFamily="34" charset="-79"/>
                <a:cs typeface="David" panose="020E0502060401010101" pitchFamily="34" charset="-79"/>
              </a:rPr>
              <a:t>, כִּי-נִאֵץ נִאַצְתָּ </a:t>
            </a:r>
            <a:r>
              <a:rPr lang="he-IL" sz="3200" dirty="0" err="1">
                <a:latin typeface="David" panose="020E0502060401010101" pitchFamily="34" charset="-79"/>
                <a:cs typeface="David" panose="020E0502060401010101" pitchFamily="34" charset="-79"/>
              </a:rPr>
              <a:t>אֶת-אֹיְבֵי</a:t>
            </a:r>
            <a:r>
              <a:rPr lang="he-IL" sz="3200" dirty="0">
                <a:latin typeface="David" panose="020E0502060401010101" pitchFamily="34" charset="-79"/>
                <a:cs typeface="David" panose="020E0502060401010101" pitchFamily="34" charset="-79"/>
              </a:rPr>
              <a:t> יְהוָה, בַּדָּבָר, הַזֶּה; </a:t>
            </a:r>
            <a:r>
              <a:rPr lang="he-IL" sz="3200" b="1" dirty="0">
                <a:latin typeface="David" panose="020E0502060401010101" pitchFamily="34" charset="-79"/>
                <a:cs typeface="David" panose="020E0502060401010101" pitchFamily="34" charset="-79"/>
              </a:rPr>
              <a:t>גַּם, הַבֵּן הַיִּלּוֹד לְךָ--מוֹת יָמוּת.  </a:t>
            </a:r>
            <a:endParaRPr lang="he-IL" sz="3200" b="1" dirty="0" smtClean="0">
              <a:latin typeface="David" panose="020E0502060401010101" pitchFamily="34" charset="-79"/>
              <a:cs typeface="David" panose="020E0502060401010101" pitchFamily="34" charset="-79"/>
            </a:endParaRPr>
          </a:p>
        </p:txBody>
      </p:sp>
      <p:sp>
        <p:nvSpPr>
          <p:cNvPr id="5" name="TextBox 4"/>
          <p:cNvSpPr txBox="1"/>
          <p:nvPr/>
        </p:nvSpPr>
        <p:spPr>
          <a:xfrm>
            <a:off x="7233315" y="3277538"/>
            <a:ext cx="4817658" cy="2677656"/>
          </a:xfrm>
          <a:prstGeom prst="rect">
            <a:avLst/>
          </a:prstGeom>
          <a:solidFill>
            <a:schemeClr val="accent4">
              <a:lumMod val="60000"/>
              <a:lumOff val="40000"/>
            </a:schemeClr>
          </a:solidFill>
          <a:ln w="38100">
            <a:solidFill>
              <a:schemeClr val="tx1"/>
            </a:solidFill>
          </a:ln>
          <a:scene3d>
            <a:camera prst="perspectiveAbove"/>
            <a:lightRig rig="threePt" dir="t"/>
          </a:scene3d>
        </p:spPr>
        <p:txBody>
          <a:bodyPr wrap="square" rtlCol="1">
            <a:spAutoFit/>
          </a:bodyPr>
          <a:lstStyle/>
          <a:p>
            <a:r>
              <a:rPr lang="he-IL" sz="2800" b="1" u="sng" dirty="0" smtClean="0">
                <a:latin typeface="David" panose="020E0502060401010101" pitchFamily="34" charset="-79"/>
                <a:cs typeface="David" panose="020E0502060401010101" pitchFamily="34" charset="-79"/>
              </a:rPr>
              <a:t>דוד מראה לנו מה היא גבורה:</a:t>
            </a:r>
          </a:p>
          <a:p>
            <a:r>
              <a:rPr lang="he-IL" sz="2800" dirty="0" smtClean="0">
                <a:latin typeface="David" panose="020E0502060401010101" pitchFamily="34" charset="-79"/>
                <a:cs typeface="David" panose="020E0502060401010101" pitchFamily="34" charset="-79"/>
              </a:rPr>
              <a:t> כאשר מישהו מוכיח אותנו על טעות שעשינו, לא נתחיל להצטדק ולנסות להתחמק אלא מיד נודה ונאמר: </a:t>
            </a:r>
            <a:r>
              <a:rPr lang="he-IL" sz="2800" b="1" dirty="0" smtClean="0">
                <a:latin typeface="David" panose="020E0502060401010101" pitchFamily="34" charset="-79"/>
                <a:cs typeface="David" panose="020E0502060401010101" pitchFamily="34" charset="-79"/>
              </a:rPr>
              <a:t>"סליחה- טעינו" </a:t>
            </a:r>
            <a:r>
              <a:rPr lang="he-IL" sz="2800" dirty="0" smtClean="0">
                <a:latin typeface="David" panose="020E0502060401010101" pitchFamily="34" charset="-79"/>
                <a:cs typeface="David" panose="020E0502060401010101" pitchFamily="34" charset="-79"/>
              </a:rPr>
              <a:t>כמו שדוד הודה . כשמודים על טעות רק מרוויחים</a:t>
            </a:r>
            <a:endParaRPr lang="he-IL" sz="28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extLst>
              <a:ext uri="{BEBA8EAE-BF5A-486C-A8C5-ECC9F3942E4B}">
                <a14:imgProps xmlns:a14="http://schemas.microsoft.com/office/drawing/2010/main">
                  <a14:imgLayer r:embed="rId3">
                    <a14:imgEffect>
                      <a14:backgroundRemoval t="1070" b="99465" l="1481" r="98889"/>
                    </a14:imgEffect>
                  </a14:imgLayer>
                </a14:imgProps>
              </a:ext>
            </a:extLst>
          </a:blip>
          <a:stretch>
            <a:fillRect/>
          </a:stretch>
        </p:blipFill>
        <p:spPr>
          <a:xfrm>
            <a:off x="5361257" y="4469570"/>
            <a:ext cx="3744115" cy="2593146"/>
          </a:xfrm>
          <a:prstGeom prst="rect">
            <a:avLst/>
          </a:prstGeom>
        </p:spPr>
      </p:pic>
      <p:sp>
        <p:nvSpPr>
          <p:cNvPr id="6" name="TextBox 5"/>
          <p:cNvSpPr txBox="1"/>
          <p:nvPr/>
        </p:nvSpPr>
        <p:spPr>
          <a:xfrm>
            <a:off x="5977719" y="6247345"/>
            <a:ext cx="1665027" cy="523220"/>
          </a:xfrm>
          <a:prstGeom prst="rect">
            <a:avLst/>
          </a:prstGeom>
          <a:noFill/>
        </p:spPr>
        <p:txBody>
          <a:bodyPr wrap="square" rtlCol="1">
            <a:spAutoFit/>
          </a:bodyPr>
          <a:lstStyle/>
          <a:p>
            <a:r>
              <a:rPr lang="he-IL" sz="2800" b="1" dirty="0" smtClean="0">
                <a:latin typeface="David" panose="020E0502060401010101" pitchFamily="34" charset="-79"/>
                <a:cs typeface="David" panose="020E0502060401010101" pitchFamily="34" charset="-79"/>
              </a:rPr>
              <a:t>סליחה</a:t>
            </a:r>
            <a:endParaRPr lang="he-IL" sz="2800" b="1"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740494383"/>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ppt_x"/>
                                          </p:val>
                                        </p:tav>
                                        <p:tav tm="100000">
                                          <p:val>
                                            <p:strVal val="#ppt_x"/>
                                          </p:val>
                                        </p:tav>
                                      </p:tavLst>
                                    </p:anim>
                                    <p:anim calcmode="lin" valueType="num">
                                      <p:cBhvr additive="base">
                                        <p:cTn id="1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down)">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1000"/>
                                        <p:tgtEl>
                                          <p:spTgt spid="6"/>
                                        </p:tgtEl>
                                      </p:cBhvr>
                                    </p:animEffect>
                                    <p:anim calcmode="lin" valueType="num">
                                      <p:cBhvr>
                                        <p:cTn id="26" dur="1000" fill="hold"/>
                                        <p:tgtEl>
                                          <p:spTgt spid="6"/>
                                        </p:tgtEl>
                                        <p:attrNameLst>
                                          <p:attrName>ppt_x</p:attrName>
                                        </p:attrNameLst>
                                      </p:cBhvr>
                                      <p:tavLst>
                                        <p:tav tm="0">
                                          <p:val>
                                            <p:strVal val="#ppt_x"/>
                                          </p:val>
                                        </p:tav>
                                        <p:tav tm="100000">
                                          <p:val>
                                            <p:strVal val="#ppt_x"/>
                                          </p:val>
                                        </p:tav>
                                      </p:tavLst>
                                    </p:anim>
                                    <p:anim calcmode="lin" valueType="num">
                                      <p:cBhvr>
                                        <p:cTn id="2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4">
                                            <p:txEl>
                                              <p:pRg st="1" end="1"/>
                                            </p:txEl>
                                          </p:spTgt>
                                        </p:tgtEl>
                                        <p:attrNameLst>
                                          <p:attrName>style.visibility</p:attrName>
                                        </p:attrNameLst>
                                      </p:cBhvr>
                                      <p:to>
                                        <p:strVal val="visible"/>
                                      </p:to>
                                    </p:set>
                                    <p:anim calcmode="lin" valueType="num">
                                      <p:cBhvr>
                                        <p:cTn id="32" dur="500" fill="hold"/>
                                        <p:tgtEl>
                                          <p:spTgt spid="4">
                                            <p:txEl>
                                              <p:pRg st="1" end="1"/>
                                            </p:txEl>
                                          </p:spTgt>
                                        </p:tgtEl>
                                        <p:attrNameLst>
                                          <p:attrName>ppt_w</p:attrName>
                                        </p:attrNameLst>
                                      </p:cBhvr>
                                      <p:tavLst>
                                        <p:tav tm="0">
                                          <p:val>
                                            <p:fltVal val="0"/>
                                          </p:val>
                                        </p:tav>
                                        <p:tav tm="100000">
                                          <p:val>
                                            <p:strVal val="#ppt_w"/>
                                          </p:val>
                                        </p:tav>
                                      </p:tavLst>
                                    </p:anim>
                                    <p:anim calcmode="lin" valueType="num">
                                      <p:cBhvr>
                                        <p:cTn id="33" dur="5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34"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2829" y="177421"/>
            <a:ext cx="6209732" cy="643253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טו. </a:t>
            </a:r>
            <a:r>
              <a:rPr lang="he-IL" sz="3200" dirty="0" smtClean="0">
                <a:latin typeface="David" panose="020E0502060401010101" pitchFamily="34" charset="-79"/>
                <a:cs typeface="David" panose="020E0502060401010101" pitchFamily="34" charset="-79"/>
              </a:rPr>
              <a:t>מיד בסיום הנבואה הלך נתן לביתו (ולא נשאר לשהות עם דוד ולכבדו כדי להראות לדוד שה' כועס עליו) והחלה ה' את הילד שילדה בת שבע לדוד </a:t>
            </a:r>
            <a:r>
              <a:rPr lang="he-IL" sz="3200" b="1" dirty="0" smtClean="0">
                <a:latin typeface="David" panose="020E0502060401010101" pitchFamily="34" charset="-79"/>
                <a:cs typeface="David" panose="020E0502060401010101" pitchFamily="34" charset="-79"/>
              </a:rPr>
              <a:t>וחלה מאד (</a:t>
            </a:r>
            <a:r>
              <a:rPr lang="he-IL" sz="3200" b="1" dirty="0" err="1" smtClean="0">
                <a:latin typeface="David" panose="020E0502060401010101" pitchFamily="34" charset="-79"/>
                <a:cs typeface="David" panose="020E0502060401010101" pitchFamily="34" charset="-79"/>
              </a:rPr>
              <a:t>ויאנש</a:t>
            </a:r>
            <a:r>
              <a:rPr lang="he-IL" sz="3200" b="1" dirty="0" smtClean="0">
                <a:latin typeface="David" panose="020E0502060401010101" pitchFamily="34" charset="-79"/>
                <a:cs typeface="David" panose="020E0502060401010101" pitchFamily="34" charset="-79"/>
              </a:rPr>
              <a:t>= חולי אנוש וקשה).</a:t>
            </a:r>
          </a:p>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ודוד התחנן וביקש רחמים לפני ה' שירפא את הנער. </a:t>
            </a:r>
            <a:r>
              <a:rPr lang="he-IL" sz="3200" b="1" dirty="0" smtClean="0">
                <a:latin typeface="David" panose="020E0502060401010101" pitchFamily="34" charset="-79"/>
                <a:cs typeface="David" panose="020E0502060401010101" pitchFamily="34" charset="-79"/>
              </a:rPr>
              <a:t>דוד צם לרפואת הילד. וכאשר בא לביתו מתפילתו וצומו לעת עקרב, שכב לישון על הארץ ולא על מיטה</a:t>
            </a:r>
            <a:r>
              <a:rPr lang="he-IL" sz="3200" dirty="0" smtClean="0">
                <a:latin typeface="David" panose="020E0502060401010101" pitchFamily="34" charset="-79"/>
                <a:cs typeface="David" panose="020E0502060401010101" pitchFamily="34" charset="-79"/>
              </a:rPr>
              <a:t>.</a:t>
            </a:r>
          </a:p>
          <a:p>
            <a:r>
              <a:rPr lang="he-IL" sz="3200" dirty="0" smtClean="0">
                <a:latin typeface="David" panose="020E0502060401010101" pitchFamily="34" charset="-79"/>
                <a:cs typeface="David" panose="020E0502060401010101" pitchFamily="34" charset="-79"/>
              </a:rPr>
              <a:t>(</a:t>
            </a:r>
            <a:r>
              <a:rPr lang="he-IL" sz="2800" dirty="0" smtClean="0">
                <a:latin typeface="David" panose="020E0502060401010101" pitchFamily="34" charset="-79"/>
                <a:cs typeface="David" panose="020E0502060401010101" pitchFamily="34" charset="-79"/>
              </a:rPr>
              <a:t>דוד מלמד אותנו </a:t>
            </a:r>
            <a:r>
              <a:rPr lang="he-IL" sz="2800" b="1" u="sng" dirty="0" smtClean="0">
                <a:latin typeface="David" panose="020E0502060401010101" pitchFamily="34" charset="-79"/>
                <a:cs typeface="David" panose="020E0502060401010101" pitchFamily="34" charset="-79"/>
              </a:rPr>
              <a:t>"אפילו חרב חדה מונחת על צווארו של אדם </a:t>
            </a:r>
            <a:r>
              <a:rPr lang="he-IL" sz="2800" dirty="0" smtClean="0">
                <a:latin typeface="David" panose="020E0502060401010101" pitchFamily="34" charset="-79"/>
                <a:cs typeface="David" panose="020E0502060401010101" pitchFamily="34" charset="-79"/>
              </a:rPr>
              <a:t>– אל יתייאש מן הרחמים ולכן המשיך והתפלל על הנער</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892119" y="177421"/>
            <a:ext cx="4913194" cy="3046988"/>
          </a:xfrm>
          <a:prstGeom prst="rect">
            <a:avLst/>
          </a:prstGeom>
          <a:blipFill>
            <a:blip r:embed="rId2"/>
            <a:tile tx="0" ty="0" sx="100000" sy="100000" flip="none" algn="tl"/>
          </a:blipFill>
        </p:spPr>
        <p:txBody>
          <a:bodyPr wrap="square">
            <a:spAutoFit/>
          </a:bodyPr>
          <a:lstStyle/>
          <a:p>
            <a:pPr lvl="0"/>
            <a:r>
              <a:rPr lang="he-IL" sz="3200" b="1" u="sng" dirty="0">
                <a:solidFill>
                  <a:prstClr val="black"/>
                </a:solidFill>
                <a:latin typeface="David" panose="020E0502060401010101" pitchFamily="34" charset="-79"/>
                <a:cs typeface="David" panose="020E0502060401010101" pitchFamily="34" charset="-79"/>
              </a:rPr>
              <a:t>טו</a:t>
            </a:r>
            <a:r>
              <a:rPr lang="he-IL" sz="3200" dirty="0">
                <a:solidFill>
                  <a:prstClr val="black"/>
                </a:solidFill>
                <a:latin typeface="David" panose="020E0502060401010101" pitchFamily="34" charset="-79"/>
                <a:cs typeface="David" panose="020E0502060401010101" pitchFamily="34" charset="-79"/>
              </a:rPr>
              <a:t> וַיֵּלֶךְ נָתָן, אֶל-בֵּיתוֹ; </a:t>
            </a:r>
            <a:r>
              <a:rPr lang="he-IL" sz="3200" dirty="0" err="1">
                <a:solidFill>
                  <a:prstClr val="black"/>
                </a:solidFill>
                <a:latin typeface="David" panose="020E0502060401010101" pitchFamily="34" charset="-79"/>
                <a:cs typeface="David" panose="020E0502060401010101" pitchFamily="34" charset="-79"/>
              </a:rPr>
              <a:t>וַיִּגֹּף</a:t>
            </a:r>
            <a:r>
              <a:rPr lang="he-IL" sz="3200" dirty="0">
                <a:solidFill>
                  <a:prstClr val="black"/>
                </a:solidFill>
                <a:latin typeface="David" panose="020E0502060401010101" pitchFamily="34" charset="-79"/>
                <a:cs typeface="David" panose="020E0502060401010101" pitchFamily="34" charset="-79"/>
              </a:rPr>
              <a:t> יְהוָה, אֶת-הַיֶּלֶד אֲשֶׁר יָלְדָה אֵשֶׁת-אוּרִיָּה לְדָוִד-</a:t>
            </a:r>
            <a:r>
              <a:rPr lang="he-IL" sz="3200" b="1" dirty="0">
                <a:solidFill>
                  <a:prstClr val="black"/>
                </a:solidFill>
                <a:latin typeface="David" panose="020E0502060401010101" pitchFamily="34" charset="-79"/>
                <a:cs typeface="David" panose="020E0502060401010101" pitchFamily="34" charset="-79"/>
              </a:rPr>
              <a:t>-</a:t>
            </a:r>
            <a:r>
              <a:rPr lang="he-IL" sz="3200" b="1" dirty="0" err="1">
                <a:solidFill>
                  <a:prstClr val="black"/>
                </a:solidFill>
                <a:latin typeface="David" panose="020E0502060401010101" pitchFamily="34" charset="-79"/>
                <a:cs typeface="David" panose="020E0502060401010101" pitchFamily="34" charset="-79"/>
              </a:rPr>
              <a:t>וַיֵּאָנַש</a:t>
            </a:r>
            <a:r>
              <a:rPr lang="he-IL" sz="3200" b="1" dirty="0">
                <a:solidFill>
                  <a:prstClr val="black"/>
                </a:solidFill>
                <a:latin typeface="David" panose="020E0502060401010101" pitchFamily="34" charset="-79"/>
                <a:cs typeface="David" panose="020E0502060401010101" pitchFamily="34" charset="-79"/>
              </a:rPr>
              <a:t>ׁ</a:t>
            </a:r>
            <a:r>
              <a:rPr lang="he-IL" sz="3200" dirty="0" smtClean="0">
                <a:solidFill>
                  <a:prstClr val="black"/>
                </a:solidFill>
                <a:latin typeface="David" panose="020E0502060401010101" pitchFamily="34" charset="-79"/>
                <a:cs typeface="David" panose="020E0502060401010101" pitchFamily="34" charset="-79"/>
              </a:rPr>
              <a:t>.</a:t>
            </a:r>
          </a:p>
          <a:p>
            <a:pPr lvl="0"/>
            <a:r>
              <a:rPr lang="he-IL" sz="3200" b="1" u="sng" dirty="0">
                <a:solidFill>
                  <a:prstClr val="black"/>
                </a:solidFill>
                <a:latin typeface="David" panose="020E0502060401010101" pitchFamily="34" charset="-79"/>
                <a:cs typeface="David" panose="020E0502060401010101" pitchFamily="34" charset="-79"/>
              </a:rPr>
              <a:t> </a:t>
            </a:r>
            <a:r>
              <a:rPr lang="he-IL" sz="3200" b="1" u="sng" dirty="0" err="1" smtClean="0">
                <a:solidFill>
                  <a:prstClr val="black"/>
                </a:solidFill>
                <a:latin typeface="David" panose="020E0502060401010101" pitchFamily="34" charset="-79"/>
                <a:cs typeface="David" panose="020E0502060401010101" pitchFamily="34" charset="-79"/>
              </a:rPr>
              <a:t>טז</a:t>
            </a:r>
            <a:r>
              <a:rPr lang="he-IL" sz="3200" b="1" u="sng" dirty="0" smtClean="0">
                <a:solidFill>
                  <a:prstClr val="black"/>
                </a:solidFill>
                <a:latin typeface="David" panose="020E0502060401010101" pitchFamily="34" charset="-79"/>
                <a:cs typeface="David" panose="020E0502060401010101" pitchFamily="34" charset="-79"/>
              </a:rPr>
              <a:t> </a:t>
            </a:r>
            <a:r>
              <a:rPr lang="he-IL" sz="3200" dirty="0">
                <a:solidFill>
                  <a:prstClr val="black"/>
                </a:solidFill>
                <a:latin typeface="David" panose="020E0502060401010101" pitchFamily="34" charset="-79"/>
                <a:cs typeface="David" panose="020E0502060401010101" pitchFamily="34" charset="-79"/>
              </a:rPr>
              <a:t>וַיְבַקֵּשׁ דָּוִד </a:t>
            </a:r>
            <a:r>
              <a:rPr lang="he-IL" sz="3200" dirty="0" err="1">
                <a:solidFill>
                  <a:prstClr val="black"/>
                </a:solidFill>
                <a:latin typeface="David" panose="020E0502060401010101" pitchFamily="34" charset="-79"/>
                <a:cs typeface="David" panose="020E0502060401010101" pitchFamily="34" charset="-79"/>
              </a:rPr>
              <a:t>אֶת-הָאֱלֹהִים</a:t>
            </a:r>
            <a:r>
              <a:rPr lang="he-IL" sz="3200" dirty="0">
                <a:solidFill>
                  <a:prstClr val="black"/>
                </a:solidFill>
                <a:latin typeface="David" panose="020E0502060401010101" pitchFamily="34" charset="-79"/>
                <a:cs typeface="David" panose="020E0502060401010101" pitchFamily="34" charset="-79"/>
              </a:rPr>
              <a:t>, בְּעַד הַנָּעַר; </a:t>
            </a:r>
            <a:r>
              <a:rPr lang="he-IL" sz="3200" b="1" dirty="0" err="1">
                <a:solidFill>
                  <a:prstClr val="black"/>
                </a:solidFill>
                <a:latin typeface="David" panose="020E0502060401010101" pitchFamily="34" charset="-79"/>
                <a:cs typeface="David" panose="020E0502060401010101" pitchFamily="34" charset="-79"/>
              </a:rPr>
              <a:t>וַיָּצָם</a:t>
            </a:r>
            <a:r>
              <a:rPr lang="he-IL" sz="3200" b="1" dirty="0">
                <a:solidFill>
                  <a:prstClr val="black"/>
                </a:solidFill>
                <a:latin typeface="David" panose="020E0502060401010101" pitchFamily="34" charset="-79"/>
                <a:cs typeface="David" panose="020E0502060401010101" pitchFamily="34" charset="-79"/>
              </a:rPr>
              <a:t> דָּוִד צוֹם, וּבָא וְלָן וְשָׁכַב אָרְצָה</a:t>
            </a:r>
            <a:endParaRPr lang="he-IL" sz="3200" b="1" dirty="0" smtClean="0">
              <a:solidFill>
                <a:prstClr val="black"/>
              </a:solidFill>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3"/>
          <a:stretch>
            <a:fillRect/>
          </a:stretch>
        </p:blipFill>
        <p:spPr>
          <a:xfrm>
            <a:off x="9457898" y="4085463"/>
            <a:ext cx="2518547" cy="25185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7" name="תמונה 6"/>
          <p:cNvPicPr>
            <a:picLocks noChangeAspect="1"/>
          </p:cNvPicPr>
          <p:nvPr/>
        </p:nvPicPr>
        <p:blipFill>
          <a:blip r:embed="rId4">
            <a:extLst>
              <a:ext uri="{BEBA8EAE-BF5A-486C-A8C5-ECC9F3942E4B}">
                <a14:imgProps xmlns:a14="http://schemas.microsoft.com/office/drawing/2010/main">
                  <a14:imgLayer r:embed="rId5">
                    <a14:imgEffect>
                      <a14:backgroundRemoval t="2667" b="89778" l="9778" r="97778"/>
                    </a14:imgEffect>
                  </a14:imgLayer>
                </a14:imgProps>
              </a:ext>
            </a:extLst>
          </a:blip>
          <a:stretch>
            <a:fillRect/>
          </a:stretch>
        </p:blipFill>
        <p:spPr>
          <a:xfrm>
            <a:off x="6155957" y="3672540"/>
            <a:ext cx="2742383" cy="2742383"/>
          </a:xfrm>
          <a:prstGeom prst="rect">
            <a:avLst/>
          </a:prstGeom>
        </p:spPr>
      </p:pic>
      <p:pic>
        <p:nvPicPr>
          <p:cNvPr id="6" name="תמונה 5"/>
          <p:cNvPicPr>
            <a:picLocks noChangeAspect="1"/>
          </p:cNvPicPr>
          <p:nvPr/>
        </p:nvPicPr>
        <p:blipFill>
          <a:blip r:embed="rId6">
            <a:extLst>
              <a:ext uri="{BEBA8EAE-BF5A-486C-A8C5-ECC9F3942E4B}">
                <a14:imgProps xmlns:a14="http://schemas.microsoft.com/office/drawing/2010/main">
                  <a14:imgLayer r:embed="rId7">
                    <a14:imgEffect>
                      <a14:backgroundRemoval t="0" b="100000" l="0" r="100000"/>
                    </a14:imgEffect>
                  </a14:imgLayer>
                </a14:imgProps>
              </a:ext>
            </a:extLst>
          </a:blip>
          <a:stretch>
            <a:fillRect/>
          </a:stretch>
        </p:blipFill>
        <p:spPr>
          <a:xfrm>
            <a:off x="6646459" y="2921175"/>
            <a:ext cx="3682835" cy="3682835"/>
          </a:xfrm>
          <a:prstGeom prst="rect">
            <a:avLst/>
          </a:prstGeom>
        </p:spPr>
      </p:pic>
    </p:spTree>
    <p:extLst>
      <p:ext uri="{BB962C8B-B14F-4D97-AF65-F5344CB8AC3E}">
        <p14:creationId xmlns:p14="http://schemas.microsoft.com/office/powerpoint/2010/main" val="3769486912"/>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wipe(down)">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6" presetClass="entr" presetSubtype="16" fill="hold" nodeType="clickEffect">
                                  <p:stCondLst>
                                    <p:cond delay="0"/>
                                  </p:stCondLst>
                                  <p:childTnLst>
                                    <p:set>
                                      <p:cBhvr>
                                        <p:cTn id="25" dur="1" fill="hold">
                                          <p:stCondLst>
                                            <p:cond delay="0"/>
                                          </p:stCondLst>
                                        </p:cTn>
                                        <p:tgtEl>
                                          <p:spTgt spid="4">
                                            <p:txEl>
                                              <p:pRg st="2" end="2"/>
                                            </p:txEl>
                                          </p:spTgt>
                                        </p:tgtEl>
                                        <p:attrNameLst>
                                          <p:attrName>style.visibility</p:attrName>
                                        </p:attrNameLst>
                                      </p:cBhvr>
                                      <p:to>
                                        <p:strVal val="visible"/>
                                      </p:to>
                                    </p:set>
                                    <p:animEffect transition="in" filter="circle(in)">
                                      <p:cBhvr>
                                        <p:cTn id="26" dur="2000"/>
                                        <p:tgtEl>
                                          <p:spTgt spid="4">
                                            <p:txEl>
                                              <p:pRg st="2" end="2"/>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2" presetClass="entr" presetSubtype="4"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54839" y="177421"/>
            <a:ext cx="5745709" cy="550920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החכמים של דוד ניסו לשכנע את דוד לקום מהארץ, </a:t>
            </a:r>
            <a:r>
              <a:rPr lang="he-IL" sz="3200" b="1" dirty="0" smtClean="0">
                <a:latin typeface="David" panose="020E0502060401010101" pitchFamily="34" charset="-79"/>
                <a:cs typeface="David" panose="020E0502060401010101" pitchFamily="34" charset="-79"/>
              </a:rPr>
              <a:t>ולא הסכים ולא רצה לטעום מהאוכל שהכינו</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וביום השביעי ללידת הילד, מת הילד בחוליו</a:t>
            </a:r>
            <a:r>
              <a:rPr lang="he-IL" sz="3200" dirty="0" smtClean="0">
                <a:latin typeface="David" panose="020E0502060401010101" pitchFamily="34" charset="-79"/>
                <a:cs typeface="David" panose="020E0502060401010101" pitchFamily="34" charset="-79"/>
              </a:rPr>
              <a:t>. ופחדו עבדי דוד לספר לו שמת הילד, מפני שחשבו הרי בזמן שהיה הילד עדיין חי, ניסינו לשכנע אותו לאכול ולא הסכים ולא שמע לנו מגודל הצער. ואיך נאמר לו עכשיו שמת הילד ומגודל הצער יעשה לעצמו משהו חלילה.</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414448" y="177421"/>
            <a:ext cx="5513696" cy="4031873"/>
          </a:xfrm>
          <a:prstGeom prst="rect">
            <a:avLst/>
          </a:prstGeom>
          <a:solidFill>
            <a:schemeClr val="accent6">
              <a:lumMod val="60000"/>
              <a:lumOff val="40000"/>
            </a:schemeClr>
          </a:solidFill>
        </p:spPr>
        <p:txBody>
          <a:bodyPr wrap="square">
            <a:spAutoFit/>
          </a:bodyPr>
          <a:lstStyle/>
          <a:p>
            <a:r>
              <a:rPr lang="he-IL" sz="3200" b="1" u="sng" dirty="0" err="1">
                <a:latin typeface="David" panose="020E0502060401010101" pitchFamily="34" charset="-79"/>
                <a:cs typeface="David" panose="020E0502060401010101" pitchFamily="34" charset="-79"/>
              </a:rPr>
              <a:t>יז</a:t>
            </a:r>
            <a:r>
              <a:rPr lang="he-IL" sz="3200" b="1" u="sng"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וַיָּקֻמו</a:t>
            </a:r>
            <a:r>
              <a:rPr lang="he-IL" sz="3200" dirty="0">
                <a:latin typeface="David" panose="020E0502060401010101" pitchFamily="34" charset="-79"/>
                <a:cs typeface="David" panose="020E0502060401010101" pitchFamily="34" charset="-79"/>
              </a:rPr>
              <a:t>ּ זִקְנֵי בֵיתוֹ, עָלָיו, לַהֲקִימוֹ, מִן-הָאָרֶץ; </a:t>
            </a:r>
            <a:r>
              <a:rPr lang="he-IL" sz="3200" b="1" dirty="0">
                <a:latin typeface="David" panose="020E0502060401010101" pitchFamily="34" charset="-79"/>
                <a:cs typeface="David" panose="020E0502060401010101" pitchFamily="34" charset="-79"/>
              </a:rPr>
              <a:t>וְלֹא אָבָה, וְלֹא-בָרָא אִתָּם לָחֶם</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וַיְהִי </a:t>
            </a:r>
            <a:r>
              <a:rPr lang="he-IL" sz="3200" b="1" dirty="0">
                <a:latin typeface="David" panose="020E0502060401010101" pitchFamily="34" charset="-79"/>
                <a:cs typeface="David" panose="020E0502060401010101" pitchFamily="34" charset="-79"/>
              </a:rPr>
              <a:t>בַּיּוֹם הַשְּׁבִיעִי</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וַיָּמָת הַיָּלֶד</a:t>
            </a:r>
            <a:r>
              <a:rPr lang="he-IL" sz="3200" dirty="0">
                <a:latin typeface="David" panose="020E0502060401010101" pitchFamily="34" charset="-79"/>
                <a:cs typeface="David" panose="020E0502060401010101" pitchFamily="34" charset="-79"/>
              </a:rPr>
              <a:t>; וַיִּרְאוּ עַבְדֵי דָוִד לְהַגִּיד לוֹ כִּי-מֵת הַיֶּלֶד, כִּי אָמְרוּ הִנֵּה בִהְיוֹת הַיֶּלֶד חַי דִּבַּרְנוּ אֵלָיו וְלֹא-שָׁמַע בְּקוֹלֵנוּ, וְאֵיךְ נֹאמַר אֵלָיו מֵת הַיֶּלֶד, וְעָשָׂה רָעָה</a:t>
            </a:r>
          </a:p>
        </p:txBody>
      </p:sp>
      <p:pic>
        <p:nvPicPr>
          <p:cNvPr id="3" name="תמונה 2"/>
          <p:cNvPicPr>
            <a:picLocks noChangeAspect="1"/>
          </p:cNvPicPr>
          <p:nvPr/>
        </p:nvPicPr>
        <p:blipFill>
          <a:blip r:embed="rId2"/>
          <a:stretch>
            <a:fillRect/>
          </a:stretch>
        </p:blipFill>
        <p:spPr>
          <a:xfrm>
            <a:off x="6414448" y="4339632"/>
            <a:ext cx="4196308" cy="2320475"/>
          </a:xfrm>
          <a:prstGeom prst="rect">
            <a:avLst/>
          </a:prstGeom>
        </p:spPr>
      </p:pic>
    </p:spTree>
    <p:extLst>
      <p:ext uri="{BB962C8B-B14F-4D97-AF65-F5344CB8AC3E}">
        <p14:creationId xmlns:p14="http://schemas.microsoft.com/office/powerpoint/2010/main" val="2796799572"/>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 calcmode="lin" valueType="num">
                                      <p:cBhvr additive="base">
                                        <p:cTn id="12"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1000"/>
                                        <p:tgtEl>
                                          <p:spTgt spid="3"/>
                                        </p:tgtEl>
                                      </p:cBhvr>
                                    </p:animEffect>
                                    <p:anim calcmode="lin" valueType="num">
                                      <p:cBhvr>
                                        <p:cTn id="19" dur="1000" fill="hold"/>
                                        <p:tgtEl>
                                          <p:spTgt spid="3"/>
                                        </p:tgtEl>
                                        <p:attrNameLst>
                                          <p:attrName>ppt_x</p:attrName>
                                        </p:attrNameLst>
                                      </p:cBhvr>
                                      <p:tavLst>
                                        <p:tav tm="0">
                                          <p:val>
                                            <p:strVal val="#ppt_x"/>
                                          </p:val>
                                        </p:tav>
                                        <p:tav tm="100000">
                                          <p:val>
                                            <p:strVal val="#ppt_x"/>
                                          </p:val>
                                        </p:tav>
                                      </p:tavLst>
                                    </p:anim>
                                    <p:anim calcmode="lin" valueType="num">
                                      <p:cBhvr>
                                        <p:cTn id="20"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8365" y="177421"/>
            <a:ext cx="5390866" cy="550920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דוד שם לב שעבדיו מתלחשים ביניהם, והבין שאכן מת הילד. שאל אותם דוד: </a:t>
            </a:r>
            <a:r>
              <a:rPr lang="he-IL" sz="3200" b="1" dirty="0" smtClean="0">
                <a:latin typeface="David" panose="020E0502060401010101" pitchFamily="34" charset="-79"/>
                <a:cs typeface="David" panose="020E0502060401010101" pitchFamily="34" charset="-79"/>
              </a:rPr>
              <a:t>האם מת הילד? והם ענו- מת הילד. </a:t>
            </a:r>
          </a:p>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ואז קם דוד מהרצפה </a:t>
            </a:r>
            <a:r>
              <a:rPr lang="he-IL" sz="3200" b="1" dirty="0" smtClean="0">
                <a:latin typeface="David" panose="020E0502060401010101" pitchFamily="34" charset="-79"/>
                <a:cs typeface="David" panose="020E0502060401010101" pitchFamily="34" charset="-79"/>
              </a:rPr>
              <a:t>ורחץ עצמו ומשח עצמו בשמן, ולבש בגדים נקיים ונכנס למשכן בית ה' </a:t>
            </a:r>
            <a:r>
              <a:rPr lang="he-IL" sz="3200" dirty="0" smtClean="0">
                <a:latin typeface="David" panose="020E0502060401010101" pitchFamily="34" charset="-79"/>
                <a:cs typeface="David" panose="020E0502060401010101" pitchFamily="34" charset="-79"/>
              </a:rPr>
              <a:t>והשתחווה (כדי לברך על הרעה ולקבלה בשמחה) ואח"כ בא דוד אל ביתו וביקש לאכול. ושמו לו לאכול ואכל.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5859438" y="177421"/>
            <a:ext cx="6096000" cy="3046988"/>
          </a:xfrm>
          <a:prstGeom prst="rect">
            <a:avLst/>
          </a:prstGeom>
          <a:solidFill>
            <a:schemeClr val="accent4">
              <a:lumMod val="40000"/>
              <a:lumOff val="60000"/>
            </a:schemeClr>
          </a:solidFill>
        </p:spPr>
        <p:txBody>
          <a:bodyPr>
            <a:spAutoFit/>
          </a:bodyPr>
          <a:lstStyle/>
          <a:p>
            <a:r>
              <a:rPr lang="he-IL" sz="3200" b="1" dirty="0" err="1" smtClean="0">
                <a:solidFill>
                  <a:srgbClr val="000000"/>
                </a:solidFill>
                <a:latin typeface="David" panose="020E0502060401010101" pitchFamily="34" charset="-79"/>
                <a:cs typeface="David" panose="020E0502060401010101" pitchFamily="34" charset="-79"/>
              </a:rPr>
              <a:t>יט</a:t>
            </a:r>
            <a:r>
              <a:rPr lang="he-IL" sz="3200" dirty="0" smtClean="0">
                <a:solidFill>
                  <a:srgbClr val="000000"/>
                </a:solidFill>
                <a:latin typeface="David" panose="020E0502060401010101" pitchFamily="34" charset="-79"/>
                <a:cs typeface="David" panose="020E0502060401010101" pitchFamily="34" charset="-79"/>
              </a:rPr>
              <a:t> וַיַּרְא דָּוִד, כִּי עֲבָדָיו מִתְלַחֲשִׁים, </a:t>
            </a:r>
            <a:r>
              <a:rPr lang="he-IL" sz="3200" dirty="0" err="1" smtClean="0">
                <a:solidFill>
                  <a:srgbClr val="000000"/>
                </a:solidFill>
                <a:latin typeface="David" panose="020E0502060401010101" pitchFamily="34" charset="-79"/>
                <a:cs typeface="David" panose="020E0502060401010101" pitchFamily="34" charset="-79"/>
              </a:rPr>
              <a:t>וַיָּבֶן</a:t>
            </a:r>
            <a:r>
              <a:rPr lang="he-IL" sz="3200" dirty="0" smtClean="0">
                <a:solidFill>
                  <a:srgbClr val="000000"/>
                </a:solidFill>
                <a:latin typeface="David" panose="020E0502060401010101" pitchFamily="34" charset="-79"/>
                <a:cs typeface="David" panose="020E0502060401010101" pitchFamily="34" charset="-79"/>
              </a:rPr>
              <a:t> דָּוִד, כִּי מֵת הַיָּלֶד; וַיֹּאמֶר דָּוִד אֶל-עֲבָדָיו </a:t>
            </a:r>
            <a:r>
              <a:rPr lang="he-IL" sz="3200" b="1" dirty="0" smtClean="0">
                <a:solidFill>
                  <a:srgbClr val="000000"/>
                </a:solidFill>
                <a:latin typeface="David" panose="020E0502060401010101" pitchFamily="34" charset="-79"/>
                <a:cs typeface="David" panose="020E0502060401010101" pitchFamily="34" charset="-79"/>
              </a:rPr>
              <a:t>הֲמֵת הַיֶּלֶד, וַיֹּאמְרוּ מֵת</a:t>
            </a:r>
            <a:r>
              <a:rPr lang="he-IL" sz="3200" dirty="0" smtClean="0">
                <a:solidFill>
                  <a:srgbClr val="000000"/>
                </a:solidFill>
                <a:latin typeface="David" panose="020E0502060401010101" pitchFamily="34" charset="-79"/>
                <a:cs typeface="David" panose="020E0502060401010101" pitchFamily="34" charset="-79"/>
              </a:rPr>
              <a:t>.  </a:t>
            </a:r>
          </a:p>
          <a:p>
            <a:r>
              <a:rPr lang="he-IL" sz="3200" b="1" dirty="0" smtClean="0">
                <a:solidFill>
                  <a:srgbClr val="000000"/>
                </a:solidFill>
                <a:latin typeface="David" panose="020E0502060401010101" pitchFamily="34" charset="-79"/>
                <a:cs typeface="David" panose="020E0502060401010101" pitchFamily="34" charset="-79"/>
              </a:rPr>
              <a:t>כ</a:t>
            </a:r>
            <a:r>
              <a:rPr lang="he-IL" sz="3200" dirty="0" smtClean="0">
                <a:solidFill>
                  <a:srgbClr val="000000"/>
                </a:solidFill>
                <a:latin typeface="David" panose="020E0502060401010101" pitchFamily="34" charset="-79"/>
                <a:cs typeface="David" panose="020E0502060401010101" pitchFamily="34" charset="-79"/>
              </a:rPr>
              <a:t> </a:t>
            </a:r>
            <a:r>
              <a:rPr lang="he-IL" sz="3200" dirty="0" err="1" smtClean="0">
                <a:solidFill>
                  <a:srgbClr val="000000"/>
                </a:solidFill>
                <a:latin typeface="David" panose="020E0502060401010101" pitchFamily="34" charset="-79"/>
                <a:cs typeface="David" panose="020E0502060401010101" pitchFamily="34" charset="-79"/>
              </a:rPr>
              <a:t>וַיָּקָם</a:t>
            </a:r>
            <a:r>
              <a:rPr lang="he-IL" sz="3200" dirty="0" smtClean="0">
                <a:solidFill>
                  <a:srgbClr val="000000"/>
                </a:solidFill>
                <a:latin typeface="David" panose="020E0502060401010101" pitchFamily="34" charset="-79"/>
                <a:cs typeface="David" panose="020E0502060401010101" pitchFamily="34" charset="-79"/>
              </a:rPr>
              <a:t> דָּוִד מֵהָאָרֶץ ו</a:t>
            </a:r>
            <a:r>
              <a:rPr lang="he-IL" sz="3200" b="1" dirty="0" smtClean="0">
                <a:solidFill>
                  <a:srgbClr val="000000"/>
                </a:solidFill>
                <a:latin typeface="David" panose="020E0502060401010101" pitchFamily="34" charset="-79"/>
                <a:cs typeface="David" panose="020E0502060401010101" pitchFamily="34" charset="-79"/>
              </a:rPr>
              <a:t>ַיִּרְחַץ </a:t>
            </a:r>
            <a:r>
              <a:rPr lang="he-IL" sz="3200" b="1" dirty="0" err="1" smtClean="0">
                <a:solidFill>
                  <a:srgbClr val="000000"/>
                </a:solidFill>
                <a:latin typeface="David" panose="020E0502060401010101" pitchFamily="34" charset="-79"/>
                <a:cs typeface="David" panose="020E0502060401010101" pitchFamily="34" charset="-79"/>
              </a:rPr>
              <a:t>וַיָּסֶך</a:t>
            </a:r>
            <a:r>
              <a:rPr lang="he-IL" sz="3200" b="1" dirty="0" smtClean="0">
                <a:solidFill>
                  <a:srgbClr val="000000"/>
                </a:solidFill>
                <a:latin typeface="David" panose="020E0502060401010101" pitchFamily="34" charset="-79"/>
                <a:cs typeface="David" panose="020E0502060401010101" pitchFamily="34" charset="-79"/>
              </a:rPr>
              <a:t>ְ, </a:t>
            </a:r>
            <a:r>
              <a:rPr lang="he-IL" sz="3200" b="1" dirty="0" err="1" smtClean="0">
                <a:solidFill>
                  <a:srgbClr val="000000"/>
                </a:solidFill>
                <a:latin typeface="David" panose="020E0502060401010101" pitchFamily="34" charset="-79"/>
                <a:cs typeface="David" panose="020E0502060401010101" pitchFamily="34" charset="-79"/>
              </a:rPr>
              <a:t>וַיְחַלֵּף</a:t>
            </a:r>
            <a:r>
              <a:rPr lang="he-IL" sz="3200" b="1" dirty="0" smtClean="0">
                <a:solidFill>
                  <a:srgbClr val="000000"/>
                </a:solidFill>
                <a:latin typeface="David" panose="020E0502060401010101" pitchFamily="34" charset="-79"/>
                <a:cs typeface="David" panose="020E0502060401010101" pitchFamily="34" charset="-79"/>
              </a:rPr>
              <a:t> שִׂמְלֹתָו, וַיָּבֹא בֵית-יְהוָה</a:t>
            </a:r>
            <a:r>
              <a:rPr lang="he-IL" sz="3200" dirty="0" smtClean="0">
                <a:solidFill>
                  <a:srgbClr val="000000"/>
                </a:solidFill>
                <a:latin typeface="David" panose="020E0502060401010101" pitchFamily="34" charset="-79"/>
                <a:cs typeface="David" panose="020E0502060401010101" pitchFamily="34" charset="-79"/>
              </a:rPr>
              <a:t>, </a:t>
            </a:r>
            <a:r>
              <a:rPr lang="he-IL" sz="3200" dirty="0" err="1" smtClean="0">
                <a:solidFill>
                  <a:srgbClr val="000000"/>
                </a:solidFill>
                <a:latin typeface="David" panose="020E0502060401010101" pitchFamily="34" charset="-79"/>
                <a:cs typeface="David" panose="020E0502060401010101" pitchFamily="34" charset="-79"/>
              </a:rPr>
              <a:t>וַיִּשְׁתָּחו</a:t>
            </a:r>
            <a:r>
              <a:rPr lang="he-IL" sz="3200" dirty="0" smtClean="0">
                <a:solidFill>
                  <a:srgbClr val="000000"/>
                </a:solidFill>
                <a:latin typeface="David" panose="020E0502060401010101" pitchFamily="34" charset="-79"/>
                <a:cs typeface="David" panose="020E0502060401010101" pitchFamily="34" charset="-79"/>
              </a:rPr>
              <a:t>ּ; וַיָּבֹא, אֶל-בֵּיתוֹ, וַיִּשְׁאַל, וַיָּשִׂימוּ לוֹ לֶחֶם וַיֹּאכַל. </a:t>
            </a:r>
            <a:endParaRPr lang="he-IL" sz="32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extLst>
              <a:ext uri="{BEBA8EAE-BF5A-486C-A8C5-ECC9F3942E4B}">
                <a14:imgProps xmlns:a14="http://schemas.microsoft.com/office/drawing/2010/main">
                  <a14:imgLayer r:embed="rId3">
                    <a14:imgEffect>
                      <a14:backgroundRemoval t="2667" b="64000" l="52000" r="97778"/>
                    </a14:imgEffect>
                  </a14:imgLayer>
                </a14:imgProps>
              </a:ext>
            </a:extLst>
          </a:blip>
          <a:stretch>
            <a:fillRect/>
          </a:stretch>
        </p:blipFill>
        <p:spPr>
          <a:xfrm>
            <a:off x="8590611" y="3456423"/>
            <a:ext cx="3364827" cy="319003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35157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4716" y="177421"/>
            <a:ext cx="6209732" cy="6001643"/>
          </a:xfrm>
          <a:prstGeom prst="rect">
            <a:avLst/>
          </a:prstGeom>
          <a:solidFill>
            <a:schemeClr val="accent5">
              <a:lumMod val="20000"/>
              <a:lumOff val="8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שאלו אותו עבדיו: לא מובנת לנו התנהגותך דוד, </a:t>
            </a:r>
            <a:r>
              <a:rPr lang="he-IL" sz="3200" b="1" dirty="0" smtClean="0">
                <a:latin typeface="David" panose="020E0502060401010101" pitchFamily="34" charset="-79"/>
                <a:cs typeface="David" panose="020E0502060401010101" pitchFamily="34" charset="-79"/>
              </a:rPr>
              <a:t>מפני שבעוד הילד היה חי- סירבת לטעום. ולאחר שנתבשרת שמת הילד- קמת מהרצפה ובקשת לאכול</a:t>
            </a:r>
            <a:r>
              <a:rPr lang="he-IL" sz="3200" dirty="0" smtClean="0">
                <a:latin typeface="David" panose="020E0502060401010101" pitchFamily="34" charset="-79"/>
                <a:cs typeface="David" panose="020E0502060401010101" pitchFamily="34" charset="-79"/>
              </a:rPr>
              <a:t>. </a:t>
            </a:r>
          </a:p>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ענה דוד- </a:t>
            </a:r>
            <a:r>
              <a:rPr lang="he-IL" sz="3200" b="1" dirty="0" smtClean="0">
                <a:latin typeface="David" panose="020E0502060401010101" pitchFamily="34" charset="-79"/>
                <a:cs typeface="David" panose="020E0502060401010101" pitchFamily="34" charset="-79"/>
              </a:rPr>
              <a:t>כשעדין היה הילד חי, </a:t>
            </a:r>
            <a:r>
              <a:rPr lang="he-IL" sz="3200" dirty="0" smtClean="0">
                <a:latin typeface="David" panose="020E0502060401010101" pitchFamily="34" charset="-79"/>
                <a:cs typeface="David" panose="020E0502060401010101" pitchFamily="34" charset="-79"/>
              </a:rPr>
              <a:t>התעניתי ובכיתי כי קיוויתי שעוד אוכל להמתיק את גזר הדין ויחלים הילד. </a:t>
            </a:r>
          </a:p>
          <a:p>
            <a:r>
              <a:rPr lang="he-IL" sz="3200" b="1"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ועכשיו שמת הילד- כבר אין לי סיבה להתענות</a:t>
            </a:r>
            <a:r>
              <a:rPr lang="he-IL" sz="3200" dirty="0" smtClean="0">
                <a:latin typeface="David" panose="020E0502060401010101" pitchFamily="34" charset="-79"/>
                <a:cs typeface="David" panose="020E0502060401010101" pitchFamily="34" charset="-79"/>
              </a:rPr>
              <a:t>. וכי אוכל להחזיר אותו? ואני עתיד ללכת בעקבותיו, והוא לא יחזור אלי עוד, ולא אוכל להחזירו.</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714699" y="177421"/>
            <a:ext cx="5281683" cy="5016758"/>
          </a:xfrm>
          <a:prstGeom prst="rect">
            <a:avLst/>
          </a:prstGeom>
          <a:blipFill>
            <a:blip r:embed="rId2"/>
            <a:tile tx="0" ty="0" sx="100000" sy="100000" flip="none" algn="tl"/>
          </a:blipFill>
        </p:spPr>
        <p:txBody>
          <a:bodyPr wrap="square">
            <a:spAutoFit/>
          </a:bodyPr>
          <a:lstStyle/>
          <a:p>
            <a:r>
              <a:rPr lang="he-IL" sz="3200" b="1" dirty="0" err="1">
                <a:latin typeface="David" panose="020E0502060401010101" pitchFamily="34" charset="-79"/>
                <a:cs typeface="David" panose="020E0502060401010101" pitchFamily="34" charset="-79"/>
              </a:rPr>
              <a:t>כא</a:t>
            </a:r>
            <a:r>
              <a:rPr lang="he-IL" dirty="0"/>
              <a:t> </a:t>
            </a:r>
            <a:r>
              <a:rPr lang="he-IL" sz="3200" dirty="0">
                <a:latin typeface="David" panose="020E0502060401010101" pitchFamily="34" charset="-79"/>
                <a:cs typeface="David" panose="020E0502060401010101" pitchFamily="34" charset="-79"/>
              </a:rPr>
              <a:t>וַיֹּאמְרוּ עֲבָדָיו אֵלָיו, מָה-הַדָּבָר הַזֶּה אֲשֶׁר </a:t>
            </a:r>
            <a:r>
              <a:rPr lang="he-IL" sz="3200" dirty="0" err="1">
                <a:latin typeface="David" panose="020E0502060401010101" pitchFamily="34" charset="-79"/>
                <a:cs typeface="David" panose="020E0502060401010101" pitchFamily="34" charset="-79"/>
              </a:rPr>
              <a:t>עָשִׂיתָה</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בַּעֲבוּר הַיֶּלֶד חַי, צַמְתָּ </a:t>
            </a:r>
            <a:r>
              <a:rPr lang="he-IL" sz="3200" b="1" dirty="0" err="1">
                <a:latin typeface="David" panose="020E0502060401010101" pitchFamily="34" charset="-79"/>
                <a:cs typeface="David" panose="020E0502060401010101" pitchFamily="34" charset="-79"/>
              </a:rPr>
              <a:t>וַתֵּבְך</a:t>
            </a:r>
            <a:r>
              <a:rPr lang="he-IL" sz="3200" b="1" dirty="0">
                <a:latin typeface="David" panose="020E0502060401010101" pitchFamily="34" charset="-79"/>
                <a:cs typeface="David" panose="020E0502060401010101" pitchFamily="34" charset="-79"/>
              </a:rPr>
              <a:t>ְּ, וְכַאֲשֶׁר מֵת הַיֶּלֶד, קַמְתָּ וַתֹּאכַל לָחֶם</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a:t>
            </a:r>
            <a:r>
              <a:rPr lang="he-IL" sz="3200" b="1" dirty="0">
                <a:latin typeface="David" panose="020E0502060401010101" pitchFamily="34" charset="-79"/>
                <a:cs typeface="David" panose="020E0502060401010101" pitchFamily="34" charset="-79"/>
              </a:rPr>
              <a:t>בְּעוֹד הַיֶּלֶד חַי, </a:t>
            </a:r>
            <a:r>
              <a:rPr lang="he-IL" sz="3200" dirty="0">
                <a:latin typeface="David" panose="020E0502060401010101" pitchFamily="34" charset="-79"/>
                <a:cs typeface="David" panose="020E0502060401010101" pitchFamily="34" charset="-79"/>
              </a:rPr>
              <a:t>צַמְתִּי וָאֶבְכֶּה:  כִּי אָמַרְתִּי מִי יוֹדֵעַ, </a:t>
            </a:r>
            <a:r>
              <a:rPr lang="he-IL" sz="3200" dirty="0" err="1">
                <a:latin typeface="David" panose="020E0502060401010101" pitchFamily="34" charset="-79"/>
                <a:cs typeface="David" panose="020E0502060401010101" pitchFamily="34" charset="-79"/>
              </a:rPr>
              <a:t>יחנני</a:t>
            </a:r>
            <a:r>
              <a:rPr lang="he-IL" sz="3200" dirty="0">
                <a:latin typeface="David" panose="020E0502060401010101" pitchFamily="34" charset="-79"/>
                <a:cs typeface="David" panose="020E0502060401010101" pitchFamily="34" charset="-79"/>
              </a:rPr>
              <a:t> וְחַנַּנִי יְהוָה וְחַי הַיָּלֶד.  </a:t>
            </a:r>
            <a:endParaRPr lang="he-IL" sz="3200" dirty="0" smtClean="0">
              <a:latin typeface="David" panose="020E0502060401010101" pitchFamily="34" charset="-79"/>
              <a:cs typeface="David" panose="020E0502060401010101" pitchFamily="34" charset="-79"/>
            </a:endParaRPr>
          </a:p>
          <a:p>
            <a:r>
              <a:rPr lang="he-IL" sz="3200" b="1"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וְעַתָּה מֵת, לָמָּה זֶּה אֲנִי צָם-</a:t>
            </a:r>
            <a:r>
              <a:rPr lang="he-IL" sz="3200" dirty="0">
                <a:latin typeface="David" panose="020E0502060401010101" pitchFamily="34" charset="-79"/>
                <a:cs typeface="David" panose="020E0502060401010101" pitchFamily="34" charset="-79"/>
              </a:rPr>
              <a:t>-הַאוּכַל לַהֲשִׁיבוֹ, עוֹד:  אֲנִי הֹלֵךְ אֵלָיו, וְהוּא לֹא-יָשׁוּב אֵלָי.</a:t>
            </a:r>
          </a:p>
        </p:txBody>
      </p:sp>
    </p:spTree>
    <p:extLst>
      <p:ext uri="{BB962C8B-B14F-4D97-AF65-F5344CB8AC3E}">
        <p14:creationId xmlns:p14="http://schemas.microsoft.com/office/powerpoint/2010/main" val="783332821"/>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5659" y="204717"/>
            <a:ext cx="5281684" cy="353943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עודד דוד את בת שבע על מות בנם והפיג את צערה וחששותיה והתחתן </a:t>
            </a:r>
            <a:r>
              <a:rPr lang="he-IL" sz="3200" dirty="0" err="1" smtClean="0">
                <a:latin typeface="David" panose="020E0502060401010101" pitchFamily="34" charset="-79"/>
                <a:cs typeface="David" panose="020E0502060401010101" pitchFamily="34" charset="-79"/>
              </a:rPr>
              <a:t>איתה</a:t>
            </a:r>
            <a:r>
              <a:rPr lang="he-IL" sz="3200" dirty="0" smtClean="0">
                <a:latin typeface="David" panose="020E0502060401010101" pitchFamily="34" charset="-79"/>
                <a:cs typeface="David" panose="020E0502060401010101" pitchFamily="34" charset="-79"/>
              </a:rPr>
              <a:t> והיא ילדה לו </a:t>
            </a:r>
            <a:r>
              <a:rPr lang="he-IL" sz="3200" b="1" dirty="0" smtClean="0">
                <a:latin typeface="David" panose="020E0502060401010101" pitchFamily="34" charset="-79"/>
                <a:cs typeface="David" panose="020E0502060401010101" pitchFamily="34" charset="-79"/>
              </a:rPr>
              <a:t>בן וקראה לו: שלמה, וה' אהב אותו</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וה' שלח באמצעות נתן הנביא לקרוא את שם הילד </a:t>
            </a:r>
            <a:r>
              <a:rPr lang="he-IL" sz="3200" b="1" dirty="0" smtClean="0">
                <a:latin typeface="David" panose="020E0502060401010101" pitchFamily="34" charset="-79"/>
                <a:cs typeface="David" panose="020E0502060401010101" pitchFamily="34" charset="-79"/>
              </a:rPr>
              <a:t>"ידידיה" בגלל אהבת ה' אליו. </a:t>
            </a:r>
            <a:r>
              <a:rPr lang="he-IL" sz="3200" b="1" dirty="0" smtClean="0">
                <a:latin typeface="David" panose="020E0502060401010101" pitchFamily="34" charset="-79"/>
                <a:cs typeface="David" panose="020E0502060401010101" pitchFamily="34" charset="-79"/>
              </a:rPr>
              <a:t> </a:t>
            </a:r>
            <a:endParaRPr lang="he-IL" sz="3200" b="1" dirty="0">
              <a:latin typeface="David" panose="020E0502060401010101" pitchFamily="34" charset="-79"/>
              <a:cs typeface="David" panose="020E0502060401010101" pitchFamily="34" charset="-79"/>
            </a:endParaRPr>
          </a:p>
        </p:txBody>
      </p:sp>
      <p:sp>
        <p:nvSpPr>
          <p:cNvPr id="2" name="מלבן 1"/>
          <p:cNvSpPr/>
          <p:nvPr/>
        </p:nvSpPr>
        <p:spPr>
          <a:xfrm>
            <a:off x="5845791" y="204717"/>
            <a:ext cx="6096000" cy="2554545"/>
          </a:xfrm>
          <a:prstGeom prst="rect">
            <a:avLst/>
          </a:prstGeom>
          <a:blipFill>
            <a:blip r:embed="rId2"/>
            <a:tile tx="0" ty="0" sx="100000" sy="100000" flip="none" algn="tl"/>
          </a:blipFill>
        </p:spPr>
        <p:txBody>
          <a:bodyPr>
            <a:spAutoFit/>
          </a:bodyPr>
          <a:lstStyle/>
          <a:p>
            <a:r>
              <a:rPr lang="he-IL" sz="3200" b="1" dirty="0">
                <a:latin typeface="David" panose="020E0502060401010101" pitchFamily="34" charset="-79"/>
                <a:cs typeface="David" panose="020E0502060401010101" pitchFamily="34" charset="-79"/>
              </a:rPr>
              <a:t>כד</a:t>
            </a:r>
            <a:r>
              <a:rPr lang="he-IL" sz="3200" dirty="0">
                <a:latin typeface="David" panose="020E0502060401010101" pitchFamily="34" charset="-79"/>
                <a:cs typeface="David" panose="020E0502060401010101" pitchFamily="34" charset="-79"/>
              </a:rPr>
              <a:t> וַיְנַחֵם דָּוִד, אֵת בַּת-שֶׁבַע אִשְׁתּוֹ, וַיָּבֹא אֵלֶיהָ, וַיִּשְׁכַּב עִמָּהּ; וַתֵּלֶד בֵּן, ויקרא </a:t>
            </a:r>
            <a:r>
              <a:rPr lang="he-IL" sz="3200" b="1" dirty="0">
                <a:latin typeface="David" panose="020E0502060401010101" pitchFamily="34" charset="-79"/>
                <a:cs typeface="David" panose="020E0502060401010101" pitchFamily="34" charset="-79"/>
              </a:rPr>
              <a:t>וַתִּקְרָא אֶת-שְׁמוֹ שְׁלֹמֹה</a:t>
            </a:r>
            <a:r>
              <a:rPr lang="he-IL" sz="3200" dirty="0">
                <a:latin typeface="David" panose="020E0502060401010101" pitchFamily="34" charset="-79"/>
                <a:cs typeface="David" panose="020E0502060401010101" pitchFamily="34" charset="-79"/>
              </a:rPr>
              <a:t>, וַיהוָה, אֲהֵבוֹ.  </a:t>
            </a:r>
            <a:r>
              <a:rPr lang="he-IL" sz="3200" b="1" dirty="0">
                <a:latin typeface="David" panose="020E0502060401010101" pitchFamily="34" charset="-79"/>
                <a:cs typeface="David" panose="020E0502060401010101" pitchFamily="34" charset="-79"/>
              </a:rPr>
              <a:t>כה</a:t>
            </a:r>
            <a:r>
              <a:rPr lang="he-IL" sz="3200" dirty="0">
                <a:latin typeface="David" panose="020E0502060401010101" pitchFamily="34" charset="-79"/>
                <a:cs typeface="David" panose="020E0502060401010101" pitchFamily="34" charset="-79"/>
              </a:rPr>
              <a:t> וַיִּשְׁלַח, בְּיַד נָתָן הַנָּבִיא, </a:t>
            </a:r>
            <a:r>
              <a:rPr lang="he-IL" sz="3200" b="1" dirty="0">
                <a:latin typeface="David" panose="020E0502060401010101" pitchFamily="34" charset="-79"/>
                <a:cs typeface="David" panose="020E0502060401010101" pitchFamily="34" charset="-79"/>
              </a:rPr>
              <a:t>וַיִּקְרָא אֶת-שְׁמוֹ, יְדִידְיָה</a:t>
            </a:r>
            <a:r>
              <a:rPr lang="he-IL" sz="3200" dirty="0">
                <a:latin typeface="David" panose="020E0502060401010101" pitchFamily="34" charset="-79"/>
                <a:cs typeface="David" panose="020E0502060401010101" pitchFamily="34" charset="-79"/>
              </a:rPr>
              <a:t>ּ--בַּעֲבוּר, יְהוָה.  {פ}</a:t>
            </a:r>
          </a:p>
        </p:txBody>
      </p:sp>
      <p:sp>
        <p:nvSpPr>
          <p:cNvPr id="5" name="TextBox 4"/>
          <p:cNvSpPr txBox="1"/>
          <p:nvPr/>
        </p:nvSpPr>
        <p:spPr>
          <a:xfrm>
            <a:off x="5527343" y="3205947"/>
            <a:ext cx="6414448" cy="3293209"/>
          </a:xfrm>
          <a:prstGeom prst="rect">
            <a:avLst/>
          </a:prstGeom>
          <a:solidFill>
            <a:schemeClr val="accent6">
              <a:lumMod val="40000"/>
              <a:lumOff val="60000"/>
            </a:schemeClr>
          </a:solidFill>
          <a:ln w="38100">
            <a:solidFill>
              <a:schemeClr val="tx1"/>
            </a:solidFill>
          </a:ln>
          <a:scene3d>
            <a:camera prst="perspectiveLeft"/>
            <a:lightRig rig="threePt" dir="t"/>
          </a:scene3d>
        </p:spPr>
        <p:txBody>
          <a:bodyPr wrap="square" rtlCol="1">
            <a:spAutoFit/>
          </a:bodyPr>
          <a:lstStyle/>
          <a:p>
            <a:r>
              <a:rPr lang="he-IL" sz="3600" b="1" dirty="0" smtClean="0">
                <a:solidFill>
                  <a:srgbClr val="FF0000"/>
                </a:solidFill>
                <a:latin typeface="David" panose="020E0502060401010101" pitchFamily="34" charset="-79"/>
                <a:cs typeface="David" panose="020E0502060401010101" pitchFamily="34" charset="-79"/>
              </a:rPr>
              <a:t>"ידידיה"- </a:t>
            </a:r>
            <a:r>
              <a:rPr lang="he-IL" sz="2800" b="1" dirty="0" smtClean="0">
                <a:solidFill>
                  <a:srgbClr val="FF0000"/>
                </a:solidFill>
                <a:latin typeface="David" panose="020E0502060401010101" pitchFamily="34" charset="-79"/>
                <a:cs typeface="David" panose="020E0502060401010101" pitchFamily="34" charset="-79"/>
              </a:rPr>
              <a:t>"</a:t>
            </a:r>
            <a:r>
              <a:rPr lang="he-IL" sz="3200" dirty="0" smtClean="0">
                <a:latin typeface="David" panose="020E0502060401010101" pitchFamily="34" charset="-79"/>
                <a:cs typeface="David" panose="020E0502060401010101" pitchFamily="34" charset="-79"/>
              </a:rPr>
              <a:t>יבוא ידיד בן ידיד ויבנה ידיד לידיד בחלקו של ידיד ויתכפרו בו ידידים"</a:t>
            </a:r>
          </a:p>
          <a:p>
            <a:r>
              <a:rPr lang="he-IL" sz="2800" dirty="0" smtClean="0">
                <a:latin typeface="David" panose="020E0502060401010101" pitchFamily="34" charset="-79"/>
                <a:cs typeface="David" panose="020E0502060401010101" pitchFamily="34" charset="-79"/>
              </a:rPr>
              <a:t>יבוא </a:t>
            </a:r>
            <a:r>
              <a:rPr lang="he-IL" sz="2800" b="1" dirty="0" smtClean="0">
                <a:latin typeface="David" panose="020E0502060401010101" pitchFamily="34" charset="-79"/>
                <a:cs typeface="David" panose="020E0502060401010101" pitchFamily="34" charset="-79"/>
              </a:rPr>
              <a:t>שלמה (ידיד</a:t>
            </a:r>
            <a:r>
              <a:rPr lang="he-IL" sz="2800" dirty="0" smtClean="0">
                <a:latin typeface="David" panose="020E0502060401010101" pitchFamily="34" charset="-79"/>
                <a:cs typeface="David" panose="020E0502060401010101" pitchFamily="34" charset="-79"/>
              </a:rPr>
              <a:t>) הבן של </a:t>
            </a:r>
            <a:r>
              <a:rPr lang="he-IL" sz="2800" b="1" dirty="0" smtClean="0">
                <a:latin typeface="David" panose="020E0502060401010101" pitchFamily="34" charset="-79"/>
                <a:cs typeface="David" panose="020E0502060401010101" pitchFamily="34" charset="-79"/>
              </a:rPr>
              <a:t>ידיד (אברהם) </a:t>
            </a:r>
            <a:r>
              <a:rPr lang="he-IL" sz="2800" dirty="0" smtClean="0">
                <a:latin typeface="David" panose="020E0502060401010101" pitchFamily="34" charset="-79"/>
                <a:cs typeface="David" panose="020E0502060401010101" pitchFamily="34" charset="-79"/>
              </a:rPr>
              <a:t>ויבנה </a:t>
            </a:r>
            <a:r>
              <a:rPr lang="he-IL" sz="2800" b="1" dirty="0" smtClean="0">
                <a:latin typeface="David" panose="020E0502060401010101" pitchFamily="34" charset="-79"/>
                <a:cs typeface="David" panose="020E0502060401010101" pitchFamily="34" charset="-79"/>
              </a:rPr>
              <a:t>ידיד (בית המקדש- </a:t>
            </a:r>
            <a:r>
              <a:rPr lang="he-IL" sz="2800" dirty="0" smtClean="0">
                <a:latin typeface="David" panose="020E0502060401010101" pitchFamily="34" charset="-79"/>
                <a:cs typeface="David" panose="020E0502060401010101" pitchFamily="34" charset="-79"/>
              </a:rPr>
              <a:t>מה ידידות משכנותך) </a:t>
            </a:r>
            <a:r>
              <a:rPr lang="he-IL" sz="2800" b="1" dirty="0" smtClean="0">
                <a:latin typeface="David" panose="020E0502060401010101" pitchFamily="34" charset="-79"/>
                <a:cs typeface="David" panose="020E0502060401010101" pitchFamily="34" charset="-79"/>
              </a:rPr>
              <a:t>לידיד (זה הקב"ה </a:t>
            </a:r>
            <a:r>
              <a:rPr lang="he-IL" sz="2800" dirty="0" smtClean="0">
                <a:latin typeface="David" panose="020E0502060401010101" pitchFamily="34" charset="-79"/>
                <a:cs typeface="David" panose="020E0502060401010101" pitchFamily="34" charset="-79"/>
              </a:rPr>
              <a:t>שנאמר "אשירה נא לידידי) בחלקו של </a:t>
            </a:r>
            <a:r>
              <a:rPr lang="he-IL" sz="2800" b="1" dirty="0" smtClean="0">
                <a:latin typeface="David" panose="020E0502060401010101" pitchFamily="34" charset="-79"/>
                <a:cs typeface="David" panose="020E0502060401010101" pitchFamily="34" charset="-79"/>
              </a:rPr>
              <a:t>ידיד (זה בנימין </a:t>
            </a:r>
            <a:r>
              <a:rPr lang="he-IL" sz="2800" dirty="0" smtClean="0">
                <a:latin typeface="David" panose="020E0502060401010101" pitchFamily="34" charset="-79"/>
                <a:cs typeface="David" panose="020E0502060401010101" pitchFamily="34" charset="-79"/>
              </a:rPr>
              <a:t>שנאמר ידיד ה' ישכון לבטח") ויתכפרו בו </a:t>
            </a:r>
            <a:r>
              <a:rPr lang="he-IL" sz="2800" b="1" dirty="0" smtClean="0">
                <a:latin typeface="David" panose="020E0502060401010101" pitchFamily="34" charset="-79"/>
                <a:cs typeface="David" panose="020E0502060401010101" pitchFamily="34" charset="-79"/>
              </a:rPr>
              <a:t>ידידים (אלו </a:t>
            </a:r>
            <a:r>
              <a:rPr lang="he-IL" sz="2800" b="1" dirty="0" err="1" smtClean="0">
                <a:latin typeface="David" panose="020E0502060401010101" pitchFamily="34" charset="-79"/>
                <a:cs typeface="David" panose="020E0502060401010101" pitchFamily="34" charset="-79"/>
              </a:rPr>
              <a:t>בנ"י</a:t>
            </a:r>
            <a:r>
              <a:rPr lang="he-IL" sz="2800" b="1" dirty="0" smtClean="0">
                <a:latin typeface="David" panose="020E0502060401010101" pitchFamily="34" charset="-79"/>
                <a:cs typeface="David" panose="020E0502060401010101" pitchFamily="34" charset="-79"/>
              </a:rPr>
              <a:t>)</a:t>
            </a:r>
            <a:endParaRPr lang="he-IL" sz="2800" b="1" dirty="0">
              <a:latin typeface="David" panose="020E0502060401010101" pitchFamily="34" charset="-79"/>
              <a:cs typeface="David" panose="020E0502060401010101" pitchFamily="34" charset="-79"/>
            </a:endParaRPr>
          </a:p>
        </p:txBody>
      </p:sp>
      <p:sp>
        <p:nvSpPr>
          <p:cNvPr id="6" name="TextBox 5"/>
          <p:cNvSpPr txBox="1"/>
          <p:nvPr/>
        </p:nvSpPr>
        <p:spPr>
          <a:xfrm>
            <a:off x="245659" y="4137546"/>
            <a:ext cx="3057099" cy="2062103"/>
          </a:xfrm>
          <a:prstGeom prst="rect">
            <a:avLst/>
          </a:prstGeom>
          <a:solidFill>
            <a:schemeClr val="accent4">
              <a:lumMod val="40000"/>
              <a:lumOff val="60000"/>
            </a:schemeClr>
          </a:solidFill>
          <a:ln w="38100">
            <a:solidFill>
              <a:schemeClr val="tx1"/>
            </a:solidFill>
          </a:ln>
          <a:scene3d>
            <a:camera prst="perspectiveRight"/>
            <a:lightRig rig="threePt" dir="t"/>
          </a:scene3d>
        </p:spPr>
        <p:txBody>
          <a:bodyPr wrap="square" rtlCol="1">
            <a:spAutoFit/>
          </a:bodyPr>
          <a:lstStyle/>
          <a:p>
            <a:r>
              <a:rPr lang="he-IL" sz="3200" b="1" u="sng" dirty="0" smtClean="0">
                <a:latin typeface="David" panose="020E0502060401010101" pitchFamily="34" charset="-79"/>
                <a:cs typeface="David" panose="020E0502060401010101" pitchFamily="34" charset="-79"/>
              </a:rPr>
              <a:t>שלוש שמות נקרא </a:t>
            </a:r>
            <a:r>
              <a:rPr lang="he-IL" sz="3200" dirty="0" smtClean="0">
                <a:latin typeface="David" panose="020E0502060401010101" pitchFamily="34" charset="-79"/>
                <a:cs typeface="David" panose="020E0502060401010101" pitchFamily="34" charset="-79"/>
              </a:rPr>
              <a:t>בנו של דוד ובת שבע: ידידיה, שלמה, קהלת</a:t>
            </a:r>
            <a:endParaRPr lang="he-IL" sz="3200" dirty="0">
              <a:latin typeface="David" panose="020E0502060401010101" pitchFamily="34" charset="-79"/>
              <a:cs typeface="David" panose="020E0502060401010101" pitchFamily="34" charset="-79"/>
            </a:endParaRPr>
          </a:p>
        </p:txBody>
      </p:sp>
      <p:sp>
        <p:nvSpPr>
          <p:cNvPr id="3" name="חץ למטה 2"/>
          <p:cNvSpPr/>
          <p:nvPr/>
        </p:nvSpPr>
        <p:spPr>
          <a:xfrm>
            <a:off x="1296537" y="3316406"/>
            <a:ext cx="873457" cy="8211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3477513339"/>
      </p:ext>
    </p:extLst>
  </p:cSld>
  <p:clrMapOvr>
    <a:masterClrMapping/>
  </p:clrMapOvr>
  <mc:AlternateContent xmlns:mc="http://schemas.openxmlformats.org/markup-compatibility/2006">
    <mc:Choice xmlns:p14="http://schemas.microsoft.com/office/powerpoint/2010/main" Requires="p14">
      <p:transition spd="slow" p14:dur="1600">
        <p14:prism dir="r" isInverted="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 presetClass="entr" presetSubtype="16"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circle(in)">
                                      <p:cBhvr>
                                        <p:cTn id="14" dur="20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down)">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p:cTn id="30" dur="1000" fill="hold"/>
                                        <p:tgtEl>
                                          <p:spTgt spid="5"/>
                                        </p:tgtEl>
                                        <p:attrNameLst>
                                          <p:attrName>ppt_w</p:attrName>
                                        </p:attrNameLst>
                                      </p:cBhvr>
                                      <p:tavLst>
                                        <p:tav tm="0">
                                          <p:val>
                                            <p:fltVal val="0"/>
                                          </p:val>
                                        </p:tav>
                                        <p:tav tm="100000">
                                          <p:val>
                                            <p:strVal val="#ppt_w"/>
                                          </p:val>
                                        </p:tav>
                                      </p:tavLst>
                                    </p:anim>
                                    <p:anim calcmode="lin" valueType="num">
                                      <p:cBhvr>
                                        <p:cTn id="31" dur="1000" fill="hold"/>
                                        <p:tgtEl>
                                          <p:spTgt spid="5"/>
                                        </p:tgtEl>
                                        <p:attrNameLst>
                                          <p:attrName>ppt_h</p:attrName>
                                        </p:attrNameLst>
                                      </p:cBhvr>
                                      <p:tavLst>
                                        <p:tav tm="0">
                                          <p:val>
                                            <p:fltVal val="0"/>
                                          </p:val>
                                        </p:tav>
                                        <p:tav tm="100000">
                                          <p:val>
                                            <p:strVal val="#ppt_h"/>
                                          </p:val>
                                        </p:tav>
                                      </p:tavLst>
                                    </p:anim>
                                    <p:anim calcmode="lin" valueType="num">
                                      <p:cBhvr>
                                        <p:cTn id="32" dur="1000" fill="hold"/>
                                        <p:tgtEl>
                                          <p:spTgt spid="5"/>
                                        </p:tgtEl>
                                        <p:attrNameLst>
                                          <p:attrName>style.rotation</p:attrName>
                                        </p:attrNameLst>
                                      </p:cBhvr>
                                      <p:tavLst>
                                        <p:tav tm="0">
                                          <p:val>
                                            <p:fltVal val="90"/>
                                          </p:val>
                                        </p:tav>
                                        <p:tav tm="100000">
                                          <p:val>
                                            <p:fltVal val="0"/>
                                          </p:val>
                                        </p:tav>
                                      </p:tavLst>
                                    </p:anim>
                                    <p:animEffect transition="in" filter="fade">
                                      <p:cBhvr>
                                        <p:cTn id="3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741994" y="159199"/>
            <a:ext cx="5063318" cy="6494085"/>
          </a:xfrm>
          <a:prstGeom prst="rect">
            <a:avLst/>
          </a:prstGeom>
          <a:solidFill>
            <a:schemeClr val="accent2">
              <a:lumMod val="40000"/>
              <a:lumOff val="60000"/>
            </a:schemeClr>
          </a:solidFill>
          <a:ln w="38100">
            <a:solidFill>
              <a:schemeClr val="tx1"/>
            </a:solidFill>
          </a:ln>
          <a:scene3d>
            <a:camera prst="perspectiveLeft"/>
            <a:lightRig rig="threePt" dir="t"/>
          </a:scene3d>
        </p:spPr>
        <p:txBody>
          <a:bodyPr wrap="square" rtlCol="1">
            <a:spAutoFit/>
          </a:bodyPr>
          <a:lstStyle/>
          <a:p>
            <a:r>
              <a:rPr lang="he-IL" sz="3200" b="1" dirty="0" smtClean="0">
                <a:latin typeface="David" panose="020E0502060401010101" pitchFamily="34" charset="-79"/>
                <a:cs typeface="David" panose="020E0502060401010101" pitchFamily="34" charset="-79"/>
              </a:rPr>
              <a:t>חז"ל מספרים</a:t>
            </a:r>
            <a:r>
              <a:rPr lang="he-IL" sz="3200" dirty="0" smtClean="0">
                <a:latin typeface="David" panose="020E0502060401010101" pitchFamily="34" charset="-79"/>
                <a:cs typeface="David" panose="020E0502060401010101" pitchFamily="34" charset="-79"/>
              </a:rPr>
              <a:t>: שדוד המלך לא שכח את החטא שלו והרבה לבכות וקיבל על עצמו ייסורים. המדרש מספר  שבמשך 13 שנה היה דוד חולה ושכב במיטה, והיו לו פצעים שמוצאים מוגלה וכל יום החליפו לו כריות ששכב עליהם . יום אחד ביקש דוד המלך מהקב"ה שירפא אותו ,כדי שיוכל ללמד את הבן שלו שלמה את מלאכת בניית המקדש. ה' ריפא אותו ולימד דוד אותו על הבניה .</a:t>
            </a:r>
            <a:endParaRPr lang="he-IL" sz="3200" dirty="0">
              <a:latin typeface="David" panose="020E0502060401010101" pitchFamily="34" charset="-79"/>
              <a:cs typeface="David" panose="020E0502060401010101" pitchFamily="34" charset="-79"/>
            </a:endParaRPr>
          </a:p>
        </p:txBody>
      </p:sp>
      <p:sp>
        <p:nvSpPr>
          <p:cNvPr id="3" name="TextBox 2"/>
          <p:cNvSpPr txBox="1"/>
          <p:nvPr/>
        </p:nvSpPr>
        <p:spPr>
          <a:xfrm>
            <a:off x="245661" y="255294"/>
            <a:ext cx="6496333" cy="5693866"/>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dirty="0">
                <a:latin typeface="David" panose="020E0502060401010101" pitchFamily="34" charset="-79"/>
                <a:cs typeface="David" panose="020E0502060401010101" pitchFamily="34" charset="-79"/>
              </a:rPr>
              <a:t>אמר רבי שמואל בר נחמני: </a:t>
            </a:r>
            <a:r>
              <a:rPr lang="he-IL" sz="3200" dirty="0">
                <a:latin typeface="David" panose="020E0502060401010101" pitchFamily="34" charset="-79"/>
                <a:cs typeface="David" panose="020E0502060401010101" pitchFamily="34" charset="-79"/>
              </a:rPr>
              <a:t>אמר רבי יונתן: </a:t>
            </a:r>
            <a:r>
              <a:rPr lang="he-IL" sz="3200" b="1" dirty="0">
                <a:latin typeface="David" panose="020E0502060401010101" pitchFamily="34" charset="-79"/>
                <a:cs typeface="David" panose="020E0502060401010101" pitchFamily="34" charset="-79"/>
              </a:rPr>
              <a:t>כל האומר דוד חטא אינו אלא טועה</a:t>
            </a:r>
            <a:r>
              <a:rPr lang="he-IL" sz="3200" dirty="0">
                <a:latin typeface="David" panose="020E0502060401010101" pitchFamily="34" charset="-79"/>
                <a:cs typeface="David" panose="020E0502060401010101" pitchFamily="34" charset="-79"/>
              </a:rPr>
              <a:t>, שנאמר: 'וַיְהִי דָוִד לְכָל דְּרָכָיו מַשְׂכִּיל וַה' עִמּוֹ' אפשר חטא בא לידו ושכינה עמו?! "... כלומר: לא ייתכן לומר שדוד חטא, שהרי נאמר עליו ש"ה' עמו". מכיוון שכך, "כל האומר דוד חטא - אינו אלא טועה</a:t>
            </a:r>
            <a:r>
              <a:rPr lang="he-IL" sz="3200" dirty="0" smtClean="0">
                <a:latin typeface="David" panose="020E0502060401010101" pitchFamily="34" charset="-79"/>
                <a:cs typeface="David" panose="020E0502060401010101" pitchFamily="34" charset="-79"/>
              </a:rPr>
              <a:t>"</a:t>
            </a:r>
          </a:p>
          <a:p>
            <a:r>
              <a:rPr lang="he-IL" sz="2800" dirty="0" smtClean="0">
                <a:latin typeface="Guttman Mantova" panose="02010401010101010101" pitchFamily="2" charset="-79"/>
                <a:cs typeface="Guttman Mantova" panose="02010401010101010101" pitchFamily="2" charset="-79"/>
              </a:rPr>
              <a:t>וחכמים אומרים שבאמת דוד לא היה צריך לחטוא למה? כי ה' עוזר לצדיקים וגם לדוד. אבל ה' לא עזר לו כדי שכל ישראל ילמדו שאפילו על חטא גדול מאד- אפשר לחזור בתשובה.</a:t>
            </a:r>
            <a:endParaRPr lang="he-IL" sz="2800" dirty="0">
              <a:latin typeface="Guttman Mantova" panose="02010401010101010101" pitchFamily="2" charset="-79"/>
              <a:cs typeface="Guttman Mantova" panose="02010401010101010101" pitchFamily="2" charset="-79"/>
            </a:endParaRPr>
          </a:p>
        </p:txBody>
      </p:sp>
      <p:pic>
        <p:nvPicPr>
          <p:cNvPr id="4" name="תמונה 3"/>
          <p:cNvPicPr>
            <a:picLocks noChangeAspect="1"/>
          </p:cNvPicPr>
          <p:nvPr/>
        </p:nvPicPr>
        <p:blipFill>
          <a:blip r:embed="rId2"/>
          <a:stretch>
            <a:fillRect/>
          </a:stretch>
        </p:blipFill>
        <p:spPr>
          <a:xfrm>
            <a:off x="7001301" y="4137580"/>
            <a:ext cx="3780430" cy="251570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971094697"/>
      </p:ext>
    </p:extLst>
  </p:cSld>
  <p:clrMapOvr>
    <a:masterClrMapping/>
  </p:clrMapOvr>
  <p:transition spd="med">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91068" y="235761"/>
            <a:ext cx="5977720" cy="630942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יואב נלחם בבירת בני עמון (שנקראת "רבת בני עמון") וכבש את המקום בו היה עיר המלוכה</a:t>
            </a:r>
            <a:r>
              <a:rPr lang="he-IL" sz="2800" dirty="0" smtClean="0">
                <a:latin typeface="David" panose="020E0502060401010101" pitchFamily="34" charset="-79"/>
                <a:cs typeface="David" panose="020E0502060401010101" pitchFamily="34" charset="-79"/>
              </a:rPr>
              <a:t> { המדרש מביא שהעיר הייתה מוקפת שתי חומות, ויואב כבש את החומה החיצונית ואת מקורות המים של העיר ולפני שכבש את הפנימית ...} </a:t>
            </a:r>
          </a:p>
          <a:p>
            <a:r>
              <a:rPr lang="he-IL" sz="3200" b="1" u="sng" dirty="0" err="1" smtClean="0">
                <a:latin typeface="David" panose="020E0502060401010101" pitchFamily="34" charset="-79"/>
                <a:cs typeface="David" panose="020E0502060401010101" pitchFamily="34" charset="-79"/>
              </a:rPr>
              <a:t>כז</a:t>
            </a:r>
            <a:r>
              <a:rPr lang="he-IL" sz="3200" b="1" u="sng" dirty="0" smtClean="0">
                <a:latin typeface="David" panose="020E0502060401010101" pitchFamily="34" charset="-79"/>
                <a:cs typeface="David" panose="020E0502060401010101" pitchFamily="34" charset="-79"/>
              </a:rPr>
              <a:t>. </a:t>
            </a:r>
            <a:r>
              <a:rPr lang="he-IL" sz="3200" dirty="0" smtClean="0">
                <a:latin typeface="David" panose="020E0502060401010101" pitchFamily="34" charset="-79"/>
                <a:cs typeface="David" panose="020E0502060401010101" pitchFamily="34" charset="-79"/>
              </a:rPr>
              <a:t>לכן יואב שלח שליחים לדוד ואמר לו- נלחמתי ברבת וכבשתי את החלק של מקורות המים. </a:t>
            </a:r>
          </a:p>
          <a:p>
            <a:r>
              <a:rPr lang="he-IL" sz="3200" b="1" u="sng" dirty="0" err="1" smtClean="0">
                <a:latin typeface="David" panose="020E0502060401010101" pitchFamily="34" charset="-79"/>
                <a:cs typeface="David" panose="020E0502060401010101" pitchFamily="34" charset="-79"/>
              </a:rPr>
              <a:t>כח</a:t>
            </a:r>
            <a:r>
              <a:rPr lang="he-IL" sz="3200" dirty="0" smtClean="0">
                <a:latin typeface="David" panose="020E0502060401010101" pitchFamily="34" charset="-79"/>
                <a:cs typeface="David" panose="020E0502060401010101" pitchFamily="34" charset="-79"/>
              </a:rPr>
              <a:t>. ועכשיו בא דוד עם שאר אנשיך ותערוך מצור על העיר וכבוש אותה, </a:t>
            </a:r>
            <a:r>
              <a:rPr lang="he-IL" sz="3200" b="1" dirty="0" smtClean="0">
                <a:latin typeface="David" panose="020E0502060401010101" pitchFamily="34" charset="-79"/>
                <a:cs typeface="David" panose="020E0502060401010101" pitchFamily="34" charset="-79"/>
              </a:rPr>
              <a:t>כדי שלא אני אכבוש את כל העיר ויתפרסם הניצחון על שמי.  </a:t>
            </a:r>
            <a:endParaRPr lang="he-IL" sz="3200" b="1" dirty="0">
              <a:latin typeface="David" panose="020E0502060401010101" pitchFamily="34" charset="-79"/>
              <a:cs typeface="David" panose="020E0502060401010101" pitchFamily="34" charset="-79"/>
            </a:endParaRPr>
          </a:p>
        </p:txBody>
      </p:sp>
      <p:sp>
        <p:nvSpPr>
          <p:cNvPr id="2" name="מלבן 1"/>
          <p:cNvSpPr/>
          <p:nvPr/>
        </p:nvSpPr>
        <p:spPr>
          <a:xfrm>
            <a:off x="6264322" y="235761"/>
            <a:ext cx="5754805" cy="4031873"/>
          </a:xfrm>
          <a:prstGeom prst="rect">
            <a:avLst/>
          </a:prstGeom>
          <a:solidFill>
            <a:schemeClr val="accent4">
              <a:lumMod val="60000"/>
              <a:lumOff val="40000"/>
            </a:schemeClr>
          </a:solidFill>
        </p:spPr>
        <p:txBody>
          <a:bodyPr wrap="square">
            <a:spAutoFit/>
          </a:bodyPr>
          <a:lstStyle/>
          <a:p>
            <a:r>
              <a:rPr lang="he-IL" sz="3200" b="1" dirty="0" err="1">
                <a:solidFill>
                  <a:srgbClr val="000000"/>
                </a:solidFill>
                <a:latin typeface="David" panose="020E0502060401010101" pitchFamily="34" charset="-79"/>
                <a:cs typeface="David" panose="020E0502060401010101" pitchFamily="34" charset="-79"/>
              </a:rPr>
              <a:t>כו</a:t>
            </a:r>
            <a:r>
              <a:rPr lang="he-IL" sz="3200" dirty="0">
                <a:solidFill>
                  <a:srgbClr val="000000"/>
                </a:solidFill>
                <a:latin typeface="David" panose="020E0502060401010101" pitchFamily="34" charset="-79"/>
                <a:cs typeface="David" panose="020E0502060401010101" pitchFamily="34" charset="-79"/>
              </a:rPr>
              <a:t> </a:t>
            </a:r>
            <a:r>
              <a:rPr lang="he-IL" sz="3200" b="1" dirty="0">
                <a:solidFill>
                  <a:srgbClr val="000000"/>
                </a:solidFill>
                <a:latin typeface="David" panose="020E0502060401010101" pitchFamily="34" charset="-79"/>
                <a:cs typeface="David" panose="020E0502060401010101" pitchFamily="34" charset="-79"/>
              </a:rPr>
              <a:t>וַיִּלָּחֶם יוֹאָב, בְּרַבַּת בְּנֵי עַמּוֹן</a:t>
            </a:r>
            <a:r>
              <a:rPr lang="he-IL" sz="3200" dirty="0">
                <a:solidFill>
                  <a:srgbClr val="000000"/>
                </a:solidFill>
                <a:latin typeface="David" panose="020E0502060401010101" pitchFamily="34" charset="-79"/>
                <a:cs typeface="David" panose="020E0502060401010101" pitchFamily="34" charset="-79"/>
              </a:rPr>
              <a:t>; וַיִּלְכֹּד, אֶת-עִיר הַמְּלוּכָה.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כז</a:t>
            </a:r>
            <a:r>
              <a:rPr lang="he-IL" sz="3200" dirty="0">
                <a:solidFill>
                  <a:srgbClr val="000000"/>
                </a:solidFill>
                <a:latin typeface="David" panose="020E0502060401010101" pitchFamily="34" charset="-79"/>
                <a:cs typeface="David" panose="020E0502060401010101" pitchFamily="34" charset="-79"/>
              </a:rPr>
              <a:t> וַיִּשְׁלַח יוֹאָב מַלְאָכִים, אֶל-דָּוִד; וַיֹּאמֶר נִלְחַמְתִּי בְרַבָּה, גַּם-לָכַדְתִּי אֶת-עִיר הַמָּיִם.  </a:t>
            </a:r>
            <a:endParaRPr lang="he-IL" sz="3200" dirty="0" smtClean="0">
              <a:solidFill>
                <a:srgbClr val="000000"/>
              </a:solidFill>
              <a:latin typeface="David" panose="020E0502060401010101" pitchFamily="34" charset="-79"/>
              <a:cs typeface="David" panose="020E0502060401010101" pitchFamily="34" charset="-79"/>
            </a:endParaRPr>
          </a:p>
          <a:p>
            <a:r>
              <a:rPr lang="he-IL" sz="3200" b="1" dirty="0" err="1" smtClean="0">
                <a:solidFill>
                  <a:srgbClr val="000000"/>
                </a:solidFill>
                <a:latin typeface="David" panose="020E0502060401010101" pitchFamily="34" charset="-79"/>
                <a:cs typeface="David" panose="020E0502060401010101" pitchFamily="34" charset="-79"/>
              </a:rPr>
              <a:t>כח</a:t>
            </a:r>
            <a:r>
              <a:rPr lang="he-IL" sz="3200" dirty="0">
                <a:solidFill>
                  <a:srgbClr val="000000"/>
                </a:solidFill>
                <a:latin typeface="David" panose="020E0502060401010101" pitchFamily="34" charset="-79"/>
                <a:cs typeface="David" panose="020E0502060401010101" pitchFamily="34" charset="-79"/>
              </a:rPr>
              <a:t> וְעַתָּה, אֱסֹף אֶת-יֶתֶר הָעָם, וַחֲנֵה עַל-הָעִיר, וְלָכְדָהּ:  </a:t>
            </a:r>
            <a:r>
              <a:rPr lang="he-IL" sz="3200" b="1" dirty="0">
                <a:solidFill>
                  <a:srgbClr val="000000"/>
                </a:solidFill>
                <a:latin typeface="David" panose="020E0502060401010101" pitchFamily="34" charset="-79"/>
                <a:cs typeface="David" panose="020E0502060401010101" pitchFamily="34" charset="-79"/>
              </a:rPr>
              <a:t>פֶּן-אֶלְכֹּד אֲנִי אֶת-הָעִיר, וְנִקְרָא שְׁמִי עָלֶיהָ.</a:t>
            </a:r>
            <a:endParaRPr lang="he-IL" sz="3200" b="1"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6420275" y="4505927"/>
            <a:ext cx="4470638" cy="2253503"/>
          </a:xfrm>
          <a:prstGeom prst="rect">
            <a:avLst/>
          </a:prstGeom>
        </p:spPr>
      </p:pic>
    </p:spTree>
    <p:extLst>
      <p:ext uri="{BB962C8B-B14F-4D97-AF65-F5344CB8AC3E}">
        <p14:creationId xmlns:p14="http://schemas.microsoft.com/office/powerpoint/2010/main" val="579052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שיר המושלים – ויקיפדיה"/>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600" y="150125"/>
            <a:ext cx="7769630" cy="6550926"/>
          </a:xfrm>
          <a:prstGeom prst="rect">
            <a:avLst/>
          </a:prstGeom>
          <a:noFill/>
          <a:extLst>
            <a:ext uri="{909E8E84-426E-40DD-AFC4-6F175D3DCCD1}">
              <a14:hiddenFill xmlns:a14="http://schemas.microsoft.com/office/drawing/2010/main">
                <a:solidFill>
                  <a:srgbClr val="FFFFFF"/>
                </a:solidFill>
              </a14:hiddenFill>
            </a:ext>
          </a:extLst>
        </p:spPr>
      </p:pic>
      <p:sp>
        <p:nvSpPr>
          <p:cNvPr id="2" name="אליפסה 1"/>
          <p:cNvSpPr/>
          <p:nvPr/>
        </p:nvSpPr>
        <p:spPr>
          <a:xfrm>
            <a:off x="6837528" y="777922"/>
            <a:ext cx="1433015" cy="100993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38016215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6476" y="70066"/>
            <a:ext cx="5895834" cy="6309420"/>
          </a:xfrm>
          <a:prstGeom prst="rect">
            <a:avLst/>
          </a:prstGeom>
          <a:solidFill>
            <a:schemeClr val="accent6">
              <a:lumMod val="40000"/>
              <a:lumOff val="6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דוד אסף את כל שארית העם והלך עימם אל רבה ולחם בה וכבש אותה. </a:t>
            </a:r>
          </a:p>
          <a:p>
            <a:r>
              <a:rPr lang="he-IL" sz="3200" b="1" u="sng" dirty="0" smtClean="0">
                <a:latin typeface="David" panose="020E0502060401010101" pitchFamily="34" charset="-79"/>
                <a:cs typeface="David" panose="020E0502060401010101" pitchFamily="34" charset="-79"/>
              </a:rPr>
              <a:t>ל. </a:t>
            </a:r>
            <a:r>
              <a:rPr lang="he-IL" sz="3200" b="1" dirty="0" smtClean="0">
                <a:latin typeface="David" panose="020E0502060401010101" pitchFamily="34" charset="-79"/>
                <a:cs typeface="David" panose="020E0502060401010101" pitchFamily="34" charset="-79"/>
              </a:rPr>
              <a:t>ודוד לקח את הכתר של האליל של בני עמון שנקרא "</a:t>
            </a:r>
            <a:r>
              <a:rPr lang="he-IL" sz="3200" b="1" dirty="0" err="1" smtClean="0">
                <a:latin typeface="David" panose="020E0502060401010101" pitchFamily="34" charset="-79"/>
                <a:cs typeface="David" panose="020E0502060401010101" pitchFamily="34" charset="-79"/>
              </a:rPr>
              <a:t>מלכום</a:t>
            </a:r>
            <a:r>
              <a:rPr lang="he-IL" sz="3200" b="1" dirty="0" smtClean="0">
                <a:latin typeface="David" panose="020E0502060401010101" pitchFamily="34" charset="-79"/>
                <a:cs typeface="David" panose="020E0502060401010101" pitchFamily="34" charset="-79"/>
              </a:rPr>
              <a:t>" מעל ראשו</a:t>
            </a:r>
            <a:r>
              <a:rPr lang="he-IL" sz="3200" dirty="0" smtClean="0">
                <a:latin typeface="David" panose="020E0502060401010101" pitchFamily="34" charset="-79"/>
                <a:cs typeface="David" panose="020E0502060401010101" pitchFamily="34" charset="-79"/>
              </a:rPr>
              <a:t>, והמשקל של הכתר היה "ככר זהב" (40 קילו בערך) ואבן יקרה הייתה משובצת בכתר. ושם דוד את הכתר על ראשו (</a:t>
            </a:r>
            <a:r>
              <a:rPr lang="he-IL" sz="2800" b="1" u="sng" dirty="0" smtClean="0">
                <a:latin typeface="David" panose="020E0502060401010101" pitchFamily="34" charset="-79"/>
                <a:cs typeface="David" panose="020E0502060401010101" pitchFamily="34" charset="-79"/>
              </a:rPr>
              <a:t>איך דוד שם כזה משקל על ראשו? י"א</a:t>
            </a:r>
            <a:r>
              <a:rPr lang="he-IL" sz="2800" dirty="0" smtClean="0">
                <a:latin typeface="David" panose="020E0502060401010101" pitchFamily="34" charset="-79"/>
                <a:cs typeface="David" panose="020E0502060401010101" pitchFamily="34" charset="-79"/>
              </a:rPr>
              <a:t> שהיה מגנט גדול מעל ראש דוד שהיה מושך את הכתר כלפי מעלה וכך לא הכביד על דוד. </a:t>
            </a:r>
            <a:r>
              <a:rPr lang="he-IL" sz="2800" b="1" u="sng" dirty="0" smtClean="0">
                <a:latin typeface="David" panose="020E0502060401010101" pitchFamily="34" charset="-79"/>
                <a:cs typeface="David" panose="020E0502060401010101" pitchFamily="34" charset="-79"/>
              </a:rPr>
              <a:t>וי"א</a:t>
            </a:r>
            <a:r>
              <a:rPr lang="he-IL" sz="2800" dirty="0" smtClean="0">
                <a:latin typeface="David" panose="020E0502060401010101" pitchFamily="34" charset="-79"/>
                <a:cs typeface="David" panose="020E0502060401010101" pitchFamily="34" charset="-79"/>
              </a:rPr>
              <a:t> שהיה גיבור גדול והצליח להרים כזה משקל</a:t>
            </a:r>
            <a:r>
              <a:rPr lang="he-IL" sz="3200" dirty="0" smtClean="0">
                <a:latin typeface="David" panose="020E0502060401010101" pitchFamily="34" charset="-79"/>
                <a:cs typeface="David" panose="020E0502060401010101" pitchFamily="34" charset="-79"/>
              </a:rPr>
              <a:t>) ובנוסף הוציא דוד שלל רב מהעיר.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332560" y="164475"/>
            <a:ext cx="5636525" cy="3046988"/>
          </a:xfrm>
          <a:prstGeom prst="rect">
            <a:avLst/>
          </a:prstGeom>
          <a:blipFill>
            <a:blip r:embed="rId2"/>
            <a:tile tx="0" ty="0" sx="100000" sy="100000" flip="none" algn="tl"/>
          </a:blipFill>
        </p:spPr>
        <p:txBody>
          <a:bodyPr wrap="square">
            <a:spAutoFit/>
          </a:bodyPr>
          <a:lstStyle/>
          <a:p>
            <a:r>
              <a:rPr lang="he-IL" sz="3200" b="1" u="sng" dirty="0" err="1">
                <a:latin typeface="David" panose="020E0502060401010101" pitchFamily="34" charset="-79"/>
                <a:cs typeface="David" panose="020E0502060401010101" pitchFamily="34" charset="-79"/>
              </a:rPr>
              <a:t>כט</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וַיֶּאֱסֹף</a:t>
            </a:r>
            <a:r>
              <a:rPr lang="he-IL" sz="3200" dirty="0">
                <a:latin typeface="David" panose="020E0502060401010101" pitchFamily="34" charset="-79"/>
                <a:cs typeface="David" panose="020E0502060401010101" pitchFamily="34" charset="-79"/>
              </a:rPr>
              <a:t> דָּוִד אֶת-כָּל-הָעָם, וַיֵּלֶךְ רַבָּתָה; וַיִּלָּחֶם בָּהּ, וַיִּלְכְּדָהּ.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ל</a:t>
            </a:r>
            <a:r>
              <a:rPr lang="he-IL" sz="3200" dirty="0" smtClean="0">
                <a:latin typeface="David" panose="020E0502060401010101" pitchFamily="34" charset="-79"/>
                <a:cs typeface="David" panose="020E0502060401010101" pitchFamily="34" charset="-79"/>
              </a:rPr>
              <a:t> </a:t>
            </a:r>
            <a:r>
              <a:rPr lang="he-IL" sz="3200" b="1" dirty="0" err="1">
                <a:latin typeface="David" panose="020E0502060401010101" pitchFamily="34" charset="-79"/>
                <a:cs typeface="David" panose="020E0502060401010101" pitchFamily="34" charset="-79"/>
              </a:rPr>
              <a:t>וַיִּקַּח</a:t>
            </a:r>
            <a:r>
              <a:rPr lang="he-IL" sz="3200" b="1" dirty="0">
                <a:latin typeface="David" panose="020E0502060401010101" pitchFamily="34" charset="-79"/>
                <a:cs typeface="David" panose="020E0502060401010101" pitchFamily="34" charset="-79"/>
              </a:rPr>
              <a:t> אֶת-עֲטֶרֶת-מַלְכָּם </a:t>
            </a:r>
            <a:r>
              <a:rPr lang="he-IL" sz="3200" dirty="0">
                <a:latin typeface="David" panose="020E0502060401010101" pitchFamily="34" charset="-79"/>
                <a:cs typeface="David" panose="020E0502060401010101" pitchFamily="34" charset="-79"/>
              </a:rPr>
              <a:t>מֵעַל רֹאשׁוֹ וּמִשְׁקָלָהּ </a:t>
            </a:r>
            <a:r>
              <a:rPr lang="he-IL" sz="3200" b="1" dirty="0">
                <a:solidFill>
                  <a:srgbClr val="FF0000"/>
                </a:solidFill>
                <a:latin typeface="David" panose="020E0502060401010101" pitchFamily="34" charset="-79"/>
                <a:cs typeface="David" panose="020E0502060401010101" pitchFamily="34" charset="-79"/>
              </a:rPr>
              <a:t>כִּכַּר זָהָב</a:t>
            </a:r>
            <a:r>
              <a:rPr lang="he-IL" sz="3200" dirty="0">
                <a:latin typeface="David" panose="020E0502060401010101" pitchFamily="34" charset="-79"/>
                <a:cs typeface="David" panose="020E0502060401010101" pitchFamily="34" charset="-79"/>
              </a:rPr>
              <a:t>, וְאֶבֶן יְקָרָה, </a:t>
            </a:r>
            <a:r>
              <a:rPr lang="he-IL" sz="3200" b="1" dirty="0">
                <a:latin typeface="David" panose="020E0502060401010101" pitchFamily="34" charset="-79"/>
                <a:cs typeface="David" panose="020E0502060401010101" pitchFamily="34" charset="-79"/>
              </a:rPr>
              <a:t>וַתְּהִי, עַל-רֹאשׁ דָּוִד;</a:t>
            </a:r>
            <a:r>
              <a:rPr lang="he-IL" sz="3200" dirty="0">
                <a:latin typeface="David" panose="020E0502060401010101" pitchFamily="34" charset="-79"/>
                <a:cs typeface="David" panose="020E0502060401010101" pitchFamily="34" charset="-79"/>
              </a:rPr>
              <a:t> וּשְׁלַל הָעִיר הוֹצִיא, הַרְבֵּה מְאֹד. </a:t>
            </a:r>
          </a:p>
        </p:txBody>
      </p:sp>
      <p:pic>
        <p:nvPicPr>
          <p:cNvPr id="6" name="תמונה 5"/>
          <p:cNvPicPr>
            <a:picLocks noChangeAspect="1"/>
          </p:cNvPicPr>
          <p:nvPr/>
        </p:nvPicPr>
        <p:blipFill>
          <a:blip r:embed="rId3">
            <a:extLst>
              <a:ext uri="{BEBA8EAE-BF5A-486C-A8C5-ECC9F3942E4B}">
                <a14:imgProps xmlns:a14="http://schemas.microsoft.com/office/drawing/2010/main">
                  <a14:imgLayer r:embed="rId4">
                    <a14:imgEffect>
                      <a14:backgroundRemoval t="0" b="100000" l="1379" r="100000"/>
                    </a14:imgEffect>
                  </a14:imgLayer>
                </a14:imgProps>
              </a:ext>
            </a:extLst>
          </a:blip>
          <a:stretch>
            <a:fillRect/>
          </a:stretch>
        </p:blipFill>
        <p:spPr>
          <a:xfrm>
            <a:off x="4931561" y="4224409"/>
            <a:ext cx="6112534" cy="2394756"/>
          </a:xfrm>
          <a:prstGeom prst="rect">
            <a:avLst/>
          </a:prstGeom>
        </p:spPr>
      </p:pic>
      <p:pic>
        <p:nvPicPr>
          <p:cNvPr id="5" name="תמונה 4"/>
          <p:cNvPicPr>
            <a:picLocks noChangeAspect="1"/>
          </p:cNvPicPr>
          <p:nvPr/>
        </p:nvPicPr>
        <p:blipFill>
          <a:blip r:embed="rId5">
            <a:extLst>
              <a:ext uri="{BEBA8EAE-BF5A-486C-A8C5-ECC9F3942E4B}">
                <a14:imgProps xmlns:a14="http://schemas.microsoft.com/office/drawing/2010/main">
                  <a14:imgLayer r:embed="rId6">
                    <a14:imgEffect>
                      <a14:backgroundRemoval t="0" b="100000" l="0" r="100000"/>
                    </a14:imgEffect>
                  </a14:imgLayer>
                </a14:imgProps>
              </a:ext>
            </a:extLst>
          </a:blip>
          <a:stretch>
            <a:fillRect/>
          </a:stretch>
        </p:blipFill>
        <p:spPr>
          <a:xfrm>
            <a:off x="6372671" y="2572390"/>
            <a:ext cx="3230314" cy="2013259"/>
          </a:xfrm>
          <a:prstGeom prst="rect">
            <a:avLst/>
          </a:prstGeom>
        </p:spPr>
      </p:pic>
    </p:spTree>
    <p:extLst>
      <p:ext uri="{BB962C8B-B14F-4D97-AF65-F5344CB8AC3E}">
        <p14:creationId xmlns:p14="http://schemas.microsoft.com/office/powerpoint/2010/main" val="4180695115"/>
      </p:ext>
    </p:extLst>
  </p:cSld>
  <p:clrMapOvr>
    <a:masterClrMapping/>
  </p:clrMapOvr>
  <mc:AlternateContent xmlns:mc="http://schemas.openxmlformats.org/markup-compatibility/2006">
    <mc:Choice xmlns:p14="http://schemas.microsoft.com/office/powerpoint/2010/main" Requires="p14">
      <p:transition spd="slow" p14:dur="1250">
        <p14:flip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barn(inVertical)">
                                      <p:cBhvr>
                                        <p:cTn id="14" dur="500"/>
                                        <p:tgtEl>
                                          <p:spTgt spid="4">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circle(in)">
                                      <p:cBhvr>
                                        <p:cTn id="24"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00298" y="313898"/>
            <a:ext cx="6209732" cy="6124754"/>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600" b="1" u="sng" dirty="0" smtClean="0">
                <a:solidFill>
                  <a:srgbClr val="FF0000"/>
                </a:solidFill>
                <a:latin typeface="David" panose="020E0502060401010101" pitchFamily="34" charset="-79"/>
                <a:cs typeface="David" panose="020E0502060401010101" pitchFamily="34" charset="-79"/>
              </a:rPr>
              <a:t>איך דוד לקח כתר שעשוי לעבודה זרה והשתמש בו?</a:t>
            </a:r>
          </a:p>
          <a:p>
            <a:r>
              <a:rPr lang="he-IL" sz="3200" dirty="0" smtClean="0">
                <a:latin typeface="David" panose="020E0502060401010101" pitchFamily="34" charset="-79"/>
                <a:cs typeface="David" panose="020E0502060401010101" pitchFamily="34" charset="-79"/>
              </a:rPr>
              <a:t>ישנה הלכה האומרת שכדי שיהיה מותר ליהנות מעבודה זרה </a:t>
            </a:r>
            <a:r>
              <a:rPr lang="he-IL" sz="3200" b="1" dirty="0" smtClean="0">
                <a:latin typeface="David" panose="020E0502060401010101" pitchFamily="34" charset="-79"/>
                <a:cs typeface="David" panose="020E0502060401010101" pitchFamily="34" charset="-79"/>
              </a:rPr>
              <a:t>צריך שגוי יבטל אותה, יעשה בה מעשה זלזול בכך יראה שהעבודה זרה כבר לא נחשבת.</a:t>
            </a:r>
          </a:p>
          <a:p>
            <a:r>
              <a:rPr lang="he-IL" sz="3200" dirty="0" smtClean="0">
                <a:latin typeface="David" panose="020E0502060401010101" pitchFamily="34" charset="-79"/>
                <a:cs typeface="David" panose="020E0502060401010101" pitchFamily="34" charset="-79"/>
              </a:rPr>
              <a:t>דוד קרא </a:t>
            </a:r>
            <a:r>
              <a:rPr lang="he-IL" sz="3200" b="1" u="sng" dirty="0" smtClean="0">
                <a:latin typeface="David" panose="020E0502060401010101" pitchFamily="34" charset="-79"/>
                <a:cs typeface="David" panose="020E0502060401010101" pitchFamily="34" charset="-79"/>
              </a:rPr>
              <a:t>לאיתי הגיתי </a:t>
            </a:r>
            <a:r>
              <a:rPr lang="he-IL" sz="3200" dirty="0" smtClean="0">
                <a:latin typeface="David" panose="020E0502060401010101" pitchFamily="34" charset="-79"/>
                <a:cs typeface="David" panose="020E0502060401010101" pitchFamily="34" charset="-79"/>
              </a:rPr>
              <a:t>שהיה גוי ורצה להתגייר, והוא היה יכול לבטל את </a:t>
            </a:r>
            <a:r>
              <a:rPr lang="he-IL" sz="3200" dirty="0" err="1" smtClean="0">
                <a:latin typeface="David" panose="020E0502060401010101" pitchFamily="34" charset="-79"/>
                <a:cs typeface="David" panose="020E0502060401010101" pitchFamily="34" charset="-79"/>
              </a:rPr>
              <a:t>הע"ז</a:t>
            </a:r>
            <a:r>
              <a:rPr lang="he-IL" sz="3200" dirty="0" smtClean="0">
                <a:latin typeface="David" panose="020E0502060401010101" pitchFamily="34" charset="-79"/>
                <a:cs typeface="David" panose="020E0502060401010101" pitchFamily="34" charset="-79"/>
              </a:rPr>
              <a:t>.</a:t>
            </a:r>
          </a:p>
          <a:p>
            <a:r>
              <a:rPr lang="he-IL" sz="3200" dirty="0" smtClean="0">
                <a:latin typeface="David" panose="020E0502060401010101" pitchFamily="34" charset="-79"/>
                <a:cs typeface="David" panose="020E0502060401010101" pitchFamily="34" charset="-79"/>
              </a:rPr>
              <a:t>איתי בא ושבר את הצורה של נחש (שהייתה בפסל </a:t>
            </a:r>
            <a:r>
              <a:rPr lang="he-IL" sz="3200" dirty="0" err="1" smtClean="0">
                <a:latin typeface="David" panose="020E0502060401010101" pitchFamily="34" charset="-79"/>
                <a:cs typeface="David" panose="020E0502060401010101" pitchFamily="34" charset="-79"/>
              </a:rPr>
              <a:t>מלכום</a:t>
            </a:r>
            <a:r>
              <a:rPr lang="he-IL" sz="3200" dirty="0" smtClean="0">
                <a:latin typeface="David" panose="020E0502060401010101" pitchFamily="34" charset="-79"/>
                <a:cs typeface="David" panose="020E0502060401010101" pitchFamily="34" charset="-79"/>
              </a:rPr>
              <a:t> של בני עמון) ואז דוד </a:t>
            </a:r>
            <a:r>
              <a:rPr lang="he-IL" sz="3200" dirty="0" err="1" smtClean="0">
                <a:latin typeface="David" panose="020E0502060401010101" pitchFamily="34" charset="-79"/>
                <a:cs typeface="David" panose="020E0502060401010101" pitchFamily="34" charset="-79"/>
              </a:rPr>
              <a:t>יכל</a:t>
            </a:r>
            <a:r>
              <a:rPr lang="he-IL" sz="3200" dirty="0" smtClean="0">
                <a:latin typeface="David" panose="020E0502060401010101" pitchFamily="34" charset="-79"/>
                <a:cs typeface="David" panose="020E0502060401010101" pitchFamily="34" charset="-79"/>
              </a:rPr>
              <a:t> לקח את הכתר ולהניחו מעל ראשו.</a:t>
            </a:r>
            <a:endParaRPr lang="he-IL" sz="3200" dirty="0">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stretch>
            <a:fillRect/>
          </a:stretch>
        </p:blipFill>
        <p:spPr>
          <a:xfrm>
            <a:off x="109183" y="0"/>
            <a:ext cx="2976284" cy="4472557"/>
          </a:xfrm>
          <a:prstGeom prst="rect">
            <a:avLst/>
          </a:prstGeom>
        </p:spPr>
      </p:pic>
      <p:pic>
        <p:nvPicPr>
          <p:cNvPr id="5" name="תמונה 4"/>
          <p:cNvPicPr>
            <a:picLocks noChangeAspect="1"/>
          </p:cNvPicPr>
          <p:nvPr/>
        </p:nvPicPr>
        <p:blipFill>
          <a:blip r:embed="rId3"/>
          <a:stretch>
            <a:fillRect/>
          </a:stretch>
        </p:blipFill>
        <p:spPr>
          <a:xfrm>
            <a:off x="2817488" y="2634019"/>
            <a:ext cx="2982810" cy="3978322"/>
          </a:xfrm>
          <a:prstGeom prst="rect">
            <a:avLst/>
          </a:prstGeom>
        </p:spPr>
      </p:pic>
    </p:spTree>
    <p:extLst>
      <p:ext uri="{BB962C8B-B14F-4D97-AF65-F5344CB8AC3E}">
        <p14:creationId xmlns:p14="http://schemas.microsoft.com/office/powerpoint/2010/main" val="2238647390"/>
      </p:ext>
    </p:extLst>
  </p:cSld>
  <p:clrMapOvr>
    <a:masterClrMapping/>
  </p:clrMapOvr>
  <mc:AlternateContent xmlns:mc="http://schemas.openxmlformats.org/markup-compatibility/2006">
    <mc:Choice xmlns:p14="http://schemas.microsoft.com/office/powerpoint/2010/main" Requires="p14">
      <p:transition spd="slow" p14:dur="1200">
        <p14:prism dir="r"/>
      </p:transition>
    </mc:Choice>
    <mc:Fallback>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8364" y="155910"/>
            <a:ext cx="6209732" cy="4031873"/>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לא. ואת התושבים שהיו בעיר הוציא דוד והרג אותם בצורות משונות:  </a:t>
            </a:r>
            <a:r>
              <a:rPr lang="he-IL" sz="3200" b="1" dirty="0" smtClean="0">
                <a:latin typeface="David" panose="020E0502060401010101" pitchFamily="34" charset="-79"/>
                <a:cs typeface="David" panose="020E0502060401010101" pitchFamily="34" charset="-79"/>
              </a:rPr>
              <a:t>במשורים בכלי דייש של תבואה, בגרזנים מברזל ושרף אותם בכבשנים להכנת לבנים</a:t>
            </a:r>
            <a:r>
              <a:rPr lang="he-IL" sz="3200" dirty="0" smtClean="0">
                <a:latin typeface="David" panose="020E0502060401010101" pitchFamily="34" charset="-79"/>
                <a:cs typeface="David" panose="020E0502060401010101" pitchFamily="34" charset="-79"/>
              </a:rPr>
              <a:t>. ובכך נקם דוד בכל ערי בני עמון (גם בגלל שביישו את השליחים שלו בפרק ו') וכך גרם לגויים שיפחדו ממנו. וחזר דוד לכל חייליו לירושלים.</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741993" y="109183"/>
            <a:ext cx="5145207" cy="3046988"/>
          </a:xfrm>
          <a:prstGeom prst="rect">
            <a:avLst/>
          </a:prstGeom>
          <a:blipFill>
            <a:blip r:embed="rId2"/>
            <a:tile tx="0" ty="0" sx="100000" sy="100000" flip="none" algn="tl"/>
          </a:blipFill>
        </p:spPr>
        <p:txBody>
          <a:bodyPr wrap="square">
            <a:spAutoFit/>
          </a:bodyPr>
          <a:lstStyle/>
          <a:p>
            <a:r>
              <a:rPr lang="he-IL" sz="3200" b="1" dirty="0">
                <a:solidFill>
                  <a:srgbClr val="000000"/>
                </a:solidFill>
                <a:latin typeface="David" panose="020E0502060401010101" pitchFamily="34" charset="-79"/>
                <a:cs typeface="David" panose="020E0502060401010101" pitchFamily="34" charset="-79"/>
              </a:rPr>
              <a:t>לא</a:t>
            </a:r>
            <a:r>
              <a:rPr lang="he-IL" sz="3200" dirty="0">
                <a:solidFill>
                  <a:srgbClr val="000000"/>
                </a:solidFill>
                <a:latin typeface="David" panose="020E0502060401010101" pitchFamily="34" charset="-79"/>
                <a:cs typeface="David" panose="020E0502060401010101" pitchFamily="34" charset="-79"/>
              </a:rPr>
              <a:t> וְאֶת-הָעָם אֲשֶׁר-בָּהּ הוֹצִיא, וַיָּשֶׂם </a:t>
            </a:r>
            <a:r>
              <a:rPr lang="he-IL" sz="3200" b="1" dirty="0">
                <a:solidFill>
                  <a:srgbClr val="000000"/>
                </a:solidFill>
                <a:latin typeface="David" panose="020E0502060401010101" pitchFamily="34" charset="-79"/>
                <a:cs typeface="David" panose="020E0502060401010101" pitchFamily="34" charset="-79"/>
              </a:rPr>
              <a:t>בַּמְּגֵרָה </a:t>
            </a:r>
            <a:r>
              <a:rPr lang="he-IL" sz="3200" b="1" dirty="0" smtClean="0">
                <a:solidFill>
                  <a:srgbClr val="000000"/>
                </a:solidFill>
                <a:latin typeface="David" panose="020E0502060401010101" pitchFamily="34" charset="-79"/>
                <a:cs typeface="David" panose="020E0502060401010101" pitchFamily="34" charset="-79"/>
              </a:rPr>
              <a:t>,וּבַחֲרִצֵי הַבַּרְזֶל, וּבְמַגְזְרֹת הַבַּרְזֶל, </a:t>
            </a:r>
            <a:r>
              <a:rPr lang="he-IL" sz="3200" b="1" dirty="0">
                <a:solidFill>
                  <a:srgbClr val="000000"/>
                </a:solidFill>
                <a:latin typeface="David" panose="020E0502060401010101" pitchFamily="34" charset="-79"/>
                <a:cs typeface="David" panose="020E0502060401010101" pitchFamily="34" charset="-79"/>
              </a:rPr>
              <a:t>וְהֶעֱבִיר </a:t>
            </a:r>
            <a:r>
              <a:rPr lang="he-IL" sz="3200" b="1" dirty="0" smtClean="0">
                <a:solidFill>
                  <a:srgbClr val="000000"/>
                </a:solidFill>
                <a:latin typeface="David" panose="020E0502060401010101" pitchFamily="34" charset="-79"/>
                <a:cs typeface="David" panose="020E0502060401010101" pitchFamily="34" charset="-79"/>
              </a:rPr>
              <a:t>אוֹתָם</a:t>
            </a:r>
            <a:r>
              <a:rPr lang="he-IL" sz="3200" b="1" dirty="0">
                <a:latin typeface="David" panose="020E0502060401010101" pitchFamily="34" charset="-79"/>
                <a:cs typeface="David" panose="020E0502060401010101" pitchFamily="34" charset="-79"/>
              </a:rPr>
              <a:t> בַּמַּלְבֵּן</a:t>
            </a:r>
            <a:r>
              <a:rPr lang="he-IL" sz="3200" dirty="0">
                <a:solidFill>
                  <a:srgbClr val="000000"/>
                </a:solidFill>
                <a:latin typeface="David" panose="020E0502060401010101" pitchFamily="34" charset="-79"/>
                <a:cs typeface="David" panose="020E0502060401010101" pitchFamily="34" charset="-79"/>
              </a:rPr>
              <a:t>, וְכֵן יַעֲשֶׂה, לְכֹל עָרֵי בְנֵי-עַמּוֹן; וַיָּשָׁב דָּוִד וְכָל-הָעָם, יְרוּשָׁלִָם.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280952137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21042" y="121176"/>
            <a:ext cx="8070873" cy="6709529"/>
          </a:xfrm>
          <a:prstGeom prst="rect">
            <a:avLst/>
          </a:prstGeom>
          <a:solidFill>
            <a:schemeClr val="accent2">
              <a:lumMod val="40000"/>
              <a:lumOff val="60000"/>
            </a:schemeClr>
          </a:solidFill>
          <a:ln w="38100">
            <a:solidFill>
              <a:schemeClr val="tx1"/>
            </a:solidFill>
          </a:ln>
        </p:spPr>
        <p:txBody>
          <a:bodyPr wrap="square" rtlCol="1">
            <a:spAutoFit/>
          </a:bodyPr>
          <a:lstStyle/>
          <a:p>
            <a:r>
              <a:rPr lang="he-IL" sz="4000" b="1" u="sng" dirty="0" smtClean="0">
                <a:latin typeface="David" panose="020E0502060401010101" pitchFamily="34" charset="-79"/>
                <a:cs typeface="David" panose="020E0502060401010101" pitchFamily="34" charset="-79"/>
              </a:rPr>
              <a:t>סכום הפרק:</a:t>
            </a:r>
          </a:p>
          <a:p>
            <a:r>
              <a:rPr lang="he-IL" sz="2600" dirty="0" smtClean="0">
                <a:latin typeface="David" panose="020E0502060401010101" pitchFamily="34" charset="-79"/>
                <a:cs typeface="David" panose="020E0502060401010101" pitchFamily="34" charset="-79"/>
              </a:rPr>
              <a:t>ה' שולח את נתן הנביא להוכיח את דוד ע"י משל </a:t>
            </a:r>
            <a:r>
              <a:rPr lang="he-IL" sz="2600" b="1" dirty="0" smtClean="0">
                <a:latin typeface="David" panose="020E0502060401010101" pitchFamily="34" charset="-79"/>
                <a:cs typeface="David" panose="020E0502060401010101" pitchFamily="34" charset="-79"/>
              </a:rPr>
              <a:t>"כבשת הרש"</a:t>
            </a:r>
            <a:r>
              <a:rPr lang="he-IL" sz="2600" b="1" dirty="0">
                <a:latin typeface="David" panose="020E0502060401010101" pitchFamily="34" charset="-79"/>
                <a:cs typeface="David" panose="020E0502060401010101" pitchFamily="34" charset="-79"/>
              </a:rPr>
              <a:t> </a:t>
            </a:r>
            <a:r>
              <a:rPr lang="he-IL" sz="2600" dirty="0" smtClean="0">
                <a:latin typeface="David" panose="020E0502060401010101" pitchFamily="34" charset="-79"/>
                <a:cs typeface="David" panose="020E0502060401010101" pitchFamily="34" charset="-79"/>
              </a:rPr>
              <a:t>עני שהייתה לו כבשה אחת ועשיר עם הרבה כבשים. והעשיר לקח את כבשת העני ושחט אותה.</a:t>
            </a:r>
          </a:p>
          <a:p>
            <a:r>
              <a:rPr lang="he-IL" sz="2600" dirty="0" smtClean="0">
                <a:latin typeface="David" panose="020E0502060401010101" pitchFamily="34" charset="-79"/>
                <a:cs typeface="David" panose="020E0502060401010101" pitchFamily="34" charset="-79"/>
              </a:rPr>
              <a:t>דוד כעס ואמר שהוא בן מוות וצריך לשלם כפול 4 . נתן אמר לו אתה האיש.</a:t>
            </a:r>
          </a:p>
          <a:p>
            <a:r>
              <a:rPr lang="he-IL" sz="2600" dirty="0" smtClean="0">
                <a:latin typeface="David" panose="020E0502060401010101" pitchFamily="34" charset="-79"/>
                <a:cs typeface="David" panose="020E0502060401010101" pitchFamily="34" charset="-79"/>
              </a:rPr>
              <a:t>לקחת את אשת אוריה ונהרג בחרב עמון. </a:t>
            </a:r>
            <a:r>
              <a:rPr lang="he-IL" sz="2600" b="1" dirty="0" smtClean="0">
                <a:latin typeface="David" panose="020E0502060401010101" pitchFamily="34" charset="-79"/>
                <a:cs typeface="David" panose="020E0502060401010101" pitchFamily="34" charset="-79"/>
              </a:rPr>
              <a:t>לכן תיענש שלא תסור חרב מביתך. וכן יקום איש מביתך </a:t>
            </a:r>
            <a:r>
              <a:rPr lang="he-IL" sz="2600" b="1" dirty="0" err="1" smtClean="0">
                <a:latin typeface="David" panose="020E0502060401010101" pitchFamily="34" charset="-79"/>
                <a:cs typeface="David" panose="020E0502060401010101" pitchFamily="34" charset="-79"/>
              </a:rPr>
              <a:t>ויקח</a:t>
            </a:r>
            <a:r>
              <a:rPr lang="he-IL" sz="2600" b="1" dirty="0" smtClean="0">
                <a:latin typeface="David" panose="020E0502060401010101" pitchFamily="34" charset="-79"/>
                <a:cs typeface="David" panose="020E0502060401010101" pitchFamily="34" charset="-79"/>
              </a:rPr>
              <a:t> את נשיך. </a:t>
            </a:r>
          </a:p>
          <a:p>
            <a:r>
              <a:rPr lang="he-IL" sz="2600" b="1" dirty="0" smtClean="0">
                <a:solidFill>
                  <a:srgbClr val="FF0000"/>
                </a:solidFill>
                <a:latin typeface="David" panose="020E0502060401010101" pitchFamily="34" charset="-79"/>
                <a:cs typeface="David" panose="020E0502060401010101" pitchFamily="34" charset="-79"/>
              </a:rPr>
              <a:t>דוד אומר: "חטאתי לה'. </a:t>
            </a:r>
            <a:r>
              <a:rPr lang="he-IL" sz="2600" dirty="0" smtClean="0">
                <a:latin typeface="David" panose="020E0502060401010101" pitchFamily="34" charset="-79"/>
                <a:cs typeface="David" panose="020E0502060401010101" pitchFamily="34" charset="-79"/>
              </a:rPr>
              <a:t>ולכן לא נענש בעונש מוות כפי שאמר לעשיר. </a:t>
            </a:r>
          </a:p>
          <a:p>
            <a:r>
              <a:rPr lang="he-IL" sz="2600" dirty="0" smtClean="0">
                <a:latin typeface="David" panose="020E0502060401010101" pitchFamily="34" charset="-79"/>
                <a:cs typeface="David" panose="020E0502060401010101" pitchFamily="34" charset="-79"/>
              </a:rPr>
              <a:t>הבן שנולד מבת שבע נעשה חולה מאד. דוד ביקש רחמים על הנער, אך לבסוף הוא מת לאחר 7 ימים. נולד לדוד ובת שבע בן נוסף שקראו לו </a:t>
            </a:r>
            <a:r>
              <a:rPr lang="he-IL" sz="2600" b="1" u="sng" dirty="0" smtClean="0">
                <a:latin typeface="David" panose="020E0502060401010101" pitchFamily="34" charset="-79"/>
                <a:cs typeface="David" panose="020E0502060401010101" pitchFamily="34" charset="-79"/>
              </a:rPr>
              <a:t>שלמה. וה' קרא לו ידידיה.</a:t>
            </a:r>
          </a:p>
          <a:p>
            <a:r>
              <a:rPr lang="he-IL" sz="2600" dirty="0" smtClean="0">
                <a:latin typeface="David" panose="020E0502060401010101" pitchFamily="34" charset="-79"/>
                <a:cs typeface="David" panose="020E0502060401010101" pitchFamily="34" charset="-79"/>
              </a:rPr>
              <a:t>יואב נלחם בבני עמון וקורא לדוד לבוא וללכוד את העיר. דוד בא וכובש ולוקח את כתר הפסל </a:t>
            </a:r>
            <a:r>
              <a:rPr lang="he-IL" sz="2600" dirty="0" err="1" smtClean="0">
                <a:latin typeface="David" panose="020E0502060401010101" pitchFamily="34" charset="-79"/>
                <a:cs typeface="David" panose="020E0502060401010101" pitchFamily="34" charset="-79"/>
              </a:rPr>
              <a:t>מלכום</a:t>
            </a:r>
            <a:r>
              <a:rPr lang="he-IL" sz="2600" dirty="0" smtClean="0">
                <a:latin typeface="David" panose="020E0502060401010101" pitchFamily="34" charset="-79"/>
                <a:cs typeface="David" panose="020E0502060401010101" pitchFamily="34" charset="-79"/>
              </a:rPr>
              <a:t>.  ושלל רב והורג את אנשי עמון במיתות משונות. </a:t>
            </a:r>
          </a:p>
        </p:txBody>
      </p:sp>
      <p:pic>
        <p:nvPicPr>
          <p:cNvPr id="2" name="תמונה 1"/>
          <p:cNvPicPr>
            <a:picLocks noChangeAspect="1"/>
          </p:cNvPicPr>
          <p:nvPr/>
        </p:nvPicPr>
        <p:blipFill>
          <a:blip r:embed="rId2"/>
          <a:stretch>
            <a:fillRect/>
          </a:stretch>
        </p:blipFill>
        <p:spPr>
          <a:xfrm>
            <a:off x="330884" y="250991"/>
            <a:ext cx="3540034" cy="3038120"/>
          </a:xfrm>
          <a:prstGeom prst="rect">
            <a:avLst/>
          </a:prstGeom>
        </p:spPr>
      </p:pic>
    </p:spTree>
    <p:extLst>
      <p:ext uri="{BB962C8B-B14F-4D97-AF65-F5344CB8AC3E}">
        <p14:creationId xmlns:p14="http://schemas.microsoft.com/office/powerpoint/2010/main" val="4929099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6604" y="163774"/>
            <a:ext cx="11750722" cy="6309420"/>
          </a:xfrm>
          <a:prstGeom prst="rect">
            <a:avLst/>
          </a:prstGeom>
          <a:solidFill>
            <a:schemeClr val="accent2">
              <a:lumMod val="40000"/>
              <a:lumOff val="60000"/>
            </a:schemeClr>
          </a:solidFill>
          <a:ln w="38100">
            <a:solidFill>
              <a:schemeClr val="tx1"/>
            </a:solidFill>
          </a:ln>
        </p:spPr>
        <p:txBody>
          <a:bodyPr wrap="square" rtlCol="1">
            <a:spAutoFit/>
          </a:bodyPr>
          <a:lstStyle/>
          <a:p>
            <a:r>
              <a:rPr lang="he-IL" sz="4400" b="1" u="sng" dirty="0">
                <a:latin typeface="David" panose="020E0502060401010101" pitchFamily="34" charset="-79"/>
                <a:cs typeface="David" panose="020E0502060401010101" pitchFamily="34" charset="-79"/>
              </a:rPr>
              <a:t>פרק </a:t>
            </a:r>
            <a:r>
              <a:rPr lang="he-IL" sz="4400" b="1" u="sng" dirty="0" err="1">
                <a:latin typeface="David" panose="020E0502060401010101" pitchFamily="34" charset="-79"/>
                <a:cs typeface="David" panose="020E0502060401010101" pitchFamily="34" charset="-79"/>
              </a:rPr>
              <a:t>יב</a:t>
            </a:r>
            <a:r>
              <a:rPr lang="he-IL" sz="4400" b="1" u="sng" dirty="0">
                <a:latin typeface="David" panose="020E0502060401010101" pitchFamily="34" charset="-79"/>
                <a:cs typeface="David" panose="020E0502060401010101" pitchFamily="34" charset="-79"/>
              </a:rPr>
              <a:t>':</a:t>
            </a:r>
          </a:p>
          <a:p>
            <a:r>
              <a:rPr lang="he-IL" sz="3600" b="1" u="sng" dirty="0" smtClean="0">
                <a:latin typeface="David" panose="020E0502060401010101" pitchFamily="34" charset="-79"/>
                <a:cs typeface="David" panose="020E0502060401010101" pitchFamily="34" charset="-79"/>
              </a:rPr>
              <a:t>1</a:t>
            </a:r>
            <a:r>
              <a:rPr lang="he-IL" sz="3600" dirty="0" smtClean="0">
                <a:latin typeface="David" panose="020E0502060401010101" pitchFamily="34" charset="-79"/>
                <a:cs typeface="David" panose="020E0502060401010101" pitchFamily="34" charset="-79"/>
              </a:rPr>
              <a:t>.משל </a:t>
            </a:r>
            <a:r>
              <a:rPr lang="he-IL" sz="3600" dirty="0">
                <a:latin typeface="David" panose="020E0502060401010101" pitchFamily="34" charset="-79"/>
                <a:cs typeface="David" panose="020E0502060401010101" pitchFamily="34" charset="-79"/>
              </a:rPr>
              <a:t>"כבשת הרש" – מהו המשל והנמשל? </a:t>
            </a:r>
            <a:r>
              <a:rPr lang="he-IL" sz="3600" dirty="0" smtClean="0">
                <a:latin typeface="David" panose="020E0502060401010101" pitchFamily="34" charset="-79"/>
                <a:cs typeface="David" panose="020E0502060401010101" pitchFamily="34" charset="-79"/>
              </a:rPr>
              <a:t> </a:t>
            </a:r>
            <a:endParaRPr lang="he-IL" sz="3600" dirty="0">
              <a:latin typeface="David" panose="020E0502060401010101" pitchFamily="34" charset="-79"/>
              <a:cs typeface="David" panose="020E0502060401010101" pitchFamily="34" charset="-79"/>
            </a:endParaRPr>
          </a:p>
          <a:p>
            <a:r>
              <a:rPr lang="he-IL" sz="3600" b="1" u="sng" dirty="0" smtClean="0">
                <a:latin typeface="David" panose="020E0502060401010101" pitchFamily="34" charset="-79"/>
                <a:cs typeface="David" panose="020E0502060401010101" pitchFamily="34" charset="-79"/>
              </a:rPr>
              <a:t>2</a:t>
            </a:r>
            <a:r>
              <a:rPr lang="he-IL" sz="3600" dirty="0" smtClean="0">
                <a:latin typeface="David" panose="020E0502060401010101" pitchFamily="34" charset="-79"/>
                <a:cs typeface="David" panose="020E0502060401010101" pitchFamily="34" charset="-79"/>
              </a:rPr>
              <a:t>.מה </a:t>
            </a:r>
            <a:r>
              <a:rPr lang="he-IL" sz="3600" dirty="0">
                <a:latin typeface="David" panose="020E0502060401010101" pitchFamily="34" charset="-79"/>
                <a:cs typeface="David" panose="020E0502060401010101" pitchFamily="34" charset="-79"/>
              </a:rPr>
              <a:t>הייתה תגובת דוד על משל כבשת הרש</a:t>
            </a:r>
            <a:r>
              <a:rPr lang="he-IL" sz="3600" dirty="0" smtClean="0">
                <a:latin typeface="David" panose="020E0502060401010101" pitchFamily="34" charset="-79"/>
                <a:cs typeface="David" panose="020E0502060401010101" pitchFamily="34" charset="-79"/>
              </a:rPr>
              <a:t>?</a:t>
            </a:r>
            <a:endParaRPr lang="he-IL" sz="3600" dirty="0">
              <a:latin typeface="David" panose="020E0502060401010101" pitchFamily="34" charset="-79"/>
              <a:cs typeface="David" panose="020E0502060401010101" pitchFamily="34" charset="-79"/>
            </a:endParaRPr>
          </a:p>
          <a:p>
            <a:r>
              <a:rPr lang="he-IL" sz="3600" b="1" u="sng" dirty="0" smtClean="0">
                <a:latin typeface="David" panose="020E0502060401010101" pitchFamily="34" charset="-79"/>
                <a:cs typeface="David" panose="020E0502060401010101" pitchFamily="34" charset="-79"/>
              </a:rPr>
              <a:t>3</a:t>
            </a:r>
            <a:r>
              <a:rPr lang="he-IL" sz="3600" dirty="0" smtClean="0">
                <a:latin typeface="David" panose="020E0502060401010101" pitchFamily="34" charset="-79"/>
                <a:cs typeface="David" panose="020E0502060401010101" pitchFamily="34" charset="-79"/>
              </a:rPr>
              <a:t>.על </a:t>
            </a:r>
            <a:r>
              <a:rPr lang="he-IL" sz="3600" dirty="0">
                <a:latin typeface="David" panose="020E0502060401010101" pitchFamily="34" charset="-79"/>
                <a:cs typeface="David" panose="020E0502060401010101" pitchFamily="34" charset="-79"/>
              </a:rPr>
              <a:t>אלו עבירות מצביע נתן כלפי דוד</a:t>
            </a:r>
            <a:r>
              <a:rPr lang="he-IL" sz="3600" dirty="0" smtClean="0">
                <a:latin typeface="David" panose="020E0502060401010101" pitchFamily="34" charset="-79"/>
                <a:cs typeface="David" panose="020E0502060401010101" pitchFamily="34" charset="-79"/>
              </a:rPr>
              <a:t>?</a:t>
            </a:r>
            <a:endParaRPr lang="he-IL" sz="3600" dirty="0">
              <a:latin typeface="David" panose="020E0502060401010101" pitchFamily="34" charset="-79"/>
              <a:cs typeface="David" panose="020E0502060401010101" pitchFamily="34" charset="-79"/>
            </a:endParaRPr>
          </a:p>
          <a:p>
            <a:r>
              <a:rPr lang="he-IL" sz="3600" b="1" u="sng" dirty="0" smtClean="0">
                <a:latin typeface="David" panose="020E0502060401010101" pitchFamily="34" charset="-79"/>
                <a:cs typeface="David" panose="020E0502060401010101" pitchFamily="34" charset="-79"/>
              </a:rPr>
              <a:t>4</a:t>
            </a:r>
            <a:r>
              <a:rPr lang="he-IL" sz="3600" dirty="0" smtClean="0">
                <a:latin typeface="David" panose="020E0502060401010101" pitchFamily="34" charset="-79"/>
                <a:cs typeface="David" panose="020E0502060401010101" pitchFamily="34" charset="-79"/>
              </a:rPr>
              <a:t>.איזו </a:t>
            </a:r>
            <a:r>
              <a:rPr lang="he-IL" sz="3600" dirty="0">
                <a:latin typeface="David" panose="020E0502060401010101" pitchFamily="34" charset="-79"/>
                <a:cs typeface="David" panose="020E0502060401010101" pitchFamily="34" charset="-79"/>
              </a:rPr>
              <a:t>רעה תבוא על דוד? </a:t>
            </a:r>
          </a:p>
          <a:p>
            <a:r>
              <a:rPr lang="he-IL" sz="3600" b="1" u="sng" dirty="0" smtClean="0">
                <a:latin typeface="David" panose="020E0502060401010101" pitchFamily="34" charset="-79"/>
                <a:cs typeface="David" panose="020E0502060401010101" pitchFamily="34" charset="-79"/>
              </a:rPr>
              <a:t>5</a:t>
            </a:r>
            <a:r>
              <a:rPr lang="he-IL" sz="3600" dirty="0" smtClean="0">
                <a:latin typeface="David" panose="020E0502060401010101" pitchFamily="34" charset="-79"/>
                <a:cs typeface="David" panose="020E0502060401010101" pitchFamily="34" charset="-79"/>
              </a:rPr>
              <a:t>.מה </a:t>
            </a:r>
            <a:r>
              <a:rPr lang="he-IL" sz="3600" dirty="0">
                <a:latin typeface="David" panose="020E0502060401010101" pitchFamily="34" charset="-79"/>
                <a:cs typeface="David" panose="020E0502060401010101" pitchFamily="34" charset="-79"/>
              </a:rPr>
              <a:t>קרה לבן הראשון שנולד לבת שבע</a:t>
            </a:r>
            <a:r>
              <a:rPr lang="he-IL" sz="3600" dirty="0" smtClean="0">
                <a:latin typeface="David" panose="020E0502060401010101" pitchFamily="34" charset="-79"/>
                <a:cs typeface="David" panose="020E0502060401010101" pitchFamily="34" charset="-79"/>
              </a:rPr>
              <a:t>?</a:t>
            </a:r>
            <a:endParaRPr lang="he-IL" sz="3600" dirty="0">
              <a:latin typeface="David" panose="020E0502060401010101" pitchFamily="34" charset="-79"/>
              <a:cs typeface="David" panose="020E0502060401010101" pitchFamily="34" charset="-79"/>
            </a:endParaRPr>
          </a:p>
          <a:p>
            <a:r>
              <a:rPr lang="he-IL" sz="3600" b="1" u="sng" dirty="0" smtClean="0">
                <a:latin typeface="David" panose="020E0502060401010101" pitchFamily="34" charset="-79"/>
                <a:cs typeface="David" panose="020E0502060401010101" pitchFamily="34" charset="-79"/>
              </a:rPr>
              <a:t>6</a:t>
            </a:r>
            <a:r>
              <a:rPr lang="he-IL" sz="3600" dirty="0" smtClean="0">
                <a:latin typeface="David" panose="020E0502060401010101" pitchFamily="34" charset="-79"/>
                <a:cs typeface="David" panose="020E0502060401010101" pitchFamily="34" charset="-79"/>
              </a:rPr>
              <a:t>.מה </a:t>
            </a:r>
            <a:r>
              <a:rPr lang="he-IL" sz="3600" dirty="0">
                <a:latin typeface="David" panose="020E0502060401010101" pitchFamily="34" charset="-79"/>
                <a:cs typeface="David" panose="020E0502060401010101" pitchFamily="34" charset="-79"/>
              </a:rPr>
              <a:t>עושה דוד כאשר הבן היה חולה</a:t>
            </a:r>
            <a:r>
              <a:rPr lang="he-IL" sz="3600" dirty="0" smtClean="0">
                <a:latin typeface="David" panose="020E0502060401010101" pitchFamily="34" charset="-79"/>
                <a:cs typeface="David" panose="020E0502060401010101" pitchFamily="34" charset="-79"/>
              </a:rPr>
              <a:t>?</a:t>
            </a:r>
            <a:endParaRPr lang="he-IL" sz="3600" dirty="0">
              <a:latin typeface="David" panose="020E0502060401010101" pitchFamily="34" charset="-79"/>
              <a:cs typeface="David" panose="020E0502060401010101" pitchFamily="34" charset="-79"/>
            </a:endParaRPr>
          </a:p>
          <a:p>
            <a:r>
              <a:rPr lang="he-IL" sz="3600" b="1" u="sng" dirty="0" smtClean="0">
                <a:latin typeface="David" panose="020E0502060401010101" pitchFamily="34" charset="-79"/>
                <a:cs typeface="David" panose="020E0502060401010101" pitchFamily="34" charset="-79"/>
              </a:rPr>
              <a:t>7</a:t>
            </a:r>
            <a:r>
              <a:rPr lang="he-IL" sz="3600" dirty="0" smtClean="0">
                <a:latin typeface="David" panose="020E0502060401010101" pitchFamily="34" charset="-79"/>
                <a:cs typeface="David" panose="020E0502060401010101" pitchFamily="34" charset="-79"/>
              </a:rPr>
              <a:t>.וכיצד </a:t>
            </a:r>
            <a:r>
              <a:rPr lang="he-IL" sz="3600" dirty="0">
                <a:latin typeface="David" panose="020E0502060401010101" pitchFamily="34" charset="-79"/>
                <a:cs typeface="David" panose="020E0502060401010101" pitchFamily="34" charset="-79"/>
              </a:rPr>
              <a:t>הוא מגיב לאחר השמועה שהבן מת? </a:t>
            </a:r>
            <a:endParaRPr lang="he-IL" sz="3600" dirty="0" smtClean="0">
              <a:latin typeface="David" panose="020E0502060401010101" pitchFamily="34" charset="-79"/>
              <a:cs typeface="David" panose="020E0502060401010101" pitchFamily="34" charset="-79"/>
            </a:endParaRPr>
          </a:p>
          <a:p>
            <a:r>
              <a:rPr lang="he-IL" sz="3600" b="1" u="sng" dirty="0" smtClean="0">
                <a:latin typeface="David" panose="020E0502060401010101" pitchFamily="34" charset="-79"/>
                <a:cs typeface="David" panose="020E0502060401010101" pitchFamily="34" charset="-79"/>
              </a:rPr>
              <a:t>8</a:t>
            </a:r>
            <a:r>
              <a:rPr lang="he-IL" sz="3600" dirty="0" smtClean="0">
                <a:latin typeface="David" panose="020E0502060401010101" pitchFamily="34" charset="-79"/>
                <a:cs typeface="David" panose="020E0502060401010101" pitchFamily="34" charset="-79"/>
              </a:rPr>
              <a:t>.כיצד הוא מסביר זאת? הבן השני שנולד</a:t>
            </a:r>
          </a:p>
          <a:p>
            <a:r>
              <a:rPr lang="he-IL" sz="3600" b="1" u="sng" dirty="0" smtClean="0">
                <a:latin typeface="David" panose="020E0502060401010101" pitchFamily="34" charset="-79"/>
                <a:cs typeface="David" panose="020E0502060401010101" pitchFamily="34" charset="-79"/>
              </a:rPr>
              <a:t>9</a:t>
            </a:r>
            <a:r>
              <a:rPr lang="he-IL" sz="3600" dirty="0" smtClean="0">
                <a:latin typeface="David" panose="020E0502060401010101" pitchFamily="34" charset="-79"/>
                <a:cs typeface="David" panose="020E0502060401010101" pitchFamily="34" charset="-79"/>
              </a:rPr>
              <a:t>. מה </a:t>
            </a:r>
            <a:r>
              <a:rPr lang="he-IL" sz="3600" dirty="0">
                <a:latin typeface="David" panose="020E0502060401010101" pitchFamily="34" charset="-79"/>
                <a:cs typeface="David" panose="020E0502060401010101" pitchFamily="34" charset="-79"/>
              </a:rPr>
              <a:t>היו שני שמותיו של </a:t>
            </a:r>
            <a:r>
              <a:rPr lang="he-IL" sz="3600" dirty="0" smtClean="0">
                <a:latin typeface="David" panose="020E0502060401010101" pitchFamily="34" charset="-79"/>
                <a:cs typeface="David" panose="020E0502060401010101" pitchFamily="34" charset="-79"/>
              </a:rPr>
              <a:t>לדוד ובת שבע? </a:t>
            </a:r>
          </a:p>
          <a:p>
            <a:r>
              <a:rPr lang="he-IL" sz="3600" b="1" u="sng" dirty="0" smtClean="0">
                <a:latin typeface="David" panose="020E0502060401010101" pitchFamily="34" charset="-79"/>
                <a:cs typeface="David" panose="020E0502060401010101" pitchFamily="34" charset="-79"/>
              </a:rPr>
              <a:t>10</a:t>
            </a:r>
            <a:r>
              <a:rPr lang="he-IL" sz="3600" dirty="0" smtClean="0">
                <a:latin typeface="David" panose="020E0502060401010101" pitchFamily="34" charset="-79"/>
                <a:cs typeface="David" panose="020E0502060401010101" pitchFamily="34" charset="-79"/>
              </a:rPr>
              <a:t>.מדוע </a:t>
            </a:r>
            <a:r>
              <a:rPr lang="he-IL" sz="3600" dirty="0">
                <a:latin typeface="David" panose="020E0502060401010101" pitchFamily="34" charset="-79"/>
                <a:cs typeface="David" panose="020E0502060401010101" pitchFamily="34" charset="-79"/>
              </a:rPr>
              <a:t>מבקש יואב שדוד יבוא </a:t>
            </a:r>
            <a:r>
              <a:rPr lang="he-IL" sz="3600" dirty="0" err="1">
                <a:latin typeface="David" panose="020E0502060401010101" pitchFamily="34" charset="-79"/>
                <a:cs typeface="David" panose="020E0502060401010101" pitchFamily="34" charset="-79"/>
              </a:rPr>
              <a:t>להלחם</a:t>
            </a:r>
            <a:r>
              <a:rPr lang="he-IL" sz="3600" dirty="0">
                <a:latin typeface="David" panose="020E0502060401010101" pitchFamily="34" charset="-79"/>
                <a:cs typeface="David" panose="020E0502060401010101" pitchFamily="34" charset="-79"/>
              </a:rPr>
              <a:t> ברבת בני עמון? </a:t>
            </a:r>
            <a:endParaRPr lang="he-IL" sz="36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1330233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39235" y="191069"/>
            <a:ext cx="6209732" cy="584775"/>
          </a:xfrm>
          <a:prstGeom prst="rect">
            <a:avLst/>
          </a:prstGeom>
          <a:solidFill>
            <a:schemeClr val="accent2">
              <a:lumMod val="40000"/>
              <a:lumOff val="60000"/>
            </a:schemeClr>
          </a:solidFill>
          <a:ln w="38100">
            <a:solidFill>
              <a:schemeClr val="tx1"/>
            </a:solidFill>
          </a:ln>
        </p:spPr>
        <p:txBody>
          <a:bodyPr wrap="square" rtlCol="1">
            <a:spAutoFit/>
          </a:bodyPr>
          <a:lstStyle/>
          <a:p>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79752791"/>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20114</TotalTime>
  <Words>2803</Words>
  <Application>Microsoft Office PowerPoint</Application>
  <PresentationFormat>מסך רחב</PresentationFormat>
  <Paragraphs>112</Paragraphs>
  <Slides>24</Slides>
  <Notes>0</Notes>
  <HiddenSlides>0</HiddenSlides>
  <MMClips>0</MMClips>
  <ScaleCrop>false</ScaleCrop>
  <HeadingPairs>
    <vt:vector size="6" baseType="variant">
      <vt:variant>
        <vt:lpstr>גופנים בשימוש</vt:lpstr>
      </vt:variant>
      <vt:variant>
        <vt:i4>6</vt:i4>
      </vt:variant>
      <vt:variant>
        <vt:lpstr>ערכת נושא</vt:lpstr>
      </vt:variant>
      <vt:variant>
        <vt:i4>1</vt:i4>
      </vt:variant>
      <vt:variant>
        <vt:lpstr>כותרות שקופיות</vt:lpstr>
      </vt:variant>
      <vt:variant>
        <vt:i4>24</vt:i4>
      </vt:variant>
    </vt:vector>
  </HeadingPairs>
  <TitlesOfParts>
    <vt:vector size="31" baseType="lpstr">
      <vt:lpstr>Arial</vt:lpstr>
      <vt:lpstr>Calibri</vt:lpstr>
      <vt:lpstr>Calibri Light</vt:lpstr>
      <vt:lpstr>David</vt:lpstr>
      <vt:lpstr>Guttman Mantova</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85</cp:revision>
  <dcterms:created xsi:type="dcterms:W3CDTF">2024-02-10T21:53:28Z</dcterms:created>
  <dcterms:modified xsi:type="dcterms:W3CDTF">2024-02-24T21:10:08Z</dcterms:modified>
</cp:coreProperties>
</file>