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3" r:id="rId8"/>
    <p:sldId id="264" r:id="rId9"/>
    <p:sldId id="265" r:id="rId10"/>
    <p:sldId id="266" r:id="rId11"/>
    <p:sldId id="268" r:id="rId12"/>
    <p:sldId id="269" r:id="rId13"/>
    <p:sldId id="270" r:id="rId14"/>
    <p:sldId id="271" r:id="rId15"/>
    <p:sldId id="272" r:id="rId16"/>
    <p:sldId id="273" r:id="rId17"/>
    <p:sldId id="274" r:id="rId18"/>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70" d="100"/>
          <a:sy n="70"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7196A1C9-B3CC-4D4E-AA51-9398DA262AE6}" type="datetimeFigureOut">
              <a:rPr lang="he-IL" smtClean="0"/>
              <a:t>כ"א/שבט/תשפ"ד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C8AE4F7-4FD6-4799-B7C1-7F56E0DBD4F2}" type="slidenum">
              <a:rPr lang="he-IL" smtClean="0"/>
              <a:t>‹#›</a:t>
            </a:fld>
            <a:endParaRPr lang="he-IL"/>
          </a:p>
        </p:txBody>
      </p:sp>
    </p:spTree>
    <p:extLst>
      <p:ext uri="{BB962C8B-B14F-4D97-AF65-F5344CB8AC3E}">
        <p14:creationId xmlns:p14="http://schemas.microsoft.com/office/powerpoint/2010/main" val="820346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7196A1C9-B3CC-4D4E-AA51-9398DA262AE6}" type="datetimeFigureOut">
              <a:rPr lang="he-IL" smtClean="0"/>
              <a:t>כ"א/שבט/תשפ"ד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C8AE4F7-4FD6-4799-B7C1-7F56E0DBD4F2}" type="slidenum">
              <a:rPr lang="he-IL" smtClean="0"/>
              <a:t>‹#›</a:t>
            </a:fld>
            <a:endParaRPr lang="he-IL"/>
          </a:p>
        </p:txBody>
      </p:sp>
    </p:spTree>
    <p:extLst>
      <p:ext uri="{BB962C8B-B14F-4D97-AF65-F5344CB8AC3E}">
        <p14:creationId xmlns:p14="http://schemas.microsoft.com/office/powerpoint/2010/main" val="3572278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ערוך סגנונות טקסט של תבנית בסיס</a:t>
            </a:r>
          </a:p>
        </p:txBody>
      </p:sp>
      <p:sp>
        <p:nvSpPr>
          <p:cNvPr id="4" name="מציין מיקום של תאריך 3"/>
          <p:cNvSpPr>
            <a:spLocks noGrp="1"/>
          </p:cNvSpPr>
          <p:nvPr>
            <p:ph type="dt" sz="half" idx="10"/>
          </p:nvPr>
        </p:nvSpPr>
        <p:spPr/>
        <p:txBody>
          <a:bodyPr/>
          <a:lstStyle/>
          <a:p>
            <a:fld id="{7196A1C9-B3CC-4D4E-AA51-9398DA262AE6}" type="datetimeFigureOut">
              <a:rPr lang="he-IL" smtClean="0"/>
              <a:t>כ"א/שבט/תשפ"ד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C8AE4F7-4FD6-4799-B7C1-7F56E0DBD4F2}" type="slidenum">
              <a:rPr lang="he-IL" smtClean="0"/>
              <a:t>‹#›</a:t>
            </a:fld>
            <a:endParaRPr lang="he-IL"/>
          </a:p>
        </p:txBody>
      </p:sp>
    </p:spTree>
    <p:extLst>
      <p:ext uri="{BB962C8B-B14F-4D97-AF65-F5344CB8AC3E}">
        <p14:creationId xmlns:p14="http://schemas.microsoft.com/office/powerpoint/2010/main" val="3156201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7196A1C9-B3CC-4D4E-AA51-9398DA262AE6}" type="datetimeFigureOut">
              <a:rPr lang="he-IL" smtClean="0"/>
              <a:t>כ"א/שבט/תשפ"ד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C8AE4F7-4FD6-4799-B7C1-7F56E0DBD4F2}" type="slidenum">
              <a:rPr lang="he-IL" smtClean="0"/>
              <a:t>‹#›</a:t>
            </a:fld>
            <a:endParaRPr lang="he-IL"/>
          </a:p>
        </p:txBody>
      </p:sp>
    </p:spTree>
    <p:extLst>
      <p:ext uri="{BB962C8B-B14F-4D97-AF65-F5344CB8AC3E}">
        <p14:creationId xmlns:p14="http://schemas.microsoft.com/office/powerpoint/2010/main" val="3402349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7196A1C9-B3CC-4D4E-AA51-9398DA262AE6}" type="datetimeFigureOut">
              <a:rPr lang="he-IL" smtClean="0"/>
              <a:t>כ"א/שבט/תשפ"ד</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8C8AE4F7-4FD6-4799-B7C1-7F56E0DBD4F2}" type="slidenum">
              <a:rPr lang="he-IL" smtClean="0"/>
              <a:t>‹#›</a:t>
            </a:fld>
            <a:endParaRPr lang="he-IL"/>
          </a:p>
        </p:txBody>
      </p:sp>
    </p:spTree>
    <p:extLst>
      <p:ext uri="{BB962C8B-B14F-4D97-AF65-F5344CB8AC3E}">
        <p14:creationId xmlns:p14="http://schemas.microsoft.com/office/powerpoint/2010/main" val="926445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7196A1C9-B3CC-4D4E-AA51-9398DA262AE6}" type="datetimeFigureOut">
              <a:rPr lang="he-IL" smtClean="0"/>
              <a:t>כ"א/שבט/תשפ"ד</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8C8AE4F7-4FD6-4799-B7C1-7F56E0DBD4F2}" type="slidenum">
              <a:rPr lang="he-IL" smtClean="0"/>
              <a:t>‹#›</a:t>
            </a:fld>
            <a:endParaRPr lang="he-IL"/>
          </a:p>
        </p:txBody>
      </p:sp>
    </p:spTree>
    <p:extLst>
      <p:ext uri="{BB962C8B-B14F-4D97-AF65-F5344CB8AC3E}">
        <p14:creationId xmlns:p14="http://schemas.microsoft.com/office/powerpoint/2010/main" val="1866453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7196A1C9-B3CC-4D4E-AA51-9398DA262AE6}" type="datetimeFigureOut">
              <a:rPr lang="he-IL" smtClean="0"/>
              <a:t>כ"א/שבט/תשפ"ד</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8C8AE4F7-4FD6-4799-B7C1-7F56E0DBD4F2}" type="slidenum">
              <a:rPr lang="he-IL" smtClean="0"/>
              <a:t>‹#›</a:t>
            </a:fld>
            <a:endParaRPr lang="he-IL"/>
          </a:p>
        </p:txBody>
      </p:sp>
    </p:spTree>
    <p:extLst>
      <p:ext uri="{BB962C8B-B14F-4D97-AF65-F5344CB8AC3E}">
        <p14:creationId xmlns:p14="http://schemas.microsoft.com/office/powerpoint/2010/main" val="1304162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7196A1C9-B3CC-4D4E-AA51-9398DA262AE6}" type="datetimeFigureOut">
              <a:rPr lang="he-IL" smtClean="0"/>
              <a:t>כ"א/שבט/תשפ"ד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C8AE4F7-4FD6-4799-B7C1-7F56E0DBD4F2}" type="slidenum">
              <a:rPr lang="he-IL" smtClean="0"/>
              <a:t>‹#›</a:t>
            </a:fld>
            <a:endParaRPr lang="he-IL"/>
          </a:p>
        </p:txBody>
      </p:sp>
    </p:spTree>
    <p:extLst>
      <p:ext uri="{BB962C8B-B14F-4D97-AF65-F5344CB8AC3E}">
        <p14:creationId xmlns:p14="http://schemas.microsoft.com/office/powerpoint/2010/main" val="1703772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7196A1C9-B3CC-4D4E-AA51-9398DA262AE6}" type="datetimeFigureOut">
              <a:rPr lang="he-IL" smtClean="0"/>
              <a:t>כ"א/שבט/תשפ"ד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C8AE4F7-4FD6-4799-B7C1-7F56E0DBD4F2}" type="slidenum">
              <a:rPr lang="he-IL" smtClean="0"/>
              <a:t>‹#›</a:t>
            </a:fld>
            <a:endParaRPr lang="he-IL"/>
          </a:p>
        </p:txBody>
      </p:sp>
    </p:spTree>
    <p:extLst>
      <p:ext uri="{BB962C8B-B14F-4D97-AF65-F5344CB8AC3E}">
        <p14:creationId xmlns:p14="http://schemas.microsoft.com/office/powerpoint/2010/main" val="2953691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7196A1C9-B3CC-4D4E-AA51-9398DA262AE6}" type="datetimeFigureOut">
              <a:rPr lang="he-IL" smtClean="0"/>
              <a:t>כ"א/שבט/תשפ"ד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C8AE4F7-4FD6-4799-B7C1-7F56E0DBD4F2}" type="slidenum">
              <a:rPr lang="he-IL" smtClean="0"/>
              <a:t>‹#›</a:t>
            </a:fld>
            <a:endParaRPr lang="he-IL"/>
          </a:p>
        </p:txBody>
      </p:sp>
    </p:spTree>
    <p:extLst>
      <p:ext uri="{BB962C8B-B14F-4D97-AF65-F5344CB8AC3E}">
        <p14:creationId xmlns:p14="http://schemas.microsoft.com/office/powerpoint/2010/main" val="235293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7196A1C9-B3CC-4D4E-AA51-9398DA262AE6}" type="datetimeFigureOut">
              <a:rPr lang="he-IL" smtClean="0"/>
              <a:t>כ"א/שבט/תשפ"ד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C8AE4F7-4FD6-4799-B7C1-7F56E0DBD4F2}" type="slidenum">
              <a:rPr lang="he-IL" smtClean="0"/>
              <a:t>‹#›</a:t>
            </a:fld>
            <a:endParaRPr lang="he-IL"/>
          </a:p>
        </p:txBody>
      </p:sp>
    </p:spTree>
    <p:extLst>
      <p:ext uri="{BB962C8B-B14F-4D97-AF65-F5344CB8AC3E}">
        <p14:creationId xmlns:p14="http://schemas.microsoft.com/office/powerpoint/2010/main" val="896244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196A1C9-B3CC-4D4E-AA51-9398DA262AE6}" type="datetimeFigureOut">
              <a:rPr lang="he-IL" smtClean="0"/>
              <a:t>כ"א/שבט/תשפ"ד</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C8AE4F7-4FD6-4799-B7C1-7F56E0DBD4F2}" type="slidenum">
              <a:rPr lang="he-IL" smtClean="0"/>
              <a:t>‹#›</a:t>
            </a:fld>
            <a:endParaRPr lang="he-IL"/>
          </a:p>
        </p:txBody>
      </p:sp>
    </p:spTree>
    <p:extLst>
      <p:ext uri="{BB962C8B-B14F-4D97-AF65-F5344CB8AC3E}">
        <p14:creationId xmlns:p14="http://schemas.microsoft.com/office/powerpoint/2010/main" val="16067875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7.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2.wav"/><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5.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3.wav"/><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7.png"/><Relationship Id="rId4" Type="http://schemas.microsoft.com/office/2007/relationships/hdphoto" Target="../media/hdphoto6.wdp"/></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jpeg"/><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19.png"/><Relationship Id="rId4" Type="http://schemas.microsoft.com/office/2007/relationships/hdphoto" Target="../media/hdphoto7.wdp"/></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287070" y="1246364"/>
            <a:ext cx="5759355" cy="5509200"/>
          </a:xfrm>
          <a:prstGeom prst="rect">
            <a:avLst/>
          </a:prstGeom>
          <a:solidFill>
            <a:schemeClr val="accent3">
              <a:lumMod val="60000"/>
              <a:lumOff val="40000"/>
            </a:schemeClr>
          </a:solidFill>
          <a:ln w="28575">
            <a:solidFill>
              <a:schemeClr val="tx1"/>
            </a:solidFill>
          </a:ln>
        </p:spPr>
        <p:txBody>
          <a:bodyPr wrap="square" rtlCol="1">
            <a:spAutoFit/>
          </a:bodyPr>
          <a:lstStyle/>
          <a:p>
            <a:r>
              <a:rPr lang="he-IL" sz="3200" dirty="0" smtClean="0">
                <a:latin typeface="David" panose="020E0502060401010101" pitchFamily="34" charset="-79"/>
                <a:cs typeface="David" panose="020E0502060401010101" pitchFamily="34" charset="-79"/>
              </a:rPr>
              <a:t>כולנו זוכרים את המלחמה הגדולה מול פלישתים ושדוד קם ונלחם מול גלית וניצח אותו. </a:t>
            </a:r>
            <a:r>
              <a:rPr lang="he-IL" sz="3200" b="1" dirty="0" smtClean="0">
                <a:latin typeface="David" panose="020E0502060401010101" pitchFamily="34" charset="-79"/>
                <a:cs typeface="David" panose="020E0502060401010101" pitchFamily="34" charset="-79"/>
              </a:rPr>
              <a:t>לגלית היה איש שהחזיק לפניו את המגן והיה צמוד אליו</a:t>
            </a:r>
            <a:r>
              <a:rPr lang="he-IL" sz="3200" dirty="0" smtClean="0">
                <a:latin typeface="David" panose="020E0502060401010101" pitchFamily="34" charset="-79"/>
                <a:cs typeface="David" panose="020E0502060401010101" pitchFamily="34" charset="-79"/>
              </a:rPr>
              <a:t>. לאחר שדוד הפיל את גלית, דוד רצה להוציא את החרב מהנרתיק של גלית, אך לא הצליח. עמד שם אותו איש שהלך לפני גלית ואמר לדוד: אם אראה לך איך לשלוף את החרב ואתגייר, האם תיתן לי אישה טובה מישראל להתחתן? ענה לו כן.</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125105" y="1382841"/>
            <a:ext cx="5759355" cy="2062103"/>
          </a:xfrm>
          <a:prstGeom prst="rect">
            <a:avLst/>
          </a:prstGeom>
          <a:solidFill>
            <a:schemeClr val="accent6">
              <a:lumMod val="60000"/>
              <a:lumOff val="40000"/>
            </a:schemeClr>
          </a:solidFill>
          <a:ln w="28575">
            <a:solidFill>
              <a:schemeClr val="tx1"/>
            </a:solidFill>
          </a:ln>
          <a:scene3d>
            <a:camera prst="orthographicFront"/>
            <a:lightRig rig="threePt" dir="t"/>
          </a:scene3d>
          <a:sp3d>
            <a:bevelT prst="relaxedInset"/>
          </a:sp3d>
        </p:spPr>
        <p:txBody>
          <a:bodyPr wrap="square" rtlCol="1">
            <a:spAutoFit/>
          </a:bodyPr>
          <a:lstStyle/>
          <a:p>
            <a:r>
              <a:rPr lang="he-IL" sz="3200" dirty="0" smtClean="0">
                <a:latin typeface="David" panose="020E0502060401010101" pitchFamily="34" charset="-79"/>
                <a:cs typeface="David" panose="020E0502060401010101" pitchFamily="34" charset="-79"/>
              </a:rPr>
              <a:t>אותו האיש קוראים לו </a:t>
            </a:r>
            <a:r>
              <a:rPr lang="he-IL" sz="3200" b="1" dirty="0" smtClean="0">
                <a:latin typeface="David" panose="020E0502060401010101" pitchFamily="34" charset="-79"/>
                <a:cs typeface="David" panose="020E0502060401010101" pitchFamily="34" charset="-79"/>
              </a:rPr>
              <a:t>"אוריה החיתי" </a:t>
            </a:r>
            <a:r>
              <a:rPr lang="he-IL" sz="3200" dirty="0" smtClean="0">
                <a:latin typeface="David" panose="020E0502060401010101" pitchFamily="34" charset="-79"/>
                <a:cs typeface="David" panose="020E0502060401010101" pitchFamily="34" charset="-79"/>
              </a:rPr>
              <a:t>והוא התגייר והיה ראש הגיבורים בצבא של יואב. ודוד שידך ונתן לו לאישה </a:t>
            </a:r>
            <a:r>
              <a:rPr lang="he-IL" sz="3200" b="1" dirty="0" smtClean="0">
                <a:latin typeface="David" panose="020E0502060401010101" pitchFamily="34" charset="-79"/>
                <a:cs typeface="David" panose="020E0502060401010101" pitchFamily="34" charset="-79"/>
              </a:rPr>
              <a:t>את "בת שבע".  </a:t>
            </a:r>
            <a:endParaRPr lang="he-IL" sz="3200" b="1" dirty="0">
              <a:latin typeface="David" panose="020E0502060401010101" pitchFamily="34" charset="-79"/>
              <a:cs typeface="David" panose="020E0502060401010101" pitchFamily="34" charset="-79"/>
            </a:endParaRPr>
          </a:p>
        </p:txBody>
      </p:sp>
      <p:sp>
        <p:nvSpPr>
          <p:cNvPr id="7" name="מלבן 6"/>
          <p:cNvSpPr/>
          <p:nvPr/>
        </p:nvSpPr>
        <p:spPr>
          <a:xfrm>
            <a:off x="3329369" y="101305"/>
            <a:ext cx="5915402" cy="1015663"/>
          </a:xfrm>
          <a:prstGeom prst="rect">
            <a:avLst/>
          </a:prstGeom>
          <a:solidFill>
            <a:schemeClr val="accent2">
              <a:lumMod val="40000"/>
              <a:lumOff val="60000"/>
            </a:schemeClr>
          </a:solidFill>
        </p:spPr>
        <p:txBody>
          <a:bodyPr wrap="none" lIns="91440" tIns="45720" rIns="91440" bIns="45720">
            <a:spAutoFit/>
          </a:bodyPr>
          <a:lstStyle/>
          <a:p>
            <a:pPr algn="ctr"/>
            <a:r>
              <a:rPr lang="he-IL" sz="60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שמואל ב' פרק יא':</a:t>
            </a:r>
            <a:endParaRPr lang="he-IL" sz="6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8" name="תמונה 7"/>
          <p:cNvPicPr>
            <a:picLocks noChangeAspect="1"/>
          </p:cNvPicPr>
          <p:nvPr/>
        </p:nvPicPr>
        <p:blipFill>
          <a:blip r:embed="rId2"/>
          <a:stretch>
            <a:fillRect/>
          </a:stretch>
        </p:blipFill>
        <p:spPr>
          <a:xfrm>
            <a:off x="523165" y="3548418"/>
            <a:ext cx="5181600" cy="3207146"/>
          </a:xfrm>
          <a:prstGeom prst="rect">
            <a:avLst/>
          </a:prstGeom>
        </p:spPr>
      </p:pic>
      <p:cxnSp>
        <p:nvCxnSpPr>
          <p:cNvPr id="10" name="מחבר חץ ישר 9"/>
          <p:cNvCxnSpPr/>
          <p:nvPr/>
        </p:nvCxnSpPr>
        <p:spPr>
          <a:xfrm flipH="1">
            <a:off x="2893325" y="2975212"/>
            <a:ext cx="4517409" cy="25384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5044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749421" y="179249"/>
            <a:ext cx="7342497" cy="6309420"/>
          </a:xfrm>
          <a:prstGeom prst="rect">
            <a:avLst/>
          </a:prstGeom>
          <a:solidFill>
            <a:schemeClr val="accent2">
              <a:lumMod val="40000"/>
              <a:lumOff val="60000"/>
            </a:schemeClr>
          </a:solidFill>
          <a:ln w="28575">
            <a:solidFill>
              <a:schemeClr val="tx1"/>
            </a:solidFill>
          </a:ln>
        </p:spPr>
        <p:txBody>
          <a:bodyPr wrap="square" rtlCol="1">
            <a:spAutoFit/>
          </a:bodyPr>
          <a:lstStyle/>
          <a:p>
            <a:r>
              <a:rPr lang="he-IL" sz="3600" b="1" dirty="0" smtClean="0">
                <a:latin typeface="David" panose="020E0502060401010101" pitchFamily="34" charset="-79"/>
                <a:cs typeface="David" panose="020E0502060401010101" pitchFamily="34" charset="-79"/>
              </a:rPr>
              <a:t>מי היא בת שבע?</a:t>
            </a:r>
          </a:p>
          <a:p>
            <a:r>
              <a:rPr lang="he-IL" sz="2800" dirty="0" smtClean="0">
                <a:latin typeface="David" panose="020E0502060401010101" pitchFamily="34" charset="-79"/>
                <a:cs typeface="David" panose="020E0502060401010101" pitchFamily="34" charset="-79"/>
              </a:rPr>
              <a:t>לדוד המלך היה יועץ שנקרא "אחיתופל" אדם חכם ובעל עצות טובות. לאחיתופל נולד בן </a:t>
            </a:r>
            <a:r>
              <a:rPr lang="he-IL" sz="2800" b="1" dirty="0" smtClean="0">
                <a:latin typeface="David" panose="020E0502060401010101" pitchFamily="34" charset="-79"/>
                <a:cs typeface="David" panose="020E0502060401010101" pitchFamily="34" charset="-79"/>
              </a:rPr>
              <a:t>בשם "</a:t>
            </a:r>
            <a:r>
              <a:rPr lang="he-IL" sz="2800" b="1" dirty="0" err="1" smtClean="0">
                <a:latin typeface="David" panose="020E0502060401010101" pitchFamily="34" charset="-79"/>
                <a:cs typeface="David" panose="020E0502060401010101" pitchFamily="34" charset="-79"/>
              </a:rPr>
              <a:t>אליעם</a:t>
            </a:r>
            <a:r>
              <a:rPr lang="he-IL" sz="2800" b="1" dirty="0" smtClean="0">
                <a:latin typeface="David" panose="020E0502060401010101" pitchFamily="34" charset="-79"/>
                <a:cs typeface="David" panose="020E0502060401010101" pitchFamily="34" charset="-79"/>
              </a:rPr>
              <a:t>". </a:t>
            </a:r>
            <a:r>
              <a:rPr lang="he-IL" sz="2800" dirty="0" err="1" smtClean="0">
                <a:latin typeface="David" panose="020E0502060401010101" pitchFamily="34" charset="-79"/>
                <a:cs typeface="David" panose="020E0502060401010101" pitchFamily="34" charset="-79"/>
              </a:rPr>
              <a:t>אליעם</a:t>
            </a:r>
            <a:r>
              <a:rPr lang="he-IL" sz="2800" dirty="0" smtClean="0">
                <a:latin typeface="David" panose="020E0502060401010101" pitchFamily="34" charset="-79"/>
                <a:cs typeface="David" panose="020E0502060401010101" pitchFamily="34" charset="-79"/>
              </a:rPr>
              <a:t> התחתן בגיל 7 </a:t>
            </a:r>
            <a:r>
              <a:rPr lang="he-IL" sz="2800" b="1" dirty="0" smtClean="0">
                <a:latin typeface="David" panose="020E0502060401010101" pitchFamily="34" charset="-79"/>
                <a:cs typeface="David" panose="020E0502060401010101" pitchFamily="34" charset="-79"/>
              </a:rPr>
              <a:t>ונולד להם בת וקראו לה "בת שבע".</a:t>
            </a:r>
          </a:p>
          <a:p>
            <a:r>
              <a:rPr lang="he-IL" sz="2800" dirty="0" smtClean="0">
                <a:latin typeface="David" panose="020E0502060401010101" pitchFamily="34" charset="-79"/>
                <a:cs typeface="David" panose="020E0502060401010101" pitchFamily="34" charset="-79"/>
              </a:rPr>
              <a:t>בת שבע הייתה צדיקה וזכתה לרוח הקודש.</a:t>
            </a:r>
          </a:p>
          <a:p>
            <a:r>
              <a:rPr lang="he-IL" sz="2800" dirty="0" smtClean="0">
                <a:latin typeface="David" panose="020E0502060401010101" pitchFamily="34" charset="-79"/>
                <a:cs typeface="David" panose="020E0502060401010101" pitchFamily="34" charset="-79"/>
              </a:rPr>
              <a:t>דוד ביקש </a:t>
            </a:r>
            <a:r>
              <a:rPr lang="he-IL" sz="2800" dirty="0" err="1" smtClean="0">
                <a:latin typeface="David" panose="020E0502060401010101" pitchFamily="34" charset="-79"/>
                <a:cs typeface="David" panose="020E0502060401010101" pitchFamily="34" charset="-79"/>
              </a:rPr>
              <a:t>מאליעם</a:t>
            </a:r>
            <a:r>
              <a:rPr lang="he-IL" sz="2800" dirty="0" smtClean="0">
                <a:latin typeface="David" panose="020E0502060401010101" pitchFamily="34" charset="-79"/>
                <a:cs typeface="David" panose="020E0502060401010101" pitchFamily="34" charset="-79"/>
              </a:rPr>
              <a:t> את בתו בת שבע </a:t>
            </a:r>
            <a:r>
              <a:rPr lang="he-IL" sz="2800" b="1" dirty="0" smtClean="0">
                <a:latin typeface="David" panose="020E0502060401010101" pitchFamily="34" charset="-79"/>
                <a:cs typeface="David" panose="020E0502060401010101" pitchFamily="34" charset="-79"/>
              </a:rPr>
              <a:t>להתחתן עם אוריה החיתי </a:t>
            </a:r>
            <a:r>
              <a:rPr lang="he-IL" sz="2800" dirty="0" smtClean="0">
                <a:latin typeface="David" panose="020E0502060401010101" pitchFamily="34" charset="-79"/>
                <a:cs typeface="David" panose="020E0502060401010101" pitchFamily="34" charset="-79"/>
              </a:rPr>
              <a:t>(לאחר שהבטיח לו דוד). בת שבע תמיד ידעה בתוך ליבה שהיא שייכת לדוד המלך. (כך ראתה ברוח הקודש שעתיד להיוולד לה בן "שלמה" מדוד). אבל </a:t>
            </a:r>
            <a:r>
              <a:rPr lang="he-IL" sz="2800" dirty="0" err="1" smtClean="0">
                <a:latin typeface="David" panose="020E0502060401010101" pitchFamily="34" charset="-79"/>
                <a:cs typeface="David" panose="020E0502060401010101" pitchFamily="34" charset="-79"/>
              </a:rPr>
              <a:t>לבנתיים</a:t>
            </a:r>
            <a:r>
              <a:rPr lang="he-IL" sz="2800" dirty="0" smtClean="0">
                <a:latin typeface="David" panose="020E0502060401010101" pitchFamily="34" charset="-79"/>
                <a:cs typeface="David" panose="020E0502060401010101" pitchFamily="34" charset="-79"/>
              </a:rPr>
              <a:t> הייתה עם אוריה. </a:t>
            </a:r>
          </a:p>
          <a:p>
            <a:r>
              <a:rPr lang="he-IL" sz="3200" b="1" i="1" u="sng" dirty="0" smtClean="0">
                <a:latin typeface="David" panose="020E0502060401010101" pitchFamily="34" charset="-79"/>
                <a:cs typeface="David" panose="020E0502060401010101" pitchFamily="34" charset="-79"/>
              </a:rPr>
              <a:t>נקודה לזכור: </a:t>
            </a:r>
            <a:r>
              <a:rPr lang="he-IL" sz="2800" dirty="0" smtClean="0">
                <a:latin typeface="David" panose="020E0502060401010101" pitchFamily="34" charset="-79"/>
                <a:cs typeface="David" panose="020E0502060401010101" pitchFamily="34" charset="-79"/>
              </a:rPr>
              <a:t>שבת שבע הייתה בגיל 7-8 גם כן שהתחתנה על אוריה וילדה בגיל כזה אבא שלה מקבל את הקידושין שלה , לכן ביקשו את רשות </a:t>
            </a:r>
            <a:r>
              <a:rPr lang="he-IL" sz="2800" dirty="0" err="1" smtClean="0">
                <a:latin typeface="David" panose="020E0502060401010101" pitchFamily="34" charset="-79"/>
                <a:cs typeface="David" panose="020E0502060401010101" pitchFamily="34" charset="-79"/>
              </a:rPr>
              <a:t>אליעם</a:t>
            </a:r>
            <a:r>
              <a:rPr lang="he-IL" sz="2800" dirty="0" smtClean="0">
                <a:latin typeface="David" panose="020E0502060401010101" pitchFamily="34" charset="-79"/>
                <a:cs typeface="David" panose="020E0502060401010101" pitchFamily="34" charset="-79"/>
              </a:rPr>
              <a:t>.</a:t>
            </a:r>
          </a:p>
          <a:p>
            <a:r>
              <a:rPr lang="he-IL" sz="2800" dirty="0" smtClean="0">
                <a:latin typeface="David" panose="020E0502060401010101" pitchFamily="34" charset="-79"/>
                <a:cs typeface="David" panose="020E0502060401010101" pitchFamily="34" charset="-79"/>
              </a:rPr>
              <a:t>ואם תרצה שתגדל יכולה לצאת מאותם נישואין. </a:t>
            </a:r>
          </a:p>
        </p:txBody>
      </p:sp>
      <p:pic>
        <p:nvPicPr>
          <p:cNvPr id="2" name="תמונה 1"/>
          <p:cNvPicPr>
            <a:picLocks noChangeAspect="1"/>
          </p:cNvPicPr>
          <p:nvPr/>
        </p:nvPicPr>
        <p:blipFill>
          <a:blip r:embed="rId3">
            <a:extLst>
              <a:ext uri="{BEBA8EAE-BF5A-486C-A8C5-ECC9F3942E4B}">
                <a14:imgProps xmlns:a14="http://schemas.microsoft.com/office/drawing/2010/main">
                  <a14:imgLayer r:embed="rId4">
                    <a14:imgEffect>
                      <a14:backgroundRemoval t="1471" b="98897" l="1081" r="96757"/>
                    </a14:imgEffect>
                  </a14:imgLayer>
                </a14:imgProps>
              </a:ext>
            </a:extLst>
          </a:blip>
          <a:stretch>
            <a:fillRect/>
          </a:stretch>
        </p:blipFill>
        <p:spPr>
          <a:xfrm>
            <a:off x="1160061" y="479500"/>
            <a:ext cx="4407936" cy="6480858"/>
          </a:xfrm>
          <a:prstGeom prst="rect">
            <a:avLst/>
          </a:prstGeom>
        </p:spPr>
      </p:pic>
    </p:spTree>
    <p:extLst>
      <p:ext uri="{BB962C8B-B14F-4D97-AF65-F5344CB8AC3E}">
        <p14:creationId xmlns:p14="http://schemas.microsoft.com/office/powerpoint/2010/main" val="2128428416"/>
      </p:ext>
    </p:extLst>
  </p:cSld>
  <p:clrMapOvr>
    <a:masterClrMapping/>
  </p:clrMapOvr>
  <mc:AlternateContent xmlns:mc="http://schemas.openxmlformats.org/markup-compatibility/2006">
    <mc:Choice xmlns:p14="http://schemas.microsoft.com/office/powerpoint/2010/main" Requires="p14">
      <p:transition spd="slow" p14:dur="1500">
        <p:split orient="vert"/>
        <p:sndAc>
          <p:stSnd>
            <p:snd r:embed="rId2" name="click.wav"/>
          </p:stSnd>
        </p:sndAc>
      </p:transition>
    </mc:Choice>
    <mc:Fallback>
      <p:transition spd="slow">
        <p:split orient="vert"/>
        <p:sndAc>
          <p:stSnd>
            <p:snd r:embed="rId2" name="click.wav"/>
          </p:stSnd>
        </p:sndAc>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3082" y="494154"/>
            <a:ext cx="5363568" cy="5016758"/>
          </a:xfrm>
          <a:prstGeom prst="rect">
            <a:avLst/>
          </a:prstGeom>
          <a:solidFill>
            <a:schemeClr val="accent2">
              <a:lumMod val="60000"/>
              <a:lumOff val="40000"/>
            </a:schemeClr>
          </a:solidFill>
          <a:ln w="28575">
            <a:solidFill>
              <a:schemeClr val="tx1"/>
            </a:solidFill>
          </a:ln>
          <a:scene3d>
            <a:camera prst="perspectiveRight"/>
            <a:lightRig rig="threePt" dir="t"/>
          </a:scene3d>
        </p:spPr>
        <p:txBody>
          <a:bodyPr wrap="square" rtlCol="1">
            <a:spAutoFit/>
          </a:bodyPr>
          <a:lstStyle/>
          <a:p>
            <a:r>
              <a:rPr lang="he-IL" sz="3200" b="1" u="sng" dirty="0" smtClean="0">
                <a:latin typeface="David" panose="020E0502060401010101" pitchFamily="34" charset="-79"/>
                <a:cs typeface="David" panose="020E0502060401010101" pitchFamily="34" charset="-79"/>
              </a:rPr>
              <a:t>חיילי בית דוד לפני מלחמה:</a:t>
            </a:r>
          </a:p>
          <a:p>
            <a:r>
              <a:rPr lang="he-IL" sz="3200" dirty="0" smtClean="0">
                <a:latin typeface="David" panose="020E0502060401010101" pitchFamily="34" charset="-79"/>
                <a:cs typeface="David" panose="020E0502060401010101" pitchFamily="34" charset="-79"/>
              </a:rPr>
              <a:t>כל החיילים של דוד המלך, כשהיו יוצאים לקרב היו מגרשים את הנשים שלהם, כדי שאם חס ושלום לו בשבי אצל האויב- האישה שלהם לא תישאר עגונה (אישה שנשואה ובעלה נעלם ולא חזר) , אלא תוכל להתחתן עם מישהו אחר, ולבסוף, כשהיו חוזרים בשלום- היו מתחתנים שוב. </a:t>
            </a:r>
            <a:endParaRPr lang="he-IL" sz="3200" dirty="0">
              <a:latin typeface="David" panose="020E0502060401010101" pitchFamily="34" charset="-79"/>
              <a:cs typeface="David" panose="020E0502060401010101" pitchFamily="34" charset="-79"/>
            </a:endParaRPr>
          </a:p>
        </p:txBody>
      </p:sp>
      <p:sp>
        <p:nvSpPr>
          <p:cNvPr id="3" name="TextBox 2"/>
          <p:cNvSpPr txBox="1"/>
          <p:nvPr/>
        </p:nvSpPr>
        <p:spPr>
          <a:xfrm>
            <a:off x="6317776" y="54081"/>
            <a:ext cx="5759355" cy="5509200"/>
          </a:xfrm>
          <a:prstGeom prst="rect">
            <a:avLst/>
          </a:prstGeom>
          <a:solidFill>
            <a:schemeClr val="accent4">
              <a:lumMod val="60000"/>
              <a:lumOff val="40000"/>
            </a:schemeClr>
          </a:solidFill>
          <a:ln w="28575">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שאל דוד המלך את הקב"ה:</a:t>
            </a:r>
          </a:p>
          <a:p>
            <a:r>
              <a:rPr lang="he-IL" sz="3200" dirty="0" smtClean="0">
                <a:latin typeface="David" panose="020E0502060401010101" pitchFamily="34" charset="-79"/>
                <a:cs typeface="David" panose="020E0502060401010101" pitchFamily="34" charset="-79"/>
              </a:rPr>
              <a:t>ריבונו של עולם למה בתפילת שמונה עשרה אומרים "אלוקי אברהם.. יצחק.. יעקב.. ולא אומרים גם כן </a:t>
            </a:r>
            <a:r>
              <a:rPr lang="he-IL" sz="3200" b="1" dirty="0" smtClean="0">
                <a:latin typeface="David" panose="020E0502060401010101" pitchFamily="34" charset="-79"/>
                <a:cs typeface="David" panose="020E0502060401010101" pitchFamily="34" charset="-79"/>
              </a:rPr>
              <a:t>"אלוקי דוד"? </a:t>
            </a:r>
            <a:r>
              <a:rPr lang="he-IL" sz="3200" dirty="0" smtClean="0">
                <a:latin typeface="David" panose="020E0502060401010101" pitchFamily="34" charset="-79"/>
                <a:cs typeface="David" panose="020E0502060401010101" pitchFamily="34" charset="-79"/>
              </a:rPr>
              <a:t>ענה לו ה' בגלל ששלושת האבות עמדו בניסיון, לכן זכו להגיע למדרגה כזו. </a:t>
            </a:r>
          </a:p>
          <a:p>
            <a:r>
              <a:rPr lang="he-IL" sz="3200" dirty="0" smtClean="0">
                <a:latin typeface="David" panose="020E0502060401010101" pitchFamily="34" charset="-79"/>
                <a:cs typeface="David" panose="020E0502060401010101" pitchFamily="34" charset="-79"/>
              </a:rPr>
              <a:t>אמר דוד: אם כך תנסה גם אותי ותראה שגם אני אצליח לעמוד. </a:t>
            </a:r>
          </a:p>
          <a:p>
            <a:r>
              <a:rPr lang="he-IL" sz="3200" b="1" dirty="0" smtClean="0">
                <a:latin typeface="David" panose="020E0502060401010101" pitchFamily="34" charset="-79"/>
                <a:cs typeface="David" panose="020E0502060401010101" pitchFamily="34" charset="-79"/>
              </a:rPr>
              <a:t>אמר לו ה' אתן לך ניסיון גדול, ותראה שלא תצליח לעמוד בו. </a:t>
            </a:r>
            <a:endParaRPr lang="he-IL" sz="3200" b="1"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3">
            <a:extLst>
              <a:ext uri="{BEBA8EAE-BF5A-486C-A8C5-ECC9F3942E4B}">
                <a14:imgProps xmlns:a14="http://schemas.microsoft.com/office/drawing/2010/main">
                  <a14:imgLayer r:embed="rId4">
                    <a14:imgEffect>
                      <a14:backgroundRemoval t="417" b="100000" l="0" r="98095"/>
                    </a14:imgEffect>
                  </a14:imgLayer>
                </a14:imgProps>
              </a:ext>
            </a:extLst>
          </a:blip>
          <a:stretch>
            <a:fillRect/>
          </a:stretch>
        </p:blipFill>
        <p:spPr>
          <a:xfrm>
            <a:off x="7010970" y="4954138"/>
            <a:ext cx="1665879" cy="1903862"/>
          </a:xfrm>
          <a:prstGeom prst="rect">
            <a:avLst/>
          </a:prstGeom>
        </p:spPr>
      </p:pic>
      <p:pic>
        <p:nvPicPr>
          <p:cNvPr id="5" name="תמונה 4"/>
          <p:cNvPicPr>
            <a:picLocks noChangeAspect="1"/>
          </p:cNvPicPr>
          <p:nvPr/>
        </p:nvPicPr>
        <p:blipFill>
          <a:blip r:embed="rId5">
            <a:extLst>
              <a:ext uri="{BEBA8EAE-BF5A-486C-A8C5-ECC9F3942E4B}">
                <a14:imgProps xmlns:a14="http://schemas.microsoft.com/office/drawing/2010/main">
                  <a14:imgLayer r:embed="rId6">
                    <a14:imgEffect>
                      <a14:backgroundRemoval t="2186" b="98907" l="0" r="98545"/>
                    </a14:imgEffect>
                  </a14:imgLayer>
                </a14:imgProps>
              </a:ext>
            </a:extLst>
          </a:blip>
          <a:stretch>
            <a:fillRect/>
          </a:stretch>
        </p:blipFill>
        <p:spPr>
          <a:xfrm>
            <a:off x="9126" y="4707731"/>
            <a:ext cx="3601562" cy="2396676"/>
          </a:xfrm>
          <a:prstGeom prst="rect">
            <a:avLst/>
          </a:prstGeom>
        </p:spPr>
      </p:pic>
    </p:spTree>
    <p:extLst>
      <p:ext uri="{BB962C8B-B14F-4D97-AF65-F5344CB8AC3E}">
        <p14:creationId xmlns:p14="http://schemas.microsoft.com/office/powerpoint/2010/main" val="80594849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invX="1"/>
        <p:sndAc>
          <p:stSnd>
            <p:snd r:embed="rId2" name="wind.wav"/>
          </p:stSnd>
        </p:sndAc>
      </p:transition>
    </mc:Choice>
    <mc:Fallback>
      <p:transition spd="slow">
        <p:fade/>
        <p:sndAc>
          <p:stSnd>
            <p:snd r:embed="rId2" name="wind.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circle(in)">
                                      <p:cBhvr>
                                        <p:cTn id="21" dur="2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arn(inVertical)">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389480" y="2826127"/>
            <a:ext cx="4614081" cy="3539430"/>
          </a:xfrm>
          <a:prstGeom prst="rect">
            <a:avLst/>
          </a:prstGeom>
          <a:solidFill>
            <a:schemeClr val="accent3">
              <a:lumMod val="60000"/>
              <a:lumOff val="40000"/>
            </a:schemeClr>
          </a:solidFill>
          <a:ln w="28575">
            <a:solidFill>
              <a:schemeClr val="tx1"/>
            </a:solidFill>
          </a:ln>
          <a:scene3d>
            <a:camera prst="perspectiveLeft"/>
            <a:lightRig rig="threePt" dir="t"/>
          </a:scene3d>
        </p:spPr>
        <p:txBody>
          <a:bodyPr wrap="square" rtlCol="1">
            <a:spAutoFit/>
          </a:bodyPr>
          <a:lstStyle/>
          <a:p>
            <a:r>
              <a:rPr lang="he-IL" sz="3200" dirty="0" smtClean="0">
                <a:latin typeface="David" panose="020E0502060401010101" pitchFamily="34" charset="-79"/>
                <a:cs typeface="David" panose="020E0502060401010101" pitchFamily="34" charset="-79"/>
              </a:rPr>
              <a:t>לאחר המלחמה עם צבא ארם ועמון, בלית ברירה כל העמים של ארם </a:t>
            </a:r>
            <a:r>
              <a:rPr lang="he-IL" sz="3200" dirty="0" err="1" smtClean="0">
                <a:latin typeface="David" panose="020E0502060401010101" pitchFamily="34" charset="-79"/>
                <a:cs typeface="David" panose="020E0502060401010101" pitchFamily="34" charset="-79"/>
              </a:rPr>
              <a:t>וכו</a:t>
            </a:r>
            <a:r>
              <a:rPr lang="he-IL" sz="3200" dirty="0" smtClean="0">
                <a:latin typeface="David" panose="020E0502060401010101" pitchFamily="34" charset="-79"/>
                <a:cs typeface="David" panose="020E0502060401010101" pitchFamily="34" charset="-79"/>
              </a:rPr>
              <a:t> הסכימו והפכו להיות עבדים של דוד. אבל עמון עצמם לא הסכימו להשלים עם דוד. </a:t>
            </a:r>
            <a:r>
              <a:rPr lang="he-IL" sz="3200" b="1" dirty="0" smtClean="0">
                <a:latin typeface="David" panose="020E0502060401010101" pitchFamily="34" charset="-79"/>
                <a:cs typeface="David" panose="020E0502060401010101" pitchFamily="34" charset="-79"/>
              </a:rPr>
              <a:t>שנה שלימה חיכה דוד אולי </a:t>
            </a:r>
            <a:r>
              <a:rPr lang="he-IL" sz="3200" b="1" dirty="0" err="1" smtClean="0">
                <a:latin typeface="David" panose="020E0502060401010101" pitchFamily="34" charset="-79"/>
                <a:cs typeface="David" panose="020E0502060401010101" pitchFamily="34" charset="-79"/>
              </a:rPr>
              <a:t>יכנעו</a:t>
            </a:r>
            <a:r>
              <a:rPr lang="he-IL" sz="3200" b="1" dirty="0" smtClean="0">
                <a:latin typeface="David" panose="020E0502060401010101" pitchFamily="34" charset="-79"/>
                <a:cs typeface="David" panose="020E0502060401010101" pitchFamily="34" charset="-79"/>
              </a:rPr>
              <a:t>.</a:t>
            </a:r>
            <a:endParaRPr lang="he-IL" sz="3200" b="1" dirty="0">
              <a:latin typeface="David" panose="020E0502060401010101" pitchFamily="34" charset="-79"/>
              <a:cs typeface="David" panose="020E0502060401010101" pitchFamily="34" charset="-79"/>
            </a:endParaRPr>
          </a:p>
        </p:txBody>
      </p:sp>
      <p:sp>
        <p:nvSpPr>
          <p:cNvPr id="3" name="TextBox 2"/>
          <p:cNvSpPr txBox="1"/>
          <p:nvPr/>
        </p:nvSpPr>
        <p:spPr>
          <a:xfrm>
            <a:off x="6225655" y="163773"/>
            <a:ext cx="5759355" cy="2554545"/>
          </a:xfrm>
          <a:prstGeom prst="rect">
            <a:avLst/>
          </a:prstGeom>
          <a:solidFill>
            <a:schemeClr val="accent2">
              <a:lumMod val="60000"/>
              <a:lumOff val="40000"/>
            </a:schemeClr>
          </a:solidFill>
          <a:ln w="28575">
            <a:solidFill>
              <a:schemeClr val="tx1"/>
            </a:solidFill>
          </a:ln>
        </p:spPr>
        <p:txBody>
          <a:bodyPr wrap="square" rtlCol="1">
            <a:spAutoFit/>
          </a:bodyPr>
          <a:lstStyle/>
          <a:p>
            <a:r>
              <a:rPr lang="he-IL" sz="3200" dirty="0" smtClean="0">
                <a:latin typeface="David" panose="020E0502060401010101" pitchFamily="34" charset="-79"/>
                <a:cs typeface="David" panose="020E0502060401010101" pitchFamily="34" charset="-79"/>
              </a:rPr>
              <a:t>א וַיְהִי </a:t>
            </a:r>
            <a:r>
              <a:rPr lang="he-IL" sz="3200" b="1" dirty="0" smtClean="0">
                <a:latin typeface="David" panose="020E0502060401010101" pitchFamily="34" charset="-79"/>
                <a:cs typeface="David" panose="020E0502060401010101" pitchFamily="34" charset="-79"/>
              </a:rPr>
              <a:t>לִתְשׁוּבַת הַשָּׁנָה </a:t>
            </a:r>
            <a:r>
              <a:rPr lang="he-IL" sz="3200" dirty="0" smtClean="0">
                <a:latin typeface="David" panose="020E0502060401010101" pitchFamily="34" charset="-79"/>
                <a:cs typeface="David" panose="020E0502060401010101" pitchFamily="34" charset="-79"/>
              </a:rPr>
              <a:t>לְעֵת צֵאת הַמְּלָאכִים, וַיִּשְׁלַח דָּוִד אֶת-יוֹאָב וְאֶת-עֲבָדָיו עִמּוֹ וְאֶת-כָּל-יִשְׂרָאֵל וַיַּשְׁחִתוּ אֶת-בְּנֵי עַמּוֹן, </a:t>
            </a:r>
            <a:r>
              <a:rPr lang="he-IL" sz="3200" b="1" dirty="0" smtClean="0">
                <a:latin typeface="David" panose="020E0502060401010101" pitchFamily="34" charset="-79"/>
                <a:cs typeface="David" panose="020E0502060401010101" pitchFamily="34" charset="-79"/>
              </a:rPr>
              <a:t>וַיָּצֻרוּ, עַל-רַבָּה</a:t>
            </a:r>
            <a:r>
              <a:rPr lang="he-IL" sz="3200" dirty="0" smtClean="0">
                <a:latin typeface="David" panose="020E0502060401010101" pitchFamily="34" charset="-79"/>
                <a:cs typeface="David" panose="020E0502060401010101" pitchFamily="34" charset="-79"/>
              </a:rPr>
              <a:t>; וְדָוִד, יוֹשֵׁב בִּירוּשָׁלִָם. </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163773" y="163773"/>
            <a:ext cx="5759355" cy="5016758"/>
          </a:xfrm>
          <a:prstGeom prst="rect">
            <a:avLst/>
          </a:prstGeom>
          <a:solidFill>
            <a:schemeClr val="accent6">
              <a:lumMod val="60000"/>
              <a:lumOff val="40000"/>
            </a:schemeClr>
          </a:solidFill>
          <a:ln w="28575">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א</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לקראת סיום השנה </a:t>
            </a:r>
            <a:r>
              <a:rPr lang="he-IL" sz="2800" dirty="0" smtClean="0">
                <a:latin typeface="David" panose="020E0502060401010101" pitchFamily="34" charset="-79"/>
                <a:cs typeface="David" panose="020E0502060401010101" pitchFamily="34" charset="-79"/>
              </a:rPr>
              <a:t>(שהשדה מלאה בעצים עם פירות) </a:t>
            </a:r>
            <a:r>
              <a:rPr lang="he-IL" sz="3200" dirty="0" smtClean="0">
                <a:latin typeface="David" panose="020E0502060401010101" pitchFamily="34" charset="-79"/>
                <a:cs typeface="David" panose="020E0502060401010101" pitchFamily="34" charset="-79"/>
              </a:rPr>
              <a:t>והוא זמן שהמלכים יוצאים לאסוף פירות ולהאכיל את הסוסים שלהם. שלח דוד את יואב שר צבאו ואת כל עבדיו וצבא ישראל להילחם מול עמון. ועם ישראל השחיתו במלחמה את ארץ בני עמון. </a:t>
            </a:r>
            <a:r>
              <a:rPr lang="he-IL" sz="3200" b="1" dirty="0" smtClean="0">
                <a:latin typeface="David" panose="020E0502060401010101" pitchFamily="34" charset="-79"/>
                <a:cs typeface="David" panose="020E0502060401010101" pitchFamily="34" charset="-79"/>
              </a:rPr>
              <a:t>ושמו מצור על העיר "רבת עמון". </a:t>
            </a:r>
            <a:r>
              <a:rPr lang="he-IL" sz="3200" dirty="0" smtClean="0">
                <a:latin typeface="David" panose="020E0502060401010101" pitchFamily="34" charset="-79"/>
                <a:cs typeface="David" panose="020E0502060401010101" pitchFamily="34" charset="-79"/>
              </a:rPr>
              <a:t>ודוד נישאר בירושלים והתפלל עליהם שיצליחו במלחמה.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3"/>
          <a:stretch>
            <a:fillRect/>
          </a:stretch>
        </p:blipFill>
        <p:spPr>
          <a:xfrm>
            <a:off x="466840" y="4880371"/>
            <a:ext cx="2112587" cy="158866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תמונה 5"/>
          <p:cNvPicPr>
            <a:picLocks noChangeAspect="1"/>
          </p:cNvPicPr>
          <p:nvPr/>
        </p:nvPicPr>
        <p:blipFill>
          <a:blip r:embed="rId4"/>
          <a:stretch>
            <a:fillRect/>
          </a:stretch>
        </p:blipFill>
        <p:spPr>
          <a:xfrm>
            <a:off x="5540991" y="5179408"/>
            <a:ext cx="2241005" cy="1678591"/>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7" name="TextBox 6"/>
          <p:cNvSpPr txBox="1"/>
          <p:nvPr/>
        </p:nvSpPr>
        <p:spPr>
          <a:xfrm>
            <a:off x="5387063" y="5213039"/>
            <a:ext cx="846161" cy="923330"/>
          </a:xfrm>
          <a:prstGeom prst="rect">
            <a:avLst/>
          </a:prstGeom>
          <a:noFill/>
        </p:spPr>
        <p:txBody>
          <a:bodyPr wrap="square" rtlCol="1">
            <a:spAutoFit/>
          </a:bodyPr>
          <a:lstStyle/>
          <a:p>
            <a:r>
              <a:rPr lang="he-IL" b="1" dirty="0" smtClean="0"/>
              <a:t>שדה מלאה תבואה</a:t>
            </a:r>
            <a:endParaRPr lang="he-IL" b="1" dirty="0"/>
          </a:p>
        </p:txBody>
      </p:sp>
      <p:sp>
        <p:nvSpPr>
          <p:cNvPr id="8" name="TextBox 7"/>
          <p:cNvSpPr txBox="1"/>
          <p:nvPr/>
        </p:nvSpPr>
        <p:spPr>
          <a:xfrm>
            <a:off x="1913503" y="5557038"/>
            <a:ext cx="846161" cy="923330"/>
          </a:xfrm>
          <a:prstGeom prst="rect">
            <a:avLst/>
          </a:prstGeom>
          <a:noFill/>
        </p:spPr>
        <p:txBody>
          <a:bodyPr wrap="square" rtlCol="1">
            <a:spAutoFit/>
          </a:bodyPr>
          <a:lstStyle/>
          <a:p>
            <a:r>
              <a:rPr lang="he-IL" b="1" dirty="0" smtClean="0"/>
              <a:t>מצור על העיר.</a:t>
            </a:r>
            <a:endParaRPr lang="he-IL" b="1" dirty="0"/>
          </a:p>
        </p:txBody>
      </p:sp>
    </p:spTree>
    <p:extLst>
      <p:ext uri="{BB962C8B-B14F-4D97-AF65-F5344CB8AC3E}">
        <p14:creationId xmlns:p14="http://schemas.microsoft.com/office/powerpoint/2010/main" val="302932831"/>
      </p:ext>
    </p:extLst>
  </p:cSld>
  <p:clrMapOvr>
    <a:masterClrMapping/>
  </p:clrMapOvr>
  <p:transition spd="slow">
    <p:wheel spokes="1"/>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down)">
                                      <p:cBhvr>
                                        <p:cTn id="34" dur="5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circle(in)">
                                      <p:cBhvr>
                                        <p:cTn id="3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9182" y="2634017"/>
            <a:ext cx="6114197" cy="4031873"/>
          </a:xfrm>
          <a:prstGeom prst="rect">
            <a:avLst/>
          </a:prstGeom>
          <a:solidFill>
            <a:schemeClr val="accent6">
              <a:lumMod val="60000"/>
              <a:lumOff val="40000"/>
            </a:schemeClr>
          </a:solidFill>
          <a:ln w="28575">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המשך: </a:t>
            </a:r>
            <a:r>
              <a:rPr lang="he-IL" sz="3200" dirty="0" smtClean="0">
                <a:latin typeface="David" panose="020E0502060401010101" pitchFamily="34" charset="-79"/>
                <a:cs typeface="David" panose="020E0502060401010101" pitchFamily="34" charset="-79"/>
              </a:rPr>
              <a:t>מתחת למכסה הייתה בת שבע הגרושה של אוריה החיתי (שכן כל מי שיוצא למלחמה נותן גט) והיא בדיוק הייתה חופפת את שערה (שאסור לאף אחד לראות שער של אישה שהיה מכוסה). והחץ פגע במקום בציפור במכסה , והמכסה נפל ודוד ראה מולו את בת שבע. (דוד לא ידע מי היא)</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518615" y="217982"/>
            <a:ext cx="11473217" cy="1077218"/>
          </a:xfrm>
          <a:prstGeom prst="rect">
            <a:avLst/>
          </a:prstGeom>
          <a:solidFill>
            <a:schemeClr val="accent4">
              <a:lumMod val="60000"/>
              <a:lumOff val="4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ב</a:t>
            </a:r>
            <a:r>
              <a:rPr lang="he-IL" sz="3200" dirty="0" smtClean="0">
                <a:latin typeface="David" panose="020E0502060401010101" pitchFamily="34" charset="-79"/>
                <a:cs typeface="David" panose="020E0502060401010101" pitchFamily="34" charset="-79"/>
              </a:rPr>
              <a:t> וַיְהִי לְעֵת הָעֶרֶב, </a:t>
            </a:r>
            <a:r>
              <a:rPr lang="he-IL" sz="3200" dirty="0" err="1" smtClean="0">
                <a:latin typeface="David" panose="020E0502060401010101" pitchFamily="34" charset="-79"/>
                <a:cs typeface="David" panose="020E0502060401010101" pitchFamily="34" charset="-79"/>
              </a:rPr>
              <a:t>וַיָּקָם</a:t>
            </a:r>
            <a:r>
              <a:rPr lang="he-IL" sz="3200" dirty="0" smtClean="0">
                <a:latin typeface="David" panose="020E0502060401010101" pitchFamily="34" charset="-79"/>
                <a:cs typeface="David" panose="020E0502060401010101" pitchFamily="34" charset="-79"/>
              </a:rPr>
              <a:t> דָּוִד מֵעַל מִשְׁכָּבוֹ </a:t>
            </a:r>
            <a:r>
              <a:rPr lang="he-IL" sz="3200" b="1" dirty="0" smtClean="0">
                <a:latin typeface="David" panose="020E0502060401010101" pitchFamily="34" charset="-79"/>
                <a:cs typeface="David" panose="020E0502060401010101" pitchFamily="34" charset="-79"/>
              </a:rPr>
              <a:t>וַיִּתְהַלֵּךְ עַל-גַּג בֵּית-הַמֶּלֶךְ</a:t>
            </a:r>
            <a:r>
              <a:rPr lang="he-IL" sz="3200" dirty="0" smtClean="0">
                <a:latin typeface="David" panose="020E0502060401010101" pitchFamily="34" charset="-79"/>
                <a:cs typeface="David" panose="020E0502060401010101" pitchFamily="34" charset="-79"/>
              </a:rPr>
              <a:t>, וַיַּרְא </a:t>
            </a:r>
            <a:r>
              <a:rPr lang="he-IL" sz="3200" dirty="0" err="1" smtClean="0">
                <a:latin typeface="David" panose="020E0502060401010101" pitchFamily="34" charset="-79"/>
                <a:cs typeface="David" panose="020E0502060401010101" pitchFamily="34" charset="-79"/>
              </a:rPr>
              <a:t>אִשָּׁה</a:t>
            </a:r>
            <a:r>
              <a:rPr lang="he-IL" sz="3200" dirty="0" smtClean="0">
                <a:latin typeface="David" panose="020E0502060401010101" pitchFamily="34" charset="-79"/>
                <a:cs typeface="David" panose="020E0502060401010101" pitchFamily="34" charset="-79"/>
              </a:rPr>
              <a:t> רֹחֶצֶת, מֵעַל הַגָּג; </a:t>
            </a:r>
            <a:r>
              <a:rPr lang="he-IL" sz="3200" dirty="0" err="1" smtClean="0">
                <a:latin typeface="David" panose="020E0502060401010101" pitchFamily="34" charset="-79"/>
                <a:cs typeface="David" panose="020E0502060401010101" pitchFamily="34" charset="-79"/>
              </a:rPr>
              <a:t>וְהָאִשָּׁה</a:t>
            </a:r>
            <a:r>
              <a:rPr lang="he-IL" sz="3200" dirty="0" smtClean="0">
                <a:latin typeface="David" panose="020E0502060401010101" pitchFamily="34" charset="-79"/>
                <a:cs typeface="David" panose="020E0502060401010101" pitchFamily="34" charset="-79"/>
              </a:rPr>
              <a:t>, טוֹבַת מַרְאֶה מְאֹד. </a:t>
            </a:r>
          </a:p>
        </p:txBody>
      </p:sp>
      <p:sp>
        <p:nvSpPr>
          <p:cNvPr id="5" name="TextBox 4"/>
          <p:cNvSpPr txBox="1"/>
          <p:nvPr/>
        </p:nvSpPr>
        <p:spPr>
          <a:xfrm>
            <a:off x="6441743" y="2634016"/>
            <a:ext cx="5550089" cy="4031873"/>
          </a:xfrm>
          <a:prstGeom prst="rect">
            <a:avLst/>
          </a:prstGeom>
          <a:solidFill>
            <a:schemeClr val="accent2">
              <a:lumMod val="60000"/>
              <a:lumOff val="40000"/>
            </a:schemeClr>
          </a:solidFill>
          <a:ln w="28575">
            <a:solidFill>
              <a:schemeClr val="tx1"/>
            </a:solidFill>
          </a:ln>
        </p:spPr>
        <p:txBody>
          <a:bodyPr wrap="square" rtlCol="1">
            <a:spAutoFit/>
          </a:bodyPr>
          <a:lstStyle/>
          <a:p>
            <a:r>
              <a:rPr lang="he-IL" sz="3200" dirty="0" smtClean="0">
                <a:latin typeface="David" panose="020E0502060401010101" pitchFamily="34" charset="-79"/>
                <a:cs typeface="David" panose="020E0502060401010101" pitchFamily="34" charset="-79"/>
              </a:rPr>
              <a:t>דוד לאחר שנמנם קצת בשעת הצהריים עלה והתהלך על גג הבית שלו. לפתע ראה ציפור יפה ומיוחדת ורצה לצוד אותה (חז"ל גילו שהציפור הייתה יצר הרע והתחפש כדי להעמיד את דוד </a:t>
            </a:r>
            <a:r>
              <a:rPr lang="he-IL" sz="3200" dirty="0" err="1" smtClean="0">
                <a:latin typeface="David" panose="020E0502060401010101" pitchFamily="34" charset="-79"/>
                <a:cs typeface="David" panose="020E0502060401010101" pitchFamily="34" charset="-79"/>
              </a:rPr>
              <a:t>בנסיון</a:t>
            </a:r>
            <a:r>
              <a:rPr lang="he-IL" sz="3200" dirty="0" smtClean="0">
                <a:latin typeface="David" panose="020E0502060401010101" pitchFamily="34" charset="-79"/>
                <a:cs typeface="David" panose="020E0502060401010101" pitchFamily="34" charset="-79"/>
              </a:rPr>
              <a:t>). דוד לקח וירה כמה פעמים חיצים. לפתע הציפור צנחה ונפלה על מכסה גדול.</a:t>
            </a:r>
            <a:endParaRPr lang="he-IL" sz="3200" dirty="0">
              <a:latin typeface="David" panose="020E0502060401010101" pitchFamily="34" charset="-79"/>
              <a:cs typeface="David" panose="020E0502060401010101" pitchFamily="34" charset="-79"/>
            </a:endParaRPr>
          </a:p>
        </p:txBody>
      </p:sp>
      <p:pic>
        <p:nvPicPr>
          <p:cNvPr id="6" name="תמונה 5"/>
          <p:cNvPicPr>
            <a:picLocks noChangeAspect="1"/>
          </p:cNvPicPr>
          <p:nvPr/>
        </p:nvPicPr>
        <p:blipFill>
          <a:blip r:embed="rId2">
            <a:extLst>
              <a:ext uri="{BEBA8EAE-BF5A-486C-A8C5-ECC9F3942E4B}">
                <a14:imgProps xmlns:a14="http://schemas.microsoft.com/office/drawing/2010/main">
                  <a14:imgLayer r:embed="rId3">
                    <a14:imgEffect>
                      <a14:backgroundRemoval t="3556" b="100000" l="1333" r="97778"/>
                    </a14:imgEffect>
                  </a14:imgLayer>
                </a14:imgProps>
              </a:ext>
            </a:extLst>
          </a:blip>
          <a:stretch>
            <a:fillRect/>
          </a:stretch>
        </p:blipFill>
        <p:spPr>
          <a:xfrm>
            <a:off x="9009585" y="1275873"/>
            <a:ext cx="1298826" cy="1298826"/>
          </a:xfrm>
          <a:prstGeom prst="rect">
            <a:avLst/>
          </a:prstGeom>
        </p:spPr>
      </p:pic>
      <p:pic>
        <p:nvPicPr>
          <p:cNvPr id="7" name="תמונה 6"/>
          <p:cNvPicPr>
            <a:picLocks noChangeAspect="1"/>
          </p:cNvPicPr>
          <p:nvPr/>
        </p:nvPicPr>
        <p:blipFill>
          <a:blip r:embed="rId4"/>
          <a:stretch>
            <a:fillRect/>
          </a:stretch>
        </p:blipFill>
        <p:spPr>
          <a:xfrm>
            <a:off x="2041525" y="1335190"/>
            <a:ext cx="1298826" cy="1298826"/>
          </a:xfrm>
          <a:prstGeom prst="rect">
            <a:avLst/>
          </a:prstGeom>
        </p:spPr>
      </p:pic>
      <p:pic>
        <p:nvPicPr>
          <p:cNvPr id="8" name="תמונה 7"/>
          <p:cNvPicPr>
            <a:picLocks noChangeAspect="1"/>
          </p:cNvPicPr>
          <p:nvPr/>
        </p:nvPicPr>
        <p:blipFill>
          <a:blip r:embed="rId5">
            <a:extLst>
              <a:ext uri="{BEBA8EAE-BF5A-486C-A8C5-ECC9F3942E4B}">
                <a14:imgProps xmlns:a14="http://schemas.microsoft.com/office/drawing/2010/main">
                  <a14:imgLayer r:embed="rId6">
                    <a14:imgEffect>
                      <a14:backgroundRemoval t="10383" b="67213" l="2182" r="96364"/>
                    </a14:imgEffect>
                  </a14:imgLayer>
                </a14:imgProps>
              </a:ext>
            </a:extLst>
          </a:blip>
          <a:stretch>
            <a:fillRect/>
          </a:stretch>
        </p:blipFill>
        <p:spPr>
          <a:xfrm>
            <a:off x="4210441" y="594076"/>
            <a:ext cx="4965403" cy="3304250"/>
          </a:xfrm>
          <a:prstGeom prst="rect">
            <a:avLst/>
          </a:prstGeom>
        </p:spPr>
      </p:pic>
    </p:spTree>
    <p:extLst>
      <p:ext uri="{BB962C8B-B14F-4D97-AF65-F5344CB8AC3E}">
        <p14:creationId xmlns:p14="http://schemas.microsoft.com/office/powerpoint/2010/main" val="2531323486"/>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circle(in)">
                                      <p:cBhvr>
                                        <p:cTn id="21" dur="20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6373504" cy="6370975"/>
          </a:xfrm>
          <a:prstGeom prst="rect">
            <a:avLst/>
          </a:prstGeom>
          <a:solidFill>
            <a:schemeClr val="accent6">
              <a:lumMod val="60000"/>
              <a:lumOff val="40000"/>
            </a:schemeClr>
          </a:solidFill>
          <a:ln w="28575">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ג</a:t>
            </a:r>
            <a:r>
              <a:rPr lang="he-IL" sz="3200" dirty="0" smtClean="0">
                <a:latin typeface="David" panose="020E0502060401010101" pitchFamily="34" charset="-79"/>
                <a:cs typeface="David" panose="020E0502060401010101" pitchFamily="34" charset="-79"/>
              </a:rPr>
              <a:t>. שלח דוד לבדוק ולחקור מי היא האישה. ואמרו לו- הרי היא בת שבע בתו של </a:t>
            </a:r>
            <a:r>
              <a:rPr lang="he-IL" sz="3200" dirty="0" err="1" smtClean="0">
                <a:latin typeface="David" panose="020E0502060401010101" pitchFamily="34" charset="-79"/>
                <a:cs typeface="David" panose="020E0502060401010101" pitchFamily="34" charset="-79"/>
              </a:rPr>
              <a:t>אליעם</a:t>
            </a:r>
            <a:r>
              <a:rPr lang="he-IL" sz="3200" dirty="0" smtClean="0">
                <a:latin typeface="David" panose="020E0502060401010101" pitchFamily="34" charset="-79"/>
                <a:cs typeface="David" panose="020E0502060401010101" pitchFamily="34" charset="-79"/>
              </a:rPr>
              <a:t> אשתו של אוריה החיתי.</a:t>
            </a:r>
          </a:p>
          <a:p>
            <a:r>
              <a:rPr lang="he-IL" sz="3200" b="1" u="sng" dirty="0" smtClean="0">
                <a:latin typeface="David" panose="020E0502060401010101" pitchFamily="34" charset="-79"/>
                <a:cs typeface="David" panose="020E0502060401010101" pitchFamily="34" charset="-79"/>
              </a:rPr>
              <a:t>ד</a:t>
            </a:r>
            <a:r>
              <a:rPr lang="he-IL" sz="3200" dirty="0" smtClean="0">
                <a:latin typeface="David" panose="020E0502060401010101" pitchFamily="34" charset="-79"/>
                <a:cs typeface="David" panose="020E0502060401010101" pitchFamily="34" charset="-79"/>
              </a:rPr>
              <a:t>. ופה היה הניסיון של דוד </a:t>
            </a:r>
            <a:r>
              <a:rPr lang="he-IL" sz="2800" dirty="0" smtClean="0">
                <a:latin typeface="David" panose="020E0502060401010101" pitchFamily="34" charset="-79"/>
                <a:cs typeface="David" panose="020E0502060401010101" pitchFamily="34" charset="-79"/>
              </a:rPr>
              <a:t>(מצד אחד בת שבע הייתה גרושה ומותרת להתחתן, אבל מצד שני אם אוריה ישוב מהמלחמה, ירצה לחזור אליה שוב) </a:t>
            </a:r>
            <a:r>
              <a:rPr lang="he-IL" sz="3200" dirty="0" smtClean="0">
                <a:latin typeface="David" panose="020E0502060401010101" pitchFamily="34" charset="-79"/>
                <a:cs typeface="David" panose="020E0502060401010101" pitchFamily="34" charset="-79"/>
              </a:rPr>
              <a:t>דוד שלח והביא את בת שבע אליו וגרה אתו כמה ימים והיא הייתה טהורה</a:t>
            </a:r>
            <a:r>
              <a:rPr lang="he-IL" sz="2800" dirty="0" smtClean="0">
                <a:latin typeface="David" panose="020E0502060401010101" pitchFamily="34" charset="-79"/>
                <a:cs typeface="David" panose="020E0502060401010101" pitchFamily="34" charset="-79"/>
              </a:rPr>
              <a:t>.(וכמו שאמרנו שבת שבע ברוח הקודש ידעה שהיא אמורה להתחתן עם דוד) </a:t>
            </a:r>
            <a:r>
              <a:rPr lang="he-IL" sz="3200" dirty="0" smtClean="0">
                <a:latin typeface="David" panose="020E0502060401010101" pitchFamily="34" charset="-79"/>
                <a:cs typeface="David" panose="020E0502060401010101" pitchFamily="34" charset="-79"/>
              </a:rPr>
              <a:t>ולאחר מכן חזרה לביתה.</a:t>
            </a:r>
          </a:p>
          <a:p>
            <a:r>
              <a:rPr lang="he-IL" sz="3200" b="1" u="sng" dirty="0" smtClean="0">
                <a:latin typeface="David" panose="020E0502060401010101" pitchFamily="34" charset="-79"/>
                <a:cs typeface="David" panose="020E0502060401010101" pitchFamily="34" charset="-79"/>
              </a:rPr>
              <a:t>ה</a:t>
            </a:r>
            <a:r>
              <a:rPr lang="he-IL" sz="3200" dirty="0" smtClean="0">
                <a:latin typeface="David" panose="020E0502060401010101" pitchFamily="34" charset="-79"/>
                <a:cs typeface="David" panose="020E0502060401010101" pitchFamily="34" charset="-79"/>
              </a:rPr>
              <a:t>. ולאחר כמה זמן נודע שבת שבע בהריון, ושלחה שליח שיגיד לדוד שהיא בהריון.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550924" y="109183"/>
            <a:ext cx="5459105" cy="4031873"/>
          </a:xfrm>
          <a:prstGeom prst="rect">
            <a:avLst/>
          </a:prstGeom>
          <a:solidFill>
            <a:schemeClr val="accent1">
              <a:lumMod val="40000"/>
              <a:lumOff val="60000"/>
            </a:schemeClr>
          </a:solidFill>
        </p:spPr>
        <p:txBody>
          <a:bodyPr wrap="square">
            <a:spAutoFit/>
          </a:bodyPr>
          <a:lstStyle/>
          <a:p>
            <a:pPr lvl="0"/>
            <a:r>
              <a:rPr lang="he-IL" sz="3200" b="1" u="sng" dirty="0">
                <a:solidFill>
                  <a:prstClr val="black"/>
                </a:solidFill>
                <a:latin typeface="David" panose="020E0502060401010101" pitchFamily="34" charset="-79"/>
                <a:cs typeface="David" panose="020E0502060401010101" pitchFamily="34" charset="-79"/>
              </a:rPr>
              <a:t> ג </a:t>
            </a:r>
            <a:r>
              <a:rPr lang="he-IL" sz="3200" dirty="0">
                <a:solidFill>
                  <a:prstClr val="black"/>
                </a:solidFill>
                <a:latin typeface="David" panose="020E0502060401010101" pitchFamily="34" charset="-79"/>
                <a:cs typeface="David" panose="020E0502060401010101" pitchFamily="34" charset="-79"/>
              </a:rPr>
              <a:t>וַיִּשְׁלַח דָּוִד, </a:t>
            </a:r>
            <a:r>
              <a:rPr lang="he-IL" sz="3200" dirty="0" err="1">
                <a:solidFill>
                  <a:prstClr val="black"/>
                </a:solidFill>
                <a:latin typeface="David" panose="020E0502060401010101" pitchFamily="34" charset="-79"/>
                <a:cs typeface="David" panose="020E0502060401010101" pitchFamily="34" charset="-79"/>
              </a:rPr>
              <a:t>וַיִּדְרֹש</a:t>
            </a:r>
            <a:r>
              <a:rPr lang="he-IL" sz="3200" dirty="0">
                <a:solidFill>
                  <a:prstClr val="black"/>
                </a:solidFill>
                <a:latin typeface="David" panose="020E0502060401010101" pitchFamily="34" charset="-79"/>
                <a:cs typeface="David" panose="020E0502060401010101" pitchFamily="34" charset="-79"/>
              </a:rPr>
              <a:t>ׁ לָאִשָּׁה; וַיֹּאמֶר, </a:t>
            </a:r>
            <a:r>
              <a:rPr lang="he-IL" sz="3200" b="1" dirty="0">
                <a:solidFill>
                  <a:prstClr val="black"/>
                </a:solidFill>
                <a:latin typeface="David" panose="020E0502060401010101" pitchFamily="34" charset="-79"/>
                <a:cs typeface="David" panose="020E0502060401010101" pitchFamily="34" charset="-79"/>
              </a:rPr>
              <a:t>הֲלוֹא-זֹאת בַּת-שֶׁבַע </a:t>
            </a:r>
            <a:r>
              <a:rPr lang="he-IL" sz="3200" b="1" dirty="0" err="1">
                <a:solidFill>
                  <a:prstClr val="black"/>
                </a:solidFill>
                <a:latin typeface="David" panose="020E0502060401010101" pitchFamily="34" charset="-79"/>
                <a:cs typeface="David" panose="020E0502060401010101" pitchFamily="34" charset="-79"/>
              </a:rPr>
              <a:t>בַּת-אֱלִיעָם</a:t>
            </a:r>
            <a:r>
              <a:rPr lang="he-IL" sz="3200" b="1" dirty="0">
                <a:solidFill>
                  <a:prstClr val="black"/>
                </a:solidFill>
                <a:latin typeface="David" panose="020E0502060401010101" pitchFamily="34" charset="-79"/>
                <a:cs typeface="David" panose="020E0502060401010101" pitchFamily="34" charset="-79"/>
              </a:rPr>
              <a:t>--אֵשֶׁת, אוּרִיָּה </a:t>
            </a:r>
            <a:r>
              <a:rPr lang="he-IL" sz="3200" b="1" dirty="0" err="1">
                <a:solidFill>
                  <a:prstClr val="black"/>
                </a:solidFill>
                <a:latin typeface="David" panose="020E0502060401010101" pitchFamily="34" charset="-79"/>
                <a:cs typeface="David" panose="020E0502060401010101" pitchFamily="34" charset="-79"/>
              </a:rPr>
              <a:t>הַחִתִּי</a:t>
            </a:r>
            <a:r>
              <a:rPr lang="he-IL" sz="3200" b="1" dirty="0">
                <a:solidFill>
                  <a:prstClr val="black"/>
                </a:solidFill>
                <a:latin typeface="David" panose="020E0502060401010101" pitchFamily="34" charset="-79"/>
                <a:cs typeface="David" panose="020E0502060401010101" pitchFamily="34" charset="-79"/>
              </a:rPr>
              <a:t>. </a:t>
            </a:r>
            <a:endParaRPr lang="he-IL" sz="3200" b="1" dirty="0" smtClean="0">
              <a:solidFill>
                <a:prstClr val="black"/>
              </a:solidFill>
              <a:latin typeface="David" panose="020E0502060401010101" pitchFamily="34" charset="-79"/>
              <a:cs typeface="David" panose="020E0502060401010101" pitchFamily="34" charset="-79"/>
            </a:endParaRPr>
          </a:p>
          <a:p>
            <a:pPr lvl="0"/>
            <a:r>
              <a:rPr lang="he-IL" sz="3200" b="1" u="sng" dirty="0">
                <a:solidFill>
                  <a:prstClr val="black"/>
                </a:solidFill>
                <a:latin typeface="David" panose="020E0502060401010101" pitchFamily="34" charset="-79"/>
                <a:cs typeface="David" panose="020E0502060401010101" pitchFamily="34" charset="-79"/>
              </a:rPr>
              <a:t>ד</a:t>
            </a:r>
            <a:r>
              <a:rPr lang="he-IL" sz="3200" dirty="0">
                <a:solidFill>
                  <a:prstClr val="black"/>
                </a:solidFill>
                <a:latin typeface="David" panose="020E0502060401010101" pitchFamily="34" charset="-79"/>
                <a:cs typeface="David" panose="020E0502060401010101" pitchFamily="34" charset="-79"/>
              </a:rPr>
              <a:t> וַיִּשְׁלַח דָּוִד מַלְאָכִים </a:t>
            </a:r>
            <a:r>
              <a:rPr lang="he-IL" sz="3200" dirty="0" err="1">
                <a:solidFill>
                  <a:prstClr val="black"/>
                </a:solidFill>
                <a:latin typeface="David" panose="020E0502060401010101" pitchFamily="34" charset="-79"/>
                <a:cs typeface="David" panose="020E0502060401010101" pitchFamily="34" charset="-79"/>
              </a:rPr>
              <a:t>וַיִּקָּחֶה</a:t>
            </a:r>
            <a:r>
              <a:rPr lang="he-IL" sz="3200" dirty="0">
                <a:solidFill>
                  <a:prstClr val="black"/>
                </a:solidFill>
                <a:latin typeface="David" panose="020E0502060401010101" pitchFamily="34" charset="-79"/>
                <a:cs typeface="David" panose="020E0502060401010101" pitchFamily="34" charset="-79"/>
              </a:rPr>
              <a:t>ָ, וַתָּבוֹא אֵלָיו וַיִּשְׁכַּב עִמָּהּ, וְהִיא מִתְקַדֶּשֶׁת, </a:t>
            </a:r>
            <a:r>
              <a:rPr lang="he-IL" sz="3200" dirty="0" err="1">
                <a:solidFill>
                  <a:prstClr val="black"/>
                </a:solidFill>
                <a:latin typeface="David" panose="020E0502060401010101" pitchFamily="34" charset="-79"/>
                <a:cs typeface="David" panose="020E0502060401010101" pitchFamily="34" charset="-79"/>
              </a:rPr>
              <a:t>מִטֻּמְאָתָה</a:t>
            </a:r>
            <a:r>
              <a:rPr lang="he-IL" sz="3200" dirty="0">
                <a:solidFill>
                  <a:prstClr val="black"/>
                </a:solidFill>
                <a:latin typeface="David" panose="020E0502060401010101" pitchFamily="34" charset="-79"/>
                <a:cs typeface="David" panose="020E0502060401010101" pitchFamily="34" charset="-79"/>
              </a:rPr>
              <a:t>ּ; וַתָּשָׁב, אֶל-בֵּיתָהּ.  </a:t>
            </a:r>
            <a:endParaRPr lang="he-IL" sz="3200" dirty="0" smtClean="0">
              <a:solidFill>
                <a:prstClr val="black"/>
              </a:solidFill>
              <a:latin typeface="David" panose="020E0502060401010101" pitchFamily="34" charset="-79"/>
              <a:cs typeface="David" panose="020E0502060401010101" pitchFamily="34" charset="-79"/>
            </a:endParaRPr>
          </a:p>
          <a:p>
            <a:pPr lvl="0"/>
            <a:r>
              <a:rPr lang="he-IL" sz="3200" b="1" u="sng" dirty="0" smtClean="0">
                <a:solidFill>
                  <a:prstClr val="black"/>
                </a:solidFill>
                <a:latin typeface="David" panose="020E0502060401010101" pitchFamily="34" charset="-79"/>
                <a:cs typeface="David" panose="020E0502060401010101" pitchFamily="34" charset="-79"/>
              </a:rPr>
              <a:t>ה</a:t>
            </a:r>
            <a:r>
              <a:rPr lang="he-IL" sz="3200" dirty="0" smtClean="0">
                <a:solidFill>
                  <a:prstClr val="black"/>
                </a:solidFill>
                <a:latin typeface="David" panose="020E0502060401010101" pitchFamily="34" charset="-79"/>
                <a:cs typeface="David" panose="020E0502060401010101" pitchFamily="34" charset="-79"/>
              </a:rPr>
              <a:t> </a:t>
            </a:r>
            <a:r>
              <a:rPr lang="he-IL" sz="3200" dirty="0" err="1">
                <a:solidFill>
                  <a:prstClr val="black"/>
                </a:solidFill>
                <a:latin typeface="David" panose="020E0502060401010101" pitchFamily="34" charset="-79"/>
                <a:cs typeface="David" panose="020E0502060401010101" pitchFamily="34" charset="-79"/>
              </a:rPr>
              <a:t>וַתַּהַר</a:t>
            </a:r>
            <a:r>
              <a:rPr lang="he-IL" sz="3200" dirty="0">
                <a:solidFill>
                  <a:prstClr val="black"/>
                </a:solidFill>
                <a:latin typeface="David" panose="020E0502060401010101" pitchFamily="34" charset="-79"/>
                <a:cs typeface="David" panose="020E0502060401010101" pitchFamily="34" charset="-79"/>
              </a:rPr>
              <a:t>, </a:t>
            </a:r>
            <a:r>
              <a:rPr lang="he-IL" sz="3200" dirty="0" err="1">
                <a:solidFill>
                  <a:prstClr val="black"/>
                </a:solidFill>
                <a:latin typeface="David" panose="020E0502060401010101" pitchFamily="34" charset="-79"/>
                <a:cs typeface="David" panose="020E0502060401010101" pitchFamily="34" charset="-79"/>
              </a:rPr>
              <a:t>הָאִשָּׁה</a:t>
            </a:r>
            <a:r>
              <a:rPr lang="he-IL" sz="3200" dirty="0">
                <a:solidFill>
                  <a:prstClr val="black"/>
                </a:solidFill>
                <a:latin typeface="David" panose="020E0502060401010101" pitchFamily="34" charset="-79"/>
                <a:cs typeface="David" panose="020E0502060401010101" pitchFamily="34" charset="-79"/>
              </a:rPr>
              <a:t>; וַתִּשְׁלַח </a:t>
            </a:r>
            <a:r>
              <a:rPr lang="he-IL" sz="3200" dirty="0" err="1">
                <a:solidFill>
                  <a:prstClr val="black"/>
                </a:solidFill>
                <a:latin typeface="David" panose="020E0502060401010101" pitchFamily="34" charset="-79"/>
                <a:cs typeface="David" panose="020E0502060401010101" pitchFamily="34" charset="-79"/>
              </a:rPr>
              <a:t>וַתַּגֵּד</a:t>
            </a:r>
            <a:r>
              <a:rPr lang="he-IL" sz="3200" dirty="0">
                <a:solidFill>
                  <a:prstClr val="black"/>
                </a:solidFill>
                <a:latin typeface="David" panose="020E0502060401010101" pitchFamily="34" charset="-79"/>
                <a:cs typeface="David" panose="020E0502060401010101" pitchFamily="34" charset="-79"/>
              </a:rPr>
              <a:t> לְדָוִד, וַתֹּאמֶר הָרָה אָנֹכִי. </a:t>
            </a:r>
            <a:endParaRPr lang="he-IL" sz="3200" dirty="0">
              <a:solidFill>
                <a:prstClr val="black"/>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369542835"/>
      </p:ext>
    </p:extLst>
  </p:cSld>
  <p:clrMapOvr>
    <a:masterClrMapping/>
  </p:clrMapOvr>
  <mc:AlternateContent xmlns:mc="http://schemas.openxmlformats.org/markup-compatibility/2006">
    <mc:Choice xmlns:p14="http://schemas.microsoft.com/office/powerpoint/2010/main" Requires="p14">
      <p:transition spd="slow" p14:dur="1200">
        <p14:prism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circle(in)">
                                      <p:cBhvr>
                                        <p:cTn id="17"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8280" y="122830"/>
            <a:ext cx="6337111" cy="6432530"/>
          </a:xfrm>
          <a:prstGeom prst="rect">
            <a:avLst/>
          </a:prstGeom>
          <a:solidFill>
            <a:schemeClr val="accent6">
              <a:lumMod val="60000"/>
              <a:lumOff val="40000"/>
            </a:schemeClr>
          </a:solidFill>
          <a:ln w="28575">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ו</a:t>
            </a:r>
            <a:r>
              <a:rPr lang="he-IL" sz="3200" dirty="0" smtClean="0">
                <a:latin typeface="David" panose="020E0502060401010101" pitchFamily="34" charset="-79"/>
                <a:cs typeface="David" panose="020E0502060401010101" pitchFamily="34" charset="-79"/>
              </a:rPr>
              <a:t>. דוד שלח שליח ליואב שישלח אליו את אוריה החיתי מהמלחמה , ושלח יואב את אוריה אל דוד. </a:t>
            </a:r>
          </a:p>
          <a:p>
            <a:r>
              <a:rPr lang="he-IL" sz="3200" b="1" u="sng" dirty="0" smtClean="0">
                <a:latin typeface="David" panose="020E0502060401010101" pitchFamily="34" charset="-79"/>
                <a:cs typeface="David" panose="020E0502060401010101" pitchFamily="34" charset="-79"/>
              </a:rPr>
              <a:t>ז</a:t>
            </a:r>
            <a:r>
              <a:rPr lang="he-IL" sz="3200" dirty="0" smtClean="0">
                <a:latin typeface="David" panose="020E0502060401010101" pitchFamily="34" charset="-79"/>
                <a:cs typeface="David" panose="020E0502060401010101" pitchFamily="34" charset="-79"/>
              </a:rPr>
              <a:t>. הגיע אוריה אל דוד, ודוד החל להתעניין, האם שלום ליואב, ומה המצב של אנשי הצבא? ואיך מתנהלת המלחמה? </a:t>
            </a:r>
          </a:p>
          <a:p>
            <a:r>
              <a:rPr lang="he-IL" sz="3200" b="1" u="sng"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דוד אמר לאוריה גש לבית שלך, </a:t>
            </a:r>
            <a:r>
              <a:rPr lang="he-IL" sz="3200" b="1" dirty="0" smtClean="0">
                <a:latin typeface="David" panose="020E0502060401010101" pitchFamily="34" charset="-79"/>
                <a:cs typeface="David" panose="020E0502060401010101" pitchFamily="34" charset="-79"/>
              </a:rPr>
              <a:t>ותתרענן ותרחץ את רגליך </a:t>
            </a:r>
            <a:r>
              <a:rPr lang="he-IL" sz="3200" dirty="0" smtClean="0">
                <a:latin typeface="David" panose="020E0502060401010101" pitchFamily="34" charset="-79"/>
                <a:cs typeface="David" panose="020E0502060401010101" pitchFamily="34" charset="-79"/>
              </a:rPr>
              <a:t>וגם תחזור שוב ותיקח את בת שבע לאשתך (</a:t>
            </a:r>
            <a:r>
              <a:rPr lang="he-IL" sz="2800" dirty="0" smtClean="0">
                <a:latin typeface="David" panose="020E0502060401010101" pitchFamily="34" charset="-79"/>
                <a:cs typeface="David" panose="020E0502060401010101" pitchFamily="34" charset="-79"/>
              </a:rPr>
              <a:t>וכך יחשוב שההיריון של בת שבע שלו</a:t>
            </a:r>
            <a:r>
              <a:rPr lang="he-IL" sz="3200" dirty="0" smtClean="0">
                <a:latin typeface="David" panose="020E0502060401010101" pitchFamily="34" charset="-79"/>
                <a:cs typeface="David" panose="020E0502060401010101" pitchFamily="34" charset="-79"/>
              </a:rPr>
              <a:t>).</a:t>
            </a:r>
          </a:p>
          <a:p>
            <a:r>
              <a:rPr lang="he-IL" sz="3200" dirty="0" smtClean="0">
                <a:latin typeface="David" panose="020E0502060401010101" pitchFamily="34" charset="-79"/>
                <a:cs typeface="David" panose="020E0502060401010101" pitchFamily="34" charset="-79"/>
              </a:rPr>
              <a:t>ויצא אוריה מבית המלך והובילו אחריו סעודה מבית המלך </a:t>
            </a:r>
            <a:r>
              <a:rPr lang="he-IL" sz="2800" dirty="0" smtClean="0">
                <a:latin typeface="David" panose="020E0502060401010101" pitchFamily="34" charset="-79"/>
                <a:cs typeface="David" panose="020E0502060401010101" pitchFamily="34" charset="-79"/>
              </a:rPr>
              <a:t>(שכך ייטיב ליבו ויחזיר אליו את בת שבע).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578220" y="129737"/>
            <a:ext cx="5445457" cy="4524315"/>
          </a:xfrm>
          <a:prstGeom prst="rect">
            <a:avLst/>
          </a:prstGeom>
          <a:solidFill>
            <a:schemeClr val="accent5">
              <a:lumMod val="20000"/>
              <a:lumOff val="8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ו</a:t>
            </a:r>
            <a:r>
              <a:rPr lang="he-IL" sz="3200" dirty="0" smtClean="0">
                <a:latin typeface="David" panose="020E0502060401010101" pitchFamily="34" charset="-79"/>
                <a:cs typeface="David" panose="020E0502060401010101" pitchFamily="34" charset="-79"/>
              </a:rPr>
              <a:t> וַיִּשְׁלַח דָּוִד, אֶל-יוֹאָב, </a:t>
            </a:r>
            <a:r>
              <a:rPr lang="he-IL" sz="3200" b="1" dirty="0" smtClean="0">
                <a:latin typeface="David" panose="020E0502060401010101" pitchFamily="34" charset="-79"/>
                <a:cs typeface="David" panose="020E0502060401010101" pitchFamily="34" charset="-79"/>
              </a:rPr>
              <a:t>שְׁלַח אֵלַי, אֶת-אוּרִיָּה </a:t>
            </a:r>
            <a:r>
              <a:rPr lang="he-IL" sz="3200" b="1" dirty="0" err="1" smtClean="0">
                <a:latin typeface="David" panose="020E0502060401010101" pitchFamily="34" charset="-79"/>
                <a:cs typeface="David" panose="020E0502060401010101" pitchFamily="34" charset="-79"/>
              </a:rPr>
              <a:t>הַחִתִּי</a:t>
            </a:r>
            <a:r>
              <a:rPr lang="he-IL" sz="3200" dirty="0" smtClean="0">
                <a:latin typeface="David" panose="020E0502060401010101" pitchFamily="34" charset="-79"/>
                <a:cs typeface="David" panose="020E0502060401010101" pitchFamily="34" charset="-79"/>
              </a:rPr>
              <a:t>; וַיִּשְׁלַח יוֹאָב אֶת-אוּרִיָּה, אֶל-דָּוִד.  </a:t>
            </a:r>
          </a:p>
          <a:p>
            <a:r>
              <a:rPr lang="he-IL" sz="3200" b="1" u="sng" dirty="0" smtClean="0">
                <a:latin typeface="David" panose="020E0502060401010101" pitchFamily="34" charset="-79"/>
                <a:cs typeface="David" panose="020E0502060401010101" pitchFamily="34" charset="-79"/>
              </a:rPr>
              <a:t>ז</a:t>
            </a:r>
            <a:r>
              <a:rPr lang="he-IL" sz="3200" dirty="0" smtClean="0">
                <a:latin typeface="David" panose="020E0502060401010101" pitchFamily="34" charset="-79"/>
                <a:cs typeface="David" panose="020E0502060401010101" pitchFamily="34" charset="-79"/>
              </a:rPr>
              <a:t> וַיָּבֹא אוּרִיָּה, אֵלָיו; וַיִּשְׁאַל דָּוִד, לִשְׁלוֹם יוֹאָב וְלִשְׁלוֹם הָעָם, וְלִשְׁלוֹם, הַמִּלְחָמָה. </a:t>
            </a:r>
          </a:p>
          <a:p>
            <a:r>
              <a:rPr lang="he-IL" sz="3200" b="1" u="sng"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וַיֹּאמֶר דָּוִד לְאוּרִיָּה, </a:t>
            </a:r>
            <a:r>
              <a:rPr lang="he-IL" sz="3200" b="1" dirty="0" smtClean="0">
                <a:latin typeface="David" panose="020E0502060401010101" pitchFamily="34" charset="-79"/>
                <a:cs typeface="David" panose="020E0502060401010101" pitchFamily="34" charset="-79"/>
              </a:rPr>
              <a:t>רֵד לְבֵיתְךָ וּרְחַץ רַגְלֶיךָ</a:t>
            </a:r>
            <a:r>
              <a:rPr lang="he-IL" sz="3200" dirty="0" smtClean="0">
                <a:latin typeface="David" panose="020E0502060401010101" pitchFamily="34" charset="-79"/>
                <a:cs typeface="David" panose="020E0502060401010101" pitchFamily="34" charset="-79"/>
              </a:rPr>
              <a:t>; וַיֵּצֵא אוּרִיָּה מִבֵּית הַמֶּלֶךְ, וַתֵּצֵא אַחֲרָיו מַשְׂאַת הַמֶּלֶךְ. </a:t>
            </a:r>
            <a:endParaRPr lang="he-IL" sz="32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a:stretch>
            <a:fillRect/>
          </a:stretch>
        </p:blipFill>
        <p:spPr>
          <a:xfrm>
            <a:off x="6798646" y="4654052"/>
            <a:ext cx="3737426" cy="2143125"/>
          </a:xfrm>
          <a:prstGeom prst="rect">
            <a:avLst/>
          </a:prstGeom>
        </p:spPr>
      </p:pic>
    </p:spTree>
    <p:extLst>
      <p:ext uri="{BB962C8B-B14F-4D97-AF65-F5344CB8AC3E}">
        <p14:creationId xmlns:p14="http://schemas.microsoft.com/office/powerpoint/2010/main" val="822558239"/>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 calcmode="lin" valueType="num">
                                      <p:cBhvr>
                                        <p:cTn id="22"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4" dur="500"/>
                                        <p:tgtEl>
                                          <p:spTgt spid="4">
                                            <p:txEl>
                                              <p:pRg st="2" end="2"/>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 calcmode="lin" valueType="num">
                                      <p:cBhvr>
                                        <p:cTn id="27"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8"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29" dur="500"/>
                                        <p:tgtEl>
                                          <p:spTgt spid="4">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3774" y="122830"/>
            <a:ext cx="6564572" cy="6678751"/>
          </a:xfrm>
          <a:prstGeom prst="rect">
            <a:avLst/>
          </a:prstGeom>
          <a:blipFill>
            <a:blip r:embed="rId2"/>
            <a:tile tx="0" ty="0" sx="100000" sy="100000" flip="none" algn="tl"/>
          </a:blipFill>
          <a:ln w="28575">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ט</a:t>
            </a:r>
            <a:r>
              <a:rPr lang="he-IL" sz="3200" dirty="0" smtClean="0">
                <a:latin typeface="David" panose="020E0502060401010101" pitchFamily="34" charset="-79"/>
                <a:cs typeface="David" panose="020E0502060401010101" pitchFamily="34" charset="-79"/>
              </a:rPr>
              <a:t>. </a:t>
            </a:r>
            <a:r>
              <a:rPr lang="he-IL" sz="3000" dirty="0" smtClean="0">
                <a:latin typeface="David" panose="020E0502060401010101" pitchFamily="34" charset="-79"/>
                <a:cs typeface="David" panose="020E0502060401010101" pitchFamily="34" charset="-79"/>
              </a:rPr>
              <a:t>אוריה נישאר לנוח מול פתח בית המלך ביחד עם כל השומרים של דוד. ולא ירד לבית שלו כמו שציווה אותו דוד.</a:t>
            </a:r>
          </a:p>
          <a:p>
            <a:r>
              <a:rPr lang="he-IL" sz="3200" b="1" u="sng" dirty="0" smtClean="0">
                <a:latin typeface="David" panose="020E0502060401010101" pitchFamily="34" charset="-79"/>
                <a:cs typeface="David" panose="020E0502060401010101" pitchFamily="34" charset="-79"/>
              </a:rPr>
              <a:t>י. </a:t>
            </a:r>
            <a:r>
              <a:rPr lang="he-IL" sz="3000" dirty="0" smtClean="0">
                <a:latin typeface="David" panose="020E0502060401010101" pitchFamily="34" charset="-79"/>
                <a:cs typeface="David" panose="020E0502060401010101" pitchFamily="34" charset="-79"/>
              </a:rPr>
              <a:t>למחרת באו וסיפרו לדוד שאוריה לא הלך לבית שלו. קרא דוד לאוריה ואמר לו- הרי מדרך מעייפת הגעת לכאן למה לא ירדת לאכול ולרחוץ רגליך</a:t>
            </a:r>
            <a:r>
              <a:rPr lang="he-IL" sz="3200" dirty="0" smtClean="0">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(דוד פנה אליו בלשון רכה ולא בכעס).</a:t>
            </a:r>
          </a:p>
          <a:p>
            <a:r>
              <a:rPr lang="he-IL" sz="3200" b="1" u="sng" dirty="0" smtClean="0">
                <a:latin typeface="David" panose="020E0502060401010101" pitchFamily="34" charset="-79"/>
                <a:cs typeface="David" panose="020E0502060401010101" pitchFamily="34" charset="-79"/>
              </a:rPr>
              <a:t>יא</a:t>
            </a:r>
            <a:r>
              <a:rPr lang="he-IL" sz="3200" dirty="0" smtClean="0">
                <a:latin typeface="David" panose="020E0502060401010101" pitchFamily="34" charset="-79"/>
                <a:cs typeface="David" panose="020E0502060401010101" pitchFamily="34" charset="-79"/>
              </a:rPr>
              <a:t>. </a:t>
            </a:r>
            <a:r>
              <a:rPr lang="he-IL" sz="3000" dirty="0" smtClean="0">
                <a:latin typeface="David" panose="020E0502060401010101" pitchFamily="34" charset="-79"/>
                <a:cs typeface="David" panose="020E0502060401010101" pitchFamily="34" charset="-79"/>
              </a:rPr>
              <a:t>ענה אוריה לדוד: ארון ה' </a:t>
            </a:r>
            <a:r>
              <a:rPr lang="he-IL" sz="2800" dirty="0" smtClean="0">
                <a:latin typeface="David" panose="020E0502060401010101" pitchFamily="34" charset="-79"/>
                <a:cs typeface="David" panose="020E0502060401010101" pitchFamily="34" charset="-79"/>
              </a:rPr>
              <a:t>(שבו אורים ותומים) </a:t>
            </a:r>
            <a:r>
              <a:rPr lang="he-IL" sz="3000" dirty="0" smtClean="0">
                <a:latin typeface="David" panose="020E0502060401010101" pitchFamily="34" charset="-79"/>
                <a:cs typeface="David" panose="020E0502060401010101" pitchFamily="34" charset="-79"/>
              </a:rPr>
              <a:t>וישראל ושבט יהודה נמצאים </a:t>
            </a:r>
            <a:r>
              <a:rPr lang="he-IL" sz="3200" dirty="0" smtClean="0">
                <a:latin typeface="David" panose="020E0502060401010101" pitchFamily="34" charset="-79"/>
                <a:cs typeface="David" panose="020E0502060401010101" pitchFamily="34" charset="-79"/>
              </a:rPr>
              <a:t>בסוכות </a:t>
            </a:r>
            <a:r>
              <a:rPr lang="he-IL" sz="2800" dirty="0" smtClean="0">
                <a:latin typeface="David" panose="020E0502060401010101" pitchFamily="34" charset="-79"/>
                <a:cs typeface="David" panose="020E0502060401010101" pitchFamily="34" charset="-79"/>
              </a:rPr>
              <a:t>(אוהל עראי) </a:t>
            </a:r>
            <a:r>
              <a:rPr lang="he-IL" sz="3000" dirty="0" smtClean="0">
                <a:latin typeface="David" panose="020E0502060401010101" pitchFamily="34" charset="-79"/>
                <a:cs typeface="David" panose="020E0502060401010101" pitchFamily="34" charset="-79"/>
              </a:rPr>
              <a:t>ואדוני יואב שר הצבא, ועבדי אדוני המלך נמצאים על פני השדה . </a:t>
            </a:r>
            <a:r>
              <a:rPr lang="he-IL" sz="3000" b="1" dirty="0" smtClean="0">
                <a:latin typeface="David" panose="020E0502060401010101" pitchFamily="34" charset="-79"/>
                <a:cs typeface="David" panose="020E0502060401010101" pitchFamily="34" charset="-79"/>
              </a:rPr>
              <a:t>ואיך אני אכנס לביתי לאכול ולשתות ולהיות עם אשתי. נשבע אני שלא אלך לביתי כפי שאתה מבקש ממני. </a:t>
            </a:r>
            <a:endParaRPr lang="he-IL" sz="3000" b="1" dirty="0">
              <a:latin typeface="David" panose="020E0502060401010101" pitchFamily="34" charset="-79"/>
              <a:cs typeface="David" panose="020E0502060401010101" pitchFamily="34" charset="-79"/>
            </a:endParaRPr>
          </a:p>
        </p:txBody>
      </p:sp>
      <p:sp>
        <p:nvSpPr>
          <p:cNvPr id="2" name="מלבן 1"/>
          <p:cNvSpPr/>
          <p:nvPr/>
        </p:nvSpPr>
        <p:spPr>
          <a:xfrm>
            <a:off x="6851176" y="122830"/>
            <a:ext cx="5227091" cy="6124754"/>
          </a:xfrm>
          <a:prstGeom prst="rect">
            <a:avLst/>
          </a:prstGeom>
          <a:solidFill>
            <a:schemeClr val="accent2">
              <a:lumMod val="60000"/>
              <a:lumOff val="40000"/>
            </a:schemeClr>
          </a:solidFill>
        </p:spPr>
        <p:txBody>
          <a:bodyPr wrap="square">
            <a:spAutoFit/>
          </a:bodyPr>
          <a:lstStyle/>
          <a:p>
            <a:r>
              <a:rPr lang="he-IL" sz="3000" b="1" u="sng" dirty="0" smtClean="0">
                <a:latin typeface="David" panose="020E0502060401010101" pitchFamily="34" charset="-79"/>
                <a:cs typeface="David" panose="020E0502060401010101" pitchFamily="34" charset="-79"/>
              </a:rPr>
              <a:t>ט</a:t>
            </a:r>
            <a:r>
              <a:rPr lang="he-IL" sz="3000" dirty="0" smtClean="0">
                <a:latin typeface="David" panose="020E0502060401010101" pitchFamily="34" charset="-79"/>
                <a:cs typeface="David" panose="020E0502060401010101" pitchFamily="34" charset="-79"/>
              </a:rPr>
              <a:t> וַיִּשְׁכַּב אוּרִיָּה, </a:t>
            </a:r>
            <a:r>
              <a:rPr lang="he-IL" sz="3000" b="1" dirty="0" smtClean="0">
                <a:latin typeface="David" panose="020E0502060401010101" pitchFamily="34" charset="-79"/>
                <a:cs typeface="David" panose="020E0502060401010101" pitchFamily="34" charset="-79"/>
              </a:rPr>
              <a:t>פֶּתַח בֵּית הַמֶּלֶךְ</a:t>
            </a:r>
            <a:r>
              <a:rPr lang="he-IL" sz="3000" dirty="0" smtClean="0">
                <a:latin typeface="David" panose="020E0502060401010101" pitchFamily="34" charset="-79"/>
                <a:cs typeface="David" panose="020E0502060401010101" pitchFamily="34" charset="-79"/>
              </a:rPr>
              <a:t>, אֵת, כָּל-עַבְדֵי </a:t>
            </a:r>
            <a:r>
              <a:rPr lang="he-IL" sz="3000" dirty="0" err="1" smtClean="0">
                <a:latin typeface="David" panose="020E0502060401010101" pitchFamily="34" charset="-79"/>
                <a:cs typeface="David" panose="020E0502060401010101" pitchFamily="34" charset="-79"/>
              </a:rPr>
              <a:t>אֲדֹנָיו</a:t>
            </a:r>
            <a:r>
              <a:rPr lang="he-IL" sz="3000" dirty="0" smtClean="0">
                <a:latin typeface="David" panose="020E0502060401010101" pitchFamily="34" charset="-79"/>
                <a:cs typeface="David" panose="020E0502060401010101" pitchFamily="34" charset="-79"/>
              </a:rPr>
              <a:t>; וְלֹא יָרַד, אֶל-בֵּיתוֹ.  </a:t>
            </a:r>
          </a:p>
          <a:p>
            <a:r>
              <a:rPr lang="he-IL" sz="3000" b="1" u="sng" dirty="0" smtClean="0">
                <a:latin typeface="David" panose="020E0502060401010101" pitchFamily="34" charset="-79"/>
                <a:cs typeface="David" panose="020E0502060401010101" pitchFamily="34" charset="-79"/>
              </a:rPr>
              <a:t>י</a:t>
            </a:r>
            <a:r>
              <a:rPr lang="he-IL" sz="3000" dirty="0" smtClean="0">
                <a:latin typeface="David" panose="020E0502060401010101" pitchFamily="34" charset="-79"/>
                <a:cs typeface="David" panose="020E0502060401010101" pitchFamily="34" charset="-79"/>
              </a:rPr>
              <a:t> </a:t>
            </a:r>
            <a:r>
              <a:rPr lang="he-IL" sz="3000" dirty="0" err="1" smtClean="0">
                <a:latin typeface="David" panose="020E0502060401010101" pitchFamily="34" charset="-79"/>
                <a:cs typeface="David" panose="020E0502060401010101" pitchFamily="34" charset="-79"/>
              </a:rPr>
              <a:t>וַיַּגִּדו</a:t>
            </a:r>
            <a:r>
              <a:rPr lang="he-IL" sz="3000" dirty="0" smtClean="0">
                <a:latin typeface="David" panose="020E0502060401010101" pitchFamily="34" charset="-79"/>
                <a:cs typeface="David" panose="020E0502060401010101" pitchFamily="34" charset="-79"/>
              </a:rPr>
              <a:t>ּ לְדָוִד </a:t>
            </a:r>
            <a:r>
              <a:rPr lang="he-IL" sz="3000" dirty="0" err="1" smtClean="0">
                <a:latin typeface="David" panose="020E0502060401010101" pitchFamily="34" charset="-79"/>
                <a:cs typeface="David" panose="020E0502060401010101" pitchFamily="34" charset="-79"/>
              </a:rPr>
              <a:t>לֵאמֹר</a:t>
            </a:r>
            <a:r>
              <a:rPr lang="he-IL" sz="3000" dirty="0" smtClean="0">
                <a:latin typeface="David" panose="020E0502060401010101" pitchFamily="34" charset="-79"/>
                <a:cs typeface="David" panose="020E0502060401010101" pitchFamily="34" charset="-79"/>
              </a:rPr>
              <a:t>, לֹא-יָרַד אוּרִיָּה אֶל-בֵּיתוֹ; וַיֹּאמֶר דָּוִד אֶל-אוּרִיָּה, </a:t>
            </a:r>
            <a:r>
              <a:rPr lang="he-IL" sz="3000" b="1" dirty="0" smtClean="0">
                <a:latin typeface="David" panose="020E0502060401010101" pitchFamily="34" charset="-79"/>
                <a:cs typeface="David" panose="020E0502060401010101" pitchFamily="34" charset="-79"/>
              </a:rPr>
              <a:t>הֲלוֹא מִדֶּרֶךְ אַתָּה בָא--מַדּוּעַ, לֹא-יָרַדְתָּ אֶל-בֵּיתֶךָ.  </a:t>
            </a:r>
          </a:p>
          <a:p>
            <a:r>
              <a:rPr lang="he-IL" sz="3000" b="1" u="sng" dirty="0" smtClean="0">
                <a:latin typeface="David" panose="020E0502060401010101" pitchFamily="34" charset="-79"/>
                <a:cs typeface="David" panose="020E0502060401010101" pitchFamily="34" charset="-79"/>
              </a:rPr>
              <a:t>יא</a:t>
            </a:r>
            <a:r>
              <a:rPr lang="he-IL" sz="3000" dirty="0" smtClean="0">
                <a:latin typeface="David" panose="020E0502060401010101" pitchFamily="34" charset="-79"/>
                <a:cs typeface="David" panose="020E0502060401010101" pitchFamily="34" charset="-79"/>
              </a:rPr>
              <a:t> וַיֹּאמֶר אוּרִיָּה אֶל-דָּוִד, הָאָרוֹן וְיִשְׂרָאֵל וִיהוּדָה יֹשְׁבִים בַּסֻּכּוֹת וַאדֹנִי יוֹאָב וְעַבְדֵי אֲדֹנִי עַל-פְּנֵי הַשָּׂדֶה </a:t>
            </a:r>
            <a:r>
              <a:rPr lang="he-IL" sz="3000" dirty="0" err="1" smtClean="0">
                <a:latin typeface="David" panose="020E0502060401010101" pitchFamily="34" charset="-79"/>
                <a:cs typeface="David" panose="020E0502060401010101" pitchFamily="34" charset="-79"/>
              </a:rPr>
              <a:t>חֹנִים</a:t>
            </a:r>
            <a:r>
              <a:rPr lang="he-IL" sz="3000" dirty="0" smtClean="0">
                <a:latin typeface="David" panose="020E0502060401010101" pitchFamily="34" charset="-79"/>
                <a:cs typeface="David" panose="020E0502060401010101" pitchFamily="34" charset="-79"/>
              </a:rPr>
              <a:t>, וַאֲנִי אָבוֹא אֶל-בֵּיתִי לֶאֱכֹל וְלִשְׁתּוֹת, וְלִשְׁכַּב עִם-אִשְׁתִּי; </a:t>
            </a:r>
            <a:r>
              <a:rPr lang="he-IL" sz="3000" dirty="0" err="1" smtClean="0">
                <a:latin typeface="David" panose="020E0502060401010101" pitchFamily="34" charset="-79"/>
                <a:cs typeface="David" panose="020E0502060401010101" pitchFamily="34" charset="-79"/>
              </a:rPr>
              <a:t>חַיֶּך</a:t>
            </a:r>
            <a:r>
              <a:rPr lang="he-IL" sz="3000" dirty="0" smtClean="0">
                <a:latin typeface="David" panose="020E0502060401010101" pitchFamily="34" charset="-79"/>
                <a:cs typeface="David" panose="020E0502060401010101" pitchFamily="34" charset="-79"/>
              </a:rPr>
              <a:t>ָ וְחֵי נַפְשֶׁךָ, אִם-אֶעֱשֶׂה אֶת-הַדָּבָר הַזֶּה</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350828781"/>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wipe(down)">
                                      <p:cBhvr>
                                        <p:cTn id="14" dur="580">
                                          <p:stCondLst>
                                            <p:cond delay="0"/>
                                          </p:stCondLst>
                                        </p:cTn>
                                        <p:tgtEl>
                                          <p:spTgt spid="4">
                                            <p:txEl>
                                              <p:pRg st="1" end="1"/>
                                            </p:txEl>
                                          </p:spTgt>
                                        </p:tgtEl>
                                      </p:cBhvr>
                                    </p:animEffect>
                                    <p:anim calcmode="lin" valueType="num">
                                      <p:cBhvr>
                                        <p:cTn id="15" dur="1822" tmFilter="0,0; 0.14,0.36; 0.43,0.73; 0.71,0.91; 1.0,1.0">
                                          <p:stCondLst>
                                            <p:cond delay="0"/>
                                          </p:stCondLst>
                                        </p:cTn>
                                        <p:tgtEl>
                                          <p:spTgt spid="4">
                                            <p:txEl>
                                              <p:pRg st="1" end="1"/>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4">
                                            <p:txEl>
                                              <p:pRg st="1" end="1"/>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4">
                                            <p:txEl>
                                              <p:pRg st="1" end="1"/>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4">
                                            <p:txEl>
                                              <p:pRg st="1" end="1"/>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4">
                                            <p:txEl>
                                              <p:pRg st="1" end="1"/>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4">
                                            <p:txEl>
                                              <p:pRg st="1" end="1"/>
                                            </p:txEl>
                                          </p:spTgt>
                                        </p:tgtEl>
                                      </p:cBhvr>
                                      <p:to x="100000" y="60000"/>
                                    </p:animScale>
                                    <p:animScale>
                                      <p:cBhvr>
                                        <p:cTn id="21" dur="166" decel="50000">
                                          <p:stCondLst>
                                            <p:cond delay="676"/>
                                          </p:stCondLst>
                                        </p:cTn>
                                        <p:tgtEl>
                                          <p:spTgt spid="4">
                                            <p:txEl>
                                              <p:pRg st="1" end="1"/>
                                            </p:txEl>
                                          </p:spTgt>
                                        </p:tgtEl>
                                      </p:cBhvr>
                                      <p:to x="100000" y="100000"/>
                                    </p:animScale>
                                    <p:animScale>
                                      <p:cBhvr>
                                        <p:cTn id="22" dur="26">
                                          <p:stCondLst>
                                            <p:cond delay="1312"/>
                                          </p:stCondLst>
                                        </p:cTn>
                                        <p:tgtEl>
                                          <p:spTgt spid="4">
                                            <p:txEl>
                                              <p:pRg st="1" end="1"/>
                                            </p:txEl>
                                          </p:spTgt>
                                        </p:tgtEl>
                                      </p:cBhvr>
                                      <p:to x="100000" y="80000"/>
                                    </p:animScale>
                                    <p:animScale>
                                      <p:cBhvr>
                                        <p:cTn id="23" dur="166" decel="50000">
                                          <p:stCondLst>
                                            <p:cond delay="1338"/>
                                          </p:stCondLst>
                                        </p:cTn>
                                        <p:tgtEl>
                                          <p:spTgt spid="4">
                                            <p:txEl>
                                              <p:pRg st="1" end="1"/>
                                            </p:txEl>
                                          </p:spTgt>
                                        </p:tgtEl>
                                      </p:cBhvr>
                                      <p:to x="100000" y="100000"/>
                                    </p:animScale>
                                    <p:animScale>
                                      <p:cBhvr>
                                        <p:cTn id="24" dur="26">
                                          <p:stCondLst>
                                            <p:cond delay="1642"/>
                                          </p:stCondLst>
                                        </p:cTn>
                                        <p:tgtEl>
                                          <p:spTgt spid="4">
                                            <p:txEl>
                                              <p:pRg st="1" end="1"/>
                                            </p:txEl>
                                          </p:spTgt>
                                        </p:tgtEl>
                                      </p:cBhvr>
                                      <p:to x="100000" y="90000"/>
                                    </p:animScale>
                                    <p:animScale>
                                      <p:cBhvr>
                                        <p:cTn id="25" dur="166" decel="50000">
                                          <p:stCondLst>
                                            <p:cond delay="1668"/>
                                          </p:stCondLst>
                                        </p:cTn>
                                        <p:tgtEl>
                                          <p:spTgt spid="4">
                                            <p:txEl>
                                              <p:pRg st="1" end="1"/>
                                            </p:txEl>
                                          </p:spTgt>
                                        </p:tgtEl>
                                      </p:cBhvr>
                                      <p:to x="100000" y="100000"/>
                                    </p:animScale>
                                    <p:animScale>
                                      <p:cBhvr>
                                        <p:cTn id="26" dur="26">
                                          <p:stCondLst>
                                            <p:cond delay="1808"/>
                                          </p:stCondLst>
                                        </p:cTn>
                                        <p:tgtEl>
                                          <p:spTgt spid="4">
                                            <p:txEl>
                                              <p:pRg st="1" end="1"/>
                                            </p:txEl>
                                          </p:spTgt>
                                        </p:tgtEl>
                                      </p:cBhvr>
                                      <p:to x="100000" y="95000"/>
                                    </p:animScale>
                                    <p:animScale>
                                      <p:cBhvr>
                                        <p:cTn id="27" dur="166" decel="50000">
                                          <p:stCondLst>
                                            <p:cond delay="1834"/>
                                          </p:stCondLst>
                                        </p:cTn>
                                        <p:tgtEl>
                                          <p:spTgt spid="4">
                                            <p:txEl>
                                              <p:pRg st="1" end="1"/>
                                            </p:txEl>
                                          </p:spTgt>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randombar(horizontal)">
                                      <p:cBhvr>
                                        <p:cTn id="3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3815" y="214545"/>
            <a:ext cx="6296167" cy="4031873"/>
          </a:xfrm>
          <a:prstGeom prst="rect">
            <a:avLst/>
          </a:prstGeom>
          <a:solidFill>
            <a:schemeClr val="accent4">
              <a:lumMod val="40000"/>
              <a:lumOff val="60000"/>
            </a:schemeClr>
          </a:solidFill>
          <a:ln w="28575">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יב</a:t>
            </a:r>
            <a:r>
              <a:rPr lang="he-IL" sz="3200" dirty="0" smtClean="0">
                <a:latin typeface="David" panose="020E0502060401010101" pitchFamily="34" charset="-79"/>
                <a:cs typeface="David" panose="020E0502060401010101" pitchFamily="34" charset="-79"/>
              </a:rPr>
              <a:t>. אמר דוד לאוריה שב במקום זה גם היום ומחר אני אשלח אותך חזרה אל המערכה. ונשאר אוריה בירושלים באותו יום </a:t>
            </a:r>
            <a:r>
              <a:rPr lang="he-IL" sz="3200" dirty="0" err="1" smtClean="0">
                <a:latin typeface="David" panose="020E0502060401010101" pitchFamily="34" charset="-79"/>
                <a:cs typeface="David" panose="020E0502060401010101" pitchFamily="34" charset="-79"/>
              </a:rPr>
              <a:t>וממחרתו</a:t>
            </a:r>
            <a:r>
              <a:rPr lang="he-IL" sz="3200" dirty="0" smtClean="0">
                <a:latin typeface="David" panose="020E0502060401010101" pitchFamily="34" charset="-79"/>
                <a:cs typeface="David" panose="020E0502060401010101" pitchFamily="34" charset="-79"/>
              </a:rPr>
              <a:t>.</a:t>
            </a:r>
          </a:p>
          <a:p>
            <a:r>
              <a:rPr lang="he-IL" sz="3200" b="1" u="sng" dirty="0" err="1" smtClean="0">
                <a:latin typeface="David" panose="020E0502060401010101" pitchFamily="34" charset="-79"/>
                <a:cs typeface="David" panose="020E0502060401010101" pitchFamily="34" charset="-79"/>
              </a:rPr>
              <a:t>יג</a:t>
            </a:r>
            <a:r>
              <a:rPr lang="he-IL" sz="3200" dirty="0" smtClean="0">
                <a:latin typeface="David" panose="020E0502060401010101" pitchFamily="34" charset="-79"/>
                <a:cs typeface="David" panose="020E0502060401010101" pitchFamily="34" charset="-79"/>
              </a:rPr>
              <a:t>. ודוד הזמין את אוריה וסעד על שולחנו ושתה יין ונהיה שיכור, ויצא בערב לישון במקום שבו שכב ביום הקודם, עם משרתי המלך ואל ביתו לא ירד שוב.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687403" y="148384"/>
            <a:ext cx="5308979" cy="4031873"/>
          </a:xfrm>
          <a:prstGeom prst="rect">
            <a:avLst/>
          </a:prstGeom>
          <a:solidFill>
            <a:schemeClr val="tx2">
              <a:lumMod val="20000"/>
              <a:lumOff val="80000"/>
            </a:schemeClr>
          </a:solidFill>
        </p:spPr>
        <p:txBody>
          <a:bodyPr wrap="square">
            <a:spAutoFit/>
          </a:bodyPr>
          <a:lstStyle/>
          <a:p>
            <a:r>
              <a:rPr lang="he-IL" sz="3200" b="1" u="sng" dirty="0" err="1" smtClean="0">
                <a:latin typeface="David" panose="020E0502060401010101" pitchFamily="34" charset="-79"/>
                <a:cs typeface="David" panose="020E0502060401010101" pitchFamily="34" charset="-79"/>
              </a:rPr>
              <a:t>יב</a:t>
            </a:r>
            <a:r>
              <a:rPr lang="he-IL" sz="3200" dirty="0" smtClean="0">
                <a:latin typeface="David" panose="020E0502060401010101" pitchFamily="34" charset="-79"/>
                <a:cs typeface="David" panose="020E0502060401010101" pitchFamily="34" charset="-79"/>
              </a:rPr>
              <a:t> וַיֹּאמֶר דָּוִד אֶל-אוּרִיָּה, שֵׁב בָּזֶה גַּם-הַיּוֹם--וּמָחָר אֲשַׁלְּחֶךָּ; וַיֵּשֶׁב אוּרִיָּה בִירוּשָׁלִַם בַּיּוֹם הַהוּא, וּמִמָּחֳרָת.  </a:t>
            </a:r>
          </a:p>
          <a:p>
            <a:r>
              <a:rPr lang="he-IL" sz="3200" b="1" u="sng" dirty="0" err="1" smtClean="0">
                <a:latin typeface="David" panose="020E0502060401010101" pitchFamily="34" charset="-79"/>
                <a:cs typeface="David" panose="020E0502060401010101" pitchFamily="34" charset="-79"/>
              </a:rPr>
              <a:t>יג</a:t>
            </a:r>
            <a:r>
              <a:rPr lang="he-IL" sz="3200" dirty="0" smtClean="0">
                <a:latin typeface="David" panose="020E0502060401010101" pitchFamily="34" charset="-79"/>
                <a:cs typeface="David" panose="020E0502060401010101" pitchFamily="34" charset="-79"/>
              </a:rPr>
              <a:t> וַיִּקְרָא-לוֹ דָוִד, וַיֹּאכַל לְפָנָיו </a:t>
            </a:r>
            <a:r>
              <a:rPr lang="he-IL" sz="3200" dirty="0" err="1" smtClean="0">
                <a:latin typeface="David" panose="020E0502060401010101" pitchFamily="34" charset="-79"/>
                <a:cs typeface="David" panose="020E0502060401010101" pitchFamily="34" charset="-79"/>
              </a:rPr>
              <a:t>וַיֵּשְׁת</a:t>
            </a:r>
            <a:r>
              <a:rPr lang="he-IL" sz="3200" dirty="0" smtClean="0">
                <a:latin typeface="David" panose="020E0502060401010101" pitchFamily="34" charset="-79"/>
                <a:cs typeface="David" panose="020E0502060401010101" pitchFamily="34" charset="-79"/>
              </a:rPr>
              <a:t>ְּ--וַיְשַׁכְּרֵהוּ; וַיֵּצֵא בָעֶרֶב, לִשְׁכַּב בְּמִשְׁכָּבוֹ עִם-עַבְדֵי </a:t>
            </a:r>
            <a:r>
              <a:rPr lang="he-IL" sz="3200" dirty="0" err="1" smtClean="0">
                <a:latin typeface="David" panose="020E0502060401010101" pitchFamily="34" charset="-79"/>
                <a:cs typeface="David" panose="020E0502060401010101" pitchFamily="34" charset="-79"/>
              </a:rPr>
              <a:t>אֲדֹנָיו</a:t>
            </a:r>
            <a:r>
              <a:rPr lang="he-IL" sz="3200" dirty="0" smtClean="0">
                <a:latin typeface="David" panose="020E0502060401010101" pitchFamily="34" charset="-79"/>
                <a:cs typeface="David" panose="020E0502060401010101" pitchFamily="34" charset="-79"/>
              </a:rPr>
              <a:t>, וְאֶל-בֵּיתוֹ, לֹא יָרָד.</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6196084" y="4517410"/>
            <a:ext cx="5759355" cy="2062103"/>
          </a:xfrm>
          <a:prstGeom prst="rect">
            <a:avLst/>
          </a:prstGeom>
          <a:solidFill>
            <a:schemeClr val="accent2">
              <a:lumMod val="60000"/>
              <a:lumOff val="40000"/>
            </a:schemeClr>
          </a:solidFill>
          <a:ln w="28575">
            <a:solidFill>
              <a:schemeClr val="tx1"/>
            </a:solidFill>
          </a:ln>
          <a:scene3d>
            <a:camera prst="perspectiveLeft"/>
            <a:lightRig rig="threePt" dir="t"/>
          </a:scene3d>
        </p:spPr>
        <p:txBody>
          <a:bodyPr wrap="square" rtlCol="1">
            <a:spAutoFit/>
          </a:bodyPr>
          <a:lstStyle/>
          <a:p>
            <a:r>
              <a:rPr lang="he-IL" sz="3200" dirty="0" smtClean="0">
                <a:latin typeface="David" panose="020E0502060401010101" pitchFamily="34" charset="-79"/>
                <a:cs typeface="David" panose="020E0502060401010101" pitchFamily="34" charset="-79"/>
              </a:rPr>
              <a:t>אוריה לא התנהג בתורה מכבדת למלך </a:t>
            </a:r>
            <a:r>
              <a:rPr lang="he-IL" sz="3200" b="1" u="sng" dirty="0" smtClean="0">
                <a:latin typeface="David" panose="020E0502060401010101" pitchFamily="34" charset="-79"/>
                <a:cs typeface="David" panose="020E0502060401010101" pitchFamily="34" charset="-79"/>
              </a:rPr>
              <a:t>עבר פעמיים על ציווי המלך</a:t>
            </a:r>
            <a:r>
              <a:rPr lang="he-IL" sz="3200" dirty="0" smtClean="0">
                <a:latin typeface="David" panose="020E0502060401010101" pitchFamily="34" charset="-79"/>
                <a:cs typeface="David" panose="020E0502060401010101" pitchFamily="34" charset="-79"/>
              </a:rPr>
              <a:t>. ומי שעובר על ציווי המלך נקרא "</a:t>
            </a:r>
            <a:r>
              <a:rPr lang="he-IL" sz="3200" b="1" dirty="0" smtClean="0">
                <a:solidFill>
                  <a:srgbClr val="FF0000"/>
                </a:solidFill>
                <a:latin typeface="David" panose="020E0502060401010101" pitchFamily="34" charset="-79"/>
                <a:cs typeface="David" panose="020E0502060401010101" pitchFamily="34" charset="-79"/>
              </a:rPr>
              <a:t>מורד במלכות"</a:t>
            </a:r>
            <a:r>
              <a:rPr lang="he-IL" sz="3200" dirty="0" smtClean="0">
                <a:latin typeface="David" panose="020E0502060401010101" pitchFamily="34" charset="-79"/>
                <a:cs typeface="David" panose="020E0502060401010101" pitchFamily="34" charset="-79"/>
              </a:rPr>
              <a:t> והעונש שלו מוות.</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482220" y="4298037"/>
            <a:ext cx="5759355" cy="2281476"/>
          </a:xfrm>
          <a:prstGeom prst="wedgeRoundRectCallout">
            <a:avLst/>
          </a:prstGeom>
          <a:blipFill>
            <a:blip r:embed="rId2"/>
            <a:tile tx="0" ty="0" sx="100000" sy="100000" flip="none" algn="tl"/>
          </a:blipFill>
          <a:ln w="28575">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ועוד עניין של מרידה במלכות </a:t>
            </a:r>
            <a:r>
              <a:rPr lang="he-IL" sz="3200" dirty="0" smtClean="0">
                <a:latin typeface="David" panose="020E0502060401010101" pitchFamily="34" charset="-79"/>
                <a:cs typeface="David" panose="020E0502060401010101" pitchFamily="34" charset="-79"/>
              </a:rPr>
              <a:t>שכן אוריה אמר (</a:t>
            </a:r>
            <a:r>
              <a:rPr lang="he-IL" sz="3200" dirty="0" err="1" smtClean="0">
                <a:latin typeface="David" panose="020E0502060401010101" pitchFamily="34" charset="-79"/>
                <a:cs typeface="David" panose="020E0502060401010101" pitchFamily="34" charset="-79"/>
              </a:rPr>
              <a:t>פ"ס</a:t>
            </a:r>
            <a:r>
              <a:rPr lang="he-IL" sz="3200" dirty="0" smtClean="0">
                <a:latin typeface="David" panose="020E0502060401010101" pitchFamily="34" charset="-79"/>
                <a:cs typeface="David" panose="020E0502060401010101" pitchFamily="34" charset="-79"/>
              </a:rPr>
              <a:t> יא) "ואדוני יואב" קרא ליואב אדונו לפני המלך דוד. גם לא מכבד את המלך.</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221568204"/>
      </p:ext>
    </p:extLst>
  </p:cSld>
  <p:clrMapOvr>
    <a:masterClrMapping/>
  </p:clrMapOvr>
  <mc:AlternateContent xmlns:mc="http://schemas.openxmlformats.org/markup-compatibility/2006">
    <mc:Choice xmlns:p14="http://schemas.microsoft.com/office/powerpoint/2010/main" Requires="p14">
      <p:transition spd="slow" p14:dur="3900">
        <p14:glitte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fltVal val="0"/>
                                          </p:val>
                                        </p:tav>
                                        <p:tav tm="100000">
                                          <p:val>
                                            <p:strVal val="#ppt_w"/>
                                          </p:val>
                                        </p:tav>
                                      </p:tavLst>
                                    </p:anim>
                                    <p:anim calcmode="lin" valueType="num">
                                      <p:cBhvr>
                                        <p:cTn id="18" dur="1000" fill="hold"/>
                                        <p:tgtEl>
                                          <p:spTgt spid="5"/>
                                        </p:tgtEl>
                                        <p:attrNameLst>
                                          <p:attrName>ppt_h</p:attrName>
                                        </p:attrNameLst>
                                      </p:cBhvr>
                                      <p:tavLst>
                                        <p:tav tm="0">
                                          <p:val>
                                            <p:fltVal val="0"/>
                                          </p:val>
                                        </p:tav>
                                        <p:tav tm="100000">
                                          <p:val>
                                            <p:strVal val="#ppt_h"/>
                                          </p:val>
                                        </p:tav>
                                      </p:tavLst>
                                    </p:anim>
                                    <p:anim calcmode="lin" valueType="num">
                                      <p:cBhvr>
                                        <p:cTn id="19" dur="1000" fill="hold"/>
                                        <p:tgtEl>
                                          <p:spTgt spid="5"/>
                                        </p:tgtEl>
                                        <p:attrNameLst>
                                          <p:attrName>style.rotation</p:attrName>
                                        </p:attrNameLst>
                                      </p:cBhvr>
                                      <p:tavLst>
                                        <p:tav tm="0">
                                          <p:val>
                                            <p:fltVal val="90"/>
                                          </p:val>
                                        </p:tav>
                                        <p:tav tm="100000">
                                          <p:val>
                                            <p:fltVal val="0"/>
                                          </p:val>
                                        </p:tav>
                                      </p:tavLst>
                                    </p:anim>
                                    <p:animEffect transition="in" filter="fade">
                                      <p:cBhvr>
                                        <p:cTn id="20" dur="10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74508" y="3762289"/>
            <a:ext cx="4426423" cy="2062103"/>
          </a:xfrm>
          <a:prstGeom prst="rect">
            <a:avLst/>
          </a:prstGeom>
          <a:solidFill>
            <a:schemeClr val="accent3">
              <a:lumMod val="60000"/>
              <a:lumOff val="40000"/>
            </a:schemeClr>
          </a:solidFill>
          <a:ln w="28575">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יד</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למחורת</a:t>
            </a:r>
            <a:r>
              <a:rPr lang="he-IL" sz="3200" dirty="0" smtClean="0">
                <a:latin typeface="David" panose="020E0502060401010101" pitchFamily="34" charset="-79"/>
                <a:cs typeface="David" panose="020E0502060401010101" pitchFamily="34" charset="-79"/>
              </a:rPr>
              <a:t> בבקר כתב דוד איגרת אל יואב שר הצבא, ושלח את האיגרת ביד אוריה.</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7574508" y="81887"/>
            <a:ext cx="4426423" cy="3539430"/>
          </a:xfrm>
          <a:prstGeom prst="rect">
            <a:avLst/>
          </a:prstGeom>
          <a:solidFill>
            <a:schemeClr val="accent1">
              <a:lumMod val="40000"/>
              <a:lumOff val="6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יד </a:t>
            </a:r>
            <a:r>
              <a:rPr lang="he-IL" sz="3200" dirty="0" smtClean="0">
                <a:latin typeface="David" panose="020E0502060401010101" pitchFamily="34" charset="-79"/>
                <a:cs typeface="David" panose="020E0502060401010101" pitchFamily="34" charset="-79"/>
              </a:rPr>
              <a:t>וַיְהִי בַבֹּקֶר, </a:t>
            </a:r>
            <a:r>
              <a:rPr lang="he-IL" sz="3200" dirty="0" err="1" smtClean="0">
                <a:latin typeface="David" panose="020E0502060401010101" pitchFamily="34" charset="-79"/>
                <a:cs typeface="David" panose="020E0502060401010101" pitchFamily="34" charset="-79"/>
              </a:rPr>
              <a:t>וַיִּכְתֹּב</a:t>
            </a:r>
            <a:r>
              <a:rPr lang="he-IL" sz="3200" dirty="0" smtClean="0">
                <a:latin typeface="David" panose="020E0502060401010101" pitchFamily="34" charset="-79"/>
                <a:cs typeface="David" panose="020E0502060401010101" pitchFamily="34" charset="-79"/>
              </a:rPr>
              <a:t> דָּוִד סֵפֶר אֶל-יוֹאָב; וַיִּשְׁלַח, בְּיַד אוּרִיָּה.  </a:t>
            </a:r>
          </a:p>
          <a:p>
            <a:r>
              <a:rPr lang="he-IL" sz="3200" b="1" u="sng" dirty="0" smtClean="0">
                <a:latin typeface="David" panose="020E0502060401010101" pitchFamily="34" charset="-79"/>
                <a:cs typeface="David" panose="020E0502060401010101" pitchFamily="34" charset="-79"/>
              </a:rPr>
              <a:t>טו</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וַיִּכְתֹּב</a:t>
            </a:r>
            <a:r>
              <a:rPr lang="he-IL" sz="3200" dirty="0" smtClean="0">
                <a:latin typeface="David" panose="020E0502060401010101" pitchFamily="34" charset="-79"/>
                <a:cs typeface="David" panose="020E0502060401010101" pitchFamily="34" charset="-79"/>
              </a:rPr>
              <a:t> בַּסֵּפֶר,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הָבו</a:t>
            </a:r>
            <a:r>
              <a:rPr lang="he-IL" sz="3200" b="1" dirty="0" smtClean="0">
                <a:latin typeface="David" panose="020E0502060401010101" pitchFamily="34" charset="-79"/>
                <a:cs typeface="David" panose="020E0502060401010101" pitchFamily="34" charset="-79"/>
              </a:rPr>
              <a:t>ּ אֶת-אוּרִיָּה, אֶל-מוּל פְּנֵי הַמִּלְחָמָה הַחֲזָקָה, וְשַׁבְתֶּם </a:t>
            </a:r>
            <a:r>
              <a:rPr lang="he-IL" sz="3200" b="1" dirty="0" err="1" smtClean="0">
                <a:latin typeface="David" panose="020E0502060401010101" pitchFamily="34" charset="-79"/>
                <a:cs typeface="David" panose="020E0502060401010101" pitchFamily="34" charset="-79"/>
              </a:rPr>
              <a:t>מֵאַחֲרָיו</a:t>
            </a:r>
            <a:r>
              <a:rPr lang="he-IL" sz="3200" b="1" dirty="0" smtClean="0">
                <a:latin typeface="David" panose="020E0502060401010101" pitchFamily="34" charset="-79"/>
                <a:cs typeface="David" panose="020E0502060401010101" pitchFamily="34" charset="-79"/>
              </a:rPr>
              <a:t>, וְנִכָּה וָמֵת. </a:t>
            </a:r>
            <a:endParaRPr lang="he-IL" sz="3200" b="1" dirty="0">
              <a:latin typeface="David" panose="020E0502060401010101" pitchFamily="34" charset="-79"/>
              <a:cs typeface="David" panose="020E0502060401010101" pitchFamily="34" charset="-79"/>
            </a:endParaRPr>
          </a:p>
        </p:txBody>
      </p:sp>
      <p:sp>
        <p:nvSpPr>
          <p:cNvPr id="3" name="חץ שמאלה 2"/>
          <p:cNvSpPr/>
          <p:nvPr/>
        </p:nvSpPr>
        <p:spPr>
          <a:xfrm>
            <a:off x="7014949" y="1978925"/>
            <a:ext cx="1078173" cy="114641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TextBox 4"/>
          <p:cNvSpPr txBox="1"/>
          <p:nvPr/>
        </p:nvSpPr>
        <p:spPr>
          <a:xfrm>
            <a:off x="2402006" y="313899"/>
            <a:ext cx="2697707" cy="646331"/>
          </a:xfrm>
          <a:prstGeom prst="rect">
            <a:avLst/>
          </a:prstGeom>
          <a:noFill/>
          <a:ln w="28575">
            <a:noFill/>
          </a:ln>
        </p:spPr>
        <p:txBody>
          <a:bodyPr wrap="square" rtlCol="1">
            <a:spAutoFit/>
          </a:bodyPr>
          <a:lstStyle/>
          <a:p>
            <a:r>
              <a:rPr lang="he-IL" sz="3600" b="1" dirty="0" smtClean="0">
                <a:latin typeface="David" panose="020E0502060401010101" pitchFamily="34" charset="-79"/>
                <a:cs typeface="David" panose="020E0502060401010101" pitchFamily="34" charset="-79"/>
              </a:rPr>
              <a:t>וזאת האיגרת:</a:t>
            </a:r>
            <a:endParaRPr lang="he-IL" sz="3600" b="1" dirty="0">
              <a:latin typeface="David" panose="020E0502060401010101" pitchFamily="34" charset="-79"/>
              <a:cs typeface="David" panose="020E0502060401010101" pitchFamily="34" charset="-79"/>
            </a:endParaRPr>
          </a:p>
        </p:txBody>
      </p:sp>
      <p:sp>
        <p:nvSpPr>
          <p:cNvPr id="6" name="חץ למטה 5"/>
          <p:cNvSpPr/>
          <p:nvPr/>
        </p:nvSpPr>
        <p:spPr>
          <a:xfrm>
            <a:off x="3261815" y="859809"/>
            <a:ext cx="709684" cy="682388"/>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a:p>
        </p:txBody>
      </p:sp>
      <p:sp>
        <p:nvSpPr>
          <p:cNvPr id="7" name="TextBox 6"/>
          <p:cNvSpPr txBox="1"/>
          <p:nvPr/>
        </p:nvSpPr>
        <p:spPr>
          <a:xfrm>
            <a:off x="272955" y="5866627"/>
            <a:ext cx="11727976" cy="954107"/>
          </a:xfrm>
          <a:prstGeom prst="rect">
            <a:avLst/>
          </a:prstGeom>
          <a:solidFill>
            <a:schemeClr val="accent6">
              <a:lumMod val="60000"/>
              <a:lumOff val="40000"/>
            </a:schemeClr>
          </a:solidFill>
          <a:ln w="28575">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טו</a:t>
            </a:r>
            <a:r>
              <a:rPr lang="he-IL" sz="2800" dirty="0" smtClean="0">
                <a:latin typeface="David" panose="020E0502060401010101" pitchFamily="34" charset="-79"/>
                <a:cs typeface="David" panose="020E0502060401010101" pitchFamily="34" charset="-79"/>
              </a:rPr>
              <a:t>. </a:t>
            </a:r>
            <a:r>
              <a:rPr lang="he-IL" sz="2800" b="1" dirty="0" smtClean="0">
                <a:latin typeface="David" panose="020E0502060401010101" pitchFamily="34" charset="-79"/>
                <a:cs typeface="David" panose="020E0502060401010101" pitchFamily="34" charset="-79"/>
              </a:rPr>
              <a:t>אוריה חייב מיתה</a:t>
            </a:r>
            <a:r>
              <a:rPr lang="he-IL" sz="2800" dirty="0" smtClean="0">
                <a:latin typeface="David" panose="020E0502060401010101" pitchFamily="34" charset="-79"/>
                <a:cs typeface="David" panose="020E0502060401010101" pitchFamily="34" charset="-79"/>
              </a:rPr>
              <a:t>, לכן תשים אותו במקום מסוכן מול  חיילי האויב ותעזבו אותו שם לבד כדי שהאויבים יהרגו אותו</a:t>
            </a:r>
            <a:endParaRPr lang="he-IL" sz="2800" dirty="0">
              <a:latin typeface="David" panose="020E0502060401010101" pitchFamily="34" charset="-79"/>
              <a:cs typeface="David" panose="020E0502060401010101" pitchFamily="34" charset="-79"/>
            </a:endParaRPr>
          </a:p>
        </p:txBody>
      </p:sp>
      <p:sp>
        <p:nvSpPr>
          <p:cNvPr id="8" name="TextBox 7"/>
          <p:cNvSpPr txBox="1"/>
          <p:nvPr/>
        </p:nvSpPr>
        <p:spPr>
          <a:xfrm rot="22080000">
            <a:off x="871182" y="1189603"/>
            <a:ext cx="5759355" cy="4031873"/>
          </a:xfrm>
          <a:prstGeom prst="rect">
            <a:avLst/>
          </a:prstGeom>
          <a:solidFill>
            <a:schemeClr val="accent4">
              <a:lumMod val="40000"/>
              <a:lumOff val="60000"/>
            </a:schemeClr>
          </a:solidFill>
          <a:ln w="57150">
            <a:solidFill>
              <a:schemeClr val="tx1"/>
            </a:solidFill>
          </a:ln>
          <a:scene3d>
            <a:camera prst="orthographicFront"/>
            <a:lightRig rig="threePt" dir="t"/>
          </a:scene3d>
          <a:sp3d>
            <a:bevelT w="165100" prst="coolSlant"/>
          </a:sp3d>
        </p:spPr>
        <p:txBody>
          <a:bodyPr wrap="square" rtlCol="1">
            <a:spAutoFit/>
          </a:bodyPr>
          <a:lstStyle/>
          <a:p>
            <a:r>
              <a:rPr lang="he-IL" sz="3200" dirty="0" smtClean="0">
                <a:latin typeface="David" panose="020E0502060401010101" pitchFamily="34" charset="-79"/>
                <a:cs typeface="David" panose="020E0502060401010101" pitchFamily="34" charset="-79"/>
              </a:rPr>
              <a:t>והותר לדוד לעשות כן שהרי אוריה מורד במלכות הוא ודינו מוות. וכיוון שאוריה כתב גט לבת שבע שיחול אם לא ישוב מהמלחמה כדרך היוצאים למלחמות בית דוד, רצה דוד במותו, ובכך יתברר למפרע שלא הייתה בת שבע אשת איש בעת שלקחה דוד אלא הייתה גרושה.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5602633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circle(in)">
                                      <p:cBhvr>
                                        <p:cTn id="24" dur="20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arn(inVertical)">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down)">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p:bldP spid="6"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2997" y="218365"/>
            <a:ext cx="6200633" cy="4893647"/>
          </a:xfrm>
          <a:prstGeom prst="rect">
            <a:avLst/>
          </a:prstGeom>
          <a:blipFill>
            <a:blip r:embed="rId2"/>
            <a:tile tx="0" ty="0" sx="100000" sy="100000" flip="none" algn="tl"/>
          </a:blipFill>
          <a:ln w="28575">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טז</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כאשר שם יואב מצור על העיר "רבת עמון", שם את אוריה במקום שבו ידע שנמצאים גיבורי חיל מבני עמון </a:t>
            </a:r>
            <a:r>
              <a:rPr lang="he-IL" sz="2800" dirty="0" smtClean="0">
                <a:latin typeface="David" panose="020E0502060401010101" pitchFamily="34" charset="-79"/>
                <a:cs typeface="David" panose="020E0502060401010101" pitchFamily="34" charset="-79"/>
              </a:rPr>
              <a:t>(והדבר לא היה תמוה בעיני העם- כיוון שאוריה היה אחד משלושים ושבעה גיבורי החייל אשר לדוד). </a:t>
            </a:r>
            <a:endParaRPr lang="he-IL" sz="3200" dirty="0" smtClean="0">
              <a:latin typeface="David" panose="020E0502060401010101" pitchFamily="34" charset="-79"/>
              <a:cs typeface="David" panose="020E0502060401010101" pitchFamily="34" charset="-79"/>
            </a:endParaRPr>
          </a:p>
          <a:p>
            <a:r>
              <a:rPr lang="he-IL" sz="3200" b="1" u="sng" dirty="0" err="1" smtClean="0">
                <a:latin typeface="David" panose="020E0502060401010101" pitchFamily="34" charset="-79"/>
                <a:cs typeface="David" panose="020E0502060401010101" pitchFamily="34" charset="-79"/>
              </a:rPr>
              <a:t>יז</a:t>
            </a:r>
            <a:r>
              <a:rPr lang="he-IL" sz="3200" dirty="0" smtClean="0">
                <a:latin typeface="David" panose="020E0502060401010101" pitchFamily="34" charset="-79"/>
                <a:cs typeface="David" panose="020E0502060401010101" pitchFamily="34" charset="-79"/>
              </a:rPr>
              <a:t>. ואכן יצאו גיבורי בני עמון, ונלחמו עם חיילי יואב ונהרגו מצבא ישראל אשר לדוד</a:t>
            </a:r>
            <a:r>
              <a:rPr lang="he-IL" sz="3200" b="1" dirty="0" smtClean="0">
                <a:latin typeface="David" panose="020E0502060401010101" pitchFamily="34" charset="-79"/>
                <a:cs typeface="David" panose="020E0502060401010101" pitchFamily="34" charset="-79"/>
              </a:rPr>
              <a:t> ונהרג שם עמם גם אוריה </a:t>
            </a:r>
            <a:r>
              <a:rPr lang="he-IL" sz="3200" b="1" dirty="0" err="1" smtClean="0">
                <a:latin typeface="David" panose="020E0502060401010101" pitchFamily="34" charset="-79"/>
                <a:cs typeface="David" panose="020E0502060401010101" pitchFamily="34" charset="-79"/>
              </a:rPr>
              <a:t>החתי</a:t>
            </a:r>
            <a:r>
              <a:rPr lang="he-IL" sz="3200" b="1" dirty="0" smtClean="0">
                <a:latin typeface="David" panose="020E0502060401010101" pitchFamily="34" charset="-79"/>
                <a:cs typeface="David" panose="020E0502060401010101" pitchFamily="34" charset="-79"/>
              </a:rPr>
              <a:t>.</a:t>
            </a:r>
          </a:p>
          <a:p>
            <a:r>
              <a:rPr lang="he-IL" sz="3200" b="1" u="sng" dirty="0" err="1" smtClean="0">
                <a:latin typeface="David" panose="020E0502060401010101" pitchFamily="34" charset="-79"/>
                <a:cs typeface="David" panose="020E0502060401010101" pitchFamily="34" charset="-79"/>
              </a:rPr>
              <a:t>יח</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שלח יואב שליח להודיע לדוד על כל מהלך המלחמה.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660107" y="218365"/>
            <a:ext cx="5390866" cy="4031873"/>
          </a:xfrm>
          <a:prstGeom prst="rect">
            <a:avLst/>
          </a:prstGeom>
          <a:solidFill>
            <a:schemeClr val="tx2">
              <a:lumMod val="40000"/>
              <a:lumOff val="60000"/>
            </a:schemeClr>
          </a:solidFill>
        </p:spPr>
        <p:txBody>
          <a:bodyPr wrap="square">
            <a:spAutoFit/>
          </a:bodyPr>
          <a:lstStyle/>
          <a:p>
            <a:r>
              <a:rPr lang="he-IL" sz="3200" b="1" u="sng" dirty="0" err="1" smtClean="0">
                <a:latin typeface="David" panose="020E0502060401010101" pitchFamily="34" charset="-79"/>
                <a:cs typeface="David" panose="020E0502060401010101" pitchFamily="34" charset="-79"/>
              </a:rPr>
              <a:t>טז</a:t>
            </a:r>
            <a:r>
              <a:rPr lang="he-IL" sz="3200" dirty="0" smtClean="0">
                <a:latin typeface="David" panose="020E0502060401010101" pitchFamily="34" charset="-79"/>
                <a:cs typeface="David" panose="020E0502060401010101" pitchFamily="34" charset="-79"/>
              </a:rPr>
              <a:t> וַיְהִי, בִּשְׁמוֹר יוֹאָב אֶל-הָעִיר; </a:t>
            </a:r>
            <a:r>
              <a:rPr lang="he-IL" sz="3200" b="1" dirty="0" err="1" smtClean="0">
                <a:latin typeface="David" panose="020E0502060401010101" pitchFamily="34" charset="-79"/>
                <a:cs typeface="David" panose="020E0502060401010101" pitchFamily="34" charset="-79"/>
              </a:rPr>
              <a:t>וַיִּתֵּן</a:t>
            </a:r>
            <a:r>
              <a:rPr lang="he-IL" sz="3200" b="1" dirty="0" smtClean="0">
                <a:latin typeface="David" panose="020E0502060401010101" pitchFamily="34" charset="-79"/>
                <a:cs typeface="David" panose="020E0502060401010101" pitchFamily="34" charset="-79"/>
              </a:rPr>
              <a:t>, אֶת-אוּרִיָּה, אֶל-הַמָּקוֹם אֲשֶׁר יָדַע, כִּי אַנְשֵׁי-חַיִל שָׁם</a:t>
            </a:r>
            <a:r>
              <a:rPr lang="he-IL" sz="3200" dirty="0" smtClean="0">
                <a:latin typeface="David" panose="020E0502060401010101" pitchFamily="34" charset="-79"/>
                <a:cs typeface="David" panose="020E0502060401010101" pitchFamily="34" charset="-79"/>
              </a:rPr>
              <a:t>.  </a:t>
            </a:r>
          </a:p>
          <a:p>
            <a:r>
              <a:rPr lang="he-IL" sz="3200" b="1" u="sng" dirty="0" err="1" smtClean="0">
                <a:latin typeface="David" panose="020E0502060401010101" pitchFamily="34" charset="-79"/>
                <a:cs typeface="David" panose="020E0502060401010101" pitchFamily="34" charset="-79"/>
              </a:rPr>
              <a:t>יז</a:t>
            </a:r>
            <a:r>
              <a:rPr lang="he-IL" sz="3200" dirty="0" smtClean="0">
                <a:latin typeface="David" panose="020E0502060401010101" pitchFamily="34" charset="-79"/>
                <a:cs typeface="David" panose="020E0502060401010101" pitchFamily="34" charset="-79"/>
              </a:rPr>
              <a:t> וַיֵּצְאוּ אַנְשֵׁי הָעִיר, וַיִּלָּחֲמוּ אֶת-יוֹאָב, </a:t>
            </a:r>
            <a:r>
              <a:rPr lang="he-IL" sz="3200" dirty="0" err="1" smtClean="0">
                <a:latin typeface="David" panose="020E0502060401010101" pitchFamily="34" charset="-79"/>
                <a:cs typeface="David" panose="020E0502060401010101" pitchFamily="34" charset="-79"/>
              </a:rPr>
              <a:t>וַיִּפֹּל</a:t>
            </a:r>
            <a:r>
              <a:rPr lang="he-IL" sz="3200" dirty="0" smtClean="0">
                <a:latin typeface="David" panose="020E0502060401010101" pitchFamily="34" charset="-79"/>
                <a:cs typeface="David" panose="020E0502060401010101" pitchFamily="34" charset="-79"/>
              </a:rPr>
              <a:t> מִן-הָעָם, מֵעַבְדֵי דָוִד; </a:t>
            </a:r>
            <a:r>
              <a:rPr lang="he-IL" sz="3200" b="1" dirty="0" smtClean="0">
                <a:latin typeface="David" panose="020E0502060401010101" pitchFamily="34" charset="-79"/>
                <a:cs typeface="David" panose="020E0502060401010101" pitchFamily="34" charset="-79"/>
              </a:rPr>
              <a:t>וַיָּמָת, גַּם אוּרִיָּה </a:t>
            </a:r>
            <a:r>
              <a:rPr lang="he-IL" sz="3200" b="1" dirty="0" err="1" smtClean="0">
                <a:latin typeface="David" panose="020E0502060401010101" pitchFamily="34" charset="-79"/>
                <a:cs typeface="David" panose="020E0502060401010101" pitchFamily="34" charset="-79"/>
              </a:rPr>
              <a:t>הַחִתִּי</a:t>
            </a:r>
            <a:r>
              <a:rPr lang="he-IL" sz="3200" b="1" dirty="0" smtClean="0">
                <a:latin typeface="David" panose="020E0502060401010101" pitchFamily="34" charset="-79"/>
                <a:cs typeface="David" panose="020E0502060401010101" pitchFamily="34" charset="-79"/>
              </a:rPr>
              <a:t>.  </a:t>
            </a:r>
          </a:p>
          <a:p>
            <a:r>
              <a:rPr lang="he-IL" sz="3200" b="1" u="sng" dirty="0" err="1" smtClean="0">
                <a:latin typeface="David" panose="020E0502060401010101" pitchFamily="34" charset="-79"/>
                <a:cs typeface="David" panose="020E0502060401010101" pitchFamily="34" charset="-79"/>
              </a:rPr>
              <a:t>יח</a:t>
            </a:r>
            <a:r>
              <a:rPr lang="he-IL" sz="3200" dirty="0" smtClean="0">
                <a:latin typeface="David" panose="020E0502060401010101" pitchFamily="34" charset="-79"/>
                <a:cs typeface="David" panose="020E0502060401010101" pitchFamily="34" charset="-79"/>
              </a:rPr>
              <a:t> וַיִּשְׁלַח, יוֹאָב; </a:t>
            </a:r>
            <a:r>
              <a:rPr lang="he-IL" sz="3200" dirty="0" err="1" smtClean="0">
                <a:latin typeface="David" panose="020E0502060401010101" pitchFamily="34" charset="-79"/>
                <a:cs typeface="David" panose="020E0502060401010101" pitchFamily="34" charset="-79"/>
              </a:rPr>
              <a:t>וַיַּגֵּד</a:t>
            </a:r>
            <a:r>
              <a:rPr lang="he-IL" sz="3200" dirty="0" smtClean="0">
                <a:latin typeface="David" panose="020E0502060401010101" pitchFamily="34" charset="-79"/>
                <a:cs typeface="David" panose="020E0502060401010101" pitchFamily="34" charset="-79"/>
              </a:rPr>
              <a:t> לְדָוִד, אֶת-כָּל-דִּבְרֵי הַמִּלְחָמָה.</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370764" y="5273569"/>
            <a:ext cx="11470943" cy="1384995"/>
          </a:xfrm>
          <a:prstGeom prst="rect">
            <a:avLst/>
          </a:prstGeom>
          <a:solidFill>
            <a:schemeClr val="accent6">
              <a:lumMod val="60000"/>
              <a:lumOff val="40000"/>
            </a:schemeClr>
          </a:solidFill>
          <a:ln w="28575">
            <a:solidFill>
              <a:schemeClr val="tx1"/>
            </a:solidFill>
          </a:ln>
        </p:spPr>
        <p:txBody>
          <a:bodyPr wrap="square" rtlCol="1">
            <a:spAutoFit/>
          </a:bodyPr>
          <a:lstStyle/>
          <a:p>
            <a:r>
              <a:rPr lang="he-IL" sz="2800" dirty="0" smtClean="0">
                <a:latin typeface="David" panose="020E0502060401010101" pitchFamily="34" charset="-79"/>
                <a:cs typeface="David" panose="020E0502060401010101" pitchFamily="34" charset="-79"/>
              </a:rPr>
              <a:t>באותו רגע , כל הגיבורים של יואב התאספו כדי להרוג את יואב, כי הם אהבו מאד את אוריה שהיה ראש הגיבורים! יואב רצה להרגיע אותם והראה להם את המכתב של דוד המלך. </a:t>
            </a:r>
            <a:r>
              <a:rPr lang="he-IL" sz="2800" b="1" dirty="0" smtClean="0">
                <a:latin typeface="David" panose="020E0502060401010101" pitchFamily="34" charset="-79"/>
                <a:cs typeface="David" panose="020E0502060401010101" pitchFamily="34" charset="-79"/>
              </a:rPr>
              <a:t>וזה היה מעשה לא טוב ולא ראוי של יואב, כי אסור לגלו סוד</a:t>
            </a:r>
            <a:r>
              <a:rPr lang="he-IL" sz="2800" dirty="0" smtClean="0">
                <a:latin typeface="David" panose="020E0502060401010101" pitchFamily="34" charset="-79"/>
                <a:cs typeface="David" panose="020E0502060401010101" pitchFamily="34" charset="-79"/>
              </a:rPr>
              <a:t>.</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87524569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wipe(down)">
                                      <p:cBhvr>
                                        <p:cTn id="14" dur="50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circle(in)">
                                      <p:cBhvr>
                                        <p:cTn id="19" dur="2000"/>
                                        <p:tgtEl>
                                          <p:spTgt spid="4">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1000" fill="hold"/>
                                        <p:tgtEl>
                                          <p:spTgt spid="5"/>
                                        </p:tgtEl>
                                        <p:attrNameLst>
                                          <p:attrName>ppt_w</p:attrName>
                                        </p:attrNameLst>
                                      </p:cBhvr>
                                      <p:tavLst>
                                        <p:tav tm="0">
                                          <p:val>
                                            <p:fltVal val="0"/>
                                          </p:val>
                                        </p:tav>
                                        <p:tav tm="100000">
                                          <p:val>
                                            <p:strVal val="#ppt_w"/>
                                          </p:val>
                                        </p:tav>
                                      </p:tavLst>
                                    </p:anim>
                                    <p:anim calcmode="lin" valueType="num">
                                      <p:cBhvr>
                                        <p:cTn id="25" dur="1000" fill="hold"/>
                                        <p:tgtEl>
                                          <p:spTgt spid="5"/>
                                        </p:tgtEl>
                                        <p:attrNameLst>
                                          <p:attrName>ppt_h</p:attrName>
                                        </p:attrNameLst>
                                      </p:cBhvr>
                                      <p:tavLst>
                                        <p:tav tm="0">
                                          <p:val>
                                            <p:fltVal val="0"/>
                                          </p:val>
                                        </p:tav>
                                        <p:tav tm="100000">
                                          <p:val>
                                            <p:strVal val="#ppt_h"/>
                                          </p:val>
                                        </p:tav>
                                      </p:tavLst>
                                    </p:anim>
                                    <p:anim calcmode="lin" valueType="num">
                                      <p:cBhvr>
                                        <p:cTn id="26" dur="1000" fill="hold"/>
                                        <p:tgtEl>
                                          <p:spTgt spid="5"/>
                                        </p:tgtEl>
                                        <p:attrNameLst>
                                          <p:attrName>style.rotation</p:attrName>
                                        </p:attrNameLst>
                                      </p:cBhvr>
                                      <p:tavLst>
                                        <p:tav tm="0">
                                          <p:val>
                                            <p:fltVal val="90"/>
                                          </p:val>
                                        </p:tav>
                                        <p:tav tm="100000">
                                          <p:val>
                                            <p:fltVal val="0"/>
                                          </p:val>
                                        </p:tav>
                                      </p:tavLst>
                                    </p:anim>
                                    <p:animEffect transition="in" filter="fade">
                                      <p:cBhvr>
                                        <p:cTn id="2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8281" y="136479"/>
            <a:ext cx="6323462" cy="6494085"/>
          </a:xfrm>
          <a:prstGeom prst="rect">
            <a:avLst/>
          </a:prstGeom>
          <a:blipFill>
            <a:blip r:embed="rId2"/>
            <a:tile tx="0" ty="0" sx="100000" sy="100000" flip="none" algn="tl"/>
          </a:blipFill>
          <a:ln w="28575">
            <a:solidFill>
              <a:schemeClr val="tx1"/>
            </a:solidFill>
          </a:ln>
        </p:spPr>
        <p:txBody>
          <a:bodyPr wrap="square" rtlCol="1">
            <a:spAutoFit/>
          </a:bodyPr>
          <a:lstStyle/>
          <a:p>
            <a:r>
              <a:rPr lang="he-IL" sz="3200" dirty="0" err="1" smtClean="0">
                <a:latin typeface="David" panose="020E0502060401010101" pitchFamily="34" charset="-79"/>
                <a:cs typeface="David" panose="020E0502060401010101" pitchFamily="34" charset="-79"/>
              </a:rPr>
              <a:t>יט</a:t>
            </a:r>
            <a:r>
              <a:rPr lang="he-IL" sz="3200" dirty="0" smtClean="0">
                <a:latin typeface="David" panose="020E0502060401010101" pitchFamily="34" charset="-79"/>
                <a:cs typeface="David" panose="020E0502060401010101" pitchFamily="34" charset="-79"/>
              </a:rPr>
              <a:t>. וציווה יואב את השליח וכך אמר לו: </a:t>
            </a:r>
            <a:r>
              <a:rPr lang="he-IL" sz="3200" b="1" dirty="0" smtClean="0">
                <a:latin typeface="David" panose="020E0502060401010101" pitchFamily="34" charset="-79"/>
                <a:cs typeface="David" panose="020E0502060401010101" pitchFamily="34" charset="-79"/>
              </a:rPr>
              <a:t>כשתסיים</a:t>
            </a:r>
            <a:r>
              <a:rPr lang="he-IL" sz="3200" dirty="0" smtClean="0">
                <a:latin typeface="David" panose="020E0502060401010101" pitchFamily="34" charset="-79"/>
                <a:cs typeface="David" panose="020E0502060401010101" pitchFamily="34" charset="-79"/>
              </a:rPr>
              <a:t> לספר את כל מהלך המלחמה לפני המלך.</a:t>
            </a:r>
          </a:p>
          <a:p>
            <a:r>
              <a:rPr lang="he-IL" sz="3200" b="1" u="sng" dirty="0" smtClean="0">
                <a:latin typeface="David" panose="020E0502060401010101" pitchFamily="34" charset="-79"/>
                <a:cs typeface="David" panose="020E0502060401010101" pitchFamily="34" charset="-79"/>
              </a:rPr>
              <a:t>כ</a:t>
            </a:r>
            <a:r>
              <a:rPr lang="he-IL" sz="3200" dirty="0" smtClean="0">
                <a:latin typeface="David" panose="020E0502060401010101" pitchFamily="34" charset="-79"/>
                <a:cs typeface="David" panose="020E0502060401010101" pitchFamily="34" charset="-79"/>
              </a:rPr>
              <a:t>. ואז אם </a:t>
            </a:r>
            <a:r>
              <a:rPr lang="he-IL" sz="3200" b="1" dirty="0" smtClean="0">
                <a:latin typeface="David" panose="020E0502060401010101" pitchFamily="34" charset="-79"/>
                <a:cs typeface="David" panose="020E0502060401010101" pitchFamily="34" charset="-79"/>
              </a:rPr>
              <a:t>יגבר כעסו </a:t>
            </a:r>
            <a:r>
              <a:rPr lang="he-IL" sz="3200" dirty="0" smtClean="0">
                <a:latin typeface="David" panose="020E0502060401010101" pitchFamily="34" charset="-79"/>
                <a:cs typeface="David" panose="020E0502060401010101" pitchFamily="34" charset="-79"/>
              </a:rPr>
              <a:t>של המלך ויאמר לך למה התקרבתם סמוך לעיר להילחם בה, הרי ידעתם שיש יורי חיצים מעל החומה.</a:t>
            </a:r>
          </a:p>
          <a:p>
            <a:r>
              <a:rPr lang="he-IL" sz="3200" b="1" u="sng" dirty="0" err="1" smtClean="0">
                <a:latin typeface="David" panose="020E0502060401010101" pitchFamily="34" charset="-79"/>
                <a:cs typeface="David" panose="020E0502060401010101" pitchFamily="34" charset="-79"/>
              </a:rPr>
              <a:t>כא</a:t>
            </a:r>
            <a:r>
              <a:rPr lang="he-IL" sz="3200" dirty="0" smtClean="0">
                <a:latin typeface="David" panose="020E0502060401010101" pitchFamily="34" charset="-79"/>
                <a:cs typeface="David" panose="020E0502060401010101" pitchFamily="34" charset="-79"/>
              </a:rPr>
              <a:t>. והרי מי הרג את אבימלך הבן של גדעון (שנקרא </a:t>
            </a:r>
            <a:r>
              <a:rPr lang="he-IL" sz="3200" dirty="0" err="1" smtClean="0">
                <a:latin typeface="David" panose="020E0502060401010101" pitchFamily="34" charset="-79"/>
                <a:cs typeface="David" panose="020E0502060401010101" pitchFamily="34" charset="-79"/>
              </a:rPr>
              <a:t>ירובעל</a:t>
            </a:r>
            <a:r>
              <a:rPr lang="he-IL" sz="3200" dirty="0" smtClean="0">
                <a:latin typeface="David" panose="020E0502060401010101" pitchFamily="34" charset="-79"/>
                <a:cs typeface="David" panose="020E0502060401010101" pitchFamily="34" charset="-79"/>
              </a:rPr>
              <a:t>), הלא אישה זרקה עליו על ראשו חלק מהאבן העליונה שבאבני הרחיים. מעל החומה. ומת שם אבימלך בעיר </a:t>
            </a:r>
            <a:r>
              <a:rPr lang="he-IL" sz="3200" dirty="0" err="1" smtClean="0">
                <a:latin typeface="David" panose="020E0502060401010101" pitchFamily="34" charset="-79"/>
                <a:cs typeface="David" panose="020E0502060401010101" pitchFamily="34" charset="-79"/>
              </a:rPr>
              <a:t>תבץ</a:t>
            </a:r>
            <a:r>
              <a:rPr lang="he-IL" sz="3200" dirty="0" smtClean="0">
                <a:latin typeface="David" panose="020E0502060401010101" pitchFamily="34" charset="-79"/>
                <a:cs typeface="David" panose="020E0502060401010101" pitchFamily="34" charset="-79"/>
              </a:rPr>
              <a:t> (כיוון שהיה קרוב לעיר) אם כן למה נגשתם כ"כ קרוב אל החומה. </a:t>
            </a:r>
            <a:r>
              <a:rPr lang="he-IL" sz="3200" b="1" dirty="0" smtClean="0">
                <a:latin typeface="David" panose="020E0502060401010101" pitchFamily="34" charset="-79"/>
                <a:cs typeface="David" panose="020E0502060401010101" pitchFamily="34" charset="-79"/>
              </a:rPr>
              <a:t>ואז תאמר למלך- גם אוריה </a:t>
            </a:r>
            <a:r>
              <a:rPr lang="he-IL" sz="3200" b="1" dirty="0" err="1" smtClean="0">
                <a:latin typeface="David" panose="020E0502060401010101" pitchFamily="34" charset="-79"/>
                <a:cs typeface="David" panose="020E0502060401010101" pitchFamily="34" charset="-79"/>
              </a:rPr>
              <a:t>החתי</a:t>
            </a:r>
            <a:r>
              <a:rPr lang="he-IL" sz="3200" b="1" dirty="0" smtClean="0">
                <a:latin typeface="David" panose="020E0502060401010101" pitchFamily="34" charset="-79"/>
                <a:cs typeface="David" panose="020E0502060401010101" pitchFamily="34" charset="-79"/>
              </a:rPr>
              <a:t> מת. </a:t>
            </a:r>
            <a:endParaRPr lang="he-IL" sz="3200" b="1" dirty="0">
              <a:latin typeface="David" panose="020E0502060401010101" pitchFamily="34" charset="-79"/>
              <a:cs typeface="David" panose="020E0502060401010101" pitchFamily="34" charset="-79"/>
            </a:endParaRPr>
          </a:p>
        </p:txBody>
      </p:sp>
      <p:sp>
        <p:nvSpPr>
          <p:cNvPr id="2" name="מלבן 1"/>
          <p:cNvSpPr/>
          <p:nvPr/>
        </p:nvSpPr>
        <p:spPr>
          <a:xfrm>
            <a:off x="6610065" y="136479"/>
            <a:ext cx="5581935" cy="6001643"/>
          </a:xfrm>
          <a:prstGeom prst="rect">
            <a:avLst/>
          </a:prstGeom>
          <a:blipFill>
            <a:blip r:embed="rId3"/>
            <a:tile tx="0" ty="0" sx="100000" sy="100000" flip="none" algn="tl"/>
          </a:blipFill>
        </p:spPr>
        <p:txBody>
          <a:bodyPr wrap="square">
            <a:spAutoFit/>
          </a:bodyPr>
          <a:lstStyle/>
          <a:p>
            <a:r>
              <a:rPr lang="he-IL" sz="3200" b="1" u="sng" dirty="0" err="1" smtClean="0">
                <a:latin typeface="David" panose="020E0502060401010101" pitchFamily="34" charset="-79"/>
                <a:cs typeface="David" panose="020E0502060401010101" pitchFamily="34" charset="-79"/>
              </a:rPr>
              <a:t>יט</a:t>
            </a:r>
            <a:r>
              <a:rPr lang="he-IL" sz="3200" dirty="0" smtClean="0">
                <a:latin typeface="David" panose="020E0502060401010101" pitchFamily="34" charset="-79"/>
                <a:cs typeface="David" panose="020E0502060401010101" pitchFamily="34" charset="-79"/>
              </a:rPr>
              <a:t> וַיְצַו אֶת-הַמַּלְאָךְ,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כְּכַלּוֹתְך</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אֵת כָּל-דִּבְרֵי הַמִּלְחָמָה--לְדַבֵּר אֶל-הַמֶּלֶךְ.  </a:t>
            </a:r>
          </a:p>
          <a:p>
            <a:r>
              <a:rPr lang="he-IL" sz="3200" b="1" u="sng" dirty="0" smtClean="0">
                <a:latin typeface="David" panose="020E0502060401010101" pitchFamily="34" charset="-79"/>
                <a:cs typeface="David" panose="020E0502060401010101" pitchFamily="34" charset="-79"/>
              </a:rPr>
              <a:t>כ</a:t>
            </a:r>
            <a:r>
              <a:rPr lang="he-IL" sz="3200" dirty="0" smtClean="0">
                <a:latin typeface="David" panose="020E0502060401010101" pitchFamily="34" charset="-79"/>
                <a:cs typeface="David" panose="020E0502060401010101" pitchFamily="34" charset="-79"/>
              </a:rPr>
              <a:t> וְהָיָה, אִם-תַּעֲלֶה </a:t>
            </a:r>
            <a:r>
              <a:rPr lang="he-IL" sz="3200" b="1" dirty="0" smtClean="0">
                <a:latin typeface="David" panose="020E0502060401010101" pitchFamily="34" charset="-79"/>
                <a:cs typeface="David" panose="020E0502060401010101" pitchFamily="34" charset="-79"/>
              </a:rPr>
              <a:t>חֲמַת הַמֶּלֶךְ, </a:t>
            </a:r>
            <a:r>
              <a:rPr lang="he-IL" sz="3200" dirty="0" smtClean="0">
                <a:latin typeface="David" panose="020E0502060401010101" pitchFamily="34" charset="-79"/>
                <a:cs typeface="David" panose="020E0502060401010101" pitchFamily="34" charset="-79"/>
              </a:rPr>
              <a:t>וְאָמַר לְךָ, מַדּוּעַ נִגַּשְׁתֶּם אֶל-הָעִיר </a:t>
            </a:r>
            <a:r>
              <a:rPr lang="he-IL" sz="3200" dirty="0" err="1" smtClean="0">
                <a:latin typeface="David" panose="020E0502060401010101" pitchFamily="34" charset="-79"/>
                <a:cs typeface="David" panose="020E0502060401010101" pitchFamily="34" charset="-79"/>
              </a:rPr>
              <a:t>לְהִלָּחֵם</a:t>
            </a:r>
            <a:r>
              <a:rPr lang="he-IL" sz="3200" dirty="0" smtClean="0">
                <a:latin typeface="David" panose="020E0502060401010101" pitchFamily="34" charset="-79"/>
                <a:cs typeface="David" panose="020E0502060401010101" pitchFamily="34" charset="-79"/>
              </a:rPr>
              <a:t>:  הֲלוֹא יְדַעְתֶּם, אֵת אֲשֶׁר-יֹרוּ מֵעַל הַחוֹמָה.  </a:t>
            </a:r>
          </a:p>
          <a:p>
            <a:r>
              <a:rPr lang="he-IL" sz="3200" b="1" u="sng" dirty="0" err="1" smtClean="0">
                <a:latin typeface="David" panose="020E0502060401010101" pitchFamily="34" charset="-79"/>
                <a:cs typeface="David" panose="020E0502060401010101" pitchFamily="34" charset="-79"/>
              </a:rPr>
              <a:t>כא</a:t>
            </a:r>
            <a:r>
              <a:rPr lang="he-IL" sz="3200" dirty="0" smtClean="0">
                <a:latin typeface="David" panose="020E0502060401010101" pitchFamily="34" charset="-79"/>
                <a:cs typeface="David" panose="020E0502060401010101" pitchFamily="34" charset="-79"/>
              </a:rPr>
              <a:t> מִי-הִכָּה אֶת-אֲבִימֶלֶךְ </a:t>
            </a:r>
            <a:r>
              <a:rPr lang="he-IL" sz="3200" dirty="0" err="1" smtClean="0">
                <a:latin typeface="David" panose="020E0502060401010101" pitchFamily="34" charset="-79"/>
                <a:cs typeface="David" panose="020E0502060401010101" pitchFamily="34" charset="-79"/>
              </a:rPr>
              <a:t>בֶּן-יְרֻבֶּשֶׁת</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הֲלוֹא-אִשָּׁה</a:t>
            </a:r>
            <a:r>
              <a:rPr lang="he-IL" sz="3200" dirty="0" smtClean="0">
                <a:latin typeface="David" panose="020E0502060401010101" pitchFamily="34" charset="-79"/>
                <a:cs typeface="David" panose="020E0502060401010101" pitchFamily="34" charset="-79"/>
              </a:rPr>
              <a:t> הִשְׁלִיכָה עָלָיו פֶּלַח רֶכֶב מֵעַל הַחוֹמָה וַיָּמָת </a:t>
            </a:r>
            <a:r>
              <a:rPr lang="he-IL" sz="3200" dirty="0" err="1" smtClean="0">
                <a:latin typeface="David" panose="020E0502060401010101" pitchFamily="34" charset="-79"/>
                <a:cs typeface="David" panose="020E0502060401010101" pitchFamily="34" charset="-79"/>
              </a:rPr>
              <a:t>בְּתֵבֵץ</a:t>
            </a:r>
            <a:r>
              <a:rPr lang="he-IL" sz="3200" dirty="0" smtClean="0">
                <a:latin typeface="David" panose="020E0502060401010101" pitchFamily="34" charset="-79"/>
                <a:cs typeface="David" panose="020E0502060401010101" pitchFamily="34" charset="-79"/>
              </a:rPr>
              <a:t>, לָמָּה נִגַּשְׁתֶּם, אֶל-הַחוֹמָה; </a:t>
            </a:r>
            <a:r>
              <a:rPr lang="he-IL" sz="3200" b="1" dirty="0" smtClean="0">
                <a:latin typeface="David" panose="020E0502060401010101" pitchFamily="34" charset="-79"/>
                <a:cs typeface="David" panose="020E0502060401010101" pitchFamily="34" charset="-79"/>
              </a:rPr>
              <a:t>וְאָמַרְתָּ--גַּם עַבְדְּךָ אוּרִיָּה </a:t>
            </a:r>
            <a:r>
              <a:rPr lang="he-IL" sz="3200" b="1" dirty="0" err="1" smtClean="0">
                <a:latin typeface="David" panose="020E0502060401010101" pitchFamily="34" charset="-79"/>
                <a:cs typeface="David" panose="020E0502060401010101" pitchFamily="34" charset="-79"/>
              </a:rPr>
              <a:t>הַחִתִּי</a:t>
            </a:r>
            <a:r>
              <a:rPr lang="he-IL" sz="3200" b="1" dirty="0" smtClean="0">
                <a:latin typeface="David" panose="020E0502060401010101" pitchFamily="34" charset="-79"/>
                <a:cs typeface="David" panose="020E0502060401010101" pitchFamily="34" charset="-79"/>
              </a:rPr>
              <a:t>, מֵת.</a:t>
            </a:r>
            <a:endParaRPr lang="he-IL" sz="32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7009772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6645" y="259308"/>
            <a:ext cx="5759355" cy="5509200"/>
          </a:xfrm>
          <a:prstGeom prst="rect">
            <a:avLst/>
          </a:prstGeom>
          <a:solidFill>
            <a:schemeClr val="accent4">
              <a:lumMod val="60000"/>
              <a:lumOff val="40000"/>
            </a:schemeClr>
          </a:solidFill>
          <a:ln w="28575">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כב</a:t>
            </a:r>
            <a:r>
              <a:rPr lang="he-IL" sz="3200" dirty="0" smtClean="0">
                <a:latin typeface="David" panose="020E0502060401010101" pitchFamily="34" charset="-79"/>
                <a:cs typeface="David" panose="020E0502060401010101" pitchFamily="34" charset="-79"/>
              </a:rPr>
              <a:t>. הלך השליח מעם יואב ובא אל דוד ואמר לו את כל מה שמסר לו יואב.</a:t>
            </a:r>
          </a:p>
          <a:p>
            <a:r>
              <a:rPr lang="he-IL" sz="3200" b="1" u="sng" dirty="0" err="1" smtClean="0">
                <a:latin typeface="David" panose="020E0502060401010101" pitchFamily="34" charset="-79"/>
                <a:cs typeface="David" panose="020E0502060401010101" pitchFamily="34" charset="-79"/>
              </a:rPr>
              <a:t>כג</a:t>
            </a:r>
            <a:r>
              <a:rPr lang="he-IL" sz="3200" dirty="0" smtClean="0">
                <a:latin typeface="David" panose="020E0502060401010101" pitchFamily="34" charset="-79"/>
                <a:cs typeface="David" panose="020E0502060401010101" pitchFamily="34" charset="-79"/>
              </a:rPr>
              <a:t>. וכך אמר השליח- כאשר גברו עלינו האנשים מצבא בני עמון, ויצאו אלינו אל השדה להכותנו, שבנו והתגברנו עליהם ורדפנו אחריהם עד פתח שער העיר.</a:t>
            </a:r>
          </a:p>
          <a:p>
            <a:r>
              <a:rPr lang="he-IL" sz="3200" b="1" u="sng" dirty="0" smtClean="0">
                <a:latin typeface="David" panose="020E0502060401010101" pitchFamily="34" charset="-79"/>
                <a:cs typeface="David" panose="020E0502060401010101" pitchFamily="34" charset="-79"/>
              </a:rPr>
              <a:t>כד</a:t>
            </a:r>
            <a:r>
              <a:rPr lang="he-IL" sz="3200" dirty="0" smtClean="0">
                <a:latin typeface="David" panose="020E0502060401010101" pitchFamily="34" charset="-79"/>
                <a:cs typeface="David" panose="020E0502060401010101" pitchFamily="34" charset="-79"/>
              </a:rPr>
              <a:t>. וכשהתקרבנו אל החומה,</a:t>
            </a:r>
            <a:r>
              <a:rPr lang="he-IL" sz="3200" b="1" dirty="0" smtClean="0">
                <a:latin typeface="David" panose="020E0502060401010101" pitchFamily="34" charset="-79"/>
                <a:cs typeface="David" panose="020E0502060401010101" pitchFamily="34" charset="-79"/>
              </a:rPr>
              <a:t> אז ירו הקשתים המומחים בקליעה </a:t>
            </a:r>
            <a:r>
              <a:rPr lang="he-IL" sz="3200" dirty="0" smtClean="0">
                <a:latin typeface="David" panose="020E0502060401010101" pitchFamily="34" charset="-79"/>
                <a:cs typeface="David" panose="020E0502060401010101" pitchFamily="34" charset="-79"/>
              </a:rPr>
              <a:t>על עבדיך מגובה החומה, ונהרגו מעבדי המלך. וגם עבדיך הנאמן אוריה </a:t>
            </a:r>
            <a:r>
              <a:rPr lang="he-IL" sz="3200" dirty="0" err="1" smtClean="0">
                <a:latin typeface="David" panose="020E0502060401010101" pitchFamily="34" charset="-79"/>
                <a:cs typeface="David" panose="020E0502060401010101" pitchFamily="34" charset="-79"/>
              </a:rPr>
              <a:t>החתי</a:t>
            </a:r>
            <a:r>
              <a:rPr lang="he-IL" sz="3200" dirty="0" smtClean="0">
                <a:latin typeface="David" panose="020E0502060401010101" pitchFamily="34" charset="-79"/>
                <a:cs typeface="David" panose="020E0502060401010101" pitchFamily="34" charset="-79"/>
              </a:rPr>
              <a:t> נהרג.</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523629" y="259308"/>
            <a:ext cx="5513695" cy="4031873"/>
          </a:xfrm>
          <a:prstGeom prst="rect">
            <a:avLst/>
          </a:prstGeom>
          <a:blipFill>
            <a:blip r:embed="rId2"/>
            <a:tile tx="0" ty="0" sx="100000" sy="100000" flip="none" algn="tl"/>
          </a:blipFill>
        </p:spPr>
        <p:txBody>
          <a:bodyPr wrap="square">
            <a:spAutoFit/>
          </a:bodyPr>
          <a:lstStyle/>
          <a:p>
            <a:r>
              <a:rPr lang="he-IL" dirty="0" smtClean="0"/>
              <a:t> </a:t>
            </a:r>
            <a:r>
              <a:rPr lang="he-IL" sz="3200" b="1" u="sng" dirty="0" err="1" smtClean="0">
                <a:latin typeface="David" panose="020E0502060401010101" pitchFamily="34" charset="-79"/>
                <a:cs typeface="David" panose="020E0502060401010101" pitchFamily="34" charset="-79"/>
              </a:rPr>
              <a:t>כב</a:t>
            </a:r>
            <a:r>
              <a:rPr lang="he-IL" sz="3200" dirty="0" smtClean="0">
                <a:latin typeface="David" panose="020E0502060401010101" pitchFamily="34" charset="-79"/>
                <a:cs typeface="David" panose="020E0502060401010101" pitchFamily="34" charset="-79"/>
              </a:rPr>
              <a:t> וַיֵּלֶךְ, הַמַּלְאָךְ; וַיָּבֹא </a:t>
            </a:r>
            <a:r>
              <a:rPr lang="he-IL" sz="3200" dirty="0" err="1" smtClean="0">
                <a:latin typeface="David" panose="020E0502060401010101" pitchFamily="34" charset="-79"/>
                <a:cs typeface="David" panose="020E0502060401010101" pitchFamily="34" charset="-79"/>
              </a:rPr>
              <a:t>וַיַּגֵּד</a:t>
            </a:r>
            <a:r>
              <a:rPr lang="he-IL" sz="3200" dirty="0" smtClean="0">
                <a:latin typeface="David" panose="020E0502060401010101" pitchFamily="34" charset="-79"/>
                <a:cs typeface="David" panose="020E0502060401010101" pitchFamily="34" charset="-79"/>
              </a:rPr>
              <a:t> לְדָוִד, אֵת כָּל-אֲשֶׁר שְׁלָחוֹ יוֹאָב.  </a:t>
            </a:r>
          </a:p>
          <a:p>
            <a:r>
              <a:rPr lang="he-IL" sz="3200" b="1" u="sng" dirty="0" err="1" smtClean="0">
                <a:latin typeface="David" panose="020E0502060401010101" pitchFamily="34" charset="-79"/>
                <a:cs typeface="David" panose="020E0502060401010101" pitchFamily="34" charset="-79"/>
              </a:rPr>
              <a:t>כג</a:t>
            </a:r>
            <a:r>
              <a:rPr lang="he-IL" sz="3200" dirty="0" smtClean="0">
                <a:latin typeface="David" panose="020E0502060401010101" pitchFamily="34" charset="-79"/>
                <a:cs typeface="David" panose="020E0502060401010101" pitchFamily="34" charset="-79"/>
              </a:rPr>
              <a:t> וַיֹּאמֶר הַמַּלְאָךְ, אֶל-דָּוִד, כִּי-גָבְרוּ עָלֵינוּ הָאֲנָשִׁים, וַיֵּצְאוּ אֵלֵינוּ הַשָּׂדֶה; וַנִּהְיֶה עֲלֵיהֶם, עַד-פֶּתַח הַשָּׁעַר.  </a:t>
            </a:r>
          </a:p>
          <a:p>
            <a:r>
              <a:rPr lang="he-IL" sz="3200" b="1" u="sng" dirty="0" smtClean="0">
                <a:latin typeface="David" panose="020E0502060401010101" pitchFamily="34" charset="-79"/>
                <a:cs typeface="David" panose="020E0502060401010101" pitchFamily="34" charset="-79"/>
              </a:rPr>
              <a:t>כד</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וַיֹּראוּ הַמּוֹרִאים </a:t>
            </a:r>
            <a:r>
              <a:rPr lang="he-IL" sz="3200" dirty="0" smtClean="0">
                <a:latin typeface="David" panose="020E0502060401010101" pitchFamily="34" charset="-79"/>
                <a:cs typeface="David" panose="020E0502060401010101" pitchFamily="34" charset="-79"/>
              </a:rPr>
              <a:t>אֶל-עֲבָדֶיךָ מֵעַל הַחוֹמָה, וַיָּמוּתוּ מֵעַבְדֵי הַמֶּלֶךְ; וְגַם, עַבְדְּךָ אוּרִיָּה </a:t>
            </a:r>
            <a:r>
              <a:rPr lang="he-IL" sz="3200" dirty="0" err="1" smtClean="0">
                <a:latin typeface="David" panose="020E0502060401010101" pitchFamily="34" charset="-79"/>
                <a:cs typeface="David" panose="020E0502060401010101" pitchFamily="34" charset="-79"/>
              </a:rPr>
              <a:t>הַחִתִּי</a:t>
            </a:r>
            <a:r>
              <a:rPr lang="he-IL" sz="3200" dirty="0" smtClean="0">
                <a:latin typeface="David" panose="020E0502060401010101" pitchFamily="34" charset="-79"/>
                <a:cs typeface="David" panose="020E0502060401010101" pitchFamily="34" charset="-79"/>
              </a:rPr>
              <a:t>--מֵת.</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3">
            <a:extLst>
              <a:ext uri="{BEBA8EAE-BF5A-486C-A8C5-ECC9F3942E4B}">
                <a14:imgProps xmlns:a14="http://schemas.microsoft.com/office/drawing/2010/main">
                  <a14:imgLayer r:embed="rId4">
                    <a14:imgEffect>
                      <a14:backgroundRemoval t="1786" b="83929" l="10333" r="100000"/>
                    </a14:imgEffect>
                  </a14:imgLayer>
                </a14:imgProps>
              </a:ext>
            </a:extLst>
          </a:blip>
          <a:stretch>
            <a:fillRect/>
          </a:stretch>
        </p:blipFill>
        <p:spPr>
          <a:xfrm>
            <a:off x="5540705" y="3957851"/>
            <a:ext cx="4247463" cy="2674961"/>
          </a:xfrm>
          <a:prstGeom prst="rect">
            <a:avLst/>
          </a:prstGeom>
        </p:spPr>
      </p:pic>
      <p:pic>
        <p:nvPicPr>
          <p:cNvPr id="5" name="תמונה 4"/>
          <p:cNvPicPr>
            <a:picLocks noChangeAspect="1"/>
          </p:cNvPicPr>
          <p:nvPr/>
        </p:nvPicPr>
        <p:blipFill>
          <a:blip r:embed="rId5"/>
          <a:stretch>
            <a:fillRect/>
          </a:stretch>
        </p:blipFill>
        <p:spPr>
          <a:xfrm>
            <a:off x="8574702" y="4408226"/>
            <a:ext cx="3462622" cy="2449773"/>
          </a:xfrm>
          <a:prstGeom prst="rect">
            <a:avLst/>
          </a:prstGeom>
        </p:spPr>
      </p:pic>
    </p:spTree>
    <p:extLst>
      <p:ext uri="{BB962C8B-B14F-4D97-AF65-F5344CB8AC3E}">
        <p14:creationId xmlns:p14="http://schemas.microsoft.com/office/powerpoint/2010/main" val="26400731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6414448" y="224135"/>
            <a:ext cx="5636525" cy="2554545"/>
          </a:xfrm>
          <a:prstGeom prst="rect">
            <a:avLst/>
          </a:prstGeom>
          <a:solidFill>
            <a:schemeClr val="accent2">
              <a:lumMod val="60000"/>
              <a:lumOff val="4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כה </a:t>
            </a:r>
            <a:r>
              <a:rPr lang="he-IL" sz="3200" dirty="0" smtClean="0">
                <a:latin typeface="David" panose="020E0502060401010101" pitchFamily="34" charset="-79"/>
                <a:cs typeface="David" panose="020E0502060401010101" pitchFamily="34" charset="-79"/>
              </a:rPr>
              <a:t>וַיֹּאמֶר דָּוִד אֶל-הַמַּלְאָךְ, כֹּה-תֹאמַר אֶל-יוֹאָב אַל-יֵרַע בְּעֵינֶיךָ אֶת-הַדָּבָר הַזֶּה--</a:t>
            </a:r>
            <a:r>
              <a:rPr lang="he-IL" sz="3200" b="1" dirty="0" smtClean="0">
                <a:latin typeface="David" panose="020E0502060401010101" pitchFamily="34" charset="-79"/>
                <a:cs typeface="David" panose="020E0502060401010101" pitchFamily="34" charset="-79"/>
              </a:rPr>
              <a:t>כִּי-כָזֹה וְכָזֶה, תֹּאכַל הֶחָרֶב; </a:t>
            </a:r>
            <a:r>
              <a:rPr lang="he-IL" sz="3200" dirty="0" smtClean="0">
                <a:latin typeface="David" panose="020E0502060401010101" pitchFamily="34" charset="-79"/>
                <a:cs typeface="David" panose="020E0502060401010101" pitchFamily="34" charset="-79"/>
              </a:rPr>
              <a:t>הַחֲזֵק מִלְחַמְתְּךָ אֶל-הָעִיר וְהָרְסָהּ, וְחַזְּקֵהוּ.</a:t>
            </a:r>
            <a:endParaRPr lang="he-IL" sz="3200" dirty="0">
              <a:latin typeface="David" panose="020E0502060401010101" pitchFamily="34" charset="-79"/>
              <a:cs typeface="David" panose="020E0502060401010101" pitchFamily="34" charset="-79"/>
            </a:endParaRPr>
          </a:p>
        </p:txBody>
      </p:sp>
      <p:sp>
        <p:nvSpPr>
          <p:cNvPr id="3" name="TextBox 2"/>
          <p:cNvSpPr txBox="1"/>
          <p:nvPr/>
        </p:nvSpPr>
        <p:spPr>
          <a:xfrm>
            <a:off x="204716" y="224135"/>
            <a:ext cx="5759355" cy="4524315"/>
          </a:xfrm>
          <a:prstGeom prst="rect">
            <a:avLst/>
          </a:prstGeom>
          <a:blipFill>
            <a:blip r:embed="rId2"/>
            <a:tile tx="0" ty="0" sx="100000" sy="100000" flip="none" algn="tl"/>
          </a:blipFill>
          <a:ln w="28575">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כה</a:t>
            </a:r>
            <a:r>
              <a:rPr lang="he-IL" sz="3200" dirty="0" smtClean="0">
                <a:latin typeface="David" panose="020E0502060401010101" pitchFamily="34" charset="-79"/>
                <a:cs typeface="David" panose="020E0502060401010101" pitchFamily="34" charset="-79"/>
              </a:rPr>
              <a:t>. אמר דוד לשליח את הדברים הללו תמסור ליואב אל תצטער יותר מדי על הכישלון בקרב ההוא , </a:t>
            </a:r>
            <a:r>
              <a:rPr lang="he-IL" sz="3200" b="1" dirty="0" smtClean="0">
                <a:latin typeface="David" panose="020E0502060401010101" pitchFamily="34" charset="-79"/>
                <a:cs typeface="David" panose="020E0502060401010101" pitchFamily="34" charset="-79"/>
              </a:rPr>
              <a:t>כי זו דרכה של מלחמה (וגם מהמנצחים יפלו חללים). </a:t>
            </a:r>
            <a:r>
              <a:rPr lang="he-IL" sz="3200" dirty="0" smtClean="0">
                <a:latin typeface="David" panose="020E0502060401010101" pitchFamily="34" charset="-79"/>
                <a:cs typeface="David" panose="020E0502060401010101" pitchFamily="34" charset="-79"/>
              </a:rPr>
              <a:t>התגבר ותתקוף בחוזקה את עיר הבירה, עד שתהרוס את חומתה. ומלבד דברים אלו אמר דוד לשליח תוסיף אתה עוד לחזק את ליבו של יואב.</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3">
            <a:extLst>
              <a:ext uri="{BEBA8EAE-BF5A-486C-A8C5-ECC9F3942E4B}">
                <a14:imgProps xmlns:a14="http://schemas.microsoft.com/office/drawing/2010/main">
                  <a14:imgLayer r:embed="rId4">
                    <a14:imgEffect>
                      <a14:backgroundRemoval t="1778" b="99111" l="444" r="100000"/>
                    </a14:imgEffect>
                  </a14:imgLayer>
                </a14:imgProps>
              </a:ext>
            </a:extLst>
          </a:blip>
          <a:stretch>
            <a:fillRect/>
          </a:stretch>
        </p:blipFill>
        <p:spPr>
          <a:xfrm>
            <a:off x="6100550" y="2900208"/>
            <a:ext cx="3396232" cy="3396232"/>
          </a:xfrm>
          <a:prstGeom prst="rect">
            <a:avLst/>
          </a:prstGeom>
        </p:spPr>
      </p:pic>
      <p:pic>
        <p:nvPicPr>
          <p:cNvPr id="5" name="תמונה 4"/>
          <p:cNvPicPr>
            <a:picLocks noChangeAspect="1"/>
          </p:cNvPicPr>
          <p:nvPr/>
        </p:nvPicPr>
        <p:blipFill>
          <a:blip r:embed="rId5">
            <a:extLst>
              <a:ext uri="{BEBA8EAE-BF5A-486C-A8C5-ECC9F3942E4B}">
                <a14:imgProps xmlns:a14="http://schemas.microsoft.com/office/drawing/2010/main">
                  <a14:imgLayer r:embed="rId6">
                    <a14:imgEffect>
                      <a14:backgroundRemoval t="2632" b="99474" l="0" r="98120"/>
                    </a14:imgEffect>
                  </a14:imgLayer>
                </a14:imgProps>
              </a:ext>
            </a:extLst>
          </a:blip>
          <a:stretch>
            <a:fillRect/>
          </a:stretch>
        </p:blipFill>
        <p:spPr>
          <a:xfrm>
            <a:off x="2802482" y="4202800"/>
            <a:ext cx="3386777" cy="2419126"/>
          </a:xfrm>
          <a:prstGeom prst="rect">
            <a:avLst/>
          </a:prstGeom>
        </p:spPr>
      </p:pic>
    </p:spTree>
    <p:extLst>
      <p:ext uri="{BB962C8B-B14F-4D97-AF65-F5344CB8AC3E}">
        <p14:creationId xmlns:p14="http://schemas.microsoft.com/office/powerpoint/2010/main" val="198101585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9308" y="232011"/>
            <a:ext cx="5759355" cy="6494085"/>
          </a:xfrm>
          <a:prstGeom prst="rect">
            <a:avLst/>
          </a:prstGeom>
          <a:solidFill>
            <a:schemeClr val="accent4"/>
          </a:solidFill>
          <a:ln w="28575">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כו</a:t>
            </a:r>
            <a:r>
              <a:rPr lang="he-IL" sz="3200" dirty="0" smtClean="0">
                <a:latin typeface="David" panose="020E0502060401010101" pitchFamily="34" charset="-79"/>
                <a:cs typeface="David" panose="020E0502060401010101" pitchFamily="34" charset="-79"/>
              </a:rPr>
              <a:t>. בת שבע אשתו של אוריה שמעה כי מת אוריה במלחמה , התאבלה וקוננה עליו. </a:t>
            </a:r>
          </a:p>
          <a:p>
            <a:r>
              <a:rPr lang="he-IL" sz="3200" b="1" u="sng" dirty="0" err="1" smtClean="0">
                <a:latin typeface="David" panose="020E0502060401010101" pitchFamily="34" charset="-79"/>
                <a:cs typeface="David" panose="020E0502060401010101" pitchFamily="34" charset="-79"/>
              </a:rPr>
              <a:t>כז</a:t>
            </a:r>
            <a:r>
              <a:rPr lang="he-IL" sz="3200" dirty="0" smtClean="0">
                <a:latin typeface="David" panose="020E0502060401010101" pitchFamily="34" charset="-79"/>
                <a:cs typeface="David" panose="020E0502060401010101" pitchFamily="34" charset="-79"/>
              </a:rPr>
              <a:t>. ובתום ימי האבל שלח דוד והכניסה לביתו ונשא אותה לאישה וילדה את הבן. ומעשה זה היה רע בעיני ה' .</a:t>
            </a:r>
          </a:p>
          <a:p>
            <a:r>
              <a:rPr lang="he-IL" sz="3200" dirty="0" smtClean="0">
                <a:latin typeface="David" panose="020E0502060401010101" pitchFamily="34" charset="-79"/>
                <a:cs typeface="David" panose="020E0502060401010101" pitchFamily="34" charset="-79"/>
              </a:rPr>
              <a:t>ה' ראה שדוד לא עמד בניסיון, כי זה לא מתאים לצדיק כמו דוד המלך לקחת אישה שמחכה לגרוש שלה שיחזור מהמלחמה.. ה' כעס על דוד והחליט להעניש אותו ועל כך בפרק הבא..</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250674" y="232011"/>
            <a:ext cx="5773003" cy="2554545"/>
          </a:xfrm>
          <a:prstGeom prst="rect">
            <a:avLst/>
          </a:prstGeom>
          <a:solidFill>
            <a:schemeClr val="accent2">
              <a:lumMod val="40000"/>
              <a:lumOff val="60000"/>
            </a:schemeClr>
          </a:solidFill>
        </p:spPr>
        <p:txBody>
          <a:bodyPr wrap="square">
            <a:spAutoFit/>
          </a:bodyPr>
          <a:lstStyle/>
          <a:p>
            <a:r>
              <a:rPr lang="he-IL" sz="3200" b="1" u="sng" dirty="0" err="1" smtClean="0">
                <a:latin typeface="David" panose="020E0502060401010101" pitchFamily="34" charset="-79"/>
                <a:cs typeface="David" panose="020E0502060401010101" pitchFamily="34" charset="-79"/>
              </a:rPr>
              <a:t>כו</a:t>
            </a:r>
            <a:r>
              <a:rPr lang="he-IL" sz="3200" dirty="0" smtClean="0">
                <a:latin typeface="David" panose="020E0502060401010101" pitchFamily="34" charset="-79"/>
                <a:cs typeface="David" panose="020E0502060401010101" pitchFamily="34" charset="-79"/>
              </a:rPr>
              <a:t> וַתִּשְׁמַע אֵשֶׁת אוּרִיָּה, כִּי-מֵת אוּרִיָּה אִישָׁהּ; </a:t>
            </a:r>
            <a:r>
              <a:rPr lang="he-IL" sz="3200" b="1" dirty="0" err="1" smtClean="0">
                <a:latin typeface="David" panose="020E0502060401010101" pitchFamily="34" charset="-79"/>
                <a:cs typeface="David" panose="020E0502060401010101" pitchFamily="34" charset="-79"/>
              </a:rPr>
              <a:t>וַתִּסְפֹּד</a:t>
            </a:r>
            <a:r>
              <a:rPr lang="he-IL" sz="3200" b="1" dirty="0" smtClean="0">
                <a:latin typeface="David" panose="020E0502060401010101" pitchFamily="34" charset="-79"/>
                <a:cs typeface="David" panose="020E0502060401010101" pitchFamily="34" charset="-79"/>
              </a:rPr>
              <a:t>, עַל-בַּעְלָהּ</a:t>
            </a:r>
            <a:r>
              <a:rPr lang="he-IL" sz="3200" dirty="0" smtClean="0">
                <a:latin typeface="David" panose="020E0502060401010101" pitchFamily="34" charset="-79"/>
                <a:cs typeface="David" panose="020E0502060401010101" pitchFamily="34" charset="-79"/>
              </a:rPr>
              <a:t>.  </a:t>
            </a:r>
          </a:p>
          <a:p>
            <a:r>
              <a:rPr lang="he-IL" sz="3200" b="1" u="sng" dirty="0" err="1" smtClean="0">
                <a:latin typeface="David" panose="020E0502060401010101" pitchFamily="34" charset="-79"/>
                <a:cs typeface="David" panose="020E0502060401010101" pitchFamily="34" charset="-79"/>
              </a:rPr>
              <a:t>כז</a:t>
            </a:r>
            <a:r>
              <a:rPr lang="he-IL" sz="3200" dirty="0" smtClean="0">
                <a:latin typeface="David" panose="020E0502060401010101" pitchFamily="34" charset="-79"/>
                <a:cs typeface="David" panose="020E0502060401010101" pitchFamily="34" charset="-79"/>
              </a:rPr>
              <a:t> וַיַּעֲבֹר הָאֵבֶל, וַיִּשְׁלַח דָּוִד וַיַּאַסְפָהּ אֶל-בֵּיתוֹ וַתְּהִי-לוֹ לְאִשָּׁה, וַתֵּלֶד לוֹ, בֵּן; וַיֵּרַע הַדָּבָר אֲשֶׁר-עָשָׂה דָוִד, בְּעֵינֵי יְהוָה.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0462008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785" y="163773"/>
            <a:ext cx="11464119" cy="3046988"/>
          </a:xfrm>
          <a:prstGeom prst="rect">
            <a:avLst/>
          </a:prstGeom>
          <a:solidFill>
            <a:schemeClr val="accent1">
              <a:lumMod val="40000"/>
              <a:lumOff val="60000"/>
            </a:schemeClr>
          </a:solidFill>
          <a:ln w="28575">
            <a:solidFill>
              <a:schemeClr val="tx1"/>
            </a:solidFill>
          </a:ln>
        </p:spPr>
        <p:txBody>
          <a:bodyPr wrap="square" rtlCol="1">
            <a:spAutoFit/>
          </a:bodyPr>
          <a:lstStyle/>
          <a:p>
            <a:r>
              <a:rPr lang="he-IL" sz="3200" dirty="0" err="1" smtClean="0">
                <a:latin typeface="David" panose="020E0502060401010101" pitchFamily="34" charset="-79"/>
                <a:cs typeface="David" panose="020E0502060401010101" pitchFamily="34" charset="-79"/>
              </a:rPr>
              <a:t>א"ר</a:t>
            </a:r>
            <a:r>
              <a:rPr lang="he-IL" sz="3200" dirty="0" smtClean="0">
                <a:latin typeface="David" panose="020E0502060401010101" pitchFamily="34" charset="-79"/>
                <a:cs typeface="David" panose="020E0502060401010101" pitchFamily="34" charset="-79"/>
              </a:rPr>
              <a:t> שמואל בר נחמני אמר ר' יונתן </a:t>
            </a:r>
            <a:r>
              <a:rPr lang="he-IL" sz="3200" b="1" dirty="0" smtClean="0">
                <a:latin typeface="David" panose="020E0502060401010101" pitchFamily="34" charset="-79"/>
                <a:cs typeface="David" panose="020E0502060401010101" pitchFamily="34" charset="-79"/>
              </a:rPr>
              <a:t>כל האומר דוד חטא אינו אלא טועה שנאמר : ויהי דוד לכל דרכיו משכיל וה' עמו </a:t>
            </a:r>
            <a:r>
              <a:rPr lang="he-IL" sz="3200" dirty="0" smtClean="0">
                <a:latin typeface="David" panose="020E0502060401010101" pitchFamily="34" charset="-79"/>
                <a:cs typeface="David" panose="020E0502060401010101" pitchFamily="34" charset="-79"/>
              </a:rPr>
              <a:t>וגו' אפשר חטא בא לידו ושכינה עמו אלא מה אני מקיים 'מדוע בזית את דבר ה' לעשות הרע'? </a:t>
            </a:r>
            <a:r>
              <a:rPr lang="he-IL" sz="3200" b="1" dirty="0" smtClean="0">
                <a:latin typeface="David" panose="020E0502060401010101" pitchFamily="34" charset="-79"/>
                <a:cs typeface="David" panose="020E0502060401010101" pitchFamily="34" charset="-79"/>
              </a:rPr>
              <a:t>שביקש לעשות ולא עשה</a:t>
            </a:r>
            <a:r>
              <a:rPr lang="he-IL" sz="3200" dirty="0" smtClean="0">
                <a:latin typeface="David" panose="020E0502060401010101" pitchFamily="34" charset="-79"/>
                <a:cs typeface="David" panose="020E0502060401010101" pitchFamily="34" charset="-79"/>
              </a:rPr>
              <a:t>...את אוריה </a:t>
            </a:r>
            <a:r>
              <a:rPr lang="he-IL" sz="3200" dirty="0" err="1" smtClean="0">
                <a:latin typeface="David" panose="020E0502060401010101" pitchFamily="34" charset="-79"/>
                <a:cs typeface="David" panose="020E0502060401010101" pitchFamily="34" charset="-79"/>
              </a:rPr>
              <a:t>החתי</a:t>
            </a:r>
            <a:r>
              <a:rPr lang="he-IL" sz="3200" dirty="0" smtClean="0">
                <a:latin typeface="David" panose="020E0502060401010101" pitchFamily="34" charset="-79"/>
                <a:cs typeface="David" panose="020E0502060401010101" pitchFamily="34" charset="-79"/>
              </a:rPr>
              <a:t> הכית בחרב </a:t>
            </a:r>
            <a:r>
              <a:rPr lang="he-IL" sz="3200" b="1" dirty="0" smtClean="0">
                <a:latin typeface="David" panose="020E0502060401010101" pitchFamily="34" charset="-79"/>
                <a:cs typeface="David" panose="020E0502060401010101" pitchFamily="34" charset="-79"/>
              </a:rPr>
              <a:t>שהיה לך </a:t>
            </a:r>
            <a:r>
              <a:rPr lang="he-IL" sz="3200" b="1" dirty="0" err="1" smtClean="0">
                <a:latin typeface="David" panose="020E0502060401010101" pitchFamily="34" charset="-79"/>
                <a:cs typeface="David" panose="020E0502060401010101" pitchFamily="34" charset="-79"/>
              </a:rPr>
              <a:t>לדונו</a:t>
            </a:r>
            <a:r>
              <a:rPr lang="he-IL" sz="3200" b="1" dirty="0" smtClean="0">
                <a:latin typeface="David" panose="020E0502060401010101" pitchFamily="34" charset="-79"/>
                <a:cs typeface="David" panose="020E0502060401010101" pitchFamily="34" charset="-79"/>
              </a:rPr>
              <a:t> בסנהדרין ולא דנת</a:t>
            </a:r>
            <a:r>
              <a:rPr lang="he-IL" sz="3200" dirty="0" smtClean="0">
                <a:latin typeface="David" panose="020E0502060401010101" pitchFamily="34" charset="-79"/>
                <a:cs typeface="David" panose="020E0502060401010101" pitchFamily="34" charset="-79"/>
              </a:rPr>
              <a:t>, ואת אשתו לקחת לך לאשה </a:t>
            </a:r>
            <a:r>
              <a:rPr lang="he-IL" sz="3200" b="1" dirty="0" err="1" smtClean="0">
                <a:latin typeface="David" panose="020E0502060401010101" pitchFamily="34" charset="-79"/>
                <a:cs typeface="David" panose="020E0502060401010101" pitchFamily="34" charset="-79"/>
              </a:rPr>
              <a:t>ליקוחין</a:t>
            </a:r>
            <a:r>
              <a:rPr lang="he-IL" sz="3200" b="1" dirty="0" smtClean="0">
                <a:latin typeface="David" panose="020E0502060401010101" pitchFamily="34" charset="-79"/>
                <a:cs typeface="David" panose="020E0502060401010101" pitchFamily="34" charset="-79"/>
              </a:rPr>
              <a:t> יש לך בה </a:t>
            </a:r>
            <a:r>
              <a:rPr lang="he-IL" sz="3200" dirty="0" err="1" smtClean="0">
                <a:latin typeface="David" panose="020E0502060401010101" pitchFamily="34" charset="-79"/>
                <a:cs typeface="David" panose="020E0502060401010101" pitchFamily="34" charset="-79"/>
              </a:rPr>
              <a:t>דא"ר</a:t>
            </a:r>
            <a:r>
              <a:rPr lang="he-IL" sz="3200" dirty="0" smtClean="0">
                <a:latin typeface="David" panose="020E0502060401010101" pitchFamily="34" charset="-79"/>
                <a:cs typeface="David" panose="020E0502060401010101" pitchFamily="34" charset="-79"/>
              </a:rPr>
              <a:t> שמואל בר נחמני </a:t>
            </a:r>
            <a:r>
              <a:rPr lang="he-IL" sz="3200" dirty="0" err="1" smtClean="0">
                <a:latin typeface="David" panose="020E0502060401010101" pitchFamily="34" charset="-79"/>
                <a:cs typeface="David" panose="020E0502060401010101" pitchFamily="34" charset="-79"/>
              </a:rPr>
              <a:t>א"ר</a:t>
            </a:r>
            <a:r>
              <a:rPr lang="he-IL" sz="3200" dirty="0" smtClean="0">
                <a:latin typeface="David" panose="020E0502060401010101" pitchFamily="34" charset="-79"/>
                <a:cs typeface="David" panose="020E0502060401010101" pitchFamily="34" charset="-79"/>
              </a:rPr>
              <a:t> יונתן כל היוצא למלחמת בית דוד כותב גט כריתות לאשתו      [בבלי, שבת נו.]</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313897" y="3480178"/>
            <a:ext cx="11627893" cy="3170099"/>
          </a:xfrm>
          <a:prstGeom prst="rect">
            <a:avLst/>
          </a:prstGeom>
          <a:solidFill>
            <a:schemeClr val="accent6">
              <a:lumMod val="60000"/>
              <a:lumOff val="40000"/>
            </a:schemeClr>
          </a:solidFill>
          <a:ln w="28575">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לסכום הפרק:</a:t>
            </a:r>
          </a:p>
          <a:p>
            <a:r>
              <a:rPr lang="he-IL" sz="2800" dirty="0" smtClean="0">
                <a:latin typeface="David" panose="020E0502060401010101" pitchFamily="34" charset="-79"/>
                <a:cs typeface="David" panose="020E0502060401010101" pitchFamily="34" charset="-79"/>
              </a:rPr>
              <a:t>דוד שולח את יואב להילחם בעמון. דוד יושב בירושלים מתהלך בגג ורואה את בת שבע בת </a:t>
            </a:r>
            <a:r>
              <a:rPr lang="he-IL" sz="2800" dirty="0" err="1" smtClean="0">
                <a:latin typeface="David" panose="020E0502060401010101" pitchFamily="34" charset="-79"/>
                <a:cs typeface="David" panose="020E0502060401010101" pitchFamily="34" charset="-79"/>
              </a:rPr>
              <a:t>אליעם</a:t>
            </a:r>
            <a:r>
              <a:rPr lang="he-IL" sz="2800" dirty="0" smtClean="0">
                <a:latin typeface="David" panose="020E0502060401010101" pitchFamily="34" charset="-79"/>
                <a:cs typeface="David" panose="020E0502060401010101" pitchFamily="34" charset="-79"/>
              </a:rPr>
              <a:t> אשת אוריה </a:t>
            </a:r>
            <a:r>
              <a:rPr lang="he-IL" sz="2800" dirty="0" err="1" smtClean="0">
                <a:latin typeface="David" panose="020E0502060401010101" pitchFamily="34" charset="-79"/>
                <a:cs typeface="David" panose="020E0502060401010101" pitchFamily="34" charset="-79"/>
              </a:rPr>
              <a:t>החתי</a:t>
            </a:r>
            <a:r>
              <a:rPr lang="he-IL" sz="2800" dirty="0" smtClean="0">
                <a:latin typeface="David" panose="020E0502060401010101" pitchFamily="34" charset="-79"/>
                <a:cs typeface="David" panose="020E0502060401010101" pitchFamily="34" charset="-79"/>
              </a:rPr>
              <a:t> ושולח עבדים להביא אותה אליו. יואב שולח את אוריה אל דוד. דוד מצווה אותו ללכת לביתו, אך הוא ממאן ללכת לפי שהעם נמצא במלחמה והוא רוצה להשתתף בצערם. דוד מצווה את יואב לשים את אוריה במלחמה הקשה על מנת שייהרג שם (שמרד במלכות) לאחר שאוריה נהרג, בת שבע התאבלה עליו, ולאחר האבל שלח דוד את עבדיו להביאה אליו. הוא נשא אותה לאישה וילדה לו בן. הדבר היה רע בעיני ה'.  </a:t>
            </a:r>
            <a:endParaRPr lang="he-IL" sz="24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735575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3773" y="600502"/>
            <a:ext cx="11832609" cy="4708981"/>
          </a:xfrm>
          <a:prstGeom prst="rect">
            <a:avLst/>
          </a:prstGeom>
          <a:solidFill>
            <a:schemeClr val="accent2">
              <a:lumMod val="60000"/>
              <a:lumOff val="40000"/>
            </a:schemeClr>
          </a:solidFill>
          <a:ln w="28575">
            <a:solidFill>
              <a:schemeClr val="tx1"/>
            </a:solidFill>
          </a:ln>
        </p:spPr>
        <p:txBody>
          <a:bodyPr wrap="square" rtlCol="1">
            <a:spAutoFit/>
          </a:bodyPr>
          <a:lstStyle/>
          <a:p>
            <a:r>
              <a:rPr lang="he-IL" sz="4000" b="1" u="sng" dirty="0" smtClean="0">
                <a:latin typeface="David" panose="020E0502060401010101" pitchFamily="34" charset="-79"/>
                <a:cs typeface="David" panose="020E0502060401010101" pitchFamily="34" charset="-79"/>
              </a:rPr>
              <a:t>שאלות פרק יא':</a:t>
            </a:r>
          </a:p>
          <a:p>
            <a:r>
              <a:rPr lang="he-IL" sz="2600" dirty="0" smtClean="0">
                <a:latin typeface="David" panose="020E0502060401010101" pitchFamily="34" charset="-79"/>
                <a:cs typeface="David" panose="020E0502060401010101" pitchFamily="34" charset="-79"/>
              </a:rPr>
              <a:t>1.	היכן היה דוד בזמן שיואב ואנשי דוד יצאו להילחם? (פסוק א') ____________________</a:t>
            </a:r>
          </a:p>
          <a:p>
            <a:r>
              <a:rPr lang="he-IL" sz="2600" dirty="0" smtClean="0">
                <a:latin typeface="David" panose="020E0502060401010101" pitchFamily="34" charset="-79"/>
                <a:cs typeface="David" panose="020E0502060401010101" pitchFamily="34" charset="-79"/>
              </a:rPr>
              <a:t>2.	מה ראה דוד כאשר התהלך על גג בית המלך? _______________________________</a:t>
            </a:r>
          </a:p>
          <a:p>
            <a:r>
              <a:rPr lang="he-IL" sz="2600" dirty="0" smtClean="0">
                <a:latin typeface="David" panose="020E0502060401010101" pitchFamily="34" charset="-79"/>
                <a:cs typeface="David" panose="020E0502060401010101" pitchFamily="34" charset="-79"/>
              </a:rPr>
              <a:t>3.	איך קראו לה? (ג') __________________________________________________ </a:t>
            </a:r>
          </a:p>
          <a:p>
            <a:r>
              <a:rPr lang="he-IL" sz="2600" dirty="0" smtClean="0">
                <a:latin typeface="David" panose="020E0502060401010101" pitchFamily="34" charset="-79"/>
                <a:cs typeface="David" panose="020E0502060401010101" pitchFamily="34" charset="-79"/>
              </a:rPr>
              <a:t>4.	מה שלח דוד לבקש מיואב? (ו')  _________________________________________</a:t>
            </a:r>
          </a:p>
          <a:p>
            <a:r>
              <a:rPr lang="he-IL" sz="2600" dirty="0" smtClean="0">
                <a:latin typeface="David" panose="020E0502060401010101" pitchFamily="34" charset="-79"/>
                <a:cs typeface="David" panose="020E0502060401010101" pitchFamily="34" charset="-79"/>
              </a:rPr>
              <a:t>5.	מה מבקש דוד מאוריה לעשות? (ח') ______________________________________</a:t>
            </a:r>
          </a:p>
          <a:p>
            <a:r>
              <a:rPr lang="he-IL" sz="2600" dirty="0" smtClean="0">
                <a:latin typeface="David" panose="020E0502060401010101" pitchFamily="34" charset="-79"/>
                <a:cs typeface="David" panose="020E0502060401010101" pitchFamily="34" charset="-79"/>
              </a:rPr>
              <a:t>6.	מה כתב דוד בספר אל אוריה? (טו)______________________________________</a:t>
            </a:r>
          </a:p>
          <a:p>
            <a:pPr marL="457200" indent="-457200">
              <a:buAutoNum type="arabicPeriod" startAt="7"/>
            </a:pPr>
            <a:r>
              <a:rPr lang="he-IL" sz="2600" dirty="0" smtClean="0">
                <a:latin typeface="David" panose="020E0502060401010101" pitchFamily="34" charset="-79"/>
                <a:cs typeface="David" panose="020E0502060401010101" pitchFamily="34" charset="-79"/>
              </a:rPr>
              <a:t>מה קרה במלחמה של יואב ואנשיו? (</a:t>
            </a:r>
            <a:r>
              <a:rPr lang="he-IL" sz="2600" dirty="0" err="1" smtClean="0">
                <a:latin typeface="David" panose="020E0502060401010101" pitchFamily="34" charset="-79"/>
                <a:cs typeface="David" panose="020E0502060401010101" pitchFamily="34" charset="-79"/>
              </a:rPr>
              <a:t>יז</a:t>
            </a:r>
            <a:r>
              <a:rPr lang="he-IL" sz="2600" dirty="0" smtClean="0">
                <a:latin typeface="David" panose="020E0502060401010101" pitchFamily="34" charset="-79"/>
                <a:cs typeface="David" panose="020E0502060401010101" pitchFamily="34" charset="-79"/>
              </a:rPr>
              <a:t>)  </a:t>
            </a:r>
          </a:p>
          <a:p>
            <a:r>
              <a:rPr lang="he-IL" sz="2600" dirty="0">
                <a:latin typeface="David" panose="020E0502060401010101" pitchFamily="34" charset="-79"/>
                <a:cs typeface="David" panose="020E0502060401010101" pitchFamily="34" charset="-79"/>
              </a:rPr>
              <a:t> </a:t>
            </a:r>
            <a:r>
              <a:rPr lang="he-IL" sz="2600" dirty="0" smtClean="0">
                <a:latin typeface="David" panose="020E0502060401010101" pitchFamily="34" charset="-79"/>
                <a:cs typeface="David" panose="020E0502060401010101" pitchFamily="34" charset="-79"/>
              </a:rPr>
              <a:t>         א._____________________    ב._____________________ </a:t>
            </a:r>
          </a:p>
          <a:p>
            <a:pPr marL="457200" indent="-457200">
              <a:buAutoNum type="arabicPeriod" startAt="8"/>
            </a:pPr>
            <a:r>
              <a:rPr lang="he-IL" sz="2600" dirty="0" smtClean="0">
                <a:latin typeface="David" panose="020E0502060401010101" pitchFamily="34" charset="-79"/>
                <a:cs typeface="David" panose="020E0502060401010101" pitchFamily="34" charset="-79"/>
              </a:rPr>
              <a:t>לאחר שהסתיים האבל של  בת שבע על מות בעלה מה עשה דוד? (</a:t>
            </a:r>
            <a:r>
              <a:rPr lang="he-IL" sz="2600" dirty="0" err="1" smtClean="0">
                <a:latin typeface="David" panose="020E0502060401010101" pitchFamily="34" charset="-79"/>
                <a:cs typeface="David" panose="020E0502060401010101" pitchFamily="34" charset="-79"/>
              </a:rPr>
              <a:t>כז</a:t>
            </a:r>
            <a:r>
              <a:rPr lang="he-IL" sz="2600" dirty="0" smtClean="0">
                <a:latin typeface="David" panose="020E0502060401010101" pitchFamily="34" charset="-79"/>
                <a:cs typeface="David" panose="020E0502060401010101" pitchFamily="34" charset="-79"/>
              </a:rPr>
              <a:t>)</a:t>
            </a:r>
          </a:p>
          <a:p>
            <a:r>
              <a:rPr lang="he-IL" sz="2600" dirty="0" smtClean="0">
                <a:latin typeface="David" panose="020E0502060401010101" pitchFamily="34" charset="-79"/>
                <a:cs typeface="David" panose="020E0502060401010101" pitchFamily="34" charset="-79"/>
              </a:rPr>
              <a:t>    ____________________________________________________________</a:t>
            </a:r>
            <a:endParaRPr lang="he-IL" sz="26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227833332"/>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7205</TotalTime>
  <Words>2300</Words>
  <Application>Microsoft Office PowerPoint</Application>
  <PresentationFormat>מסך רחב</PresentationFormat>
  <Paragraphs>94</Paragraphs>
  <Slides>17</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17</vt:i4>
      </vt:variant>
    </vt:vector>
  </HeadingPairs>
  <TitlesOfParts>
    <vt:vector size="23" baseType="lpstr">
      <vt:lpstr>Arial</vt:lpstr>
      <vt:lpstr>Calibri</vt:lpstr>
      <vt:lpstr>Calibri Light</vt:lpstr>
      <vt:lpstr>David</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67</cp:revision>
  <dcterms:created xsi:type="dcterms:W3CDTF">2024-01-30T22:21:28Z</dcterms:created>
  <dcterms:modified xsi:type="dcterms:W3CDTF">2024-02-04T22:27:23Z</dcterms:modified>
</cp:coreProperties>
</file>