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971" autoAdjust="0"/>
    <p:restoredTop sz="94660"/>
  </p:normalViewPr>
  <p:slideViewPr>
    <p:cSldViewPr snapToGrid="0">
      <p:cViewPr varScale="1">
        <p:scale>
          <a:sx n="81" d="100"/>
          <a:sy n="81"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3496158E-061B-48B6-8B16-9235F62BC42E}" type="datetimeFigureOut">
              <a:rPr lang="he-IL" smtClean="0"/>
              <a:t>כ"ז/טבת/תשפ"ד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F001126-429E-4B59-94B8-058AED8A26A4}" type="slidenum">
              <a:rPr lang="he-IL" smtClean="0"/>
              <a:t>‹#›</a:t>
            </a:fld>
            <a:endParaRPr lang="he-IL"/>
          </a:p>
        </p:txBody>
      </p:sp>
    </p:spTree>
    <p:extLst>
      <p:ext uri="{BB962C8B-B14F-4D97-AF65-F5344CB8AC3E}">
        <p14:creationId xmlns:p14="http://schemas.microsoft.com/office/powerpoint/2010/main" val="1009511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3496158E-061B-48B6-8B16-9235F62BC42E}" type="datetimeFigureOut">
              <a:rPr lang="he-IL" smtClean="0"/>
              <a:t>כ"ז/טבת/תשפ"ד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F001126-429E-4B59-94B8-058AED8A26A4}" type="slidenum">
              <a:rPr lang="he-IL" smtClean="0"/>
              <a:t>‹#›</a:t>
            </a:fld>
            <a:endParaRPr lang="he-IL"/>
          </a:p>
        </p:txBody>
      </p:sp>
    </p:spTree>
    <p:extLst>
      <p:ext uri="{BB962C8B-B14F-4D97-AF65-F5344CB8AC3E}">
        <p14:creationId xmlns:p14="http://schemas.microsoft.com/office/powerpoint/2010/main" val="2512409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3496158E-061B-48B6-8B16-9235F62BC42E}" type="datetimeFigureOut">
              <a:rPr lang="he-IL" smtClean="0"/>
              <a:t>כ"ז/טבת/תשפ"ד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F001126-429E-4B59-94B8-058AED8A26A4}" type="slidenum">
              <a:rPr lang="he-IL" smtClean="0"/>
              <a:t>‹#›</a:t>
            </a:fld>
            <a:endParaRPr lang="he-IL"/>
          </a:p>
        </p:txBody>
      </p:sp>
    </p:spTree>
    <p:extLst>
      <p:ext uri="{BB962C8B-B14F-4D97-AF65-F5344CB8AC3E}">
        <p14:creationId xmlns:p14="http://schemas.microsoft.com/office/powerpoint/2010/main" val="425219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3496158E-061B-48B6-8B16-9235F62BC42E}" type="datetimeFigureOut">
              <a:rPr lang="he-IL" smtClean="0"/>
              <a:t>כ"ז/טבת/תשפ"ד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F001126-429E-4B59-94B8-058AED8A26A4}" type="slidenum">
              <a:rPr lang="he-IL" smtClean="0"/>
              <a:t>‹#›</a:t>
            </a:fld>
            <a:endParaRPr lang="he-IL"/>
          </a:p>
        </p:txBody>
      </p:sp>
    </p:spTree>
    <p:extLst>
      <p:ext uri="{BB962C8B-B14F-4D97-AF65-F5344CB8AC3E}">
        <p14:creationId xmlns:p14="http://schemas.microsoft.com/office/powerpoint/2010/main" val="2027366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3496158E-061B-48B6-8B16-9235F62BC42E}" type="datetimeFigureOut">
              <a:rPr lang="he-IL" smtClean="0"/>
              <a:t>כ"ז/טבת/תשפ"ד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2F001126-429E-4B59-94B8-058AED8A26A4}" type="slidenum">
              <a:rPr lang="he-IL" smtClean="0"/>
              <a:t>‹#›</a:t>
            </a:fld>
            <a:endParaRPr lang="he-IL"/>
          </a:p>
        </p:txBody>
      </p:sp>
    </p:spTree>
    <p:extLst>
      <p:ext uri="{BB962C8B-B14F-4D97-AF65-F5344CB8AC3E}">
        <p14:creationId xmlns:p14="http://schemas.microsoft.com/office/powerpoint/2010/main" val="3654025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3496158E-061B-48B6-8B16-9235F62BC42E}" type="datetimeFigureOut">
              <a:rPr lang="he-IL" smtClean="0"/>
              <a:t>כ"ז/טבת/תשפ"ד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2F001126-429E-4B59-94B8-058AED8A26A4}" type="slidenum">
              <a:rPr lang="he-IL" smtClean="0"/>
              <a:t>‹#›</a:t>
            </a:fld>
            <a:endParaRPr lang="he-IL"/>
          </a:p>
        </p:txBody>
      </p:sp>
    </p:spTree>
    <p:extLst>
      <p:ext uri="{BB962C8B-B14F-4D97-AF65-F5344CB8AC3E}">
        <p14:creationId xmlns:p14="http://schemas.microsoft.com/office/powerpoint/2010/main" val="1572137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3496158E-061B-48B6-8B16-9235F62BC42E}" type="datetimeFigureOut">
              <a:rPr lang="he-IL" smtClean="0"/>
              <a:t>כ"ז/טבת/תשפ"ד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2F001126-429E-4B59-94B8-058AED8A26A4}" type="slidenum">
              <a:rPr lang="he-IL" smtClean="0"/>
              <a:t>‹#›</a:t>
            </a:fld>
            <a:endParaRPr lang="he-IL"/>
          </a:p>
        </p:txBody>
      </p:sp>
    </p:spTree>
    <p:extLst>
      <p:ext uri="{BB962C8B-B14F-4D97-AF65-F5344CB8AC3E}">
        <p14:creationId xmlns:p14="http://schemas.microsoft.com/office/powerpoint/2010/main" val="2618914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3496158E-061B-48B6-8B16-9235F62BC42E}" type="datetimeFigureOut">
              <a:rPr lang="he-IL" smtClean="0"/>
              <a:t>כ"ז/טבת/תשפ"ד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F001126-429E-4B59-94B8-058AED8A26A4}" type="slidenum">
              <a:rPr lang="he-IL" smtClean="0"/>
              <a:t>‹#›</a:t>
            </a:fld>
            <a:endParaRPr lang="he-IL"/>
          </a:p>
        </p:txBody>
      </p:sp>
    </p:spTree>
    <p:extLst>
      <p:ext uri="{BB962C8B-B14F-4D97-AF65-F5344CB8AC3E}">
        <p14:creationId xmlns:p14="http://schemas.microsoft.com/office/powerpoint/2010/main" val="3344331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3496158E-061B-48B6-8B16-9235F62BC42E}" type="datetimeFigureOut">
              <a:rPr lang="he-IL" smtClean="0"/>
              <a:t>כ"ז/טבת/תשפ"ד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F001126-429E-4B59-94B8-058AED8A26A4}" type="slidenum">
              <a:rPr lang="he-IL" smtClean="0"/>
              <a:t>‹#›</a:t>
            </a:fld>
            <a:endParaRPr lang="he-IL"/>
          </a:p>
        </p:txBody>
      </p:sp>
    </p:spTree>
    <p:extLst>
      <p:ext uri="{BB962C8B-B14F-4D97-AF65-F5344CB8AC3E}">
        <p14:creationId xmlns:p14="http://schemas.microsoft.com/office/powerpoint/2010/main" val="3485552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3496158E-061B-48B6-8B16-9235F62BC42E}" type="datetimeFigureOut">
              <a:rPr lang="he-IL" smtClean="0"/>
              <a:t>כ"ז/טבת/תשפ"ד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F001126-429E-4B59-94B8-058AED8A26A4}" type="slidenum">
              <a:rPr lang="he-IL" smtClean="0"/>
              <a:t>‹#›</a:t>
            </a:fld>
            <a:endParaRPr lang="he-IL"/>
          </a:p>
        </p:txBody>
      </p:sp>
    </p:spTree>
    <p:extLst>
      <p:ext uri="{BB962C8B-B14F-4D97-AF65-F5344CB8AC3E}">
        <p14:creationId xmlns:p14="http://schemas.microsoft.com/office/powerpoint/2010/main" val="170141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3496158E-061B-48B6-8B16-9235F62BC42E}" type="datetimeFigureOut">
              <a:rPr lang="he-IL" smtClean="0"/>
              <a:t>כ"ז/טבת/תשפ"ד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F001126-429E-4B59-94B8-058AED8A26A4}" type="slidenum">
              <a:rPr lang="he-IL" smtClean="0"/>
              <a:t>‹#›</a:t>
            </a:fld>
            <a:endParaRPr lang="he-IL"/>
          </a:p>
        </p:txBody>
      </p:sp>
    </p:spTree>
    <p:extLst>
      <p:ext uri="{BB962C8B-B14F-4D97-AF65-F5344CB8AC3E}">
        <p14:creationId xmlns:p14="http://schemas.microsoft.com/office/powerpoint/2010/main" val="621341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496158E-061B-48B6-8B16-9235F62BC42E}" type="datetimeFigureOut">
              <a:rPr lang="he-IL" smtClean="0"/>
              <a:t>כ"ז/טבת/תשפ"ד</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F001126-429E-4B59-94B8-058AED8A26A4}" type="slidenum">
              <a:rPr lang="he-IL" smtClean="0"/>
              <a:t>‹#›</a:t>
            </a:fld>
            <a:endParaRPr lang="he-IL"/>
          </a:p>
        </p:txBody>
      </p:sp>
    </p:spTree>
    <p:extLst>
      <p:ext uri="{BB962C8B-B14F-4D97-AF65-F5344CB8AC3E}">
        <p14:creationId xmlns:p14="http://schemas.microsoft.com/office/powerpoint/2010/main" val="3307052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11.pn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7.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4" name="TextBox 3"/>
          <p:cNvSpPr txBox="1"/>
          <p:nvPr/>
        </p:nvSpPr>
        <p:spPr>
          <a:xfrm>
            <a:off x="3194462" y="261257"/>
            <a:ext cx="6875813" cy="1569660"/>
          </a:xfrm>
          <a:prstGeom prst="rect">
            <a:avLst/>
          </a:prstGeom>
          <a:solidFill>
            <a:schemeClr val="accent2">
              <a:lumMod val="40000"/>
              <a:lumOff val="60000"/>
            </a:schemeClr>
          </a:solidFill>
          <a:ln w="38100">
            <a:solidFill>
              <a:schemeClr val="tx1"/>
            </a:solidFill>
          </a:ln>
        </p:spPr>
        <p:txBody>
          <a:bodyPr wrap="square" rtlCol="1">
            <a:spAutoFit/>
          </a:bodyPr>
          <a:lstStyle/>
          <a:p>
            <a:pPr algn="ctr"/>
            <a:r>
              <a:rPr lang="he-IL" sz="4800" b="1" dirty="0" smtClean="0">
                <a:latin typeface="David" panose="020E0502060401010101" pitchFamily="34" charset="-79"/>
                <a:cs typeface="David" panose="020E0502060401010101" pitchFamily="34" charset="-79"/>
              </a:rPr>
              <a:t>שמואל ב' : פרק ט'- </a:t>
            </a:r>
          </a:p>
          <a:p>
            <a:pPr algn="ctr"/>
            <a:r>
              <a:rPr lang="he-IL" sz="4800" b="1" dirty="0" smtClean="0">
                <a:latin typeface="David" panose="020E0502060401010101" pitchFamily="34" charset="-79"/>
                <a:cs typeface="David" panose="020E0502060401010101" pitchFamily="34" charset="-79"/>
              </a:rPr>
              <a:t>חסדו של דוד למפיבושת:</a:t>
            </a:r>
            <a:endParaRPr lang="he-IL" sz="4800" b="1"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3"/>
          <a:stretch>
            <a:fillRect/>
          </a:stretch>
        </p:blipFill>
        <p:spPr>
          <a:xfrm>
            <a:off x="6780811" y="2082449"/>
            <a:ext cx="4911762" cy="3268554"/>
          </a:xfrm>
          <a:prstGeom prst="rect">
            <a:avLst/>
          </a:prstGeom>
        </p:spPr>
      </p:pic>
    </p:spTree>
    <p:extLst>
      <p:ext uri="{BB962C8B-B14F-4D97-AF65-F5344CB8AC3E}">
        <p14:creationId xmlns:p14="http://schemas.microsoft.com/office/powerpoint/2010/main" val="4085380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4156364" y="439388"/>
            <a:ext cx="7457704" cy="4585871"/>
          </a:xfrm>
          <a:prstGeom prst="rect">
            <a:avLst/>
          </a:prstGeom>
          <a:solidFill>
            <a:schemeClr val="accent2">
              <a:lumMod val="40000"/>
              <a:lumOff val="60000"/>
            </a:schemeClr>
          </a:solidFill>
          <a:ln w="38100">
            <a:solidFill>
              <a:schemeClr val="tx1"/>
            </a:solidFill>
          </a:ln>
          <a:scene3d>
            <a:camera prst="perspectiveLeft"/>
            <a:lightRig rig="threePt" dir="t"/>
          </a:scene3d>
        </p:spPr>
        <p:txBody>
          <a:bodyPr wrap="square" rtlCol="1">
            <a:spAutoFit/>
          </a:bodyPr>
          <a:lstStyle/>
          <a:p>
            <a:r>
              <a:rPr lang="he-IL" sz="3600" b="1" u="sng" dirty="0" smtClean="0">
                <a:latin typeface="David" panose="020E0502060401010101" pitchFamily="34" charset="-79"/>
                <a:cs typeface="David" panose="020E0502060401010101" pitchFamily="34" charset="-79"/>
              </a:rPr>
              <a:t>הקדמה ותמצית הפרק:</a:t>
            </a:r>
          </a:p>
          <a:p>
            <a:r>
              <a:rPr lang="he-IL" sz="3200" dirty="0" smtClean="0">
                <a:latin typeface="David" panose="020E0502060401010101" pitchFamily="34" charset="-79"/>
                <a:cs typeface="David" panose="020E0502060401010101" pitchFamily="34" charset="-79"/>
              </a:rPr>
              <a:t>בעת שעסק דוד בהצבת פקידים וממונים על ביתו ומלכותו, וישב ולמד תורה ושפט את ישראל ועשה איתם צדקה וחסד. חיפש דוד אחר הנותרים מזרע שאול כדי לגמול עימם חסד ולמנותם לשרים ושופטים בגלל האהבה שאהב את יהונתן בן שאול והברית והשבועה שכרת עמו. ובחיפושיו מצא דוד את מפיבושת בן יהונתן והעניק לו את כל נכסי שאול ואף נתנו בין אוכלי שולחן המלך.</a:t>
            </a:r>
            <a:endParaRPr lang="he-IL" sz="3200" dirty="0">
              <a:latin typeface="David" panose="020E0502060401010101" pitchFamily="34" charset="-79"/>
              <a:cs typeface="David" panose="020E0502060401010101" pitchFamily="34" charset="-79"/>
            </a:endParaRPr>
          </a:p>
        </p:txBody>
      </p:sp>
      <p:sp>
        <p:nvSpPr>
          <p:cNvPr id="3" name="מגילה אנכית 2"/>
          <p:cNvSpPr/>
          <p:nvPr/>
        </p:nvSpPr>
        <p:spPr>
          <a:xfrm>
            <a:off x="0" y="593766"/>
            <a:ext cx="4571999" cy="5673269"/>
          </a:xfrm>
          <a:prstGeom prst="verticalScroll">
            <a:avLst/>
          </a:prstGeom>
          <a:solidFill>
            <a:schemeClr val="accent4">
              <a:lumMod val="40000"/>
              <a:lumOff val="60000"/>
            </a:schemeClr>
          </a:solidFill>
          <a:scene3d>
            <a:camera prst="perspectiveRight"/>
            <a:lightRig rig="threePt" dir="t"/>
          </a:scene3d>
        </p:spPr>
        <p:txBody>
          <a:bodyPr wrap="square">
            <a:spAutoFit/>
          </a:bodyPr>
          <a:lstStyle/>
          <a:p>
            <a:r>
              <a:rPr lang="he-IL" sz="2800" dirty="0" smtClean="0">
                <a:latin typeface="David" panose="020E0502060401010101" pitchFamily="34" charset="-79"/>
                <a:cs typeface="David" panose="020E0502060401010101" pitchFamily="34" charset="-79"/>
              </a:rPr>
              <a:t>דוד נשבע וכרת ברית עם יהונתן- שהוא יעשה טוב לילדים ולנכדים שלו, וגם יהונתן פעם אחת אמר לדוד שהוא היה רוצה להיות בתפקיד חשוב במלכות של דוד, וכעת יש לו הזדמנות לקיים את רצונו ולמנות מישהו ממשפחתו לתפקיד במלכות</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4644252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78130" y="225631"/>
            <a:ext cx="5617028" cy="4955203"/>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אמר דוד, האם יש עוד איש ראוי שנישאר מבית שאול ואעשה אתו חסד למנותו לשר ושופט בגלל אהבתי ליהונתן והשבועה שהשביעני </a:t>
            </a:r>
            <a:r>
              <a:rPr lang="he-IL" sz="2800" dirty="0" smtClean="0">
                <a:latin typeface="David" panose="020E0502060401010101" pitchFamily="34" charset="-79"/>
                <a:cs typeface="David" panose="020E0502060401010101" pitchFamily="34" charset="-79"/>
              </a:rPr>
              <a:t>("ולא תכרית את חסדך מעם ביתי עד עולם").</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ולמשפחת שאול היה עבד כנעני ושמו היה </a:t>
            </a:r>
            <a:r>
              <a:rPr lang="he-IL" sz="3200" dirty="0" err="1" smtClean="0">
                <a:latin typeface="David" panose="020E0502060401010101" pitchFamily="34" charset="-79"/>
                <a:cs typeface="David" panose="020E0502060401010101" pitchFamily="34" charset="-79"/>
              </a:rPr>
              <a:t>ציבא</a:t>
            </a:r>
            <a:r>
              <a:rPr lang="he-IL" sz="3200" dirty="0" smtClean="0">
                <a:latin typeface="David" panose="020E0502060401010101" pitchFamily="34" charset="-79"/>
                <a:cs typeface="David" panose="020E0502060401010101" pitchFamily="34" charset="-79"/>
              </a:rPr>
              <a:t>, והזמינו אותו לפני המלך. שאל אותו דוד האם אתה הוא </a:t>
            </a:r>
            <a:r>
              <a:rPr lang="he-IL" sz="3200" dirty="0" err="1" smtClean="0">
                <a:latin typeface="David" panose="020E0502060401010101" pitchFamily="34" charset="-79"/>
                <a:cs typeface="David" panose="020E0502060401010101" pitchFamily="34" charset="-79"/>
              </a:rPr>
              <a:t>ציבא</a:t>
            </a:r>
            <a:r>
              <a:rPr lang="he-IL" sz="3200" dirty="0" smtClean="0">
                <a:latin typeface="David" panose="020E0502060401010101" pitchFamily="34" charset="-79"/>
                <a:cs typeface="David" panose="020E0502060401010101" pitchFamily="34" charset="-79"/>
              </a:rPr>
              <a:t>? ענה לו אכן , אני עומד לרשותך.</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5945579" y="225631"/>
            <a:ext cx="6096000" cy="3046988"/>
          </a:xfrm>
          <a:prstGeom prst="rect">
            <a:avLst/>
          </a:prstGeom>
          <a:solidFill>
            <a:schemeClr val="accent4">
              <a:lumMod val="40000"/>
              <a:lumOff val="60000"/>
            </a:schemeClr>
          </a:solidFill>
        </p:spPr>
        <p:txBody>
          <a:bodyPr>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א</a:t>
            </a:r>
            <a:r>
              <a:rPr lang="he-IL" sz="3200" b="0" i="0" dirty="0" smtClean="0">
                <a:solidFill>
                  <a:srgbClr val="000000"/>
                </a:solidFill>
                <a:effectLst/>
                <a:latin typeface="David" panose="020E0502060401010101" pitchFamily="34" charset="-79"/>
                <a:cs typeface="David" panose="020E0502060401010101" pitchFamily="34" charset="-79"/>
              </a:rPr>
              <a:t> וַיֹּאמֶר דָּוִד--הֲכִי יֶשׁ-עוֹד, אֲשֶׁר נוֹתַר לְבֵית שָׁאוּל; וְאֶעֱשֶׂה עִמּוֹ חֶסֶד, בַּעֲבוּר יְהוֹנָתָן.  </a:t>
            </a:r>
          </a:p>
          <a:p>
            <a:r>
              <a:rPr lang="he-IL" sz="3200" b="1" i="0" dirty="0" smtClean="0">
                <a:solidFill>
                  <a:srgbClr val="000000"/>
                </a:solidFill>
                <a:effectLst/>
                <a:latin typeface="David" panose="020E0502060401010101" pitchFamily="34" charset="-79"/>
                <a:cs typeface="David" panose="020E0502060401010101" pitchFamily="34" charset="-79"/>
              </a:rPr>
              <a:t>ב</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smtClean="0">
                <a:solidFill>
                  <a:srgbClr val="000000"/>
                </a:solidFill>
                <a:effectLst/>
                <a:latin typeface="David" panose="020E0502060401010101" pitchFamily="34" charset="-79"/>
                <a:cs typeface="David" panose="020E0502060401010101" pitchFamily="34" charset="-79"/>
              </a:rPr>
              <a:t>וּלְבֵית שָׁאוּל עֶבֶד וּשְׁמוֹ </a:t>
            </a:r>
            <a:r>
              <a:rPr lang="he-IL" sz="3200" b="1" i="0" dirty="0" err="1" smtClean="0">
                <a:solidFill>
                  <a:srgbClr val="000000"/>
                </a:solidFill>
                <a:effectLst/>
                <a:latin typeface="David" panose="020E0502060401010101" pitchFamily="34" charset="-79"/>
                <a:cs typeface="David" panose="020E0502060401010101" pitchFamily="34" charset="-79"/>
              </a:rPr>
              <a:t>צִיבָא</a:t>
            </a:r>
            <a:r>
              <a:rPr lang="he-IL" sz="3200" b="0" i="0" dirty="0" smtClean="0">
                <a:solidFill>
                  <a:srgbClr val="000000"/>
                </a:solidFill>
                <a:effectLst/>
                <a:latin typeface="David" panose="020E0502060401010101" pitchFamily="34" charset="-79"/>
                <a:cs typeface="David" panose="020E0502060401010101" pitchFamily="34" charset="-79"/>
              </a:rPr>
              <a:t>, וַיִּקְרְאוּ-לוֹ אֶל-דָּוִד; וַיֹּאמֶר הַמֶּלֶךְ אֵלָיו </a:t>
            </a:r>
            <a:r>
              <a:rPr lang="he-IL" sz="3200" b="0" i="0" dirty="0" err="1" smtClean="0">
                <a:solidFill>
                  <a:srgbClr val="000000"/>
                </a:solidFill>
                <a:effectLst/>
                <a:latin typeface="David" panose="020E0502060401010101" pitchFamily="34" charset="-79"/>
                <a:cs typeface="David" panose="020E0502060401010101" pitchFamily="34" charset="-79"/>
              </a:rPr>
              <a:t>הַאַתָּה</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צִיבָא</a:t>
            </a:r>
            <a:r>
              <a:rPr lang="he-IL" sz="3200" b="0" i="0" dirty="0" smtClean="0">
                <a:solidFill>
                  <a:srgbClr val="000000"/>
                </a:solidFill>
                <a:effectLst/>
                <a:latin typeface="David" panose="020E0502060401010101" pitchFamily="34" charset="-79"/>
                <a:cs typeface="David" panose="020E0502060401010101" pitchFamily="34" charset="-79"/>
              </a:rPr>
              <a:t>, וַיֹּאמֶר עַבְדֶּךָ.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916927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80011" y="201880"/>
            <a:ext cx="6092041" cy="3046988"/>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 </a:t>
            </a:r>
            <a:r>
              <a:rPr lang="he-IL" sz="3200" b="1" dirty="0" smtClean="0">
                <a:latin typeface="David" panose="020E0502060401010101" pitchFamily="34" charset="-79"/>
                <a:cs typeface="David" panose="020E0502060401010101" pitchFamily="34" charset="-79"/>
              </a:rPr>
              <a:t>אמר המלך </a:t>
            </a:r>
            <a:r>
              <a:rPr lang="he-IL" sz="3200" b="1" dirty="0" err="1" smtClean="0">
                <a:latin typeface="David" panose="020E0502060401010101" pitchFamily="34" charset="-79"/>
                <a:cs typeface="David" panose="020E0502060401010101" pitchFamily="34" charset="-79"/>
              </a:rPr>
              <a:t>לציבא</a:t>
            </a:r>
            <a:r>
              <a:rPr lang="he-IL" sz="3200" b="1" dirty="0" smtClean="0">
                <a:latin typeface="David" panose="020E0502060401010101" pitchFamily="34" charset="-79"/>
                <a:cs typeface="David" panose="020E0502060401010101" pitchFamily="34" charset="-79"/>
              </a:rPr>
              <a:t>- האין עוד </a:t>
            </a:r>
            <a:r>
              <a:rPr lang="he-IL" sz="3200" dirty="0" smtClean="0">
                <a:latin typeface="David" panose="020E0502060401010101" pitchFamily="34" charset="-79"/>
                <a:cs typeface="David" panose="020E0502060401010101" pitchFamily="34" charset="-79"/>
              </a:rPr>
              <a:t>איש שנותר לבית שאול שאוכל לגמול לו חסד בעבור השבועה שנשבעתי ליהונתן.</a:t>
            </a:r>
          </a:p>
          <a:p>
            <a:r>
              <a:rPr lang="he-IL" sz="3200" b="1" u="sng" dirty="0" smtClean="0">
                <a:latin typeface="David" panose="020E0502060401010101" pitchFamily="34" charset="-79"/>
                <a:cs typeface="David" panose="020E0502060401010101" pitchFamily="34" charset="-79"/>
              </a:rPr>
              <a:t>אמר לו </a:t>
            </a:r>
            <a:r>
              <a:rPr lang="he-IL" sz="3200" b="1" u="sng" dirty="0" err="1" smtClean="0">
                <a:latin typeface="David" panose="020E0502060401010101" pitchFamily="34" charset="-79"/>
                <a:cs typeface="David" panose="020E0502060401010101" pitchFamily="34" charset="-79"/>
              </a:rPr>
              <a:t>ציבא</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עוד נותר בן ליהונתן ושמו מפיבושת </a:t>
            </a:r>
            <a:r>
              <a:rPr lang="he-IL" sz="3200" b="1" dirty="0" smtClean="0">
                <a:latin typeface="David" panose="020E0502060401010101" pitchFamily="34" charset="-79"/>
                <a:cs typeface="David" panose="020E0502060401010101" pitchFamily="34" charset="-79"/>
              </a:rPr>
              <a:t>והוא נכה בשתי רגליו </a:t>
            </a:r>
            <a:r>
              <a:rPr lang="he-IL" sz="3200" dirty="0" smtClean="0">
                <a:latin typeface="David" panose="020E0502060401010101" pitchFamily="34" charset="-79"/>
                <a:cs typeface="David" panose="020E0502060401010101" pitchFamily="34" charset="-79"/>
              </a:rPr>
              <a:t>(אך אינו יכול להתמנות לשר ושופט).</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804560" y="171101"/>
            <a:ext cx="5225143" cy="2062103"/>
          </a:xfrm>
          <a:prstGeom prst="rect">
            <a:avLst/>
          </a:prstGeom>
          <a:solidFill>
            <a:schemeClr val="accent1">
              <a:lumMod val="60000"/>
              <a:lumOff val="4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ג</a:t>
            </a:r>
            <a:r>
              <a:rPr lang="he-IL" sz="3200" b="0" i="0" dirty="0" smtClean="0">
                <a:solidFill>
                  <a:srgbClr val="000000"/>
                </a:solidFill>
                <a:effectLst/>
                <a:latin typeface="David" panose="020E0502060401010101" pitchFamily="34" charset="-79"/>
                <a:cs typeface="David" panose="020E0502060401010101" pitchFamily="34" charset="-79"/>
              </a:rPr>
              <a:t> וַיֹּאמֶר הַמֶּלֶךְ, </a:t>
            </a:r>
            <a:r>
              <a:rPr lang="he-IL" sz="3200" b="1" i="0" dirty="0" smtClean="0">
                <a:solidFill>
                  <a:srgbClr val="000000"/>
                </a:solidFill>
                <a:effectLst/>
                <a:latin typeface="David" panose="020E0502060401010101" pitchFamily="34" charset="-79"/>
                <a:cs typeface="David" panose="020E0502060401010101" pitchFamily="34" charset="-79"/>
              </a:rPr>
              <a:t>הַאֶפֶס</a:t>
            </a:r>
            <a:r>
              <a:rPr lang="he-IL" sz="3200" b="0" i="0" dirty="0" smtClean="0">
                <a:solidFill>
                  <a:srgbClr val="000000"/>
                </a:solidFill>
                <a:effectLst/>
                <a:latin typeface="David" panose="020E0502060401010101" pitchFamily="34" charset="-79"/>
                <a:cs typeface="David" panose="020E0502060401010101" pitchFamily="34" charset="-79"/>
              </a:rPr>
              <a:t> עוֹד אִישׁ לְבֵית שָׁאוּל, וְאֶעֱשֶׂה עִמּוֹ, חֶסֶד </a:t>
            </a:r>
            <a:r>
              <a:rPr lang="he-IL" sz="3200" b="0" i="0" dirty="0" err="1" smtClean="0">
                <a:solidFill>
                  <a:srgbClr val="000000"/>
                </a:solidFill>
                <a:effectLst/>
                <a:latin typeface="David" panose="020E0502060401010101" pitchFamily="34" charset="-79"/>
                <a:cs typeface="David" panose="020E0502060401010101" pitchFamily="34" charset="-79"/>
              </a:rPr>
              <a:t>אֱלֹהִים</a:t>
            </a:r>
            <a:r>
              <a:rPr lang="he-IL" sz="3200" b="0" i="0" dirty="0" smtClean="0">
                <a:solidFill>
                  <a:srgbClr val="000000"/>
                </a:solidFill>
                <a:effectLst/>
                <a:latin typeface="David" panose="020E0502060401010101" pitchFamily="34" charset="-79"/>
                <a:cs typeface="David" panose="020E0502060401010101" pitchFamily="34" charset="-79"/>
              </a:rPr>
              <a:t>; וַיֹּאמֶר </a:t>
            </a:r>
            <a:r>
              <a:rPr lang="he-IL" sz="3200" b="0" i="0" dirty="0" err="1" smtClean="0">
                <a:solidFill>
                  <a:srgbClr val="000000"/>
                </a:solidFill>
                <a:effectLst/>
                <a:latin typeface="David" panose="020E0502060401010101" pitchFamily="34" charset="-79"/>
                <a:cs typeface="David" panose="020E0502060401010101" pitchFamily="34" charset="-79"/>
              </a:rPr>
              <a:t>צִיבָא</a:t>
            </a:r>
            <a:r>
              <a:rPr lang="he-IL" sz="3200" b="0" i="0" dirty="0" smtClean="0">
                <a:solidFill>
                  <a:srgbClr val="000000"/>
                </a:solidFill>
                <a:effectLst/>
                <a:latin typeface="David" panose="020E0502060401010101" pitchFamily="34" charset="-79"/>
                <a:cs typeface="David" panose="020E0502060401010101" pitchFamily="34" charset="-79"/>
              </a:rPr>
              <a:t> אֶל-הַמֶּלֶךְ, </a:t>
            </a:r>
            <a:r>
              <a:rPr lang="he-IL" sz="3200" b="1" i="0" dirty="0" smtClean="0">
                <a:solidFill>
                  <a:srgbClr val="000000"/>
                </a:solidFill>
                <a:effectLst/>
                <a:latin typeface="David" panose="020E0502060401010101" pitchFamily="34" charset="-79"/>
                <a:cs typeface="David" panose="020E0502060401010101" pitchFamily="34" charset="-79"/>
              </a:rPr>
              <a:t>עוֹד בֵּן לִיהוֹנָתָן נְכֵה רַגְלָיִם</a:t>
            </a:r>
            <a:r>
              <a:rPr lang="he-IL" sz="3200" b="0" i="0" dirty="0" smtClean="0">
                <a:solidFill>
                  <a:srgbClr val="000000"/>
                </a:solidFill>
                <a:effectLst/>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
        <p:nvSpPr>
          <p:cNvPr id="4" name="מגילה אנכית 3"/>
          <p:cNvSpPr/>
          <p:nvPr/>
        </p:nvSpPr>
        <p:spPr>
          <a:xfrm>
            <a:off x="6804560" y="2363190"/>
            <a:ext cx="5640779" cy="4176236"/>
          </a:xfrm>
          <a:prstGeom prst="verticalScroll">
            <a:avLst/>
          </a:prstGeom>
          <a:solidFill>
            <a:schemeClr val="accent6">
              <a:lumMod val="40000"/>
              <a:lumOff val="60000"/>
            </a:schemeClr>
          </a:solidFill>
          <a:scene3d>
            <a:camera prst="perspectiveRight"/>
            <a:lightRig rig="threePt" dir="t"/>
          </a:scene3d>
        </p:spPr>
        <p:txBody>
          <a:bodyPr wrap="square">
            <a:spAutoFit/>
          </a:bodyPr>
          <a:lstStyle/>
          <a:p>
            <a:r>
              <a:rPr lang="he-IL" sz="2400" dirty="0" smtClean="0">
                <a:latin typeface="David" panose="020E0502060401010101" pitchFamily="34" charset="-79"/>
                <a:cs typeface="David" panose="020E0502060401010101" pitchFamily="34" charset="-79"/>
              </a:rPr>
              <a:t>כאשר יהונתן מת במלחמה, מפיבושת היה בן חמש, כאשר המטפלת שלו שמעה, ששאול ויהונתן מתו, היא נלחצה ופחדה שהפלישתים יבואו ויהרגו את כל משפחת שאול. מה עשתה? הרימה את מפיבושת על ידיה וברחה במהירות, רצה עד שמפיבושת נפל לה מהידיים ומהנפילה נשברו שני רגליו.</a:t>
            </a:r>
            <a:endParaRPr lang="he-IL" sz="24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3"/>
          <a:stretch>
            <a:fillRect/>
          </a:stretch>
        </p:blipFill>
        <p:spPr>
          <a:xfrm>
            <a:off x="380011" y="3511220"/>
            <a:ext cx="3182586" cy="3182586"/>
          </a:xfrm>
          <a:prstGeom prst="rect">
            <a:avLst/>
          </a:prstGeom>
        </p:spPr>
      </p:pic>
    </p:spTree>
    <p:extLst>
      <p:ext uri="{BB962C8B-B14F-4D97-AF65-F5344CB8AC3E}">
        <p14:creationId xmlns:p14="http://schemas.microsoft.com/office/powerpoint/2010/main" val="42679550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ircle(in)">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80011" y="201880"/>
            <a:ext cx="6270171" cy="2554545"/>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שאל אותו דוד- היכן נמצא מפיבושת? ענה לו </a:t>
            </a:r>
            <a:r>
              <a:rPr lang="he-IL" sz="3200" dirty="0" err="1" smtClean="0">
                <a:latin typeface="David" panose="020E0502060401010101" pitchFamily="34" charset="-79"/>
                <a:cs typeface="David" panose="020E0502060401010101" pitchFamily="34" charset="-79"/>
              </a:rPr>
              <a:t>ציבא</a:t>
            </a:r>
            <a:r>
              <a:rPr lang="he-IL" sz="3200" dirty="0" smtClean="0">
                <a:latin typeface="David" panose="020E0502060401010101" pitchFamily="34" charset="-79"/>
                <a:cs typeface="David" panose="020E0502060401010101" pitchFamily="34" charset="-79"/>
              </a:rPr>
              <a:t> לדוד הוא נמצא אצל משפחת מכיר בנו של עמיאל בעיר "לו דבר". </a:t>
            </a:r>
          </a:p>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שלח המלך דוד שליחים, כדי שיביאו אותו ממשפחת מכיר בנו של עמיאל. </a:t>
            </a:r>
            <a:endParaRPr lang="he-IL" sz="3200" dirty="0">
              <a:latin typeface="David" panose="020E0502060401010101" pitchFamily="34" charset="-79"/>
              <a:cs typeface="David" panose="020E0502060401010101" pitchFamily="34" charset="-79"/>
            </a:endParaRPr>
          </a:p>
        </p:txBody>
      </p:sp>
      <p:sp>
        <p:nvSpPr>
          <p:cNvPr id="4" name="מלבן 3"/>
          <p:cNvSpPr/>
          <p:nvPr/>
        </p:nvSpPr>
        <p:spPr>
          <a:xfrm>
            <a:off x="7006442" y="201880"/>
            <a:ext cx="4904508" cy="3539430"/>
          </a:xfrm>
          <a:prstGeom prst="rect">
            <a:avLst/>
          </a:prstGeom>
          <a:blipFill>
            <a:blip r:embed="rId3"/>
            <a:tile tx="0" ty="0" sx="100000" sy="100000" flip="none" algn="tl"/>
          </a:blip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ד</a:t>
            </a:r>
            <a:r>
              <a:rPr lang="he-IL" sz="3200" b="0" i="0" dirty="0" smtClean="0">
                <a:solidFill>
                  <a:srgbClr val="000000"/>
                </a:solidFill>
                <a:effectLst/>
                <a:latin typeface="David" panose="020E0502060401010101" pitchFamily="34" charset="-79"/>
                <a:cs typeface="David" panose="020E0502060401010101" pitchFamily="34" charset="-79"/>
              </a:rPr>
              <a:t> וַיֹּאמֶר-לוֹ הַמֶּלֶךְ, אֵיפֹה הוּא; וַיֹּאמֶר </a:t>
            </a:r>
            <a:r>
              <a:rPr lang="he-IL" sz="3200" b="0" i="0" dirty="0" err="1" smtClean="0">
                <a:solidFill>
                  <a:srgbClr val="000000"/>
                </a:solidFill>
                <a:effectLst/>
                <a:latin typeface="David" panose="020E0502060401010101" pitchFamily="34" charset="-79"/>
                <a:cs typeface="David" panose="020E0502060401010101" pitchFamily="34" charset="-79"/>
              </a:rPr>
              <a:t>צִיבָא</a:t>
            </a:r>
            <a:r>
              <a:rPr lang="he-IL" sz="3200" b="0" i="0" dirty="0" smtClean="0">
                <a:solidFill>
                  <a:srgbClr val="000000"/>
                </a:solidFill>
                <a:effectLst/>
                <a:latin typeface="David" panose="020E0502060401010101" pitchFamily="34" charset="-79"/>
                <a:cs typeface="David" panose="020E0502060401010101" pitchFamily="34" charset="-79"/>
              </a:rPr>
              <a:t>, אֶל-הַמֶּלֶךְ, הִנֵּה-הוּא </a:t>
            </a:r>
            <a:r>
              <a:rPr lang="he-IL" sz="3200" b="1" i="0" dirty="0" smtClean="0">
                <a:solidFill>
                  <a:srgbClr val="000000"/>
                </a:solidFill>
                <a:effectLst/>
                <a:latin typeface="David" panose="020E0502060401010101" pitchFamily="34" charset="-79"/>
                <a:cs typeface="David" panose="020E0502060401010101" pitchFamily="34" charset="-79"/>
              </a:rPr>
              <a:t>בֵּית מָכִיר בֶּן-עַמִּיאֵל</a:t>
            </a:r>
            <a:r>
              <a:rPr lang="he-IL" sz="3200" b="0" i="0" dirty="0" smtClean="0">
                <a:solidFill>
                  <a:srgbClr val="000000"/>
                </a:solidFill>
                <a:effectLst/>
                <a:latin typeface="David" panose="020E0502060401010101" pitchFamily="34" charset="-79"/>
                <a:cs typeface="David" panose="020E0502060401010101" pitchFamily="34" charset="-79"/>
              </a:rPr>
              <a:t>, בְּלוֹ דְבָר.</a:t>
            </a:r>
          </a:p>
          <a:p>
            <a:r>
              <a:rPr lang="he-IL" sz="3200" b="1" i="0" dirty="0" smtClean="0">
                <a:solidFill>
                  <a:srgbClr val="000000"/>
                </a:solidFill>
                <a:effectLst/>
                <a:latin typeface="David" panose="020E0502060401010101" pitchFamily="34" charset="-79"/>
                <a:cs typeface="David" panose="020E0502060401010101" pitchFamily="34" charset="-79"/>
              </a:rPr>
              <a:t>ה</a:t>
            </a:r>
            <a:r>
              <a:rPr lang="he-IL" sz="3200" b="0" i="0" dirty="0" smtClean="0">
                <a:solidFill>
                  <a:srgbClr val="000000"/>
                </a:solidFill>
                <a:effectLst/>
                <a:latin typeface="David" panose="020E0502060401010101" pitchFamily="34" charset="-79"/>
                <a:cs typeface="David" panose="020E0502060401010101" pitchFamily="34" charset="-79"/>
              </a:rPr>
              <a:t> וַיִּשְׁלַח, הַמֶּלֶךְ דָּוִד; </a:t>
            </a:r>
            <a:r>
              <a:rPr lang="he-IL" sz="3200" b="0" i="0" dirty="0" err="1" smtClean="0">
                <a:solidFill>
                  <a:srgbClr val="000000"/>
                </a:solidFill>
                <a:effectLst/>
                <a:latin typeface="David" panose="020E0502060401010101" pitchFamily="34" charset="-79"/>
                <a:cs typeface="David" panose="020E0502060401010101" pitchFamily="34" charset="-79"/>
              </a:rPr>
              <a:t>וַיִּקָּחֵהו</a:t>
            </a:r>
            <a:r>
              <a:rPr lang="he-IL" sz="3200" b="0" i="0" dirty="0" smtClean="0">
                <a:solidFill>
                  <a:srgbClr val="000000"/>
                </a:solidFill>
                <a:effectLst/>
                <a:latin typeface="David" panose="020E0502060401010101" pitchFamily="34" charset="-79"/>
                <a:cs typeface="David" panose="020E0502060401010101" pitchFamily="34" charset="-79"/>
              </a:rPr>
              <a:t>ּ, מִבֵּית מָכִיר בֶּן-עַמִּיאֵל--מִלּוֹ דְבָר.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5640779" y="3645725"/>
            <a:ext cx="5427024" cy="2062103"/>
          </a:xfrm>
          <a:prstGeom prst="rect">
            <a:avLst/>
          </a:prstGeom>
          <a:solidFill>
            <a:schemeClr val="accent1">
              <a:lumMod val="60000"/>
              <a:lumOff val="40000"/>
            </a:schemeClr>
          </a:solidFill>
          <a:ln w="38100">
            <a:solidFill>
              <a:schemeClr val="tx1"/>
            </a:solidFill>
          </a:ln>
          <a:scene3d>
            <a:camera prst="perspectiveHeroicExtremeLeftFacing"/>
            <a:lightRig rig="threePt" dir="t"/>
          </a:scene3d>
        </p:spPr>
        <p:txBody>
          <a:bodyPr wrap="square" rtlCol="1">
            <a:spAutoFit/>
          </a:bodyPr>
          <a:lstStyle/>
          <a:p>
            <a:r>
              <a:rPr lang="he-IL" sz="3200" b="1" dirty="0" smtClean="0">
                <a:latin typeface="David" panose="020E0502060401010101" pitchFamily="34" charset="-79"/>
                <a:cs typeface="David" panose="020E0502060401010101" pitchFamily="34" charset="-79"/>
              </a:rPr>
              <a:t>"מכיר בן עמיאל"- </a:t>
            </a:r>
            <a:r>
              <a:rPr lang="he-IL" sz="3200" dirty="0" smtClean="0">
                <a:latin typeface="David" panose="020E0502060401010101" pitchFamily="34" charset="-79"/>
                <a:cs typeface="David" panose="020E0502060401010101" pitchFamily="34" charset="-79"/>
              </a:rPr>
              <a:t>אחד מחשובי אנשי עבר הירדן, שבעיר "לו דבר", עיר זו נמצאת 15 ק"מ צפון מזרח מבית שאן.</a:t>
            </a:r>
            <a:endParaRPr lang="he-IL"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6855802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37507" y="201880"/>
            <a:ext cx="6234546" cy="643253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ו. </a:t>
            </a:r>
            <a:r>
              <a:rPr lang="he-IL" sz="3200" dirty="0" smtClean="0">
                <a:latin typeface="David" panose="020E0502060401010101" pitchFamily="34" charset="-79"/>
                <a:cs typeface="David" panose="020E0502060401010101" pitchFamily="34" charset="-79"/>
              </a:rPr>
              <a:t>בא מפיבושת הבן של יהונתן נכדו של שאול, לפני דוד והשתחווה ואמר לו דוד: אתה מפיבושת? ענה לו אני עבדך ומוכן לקבל כל עונש שתגזור עלי </a:t>
            </a:r>
            <a:r>
              <a:rPr lang="he-IL" sz="2800" dirty="0" smtClean="0">
                <a:latin typeface="David" panose="020E0502060401010101" pitchFamily="34" charset="-79"/>
                <a:cs typeface="David" panose="020E0502060401010101" pitchFamily="34" charset="-79"/>
              </a:rPr>
              <a:t>(שחשב שדוד קרא לו כי רצה להענישו שהוא מזרע שאול).</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אמר לו דוד: </a:t>
            </a:r>
            <a:r>
              <a:rPr lang="he-IL" sz="3200" dirty="0" smtClean="0">
                <a:latin typeface="David" panose="020E0502060401010101" pitchFamily="34" charset="-79"/>
                <a:cs typeface="David" panose="020E0502060401010101" pitchFamily="34" charset="-79"/>
              </a:rPr>
              <a:t>אל תחשוש מפני, ולא קראתי לך כדי לגמול רעה, אלא לגמול ולעשות עמך חסד כפליים בגלל אהבתי ליהונתן אביך, </a:t>
            </a:r>
            <a:r>
              <a:rPr lang="he-IL" sz="3200" b="1" dirty="0" smtClean="0">
                <a:latin typeface="David" panose="020E0502060401010101" pitchFamily="34" charset="-79"/>
                <a:cs typeface="David" panose="020E0502060401010101" pitchFamily="34" charset="-79"/>
              </a:rPr>
              <a:t>ואני אחזיר לך את כל נחלת שאול אביך </a:t>
            </a:r>
            <a:r>
              <a:rPr lang="he-IL" sz="2800" dirty="0" smtClean="0">
                <a:latin typeface="David" panose="020E0502060401010101" pitchFamily="34" charset="-79"/>
                <a:cs typeface="David" panose="020E0502060401010101" pitchFamily="34" charset="-79"/>
              </a:rPr>
              <a:t>( שהמלך יכול להעביר את הנחלה לעבדיו כמו שנאמר במשפט המלוכה)</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ובנוסף אתה תאכל את סעודותיך בביתי על שולחן המלך בקביעות.</a:t>
            </a:r>
            <a:endParaRPr lang="he-IL" sz="3200" b="1" dirty="0">
              <a:latin typeface="David" panose="020E0502060401010101" pitchFamily="34" charset="-79"/>
              <a:cs typeface="David" panose="020E0502060401010101" pitchFamily="34" charset="-79"/>
            </a:endParaRPr>
          </a:p>
        </p:txBody>
      </p:sp>
      <p:sp>
        <p:nvSpPr>
          <p:cNvPr id="3" name="מלבן 2"/>
          <p:cNvSpPr/>
          <p:nvPr/>
        </p:nvSpPr>
        <p:spPr>
          <a:xfrm>
            <a:off x="6685808" y="186490"/>
            <a:ext cx="5343895" cy="4524315"/>
          </a:xfrm>
          <a:prstGeom prst="rect">
            <a:avLst/>
          </a:prstGeom>
          <a:solidFill>
            <a:schemeClr val="accent4">
              <a:lumMod val="60000"/>
              <a:lumOff val="4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ו</a:t>
            </a:r>
            <a:r>
              <a:rPr lang="he-IL" sz="3200" b="0" i="0" dirty="0" smtClean="0">
                <a:solidFill>
                  <a:srgbClr val="000000"/>
                </a:solidFill>
                <a:effectLst/>
                <a:latin typeface="David" panose="020E0502060401010101" pitchFamily="34" charset="-79"/>
                <a:cs typeface="David" panose="020E0502060401010101" pitchFamily="34" charset="-79"/>
              </a:rPr>
              <a:t> וַיָּבֹא </a:t>
            </a:r>
            <a:r>
              <a:rPr lang="he-IL" sz="3200" b="0" i="0" dirty="0" err="1" smtClean="0">
                <a:solidFill>
                  <a:srgbClr val="000000"/>
                </a:solidFill>
                <a:effectLst/>
                <a:latin typeface="David" panose="020E0502060401010101" pitchFamily="34" charset="-79"/>
                <a:cs typeface="David" panose="020E0502060401010101" pitchFamily="34" charset="-79"/>
              </a:rPr>
              <a:t>מְפִיבֹשֶׁת</a:t>
            </a:r>
            <a:r>
              <a:rPr lang="he-IL" sz="3200" b="0" i="0" dirty="0" smtClean="0">
                <a:solidFill>
                  <a:srgbClr val="000000"/>
                </a:solidFill>
                <a:effectLst/>
                <a:latin typeface="David" panose="020E0502060401010101" pitchFamily="34" charset="-79"/>
                <a:cs typeface="David" panose="020E0502060401010101" pitchFamily="34" charset="-79"/>
              </a:rPr>
              <a:t> בֶּן-יְהוֹנָתָן בֶּן-שָׁאוּל, אֶל-דָּוִד, </a:t>
            </a:r>
            <a:r>
              <a:rPr lang="he-IL" sz="3200" b="0" i="0" dirty="0" err="1" smtClean="0">
                <a:solidFill>
                  <a:srgbClr val="000000"/>
                </a:solidFill>
                <a:effectLst/>
                <a:latin typeface="David" panose="020E0502060401010101" pitchFamily="34" charset="-79"/>
                <a:cs typeface="David" panose="020E0502060401010101" pitchFamily="34" charset="-79"/>
              </a:rPr>
              <a:t>וַיִּפֹּל</a:t>
            </a:r>
            <a:r>
              <a:rPr lang="he-IL" sz="3200" b="0" i="0" dirty="0" smtClean="0">
                <a:solidFill>
                  <a:srgbClr val="000000"/>
                </a:solidFill>
                <a:effectLst/>
                <a:latin typeface="David" panose="020E0502060401010101" pitchFamily="34" charset="-79"/>
                <a:cs typeface="David" panose="020E0502060401010101" pitchFamily="34" charset="-79"/>
              </a:rPr>
              <a:t> עַל-פָּנָיו, </a:t>
            </a:r>
            <a:r>
              <a:rPr lang="he-IL" sz="3200" b="0" i="0" dirty="0" err="1" smtClean="0">
                <a:solidFill>
                  <a:srgbClr val="000000"/>
                </a:solidFill>
                <a:effectLst/>
                <a:latin typeface="David" panose="020E0502060401010101" pitchFamily="34" charset="-79"/>
                <a:cs typeface="David" panose="020E0502060401010101" pitchFamily="34" charset="-79"/>
              </a:rPr>
              <a:t>וַיִּשְׁתָּחו</a:t>
            </a:r>
            <a:r>
              <a:rPr lang="he-IL" sz="3200" b="0" i="0" dirty="0" smtClean="0">
                <a:solidFill>
                  <a:srgbClr val="000000"/>
                </a:solidFill>
                <a:effectLst/>
                <a:latin typeface="David" panose="020E0502060401010101" pitchFamily="34" charset="-79"/>
                <a:cs typeface="David" panose="020E0502060401010101" pitchFamily="34" charset="-79"/>
              </a:rPr>
              <a:t>ּ; וַיֹּאמֶר דָּוִד </a:t>
            </a:r>
            <a:r>
              <a:rPr lang="he-IL" sz="3200" b="0" i="0" dirty="0" err="1" smtClean="0">
                <a:solidFill>
                  <a:srgbClr val="000000"/>
                </a:solidFill>
                <a:effectLst/>
                <a:latin typeface="David" panose="020E0502060401010101" pitchFamily="34" charset="-79"/>
                <a:cs typeface="David" panose="020E0502060401010101" pitchFamily="34" charset="-79"/>
              </a:rPr>
              <a:t>מְפִיבֹשֶׁת</a:t>
            </a:r>
            <a:r>
              <a:rPr lang="he-IL" sz="3200" b="0" i="0" dirty="0" smtClean="0">
                <a:solidFill>
                  <a:srgbClr val="000000"/>
                </a:solidFill>
                <a:effectLst/>
                <a:latin typeface="David" panose="020E0502060401010101" pitchFamily="34" charset="-79"/>
                <a:cs typeface="David" panose="020E0502060401010101" pitchFamily="34" charset="-79"/>
              </a:rPr>
              <a:t>, וַיֹּאמֶר הִנֵּה עַבְדֶּךָ.  </a:t>
            </a:r>
          </a:p>
          <a:p>
            <a:r>
              <a:rPr lang="he-IL" sz="3200" b="1" i="0" dirty="0" smtClean="0">
                <a:solidFill>
                  <a:srgbClr val="000000"/>
                </a:solidFill>
                <a:effectLst/>
                <a:latin typeface="David" panose="020E0502060401010101" pitchFamily="34" charset="-79"/>
                <a:cs typeface="David" panose="020E0502060401010101" pitchFamily="34" charset="-79"/>
              </a:rPr>
              <a:t>ז</a:t>
            </a:r>
            <a:r>
              <a:rPr lang="he-IL" sz="3200" b="0" i="0" dirty="0" smtClean="0">
                <a:solidFill>
                  <a:srgbClr val="000000"/>
                </a:solidFill>
                <a:effectLst/>
                <a:latin typeface="David" panose="020E0502060401010101" pitchFamily="34" charset="-79"/>
                <a:cs typeface="David" panose="020E0502060401010101" pitchFamily="34" charset="-79"/>
              </a:rPr>
              <a:t> וַיֹּאמֶר לוֹ דָוִד אַל-תִּירָא, כִּי עָשֹׂה אֶעֱשֶׂה עִמְּךָ </a:t>
            </a:r>
            <a:r>
              <a:rPr lang="he-IL" sz="3200" b="1" i="0" dirty="0" smtClean="0">
                <a:solidFill>
                  <a:srgbClr val="000000"/>
                </a:solidFill>
                <a:effectLst/>
                <a:latin typeface="David" panose="020E0502060401010101" pitchFamily="34" charset="-79"/>
                <a:cs typeface="David" panose="020E0502060401010101" pitchFamily="34" charset="-79"/>
              </a:rPr>
              <a:t>חֶסֶד בַּעֲבוּר יְהוֹנָתָן אָבִיךָ,</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smtClean="0">
                <a:solidFill>
                  <a:srgbClr val="000000"/>
                </a:solidFill>
                <a:effectLst/>
                <a:latin typeface="David" panose="020E0502060401010101" pitchFamily="34" charset="-79"/>
                <a:cs typeface="David" panose="020E0502060401010101" pitchFamily="34" charset="-79"/>
              </a:rPr>
              <a:t>וַהֲשִׁבֹתִי לְךָ, אֶת-כָּל-שְׂדֵה שָׁאוּל אָבִיךָ; וְאַתָּה, תֹּאכַל לֶחֶם עַל-שֻׁלְחָנִי--תָּמִיד</a:t>
            </a:r>
            <a:endParaRPr lang="he-IL" sz="3200" b="1"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extLst>
              <a:ext uri="{BEBA8EAE-BF5A-486C-A8C5-ECC9F3942E4B}">
                <a14:imgProps xmlns:a14="http://schemas.microsoft.com/office/drawing/2010/main">
                  <a14:imgLayer r:embed="rId4">
                    <a14:imgEffect>
                      <a14:backgroundRemoval t="1778" b="98667" l="0" r="100000"/>
                    </a14:imgEffect>
                  </a14:imgLayer>
                </a14:imgProps>
              </a:ext>
            </a:extLst>
          </a:blip>
          <a:stretch>
            <a:fillRect/>
          </a:stretch>
        </p:blipFill>
        <p:spPr>
          <a:xfrm>
            <a:off x="6333169" y="3963637"/>
            <a:ext cx="2670773" cy="2670773"/>
          </a:xfrm>
          <a:prstGeom prst="rect">
            <a:avLst/>
          </a:prstGeom>
        </p:spPr>
      </p:pic>
      <p:pic>
        <p:nvPicPr>
          <p:cNvPr id="5" name="תמונה 4"/>
          <p:cNvPicPr>
            <a:picLocks noChangeAspect="1"/>
          </p:cNvPicPr>
          <p:nvPr/>
        </p:nvPicPr>
        <p:blipFill>
          <a:blip r:embed="rId5"/>
          <a:stretch>
            <a:fillRect/>
          </a:stretch>
        </p:blipFill>
        <p:spPr>
          <a:xfrm>
            <a:off x="8865057" y="4821382"/>
            <a:ext cx="3235898" cy="1920103"/>
          </a:xfrm>
          <a:prstGeom prst="rect">
            <a:avLst/>
          </a:prstGeom>
        </p:spPr>
      </p:pic>
    </p:spTree>
    <p:extLst>
      <p:ext uri="{BB962C8B-B14F-4D97-AF65-F5344CB8AC3E}">
        <p14:creationId xmlns:p14="http://schemas.microsoft.com/office/powerpoint/2010/main" val="2681685769"/>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circle(in)">
                                      <p:cBhvr>
                                        <p:cTn id="14" dur="20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80011" y="201880"/>
            <a:ext cx="6092041" cy="4031873"/>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לאות תודה, השתחווה מפיבושת, ואמר- </a:t>
            </a:r>
            <a:r>
              <a:rPr lang="he-IL" sz="3200" b="1" dirty="0" smtClean="0">
                <a:latin typeface="David" panose="020E0502060401010101" pitchFamily="34" charset="-79"/>
                <a:cs typeface="David" panose="020E0502060401010101" pitchFamily="34" charset="-79"/>
              </a:rPr>
              <a:t>איזו חשיבות יש לי? </a:t>
            </a:r>
            <a:r>
              <a:rPr lang="he-IL" sz="3200" dirty="0" smtClean="0">
                <a:latin typeface="David" panose="020E0502060401010101" pitchFamily="34" charset="-79"/>
                <a:cs typeface="David" panose="020E0502060401010101" pitchFamily="34" charset="-79"/>
              </a:rPr>
              <a:t>שברצונך לכבד אדם שפל ופשוט ונחות ככלב מת שכמוני. </a:t>
            </a:r>
          </a:p>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קרא המלך דוד </a:t>
            </a:r>
            <a:r>
              <a:rPr lang="he-IL" sz="3200" b="1" dirty="0" err="1" smtClean="0">
                <a:latin typeface="David" panose="020E0502060401010101" pitchFamily="34" charset="-79"/>
                <a:cs typeface="David" panose="020E0502060401010101" pitchFamily="34" charset="-79"/>
              </a:rPr>
              <a:t>לציבא</a:t>
            </a:r>
            <a:r>
              <a:rPr lang="he-IL" sz="3200" b="1" dirty="0" smtClean="0">
                <a:latin typeface="David" panose="020E0502060401010101" pitchFamily="34" charset="-79"/>
                <a:cs typeface="David" panose="020E0502060401010101" pitchFamily="34" charset="-79"/>
              </a:rPr>
              <a:t> שהיה משרתו של שאול</a:t>
            </a:r>
            <a:r>
              <a:rPr lang="he-IL" sz="3200" dirty="0" smtClean="0">
                <a:latin typeface="David" panose="020E0502060401010101" pitchFamily="34" charset="-79"/>
                <a:cs typeface="David" panose="020E0502060401010101" pitchFamily="34" charset="-79"/>
              </a:rPr>
              <a:t>, וכך אמר לו- כל הקרקעות והרכוש שהיו שייכים לשאול ומשפחתו אני מוסר לרשותו של מפיבושת.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828312" y="201880"/>
            <a:ext cx="5165766" cy="3046988"/>
          </a:xfrm>
          <a:prstGeom prst="rect">
            <a:avLst/>
          </a:prstGeom>
          <a:solidFill>
            <a:schemeClr val="accent5">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וַיִּשְׁתַּחו</a:t>
            </a:r>
            <a:r>
              <a:rPr lang="he-IL" sz="3200" dirty="0" smtClean="0">
                <a:latin typeface="David" panose="020E0502060401010101" pitchFamily="34" charset="-79"/>
                <a:cs typeface="David" panose="020E0502060401010101" pitchFamily="34" charset="-79"/>
              </a:rPr>
              <a:t>ּ, וַיֹּאמֶר </a:t>
            </a:r>
            <a:r>
              <a:rPr lang="he-IL" sz="3200" b="1" dirty="0" smtClean="0">
                <a:latin typeface="David" panose="020E0502060401010101" pitchFamily="34" charset="-79"/>
                <a:cs typeface="David" panose="020E0502060401010101" pitchFamily="34" charset="-79"/>
              </a:rPr>
              <a:t>מֶה עַבְדֶּךָ:  כִּי פָנִיתָ</a:t>
            </a:r>
            <a:r>
              <a:rPr lang="he-IL" sz="3200" dirty="0" smtClean="0">
                <a:latin typeface="David" panose="020E0502060401010101" pitchFamily="34" charset="-79"/>
                <a:cs typeface="David" panose="020E0502060401010101" pitchFamily="34" charset="-79"/>
              </a:rPr>
              <a:t>, אֶל-הַכֶּלֶב הַמֵּת אֲשֶׁר כָּמוֹנִי.  </a:t>
            </a:r>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וַיִּקְרָא הַמֶּלֶךְ, </a:t>
            </a:r>
            <a:r>
              <a:rPr lang="he-IL" sz="3200" dirty="0" err="1" smtClean="0">
                <a:latin typeface="David" panose="020E0502060401010101" pitchFamily="34" charset="-79"/>
                <a:cs typeface="David" panose="020E0502060401010101" pitchFamily="34" charset="-79"/>
              </a:rPr>
              <a:t>אֶל-צִיבָא</a:t>
            </a:r>
            <a:r>
              <a:rPr lang="he-IL" sz="3200" dirty="0" smtClean="0">
                <a:latin typeface="David" panose="020E0502060401010101" pitchFamily="34" charset="-79"/>
                <a:cs typeface="David" panose="020E0502060401010101" pitchFamily="34" charset="-79"/>
              </a:rPr>
              <a:t> נַעַר שָׁאוּל--וַיֹּאמֶר אֵלָיו:  </a:t>
            </a:r>
            <a:r>
              <a:rPr lang="he-IL" sz="3200" b="1" dirty="0" smtClean="0">
                <a:latin typeface="David" panose="020E0502060401010101" pitchFamily="34" charset="-79"/>
                <a:cs typeface="David" panose="020E0502060401010101" pitchFamily="34" charset="-79"/>
              </a:rPr>
              <a:t>כֹּל אֲשֶׁר הָיָה לְשָׁאוּל וּלְכָל-בֵּיתוֹ, נָתַתִּי </a:t>
            </a:r>
            <a:r>
              <a:rPr lang="he-IL" sz="3200" b="1" dirty="0" err="1" smtClean="0">
                <a:latin typeface="David" panose="020E0502060401010101" pitchFamily="34" charset="-79"/>
                <a:cs typeface="David" panose="020E0502060401010101" pitchFamily="34" charset="-79"/>
              </a:rPr>
              <a:t>לְבֶן-אֲדֹנֶיך</a:t>
            </a:r>
            <a:r>
              <a:rPr lang="he-IL" sz="3200" b="1" dirty="0" smtClean="0">
                <a:latin typeface="David" panose="020E0502060401010101" pitchFamily="34" charset="-79"/>
                <a:cs typeface="David" panose="020E0502060401010101" pitchFamily="34" charset="-79"/>
              </a:rPr>
              <a:t>ָ</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6885956" y="3392053"/>
            <a:ext cx="5050477" cy="3366985"/>
          </a:xfrm>
          <a:prstGeom prst="rect">
            <a:avLst/>
          </a:prstGeom>
        </p:spPr>
      </p:pic>
      <p:pic>
        <p:nvPicPr>
          <p:cNvPr id="6" name="תמונה 5"/>
          <p:cNvPicPr>
            <a:picLocks noChangeAspect="1"/>
          </p:cNvPicPr>
          <p:nvPr/>
        </p:nvPicPr>
        <p:blipFill>
          <a:blip r:embed="rId4">
            <a:extLst>
              <a:ext uri="{BEBA8EAE-BF5A-486C-A8C5-ECC9F3942E4B}">
                <a14:imgProps xmlns:a14="http://schemas.microsoft.com/office/drawing/2010/main">
                  <a14:imgLayer r:embed="rId5">
                    <a14:imgEffect>
                      <a14:backgroundRemoval t="417" b="97917" l="0" r="99048"/>
                    </a14:imgEffect>
                  </a14:imgLayer>
                </a14:imgProps>
              </a:ext>
            </a:extLst>
          </a:blip>
          <a:stretch>
            <a:fillRect/>
          </a:stretch>
        </p:blipFill>
        <p:spPr>
          <a:xfrm>
            <a:off x="-344384" y="3531399"/>
            <a:ext cx="2702255" cy="3088291"/>
          </a:xfrm>
          <a:prstGeom prst="rect">
            <a:avLst/>
          </a:prstGeom>
        </p:spPr>
      </p:pic>
    </p:spTree>
    <p:extLst>
      <p:ext uri="{BB962C8B-B14F-4D97-AF65-F5344CB8AC3E}">
        <p14:creationId xmlns:p14="http://schemas.microsoft.com/office/powerpoint/2010/main" val="3738937098"/>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down)">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style.rotation</p:attrName>
                                        </p:attrNameLst>
                                      </p:cBhvr>
                                      <p:tavLst>
                                        <p:tav tm="0">
                                          <p:val>
                                            <p:fltVal val="90"/>
                                          </p:val>
                                        </p:tav>
                                        <p:tav tm="100000">
                                          <p:val>
                                            <p:fltVal val="0"/>
                                          </p:val>
                                        </p:tav>
                                      </p:tavLst>
                                    </p:anim>
                                    <p:animEffect transition="in" filter="fade">
                                      <p:cBhvr>
                                        <p:cTn id="2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80011" y="201880"/>
            <a:ext cx="5830783" cy="550920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ואתה תעבד בעבורו את האדמות חרישה </a:t>
            </a:r>
            <a:r>
              <a:rPr lang="he-IL" sz="3200" dirty="0" err="1" smtClean="0">
                <a:latin typeface="David" panose="020E0502060401010101" pitchFamily="34" charset="-79"/>
                <a:cs typeface="David" panose="020E0502060401010101" pitchFamily="34" charset="-79"/>
              </a:rPr>
              <a:t>וכו</a:t>
            </a:r>
            <a:r>
              <a:rPr lang="he-IL" sz="3200" dirty="0" smtClean="0">
                <a:latin typeface="David" panose="020E0502060401010101" pitchFamily="34" charset="-79"/>
                <a:cs typeface="David" panose="020E0502060401010101" pitchFamily="34" charset="-79"/>
              </a:rPr>
              <a:t>'. אתה ועבדיך ובניך, ואת התבואה שתוציא השדה תביא לבית מפיבושת בשבילם למאכל. ומפיבושת עצמו יבוא בקביעות לסעוד בביתי על שולחן המלך. </a:t>
            </a:r>
            <a:r>
              <a:rPr lang="he-IL" sz="3200" b="1" dirty="0" err="1" smtClean="0">
                <a:latin typeface="David" panose="020E0502060401010101" pitchFamily="34" charset="-79"/>
                <a:cs typeface="David" panose="020E0502060401010101" pitchFamily="34" charset="-79"/>
              </a:rPr>
              <a:t>ולציבא</a:t>
            </a:r>
            <a:r>
              <a:rPr lang="he-IL" sz="3200" b="1" dirty="0" smtClean="0">
                <a:latin typeface="David" panose="020E0502060401010101" pitchFamily="34" charset="-79"/>
                <a:cs typeface="David" panose="020E0502060401010101" pitchFamily="34" charset="-79"/>
              </a:rPr>
              <a:t> 15 בנים  ו20 משרתים</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אמר </a:t>
            </a:r>
            <a:r>
              <a:rPr lang="he-IL" sz="3200" dirty="0" err="1" smtClean="0">
                <a:latin typeface="David" panose="020E0502060401010101" pitchFamily="34" charset="-79"/>
                <a:cs typeface="David" panose="020E0502060401010101" pitchFamily="34" charset="-79"/>
              </a:rPr>
              <a:t>ציבא</a:t>
            </a:r>
            <a:r>
              <a:rPr lang="he-IL" sz="3200" dirty="0" smtClean="0">
                <a:latin typeface="David" panose="020E0502060401010101" pitchFamily="34" charset="-79"/>
                <a:cs typeface="David" panose="020E0502060401010101" pitchFamily="34" charset="-79"/>
              </a:rPr>
              <a:t>- כל דבר שתצווה עלי אדוני המלך אקיים בצייתנות, וכן אעשה. וחזר דוד ואמר- ומפיבושת יואכל על שולחני כאחד מבני המלך.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377049" y="201880"/>
            <a:ext cx="5533901" cy="4524315"/>
          </a:xfrm>
          <a:prstGeom prst="rect">
            <a:avLst/>
          </a:prstGeom>
          <a:solidFill>
            <a:schemeClr val="accent6">
              <a:lumMod val="40000"/>
              <a:lumOff val="60000"/>
            </a:schemeClr>
          </a:solidFill>
        </p:spPr>
        <p:txBody>
          <a:bodyPr wrap="square">
            <a:spAutoFit/>
          </a:bodyPr>
          <a:lstStyle/>
          <a:p>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וְעָבַדְתָּ לּוֹ אֶת-הָאֲדָמָה אַתָּה וּבָנֶיךָ וַעֲבָדֶיךָ וְהֵבֵאתָ, וְהָיָה </a:t>
            </a:r>
            <a:r>
              <a:rPr lang="he-IL" sz="3200" dirty="0" err="1" smtClean="0">
                <a:latin typeface="David" panose="020E0502060401010101" pitchFamily="34" charset="-79"/>
                <a:cs typeface="David" panose="020E0502060401010101" pitchFamily="34" charset="-79"/>
              </a:rPr>
              <a:t>לְבֶן-אֲדֹנֶיך</a:t>
            </a:r>
            <a:r>
              <a:rPr lang="he-IL" sz="3200" dirty="0" smtClean="0">
                <a:latin typeface="David" panose="020E0502060401010101" pitchFamily="34" charset="-79"/>
                <a:cs typeface="David" panose="020E0502060401010101" pitchFamily="34" charset="-79"/>
              </a:rPr>
              <a:t>ָ לֶּחֶם וַאֲכָלוֹ, </a:t>
            </a:r>
            <a:r>
              <a:rPr lang="he-IL" sz="3200" dirty="0" err="1" smtClean="0">
                <a:latin typeface="David" panose="020E0502060401010101" pitchFamily="34" charset="-79"/>
                <a:cs typeface="David" panose="020E0502060401010101" pitchFamily="34" charset="-79"/>
              </a:rPr>
              <a:t>וּמְפִיבֹשֶׁת</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בֶּן-אֲדֹנֶיך</a:t>
            </a:r>
            <a:r>
              <a:rPr lang="he-IL" sz="3200" dirty="0" smtClean="0">
                <a:latin typeface="David" panose="020E0502060401010101" pitchFamily="34" charset="-79"/>
                <a:cs typeface="David" panose="020E0502060401010101" pitchFamily="34" charset="-79"/>
              </a:rPr>
              <a:t>ָ, יֹאכַל תָּמִיד לֶחֶם עַל-שֻׁלְחָנִי; </a:t>
            </a:r>
            <a:r>
              <a:rPr lang="he-IL" sz="3200" b="1" dirty="0" err="1" smtClean="0">
                <a:latin typeface="David" panose="020E0502060401010101" pitchFamily="34" charset="-79"/>
                <a:cs typeface="David" panose="020E0502060401010101" pitchFamily="34" charset="-79"/>
              </a:rPr>
              <a:t>וּלְצִיבָא</a:t>
            </a:r>
            <a:r>
              <a:rPr lang="he-IL" sz="3200" b="1" dirty="0" smtClean="0">
                <a:latin typeface="David" panose="020E0502060401010101" pitchFamily="34" charset="-79"/>
                <a:cs typeface="David" panose="020E0502060401010101" pitchFamily="34" charset="-79"/>
              </a:rPr>
              <a:t>, חֲמִשָּׁה עָשָׂר בָּנִים--וְעֶשְׂרִים עֲבָדִים</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וַיֹּאמֶר </a:t>
            </a:r>
            <a:r>
              <a:rPr lang="he-IL" sz="3200" dirty="0" err="1" smtClean="0">
                <a:latin typeface="David" panose="020E0502060401010101" pitchFamily="34" charset="-79"/>
                <a:cs typeface="David" panose="020E0502060401010101" pitchFamily="34" charset="-79"/>
              </a:rPr>
              <a:t>צִיבָא</a:t>
            </a:r>
            <a:r>
              <a:rPr lang="he-IL" sz="3200" dirty="0" smtClean="0">
                <a:latin typeface="David" panose="020E0502060401010101" pitchFamily="34" charset="-79"/>
                <a:cs typeface="David" panose="020E0502060401010101" pitchFamily="34" charset="-79"/>
              </a:rPr>
              <a:t>, אֶל-הַמֶּלֶךְ, כְּכֹל אֲשֶׁר </a:t>
            </a:r>
            <a:r>
              <a:rPr lang="he-IL" sz="3200" dirty="0" err="1" smtClean="0">
                <a:latin typeface="David" panose="020E0502060401010101" pitchFamily="34" charset="-79"/>
                <a:cs typeface="David" panose="020E0502060401010101" pitchFamily="34" charset="-79"/>
              </a:rPr>
              <a:t>יְצַוֶּה</a:t>
            </a:r>
            <a:r>
              <a:rPr lang="he-IL" sz="3200" dirty="0" smtClean="0">
                <a:latin typeface="David" panose="020E0502060401010101" pitchFamily="34" charset="-79"/>
                <a:cs typeface="David" panose="020E0502060401010101" pitchFamily="34" charset="-79"/>
              </a:rPr>
              <a:t> אֲדֹנִי הַמֶּלֶךְ אֶת-עַבְדּוֹ, כֵּן יַעֲשֶׂה עַבְדֶּךָ; </a:t>
            </a:r>
            <a:r>
              <a:rPr lang="he-IL" sz="3200" dirty="0" err="1" smtClean="0">
                <a:latin typeface="David" panose="020E0502060401010101" pitchFamily="34" charset="-79"/>
                <a:cs typeface="David" panose="020E0502060401010101" pitchFamily="34" charset="-79"/>
              </a:rPr>
              <a:t>וּמְפִיבֹשֶׁת</a:t>
            </a:r>
            <a:r>
              <a:rPr lang="he-IL" sz="3200" dirty="0" smtClean="0">
                <a:latin typeface="David" panose="020E0502060401010101" pitchFamily="34" charset="-79"/>
                <a:cs typeface="David" panose="020E0502060401010101" pitchFamily="34" charset="-79"/>
              </a:rPr>
              <a:t>, אֹכֵל עַל-שֻׁלְחָנִי, כְּאַחַד, מִבְּנֵי הַמֶּלֶךְ.</a:t>
            </a:r>
            <a:endParaRPr lang="he-IL" sz="3200"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3">
            <a:extLst>
              <a:ext uri="{BEBA8EAE-BF5A-486C-A8C5-ECC9F3942E4B}">
                <a14:imgProps xmlns:a14="http://schemas.microsoft.com/office/drawing/2010/main">
                  <a14:imgLayer r:embed="rId4">
                    <a14:imgEffect>
                      <a14:backgroundRemoval t="444" b="89778" l="9778" r="100000"/>
                    </a14:imgEffect>
                  </a14:imgLayer>
                </a14:imgProps>
              </a:ext>
            </a:extLst>
          </a:blip>
          <a:stretch>
            <a:fillRect/>
          </a:stretch>
        </p:blipFill>
        <p:spPr>
          <a:xfrm>
            <a:off x="6033839" y="3972481"/>
            <a:ext cx="2772703" cy="2772703"/>
          </a:xfrm>
          <a:prstGeom prst="rect">
            <a:avLst/>
          </a:prstGeom>
        </p:spPr>
      </p:pic>
      <p:pic>
        <p:nvPicPr>
          <p:cNvPr id="7" name="תמונה 6"/>
          <p:cNvPicPr>
            <a:picLocks noChangeAspect="1"/>
          </p:cNvPicPr>
          <p:nvPr/>
        </p:nvPicPr>
        <p:blipFill>
          <a:blip r:embed="rId5"/>
          <a:stretch>
            <a:fillRect/>
          </a:stretch>
        </p:blipFill>
        <p:spPr>
          <a:xfrm>
            <a:off x="8806542" y="4720480"/>
            <a:ext cx="2314575" cy="1981200"/>
          </a:xfrm>
          <a:prstGeom prst="rect">
            <a:avLst/>
          </a:prstGeom>
        </p:spPr>
      </p:pic>
    </p:spTree>
    <p:extLst>
      <p:ext uri="{BB962C8B-B14F-4D97-AF65-F5344CB8AC3E}">
        <p14:creationId xmlns:p14="http://schemas.microsoft.com/office/powerpoint/2010/main" val="3036794700"/>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 calcmode="lin" valueType="num">
                                      <p:cBhvr>
                                        <p:cTn id="27"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8"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9"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30"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80011" y="201880"/>
            <a:ext cx="6092041" cy="4524315"/>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ולמפיבושת היה בן קטן שנקרא </a:t>
            </a:r>
            <a:r>
              <a:rPr lang="he-IL" sz="3200" b="1" dirty="0" smtClean="0">
                <a:latin typeface="David" panose="020E0502060401010101" pitchFamily="34" charset="-79"/>
                <a:cs typeface="David" panose="020E0502060401010101" pitchFamily="34" charset="-79"/>
              </a:rPr>
              <a:t>"</a:t>
            </a:r>
            <a:r>
              <a:rPr lang="he-IL" sz="3200" b="1" dirty="0" err="1" smtClean="0">
                <a:latin typeface="David" panose="020E0502060401010101" pitchFamily="34" charset="-79"/>
                <a:cs typeface="David" panose="020E0502060401010101" pitchFamily="34" charset="-79"/>
              </a:rPr>
              <a:t>מיכא</a:t>
            </a:r>
            <a:r>
              <a:rPr lang="he-IL" sz="3200" b="1" dirty="0" smtClean="0">
                <a:latin typeface="David" panose="020E0502060401010101" pitchFamily="34" charset="-79"/>
                <a:cs typeface="David" panose="020E0502060401010101" pitchFamily="34" charset="-79"/>
              </a:rPr>
              <a:t>".</a:t>
            </a:r>
            <a:r>
              <a:rPr lang="he-IL" sz="3200" b="1" dirty="0" smtClean="0">
                <a:effectLst/>
                <a:latin typeface="Calibri" panose="020F0502020204030204" pitchFamily="34" charset="0"/>
                <a:ea typeface="Calibri" panose="020F0502020204030204" pitchFamily="34" charset="0"/>
                <a:cs typeface="David" panose="020E0502060401010101" pitchFamily="34" charset="-79"/>
              </a:rPr>
              <a:t> ומשמעות שם זה היא : מי כה'. </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וכל דיירי משפחתו של </a:t>
            </a:r>
            <a:r>
              <a:rPr lang="he-IL" sz="3200" dirty="0" err="1" smtClean="0">
                <a:latin typeface="David" panose="020E0502060401010101" pitchFamily="34" charset="-79"/>
                <a:cs typeface="David" panose="020E0502060401010101" pitchFamily="34" charset="-79"/>
              </a:rPr>
              <a:t>ציבא</a:t>
            </a:r>
            <a:r>
              <a:rPr lang="he-IL" sz="3200" dirty="0" smtClean="0">
                <a:latin typeface="David" panose="020E0502060401010101" pitchFamily="34" charset="-79"/>
                <a:cs typeface="David" panose="020E0502060401010101" pitchFamily="34" charset="-79"/>
              </a:rPr>
              <a:t> (בניו ועבדיו) היו עבדים למפיבושת (מה שקנה עבד קנה רבו). </a:t>
            </a: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ומפיבושת היה גר בירושלים כדי להיות סמוך לבית דוד, ויוכל תמיד לסעוד בבית המלך ולהיות קרוב לשם, שהרי הוא צולע על שתי רגליו.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733308" y="201880"/>
            <a:ext cx="5284519" cy="3046988"/>
          </a:xfrm>
          <a:prstGeom prst="rect">
            <a:avLst/>
          </a:prstGeom>
          <a:solidFill>
            <a:schemeClr val="accent1">
              <a:lumMod val="40000"/>
              <a:lumOff val="60000"/>
            </a:schemeClr>
          </a:solidFill>
        </p:spPr>
        <p:txBody>
          <a:bodyPr wrap="square">
            <a:spAutoFit/>
          </a:bodyPr>
          <a:lstStyle/>
          <a:p>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יב</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וְלִמְפִיבֹשֶׁת</a:t>
            </a:r>
            <a:r>
              <a:rPr lang="he-IL" sz="3200" b="1" dirty="0" smtClean="0">
                <a:latin typeface="David" panose="020E0502060401010101" pitchFamily="34" charset="-79"/>
                <a:cs typeface="David" panose="020E0502060401010101" pitchFamily="34" charset="-79"/>
              </a:rPr>
              <a:t> בֵּן-קָטָן, וּשְׁמוֹ </a:t>
            </a:r>
            <a:r>
              <a:rPr lang="he-IL" sz="3200" b="1" dirty="0" err="1" smtClean="0">
                <a:latin typeface="David" panose="020E0502060401010101" pitchFamily="34" charset="-79"/>
                <a:cs typeface="David" panose="020E0502060401010101" pitchFamily="34" charset="-79"/>
              </a:rPr>
              <a:t>מִיכָא</a:t>
            </a:r>
            <a:r>
              <a:rPr lang="he-IL" sz="3200" dirty="0" smtClean="0">
                <a:latin typeface="David" panose="020E0502060401010101" pitchFamily="34" charset="-79"/>
                <a:cs typeface="David" panose="020E0502060401010101" pitchFamily="34" charset="-79"/>
              </a:rPr>
              <a:t>; וְכֹל מוֹשַׁב </a:t>
            </a:r>
            <a:r>
              <a:rPr lang="he-IL" sz="3200" dirty="0" err="1" smtClean="0">
                <a:latin typeface="David" panose="020E0502060401010101" pitchFamily="34" charset="-79"/>
                <a:cs typeface="David" panose="020E0502060401010101" pitchFamily="34" charset="-79"/>
              </a:rPr>
              <a:t>בֵּית-צִיבָא</a:t>
            </a:r>
            <a:r>
              <a:rPr lang="he-IL" sz="3200" dirty="0" smtClean="0">
                <a:latin typeface="David" panose="020E0502060401010101" pitchFamily="34" charset="-79"/>
                <a:cs typeface="David" panose="020E0502060401010101" pitchFamily="34" charset="-79"/>
              </a:rPr>
              <a:t>, עֲבָדִים </a:t>
            </a:r>
            <a:r>
              <a:rPr lang="he-IL" sz="3200" dirty="0" err="1" smtClean="0">
                <a:latin typeface="David" panose="020E0502060401010101" pitchFamily="34" charset="-79"/>
                <a:cs typeface="David" panose="020E0502060401010101" pitchFamily="34" charset="-79"/>
              </a:rPr>
              <a:t>לִמְפִיבֹשֶׁת</a:t>
            </a:r>
            <a:r>
              <a:rPr lang="he-IL" sz="3200" dirty="0" smtClean="0">
                <a:latin typeface="David" panose="020E0502060401010101" pitchFamily="34" charset="-79"/>
                <a:cs typeface="David" panose="020E0502060401010101" pitchFamily="34" charset="-79"/>
              </a:rPr>
              <a:t>.  </a:t>
            </a:r>
          </a:p>
          <a:p>
            <a:r>
              <a:rPr lang="he-IL" sz="3200" b="1"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וּמְפִיבֹשֶׁת</a:t>
            </a:r>
            <a:r>
              <a:rPr lang="he-IL" sz="3200" dirty="0" smtClean="0">
                <a:latin typeface="David" panose="020E0502060401010101" pitchFamily="34" charset="-79"/>
                <a:cs typeface="David" panose="020E0502060401010101" pitchFamily="34" charset="-79"/>
              </a:rPr>
              <a:t>, יֹשֵׁב בִּירוּשָׁלִַם, כִּי עַל-שֻׁלְחַן הַמֶּלֶךְ תָּמִיד, הוּא אֹכֵל; </a:t>
            </a:r>
            <a:r>
              <a:rPr lang="he-IL" sz="3200" b="1" dirty="0" smtClean="0">
                <a:latin typeface="David" panose="020E0502060401010101" pitchFamily="34" charset="-79"/>
                <a:cs typeface="David" panose="020E0502060401010101" pitchFamily="34" charset="-79"/>
              </a:rPr>
              <a:t>וְהוּא פִסֵּחַ, שְׁתֵּי רַגְלָיו. </a:t>
            </a:r>
            <a:endParaRPr lang="he-IL" sz="3200" b="1"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extLst>
              <a:ext uri="{BEBA8EAE-BF5A-486C-A8C5-ECC9F3942E4B}">
                <a14:imgProps xmlns:a14="http://schemas.microsoft.com/office/drawing/2010/main">
                  <a14:imgLayer r:embed="rId4">
                    <a14:imgEffect>
                      <a14:backgroundRemoval t="2667" b="89778" l="0" r="98667"/>
                    </a14:imgEffect>
                  </a14:imgLayer>
                </a14:imgProps>
              </a:ext>
            </a:extLst>
          </a:blip>
          <a:stretch>
            <a:fillRect/>
          </a:stretch>
        </p:blipFill>
        <p:spPr>
          <a:xfrm>
            <a:off x="-319459" y="3932000"/>
            <a:ext cx="2926000" cy="2926000"/>
          </a:xfrm>
          <a:prstGeom prst="rect">
            <a:avLst/>
          </a:prstGeom>
        </p:spPr>
      </p:pic>
    </p:spTree>
    <p:extLst>
      <p:ext uri="{BB962C8B-B14F-4D97-AF65-F5344CB8AC3E}">
        <p14:creationId xmlns:p14="http://schemas.microsoft.com/office/powerpoint/2010/main" val="1281958825"/>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מלבן 2"/>
          <p:cNvSpPr/>
          <p:nvPr/>
        </p:nvSpPr>
        <p:spPr>
          <a:xfrm>
            <a:off x="261257" y="350335"/>
            <a:ext cx="11815948" cy="6144759"/>
          </a:xfrm>
          <a:prstGeom prst="rect">
            <a:avLst/>
          </a:prstGeom>
          <a:solidFill>
            <a:schemeClr val="accent4">
              <a:lumMod val="40000"/>
              <a:lumOff val="60000"/>
            </a:schemeClr>
          </a:solidFill>
        </p:spPr>
        <p:txBody>
          <a:bodyPr wrap="square">
            <a:spAutoFit/>
          </a:bodyPr>
          <a:lstStyle/>
          <a:p>
            <a:pPr algn="just">
              <a:lnSpc>
                <a:spcPct val="115000"/>
              </a:lnSpc>
            </a:pPr>
            <a:r>
              <a:rPr lang="he-IL" b="1" u="sng" dirty="0" smtClean="0">
                <a:effectLst/>
                <a:latin typeface="Times New Roman" panose="02020603050405020304" pitchFamily="18" charset="0"/>
                <a:ea typeface="Times New Roman" panose="02020603050405020304" pitchFamily="18" charset="0"/>
                <a:cs typeface="David" panose="020E0502060401010101" pitchFamily="34" charset="-79"/>
              </a:rPr>
              <a:t>פסוקים א'-ד': דוד מבקש את שרידי בית שאול- </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דוד שאל האם נשאר עוד מישהו מבית שאול ואעשה אתו חסד בגלל השבועה שנשבע ליהונתן ( שלא יכרית את זרעו אחריו) . לבית שאול היה עבד (פקיד גבוה) שנקרא "</a:t>
            </a:r>
            <a:r>
              <a:rPr lang="he-IL" dirty="0" err="1" smtClean="0">
                <a:effectLst/>
                <a:latin typeface="Times New Roman" panose="02020603050405020304" pitchFamily="18" charset="0"/>
                <a:ea typeface="Times New Roman" panose="02020603050405020304" pitchFamily="18" charset="0"/>
                <a:cs typeface="David" panose="020E0502060401010101" pitchFamily="34" charset="-79"/>
              </a:rPr>
              <a:t>ציבא</a:t>
            </a: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 וקראו לו אל דוד. שאל דוד את </a:t>
            </a:r>
            <a:r>
              <a:rPr lang="he-IL" dirty="0" err="1" smtClean="0">
                <a:effectLst/>
                <a:latin typeface="Times New Roman" panose="02020603050405020304" pitchFamily="18" charset="0"/>
                <a:ea typeface="Times New Roman" panose="02020603050405020304" pitchFamily="18" charset="0"/>
                <a:cs typeface="David" panose="020E0502060401010101" pitchFamily="34" charset="-79"/>
              </a:rPr>
              <a:t>ציבא</a:t>
            </a: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 האם יש עוד משהו מבית שאול שאעשה עמו חסד? ענה לו </a:t>
            </a:r>
            <a:r>
              <a:rPr lang="he-IL" dirty="0" err="1" smtClean="0">
                <a:effectLst/>
                <a:latin typeface="Times New Roman" panose="02020603050405020304" pitchFamily="18" charset="0"/>
                <a:ea typeface="Times New Roman" panose="02020603050405020304" pitchFamily="18" charset="0"/>
                <a:cs typeface="David" panose="020E0502060401010101" pitchFamily="34" charset="-79"/>
              </a:rPr>
              <a:t>ציבא</a:t>
            </a: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 עוד יש בן ליהונתן והוא נכה רגליים. אמר דוד איפה הוא? אמר לו </a:t>
            </a:r>
            <a:r>
              <a:rPr lang="he-IL" dirty="0" err="1" smtClean="0">
                <a:effectLst/>
                <a:latin typeface="Times New Roman" panose="02020603050405020304" pitchFamily="18" charset="0"/>
                <a:ea typeface="Times New Roman" panose="02020603050405020304" pitchFamily="18" charset="0"/>
                <a:cs typeface="David" panose="020E0502060401010101" pitchFamily="34" charset="-79"/>
              </a:rPr>
              <a:t>ציבא</a:t>
            </a: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 הנה הוא יושב בבית מכיר במקום שנקרא "לא דבר" .</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 </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he-IL" b="1" u="sng" dirty="0" smtClean="0">
                <a:effectLst/>
                <a:latin typeface="Times New Roman" panose="02020603050405020304" pitchFamily="18" charset="0"/>
                <a:ea typeface="Times New Roman" panose="02020603050405020304" pitchFamily="18" charset="0"/>
                <a:cs typeface="David" panose="020E0502060401010101" pitchFamily="34" charset="-79"/>
              </a:rPr>
              <a:t>פסוקים ה'-ח': דוד מוסר למפיבושת את כל נכסי שאול ומושיבו בין סועדי שולחנו תמיד-</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שלח דוד המלך ולקח את מפיבושת, ובא מפיבושת ונפל על פניו לפני דוד, אמר לו דוד אל תפחד , והבטיח לו שני דברים: ראשית שיביא לו את כל השדות שהיו של שאול (שירש מגבעון) , ובנוסף אתה תסעד על שולחני תמיד. מפיבושת השתחווה לאות תודה , ואמר לדוד : מה נחשב עבדך למשהו שפנית אל כלב מת אשר כמוני</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 </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he-IL" b="1" u="sng" dirty="0" smtClean="0">
                <a:effectLst/>
                <a:latin typeface="Times New Roman" panose="02020603050405020304" pitchFamily="18" charset="0"/>
                <a:ea typeface="Times New Roman" panose="02020603050405020304" pitchFamily="18" charset="0"/>
                <a:cs typeface="David" panose="020E0502060401010101" pitchFamily="34" charset="-79"/>
              </a:rPr>
              <a:t>פסוקים ט'-יא': פקודת דוד </a:t>
            </a:r>
            <a:r>
              <a:rPr lang="he-IL" b="1" u="sng" dirty="0" err="1" smtClean="0">
                <a:effectLst/>
                <a:latin typeface="Times New Roman" panose="02020603050405020304" pitchFamily="18" charset="0"/>
                <a:ea typeface="Times New Roman" panose="02020603050405020304" pitchFamily="18" charset="0"/>
                <a:cs typeface="David" panose="020E0502060401010101" pitchFamily="34" charset="-79"/>
              </a:rPr>
              <a:t>לציבא</a:t>
            </a:r>
            <a:r>
              <a:rPr lang="he-IL" b="1" u="sng" dirty="0" smtClean="0">
                <a:effectLst/>
                <a:latin typeface="Times New Roman" panose="02020603050405020304" pitchFamily="18" charset="0"/>
                <a:ea typeface="Times New Roman" panose="02020603050405020304" pitchFamily="18" charset="0"/>
                <a:cs typeface="David" panose="020E0502060401010101" pitchFamily="34" charset="-79"/>
              </a:rPr>
              <a:t>:</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קרא המלך אל </a:t>
            </a:r>
            <a:r>
              <a:rPr lang="he-IL" dirty="0" err="1" smtClean="0">
                <a:effectLst/>
                <a:latin typeface="Times New Roman" panose="02020603050405020304" pitchFamily="18" charset="0"/>
                <a:ea typeface="Times New Roman" panose="02020603050405020304" pitchFamily="18" charset="0"/>
                <a:cs typeface="David" panose="020E0502060401010101" pitchFamily="34" charset="-79"/>
              </a:rPr>
              <a:t>ציבא</a:t>
            </a: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 הנער של שאול  (המשרת) ואמר לו כל מה שהיה לשאול ולבני ביתו הרי אני נותן (שכן המלך כל הרכוש שכובש שייך לו) לבן של האדון שלך (שאול)	 ואתה </a:t>
            </a:r>
            <a:r>
              <a:rPr lang="he-IL" dirty="0" err="1" smtClean="0">
                <a:effectLst/>
                <a:latin typeface="Times New Roman" panose="02020603050405020304" pitchFamily="18" charset="0"/>
                <a:ea typeface="Times New Roman" panose="02020603050405020304" pitchFamily="18" charset="0"/>
                <a:cs typeface="David" panose="020E0502060401010101" pitchFamily="34" charset="-79"/>
              </a:rPr>
              <a:t>ציבא</a:t>
            </a: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 והבנים שלך והעבדים שלך תעבדו באדמות ותביא את התבואה שהשדה תוציא ותהיה בשביל פרנסת בית שאול, ומפיבושת היה אוכל על שולחנו של דוד המלך תמיד, </a:t>
            </a:r>
            <a:r>
              <a:rPr lang="he-IL" dirty="0" err="1" smtClean="0">
                <a:effectLst/>
                <a:latin typeface="Times New Roman" panose="02020603050405020304" pitchFamily="18" charset="0"/>
                <a:ea typeface="Times New Roman" panose="02020603050405020304" pitchFamily="18" charset="0"/>
                <a:cs typeface="David" panose="020E0502060401010101" pitchFamily="34" charset="-79"/>
              </a:rPr>
              <a:t>ולציבא</a:t>
            </a: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 היו 15 בנים ו-20 עבדים. וענה </a:t>
            </a:r>
            <a:r>
              <a:rPr lang="he-IL" dirty="0" err="1" smtClean="0">
                <a:effectLst/>
                <a:latin typeface="Times New Roman" panose="02020603050405020304" pitchFamily="18" charset="0"/>
                <a:ea typeface="Times New Roman" panose="02020603050405020304" pitchFamily="18" charset="0"/>
                <a:cs typeface="David" panose="020E0502060401010101" pitchFamily="34" charset="-79"/>
              </a:rPr>
              <a:t>ציבא</a:t>
            </a: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 לדוד המלך ואמר לו: כל מה שיצווה אדוני המלך אותי כן אעשה.</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he-IL" dirty="0" smtClean="0">
                <a:effectLst/>
                <a:latin typeface="Times New Roman" panose="02020603050405020304" pitchFamily="18" charset="0"/>
                <a:ea typeface="Times New Roman" panose="02020603050405020304" pitchFamily="18" charset="0"/>
                <a:cs typeface="David" panose="020E0502060401010101" pitchFamily="34" charset="-79"/>
              </a:rPr>
              <a:t> </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pPr>
            <a:r>
              <a:rPr lang="he-IL" b="1" u="sng" dirty="0" smtClean="0">
                <a:effectLst/>
                <a:latin typeface="Times New Roman" panose="02020603050405020304" pitchFamily="18" charset="0"/>
                <a:ea typeface="Times New Roman" panose="02020603050405020304" pitchFamily="18" charset="0"/>
                <a:cs typeface="David" panose="020E0502060401010101" pitchFamily="34" charset="-79"/>
              </a:rPr>
              <a:t>פסוקים </a:t>
            </a:r>
            <a:r>
              <a:rPr lang="he-IL" b="1" u="sng" dirty="0" err="1" smtClean="0">
                <a:effectLst/>
                <a:latin typeface="Times New Roman" panose="02020603050405020304" pitchFamily="18" charset="0"/>
                <a:ea typeface="Times New Roman" panose="02020603050405020304" pitchFamily="18" charset="0"/>
                <a:cs typeface="David" panose="020E0502060401010101" pitchFamily="34" charset="-79"/>
              </a:rPr>
              <a:t>יב</a:t>
            </a:r>
            <a:r>
              <a:rPr lang="he-IL" b="1" u="sng" dirty="0" smtClean="0">
                <a:effectLst/>
                <a:latin typeface="Times New Roman" panose="02020603050405020304" pitchFamily="18" charset="0"/>
                <a:ea typeface="Times New Roman" panose="02020603050405020304" pitchFamily="18" charset="0"/>
                <a:cs typeface="David" panose="020E0502060401010101" pitchFamily="34" charset="-79"/>
              </a:rPr>
              <a:t>'-</a:t>
            </a:r>
            <a:r>
              <a:rPr lang="he-IL" b="1" u="sng" dirty="0" err="1" smtClean="0">
                <a:effectLst/>
                <a:latin typeface="Times New Roman" panose="02020603050405020304" pitchFamily="18" charset="0"/>
                <a:ea typeface="Times New Roman" panose="02020603050405020304" pitchFamily="18" charset="0"/>
                <a:cs typeface="David" panose="020E0502060401010101" pitchFamily="34" charset="-79"/>
              </a:rPr>
              <a:t>יג</a:t>
            </a:r>
            <a:r>
              <a:rPr lang="he-IL" b="1" u="sng" dirty="0" smtClean="0">
                <a:effectLst/>
                <a:latin typeface="Times New Roman" panose="02020603050405020304" pitchFamily="18" charset="0"/>
                <a:ea typeface="Times New Roman" panose="02020603050405020304" pitchFamily="18" charset="0"/>
                <a:cs typeface="David" panose="020E0502060401010101" pitchFamily="34" charset="-79"/>
              </a:rPr>
              <a:t>': סכום הפרשה:</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r>
              <a:rPr lang="he-IL" dirty="0" smtClean="0">
                <a:effectLst/>
                <a:latin typeface="Calibri" panose="020F0502020204030204" pitchFamily="34" charset="0"/>
                <a:ea typeface="Calibri" panose="020F0502020204030204" pitchFamily="34" charset="0"/>
                <a:cs typeface="David" panose="020E0502060401010101" pitchFamily="34" charset="-79"/>
              </a:rPr>
              <a:t>ולמפיבושת היה בן קטן ונקרא "</a:t>
            </a:r>
            <a:r>
              <a:rPr lang="he-IL" dirty="0" err="1" smtClean="0">
                <a:effectLst/>
                <a:latin typeface="Calibri" panose="020F0502020204030204" pitchFamily="34" charset="0"/>
                <a:ea typeface="Calibri" panose="020F0502020204030204" pitchFamily="34" charset="0"/>
                <a:cs typeface="David" panose="020E0502060401010101" pitchFamily="34" charset="-79"/>
              </a:rPr>
              <a:t>מיכא</a:t>
            </a:r>
            <a:r>
              <a:rPr lang="he-IL" dirty="0" smtClean="0">
                <a:effectLst/>
                <a:latin typeface="Calibri" panose="020F0502020204030204" pitchFamily="34" charset="0"/>
                <a:ea typeface="Calibri" panose="020F0502020204030204" pitchFamily="34" charset="0"/>
                <a:cs typeface="David" panose="020E0502060401010101" pitchFamily="34" charset="-79"/>
              </a:rPr>
              <a:t>" (ומשמעות שם זה היא : מי כה' ), וכל ביתו של </a:t>
            </a:r>
            <a:r>
              <a:rPr lang="he-IL" dirty="0" err="1" smtClean="0">
                <a:effectLst/>
                <a:latin typeface="Calibri" panose="020F0502020204030204" pitchFamily="34" charset="0"/>
                <a:ea typeface="Calibri" panose="020F0502020204030204" pitchFamily="34" charset="0"/>
                <a:cs typeface="David" panose="020E0502060401010101" pitchFamily="34" charset="-79"/>
              </a:rPr>
              <a:t>ציבא</a:t>
            </a:r>
            <a:r>
              <a:rPr lang="he-IL" dirty="0" smtClean="0">
                <a:effectLst/>
                <a:latin typeface="Calibri" panose="020F0502020204030204" pitchFamily="34" charset="0"/>
                <a:ea typeface="Calibri" panose="020F0502020204030204" pitchFamily="34" charset="0"/>
                <a:cs typeface="David" panose="020E0502060401010101" pitchFamily="34" charset="-79"/>
              </a:rPr>
              <a:t> היו עבדים למפיבושת ועומדים לרשותו. ומפיבושת יושב קבוע בירושלים , כי היה סועד קבוע בשולחן דוד המלך, והוא היה צולע בשתי רגליו.</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9375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748145" y="546264"/>
            <a:ext cx="11174680" cy="5632311"/>
          </a:xfrm>
          <a:prstGeom prst="rect">
            <a:avLst/>
          </a:prstGeom>
          <a:solidFill>
            <a:schemeClr val="accent2">
              <a:lumMod val="40000"/>
              <a:lumOff val="60000"/>
            </a:schemeClr>
          </a:solidFill>
          <a:ln w="38100">
            <a:solidFill>
              <a:schemeClr val="tx1"/>
            </a:solidFill>
          </a:ln>
        </p:spPr>
        <p:txBody>
          <a:bodyPr wrap="square" rtlCol="1">
            <a:spAutoFit/>
          </a:bodyPr>
          <a:lstStyle/>
          <a:p>
            <a:r>
              <a:rPr lang="he-IL" sz="2400" b="1" u="dbl" dirty="0">
                <a:latin typeface="David" panose="020E0502060401010101" pitchFamily="34" charset="-79"/>
                <a:cs typeface="David" panose="020E0502060401010101" pitchFamily="34" charset="-79"/>
              </a:rPr>
              <a:t>שאלות על הפרק:</a:t>
            </a:r>
            <a:endParaRPr lang="en-US" sz="2400"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מדוע חיפש דוד צאצא מבית יהונתן? ________________________________________ </a:t>
            </a:r>
            <a:endParaRPr lang="en-US" sz="2400"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מדוע ביקש לעשות זאת ? כי ________________________________________ </a:t>
            </a:r>
            <a:endParaRPr lang="en-US" sz="2400"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מה שם עבד משפחת שאול? ____________ </a:t>
            </a:r>
            <a:endParaRPr lang="en-US" sz="2400"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מדוע קרא לו דוד? ______________________________________________</a:t>
            </a:r>
            <a:endParaRPr lang="en-US" sz="2400"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מי נותר ממשפחת שאול? ______________  והוא היה _________________________ </a:t>
            </a:r>
            <a:endParaRPr lang="en-US" sz="2400"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מהם שני הדברים שהבטיח דוד למפיבושת?</a:t>
            </a:r>
            <a:endParaRPr lang="en-US" sz="2400"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 _______________________    ב. ________________________________ </a:t>
            </a:r>
            <a:endParaRPr lang="en-US" sz="2400"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מה מצווה דוד את </a:t>
            </a:r>
            <a:r>
              <a:rPr lang="he-IL" sz="2400" dirty="0" err="1">
                <a:latin typeface="David" panose="020E0502060401010101" pitchFamily="34" charset="-79"/>
                <a:cs typeface="David" panose="020E0502060401010101" pitchFamily="34" charset="-79"/>
              </a:rPr>
              <a:t>ציבא</a:t>
            </a:r>
            <a:r>
              <a:rPr lang="he-IL" sz="2400" dirty="0">
                <a:latin typeface="David" panose="020E0502060401010101" pitchFamily="34" charset="-79"/>
                <a:cs typeface="David" panose="020E0502060401010101" pitchFamily="34" charset="-79"/>
              </a:rPr>
              <a:t>? _____________________________________________ </a:t>
            </a:r>
            <a:endParaRPr lang="en-US" sz="2400"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כמה בנים ועבדים היו </a:t>
            </a:r>
            <a:r>
              <a:rPr lang="he-IL" sz="2400" dirty="0" err="1">
                <a:latin typeface="David" panose="020E0502060401010101" pitchFamily="34" charset="-79"/>
                <a:cs typeface="David" panose="020E0502060401010101" pitchFamily="34" charset="-79"/>
              </a:rPr>
              <a:t>לציבא</a:t>
            </a:r>
            <a:r>
              <a:rPr lang="he-IL" sz="2400" dirty="0">
                <a:latin typeface="David" panose="020E0502060401010101" pitchFamily="34" charset="-79"/>
                <a:cs typeface="David" panose="020E0502060401010101" pitchFamily="34" charset="-79"/>
              </a:rPr>
              <a:t>? ___________________________________________ </a:t>
            </a:r>
            <a:endParaRPr lang="en-US" sz="2400"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מי היה  "</a:t>
            </a:r>
            <a:r>
              <a:rPr lang="he-IL" sz="2400" dirty="0" err="1">
                <a:latin typeface="David" panose="020E0502060401010101" pitchFamily="34" charset="-79"/>
                <a:cs typeface="David" panose="020E0502060401010101" pitchFamily="34" charset="-79"/>
              </a:rPr>
              <a:t>מיכא</a:t>
            </a:r>
            <a:r>
              <a:rPr lang="he-IL" sz="2400" dirty="0">
                <a:latin typeface="David" panose="020E0502060401010101" pitchFamily="34" charset="-79"/>
                <a:cs typeface="David" panose="020E0502060401010101" pitchFamily="34" charset="-79"/>
              </a:rPr>
              <a:t>" </a:t>
            </a:r>
            <a:r>
              <a:rPr lang="he-IL" sz="2400" dirty="0" smtClean="0">
                <a:latin typeface="David" panose="020E0502060401010101" pitchFamily="34" charset="-79"/>
                <a:cs typeface="David" panose="020E0502060401010101" pitchFamily="34" charset="-79"/>
              </a:rPr>
              <a:t>____________________________________________</a:t>
            </a:r>
          </a:p>
          <a:p>
            <a:pPr lvl="0"/>
            <a:endParaRPr lang="en-US" sz="2400" dirty="0">
              <a:latin typeface="David" panose="020E0502060401010101" pitchFamily="34" charset="-79"/>
              <a:cs typeface="David" panose="020E0502060401010101" pitchFamily="34" charset="-79"/>
            </a:endParaRPr>
          </a:p>
          <a:p>
            <a:pPr lvl="0"/>
            <a:r>
              <a:rPr lang="he-IL" sz="2400" b="1" u="sng" dirty="0">
                <a:latin typeface="David" panose="020E0502060401010101" pitchFamily="34" charset="-79"/>
                <a:cs typeface="David" panose="020E0502060401010101" pitchFamily="34" charset="-79"/>
              </a:rPr>
              <a:t>מי אמר למי: </a:t>
            </a:r>
            <a:endParaRPr lang="en-US" sz="2400" b="1" u="sng"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"האפס עוד איש לבית שאול"  _____________   אל _______________</a:t>
            </a:r>
            <a:endParaRPr lang="en-US" sz="2400" dirty="0">
              <a:latin typeface="David" panose="020E0502060401010101" pitchFamily="34" charset="-79"/>
              <a:cs typeface="David" panose="020E0502060401010101" pitchFamily="34" charset="-79"/>
            </a:endParaRPr>
          </a:p>
          <a:p>
            <a:pPr lvl="0"/>
            <a:r>
              <a:rPr lang="he-IL" sz="2400" dirty="0">
                <a:latin typeface="David" panose="020E0502060401010101" pitchFamily="34" charset="-79"/>
                <a:cs typeface="David" panose="020E0502060401010101" pitchFamily="34" charset="-79"/>
              </a:rPr>
              <a:t>עוד בן ליהונתן נכה רגלים" ________________ אל _________________</a:t>
            </a:r>
            <a:endParaRPr lang="en-US"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945936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80011" y="201880"/>
            <a:ext cx="6092041" cy="584775"/>
          </a:xfrm>
          <a:prstGeom prst="rect">
            <a:avLst/>
          </a:prstGeom>
          <a:solidFill>
            <a:schemeClr val="accent2">
              <a:lumMod val="40000"/>
              <a:lumOff val="60000"/>
            </a:schemeClr>
          </a:solidFill>
          <a:ln w="38100">
            <a:solidFill>
              <a:schemeClr val="tx1"/>
            </a:solidFill>
          </a:ln>
        </p:spPr>
        <p:txBody>
          <a:bodyPr wrap="square" rtlCol="1">
            <a:spAutoFit/>
          </a:bodyPr>
          <a:lstStyle/>
          <a:p>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25637421"/>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7243</TotalTime>
  <Words>1044</Words>
  <Application>Microsoft Office PowerPoint</Application>
  <PresentationFormat>מסך רחב</PresentationFormat>
  <Paragraphs>58</Paragraphs>
  <Slides>12</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12</vt:i4>
      </vt:variant>
    </vt:vector>
  </HeadingPairs>
  <TitlesOfParts>
    <vt:vector size="18"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30</cp:revision>
  <dcterms:created xsi:type="dcterms:W3CDTF">2024-01-08T19:02:49Z</dcterms:created>
  <dcterms:modified xsi:type="dcterms:W3CDTF">2024-01-13T19:45:56Z</dcterms:modified>
</cp:coreProperties>
</file>