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4" d="100"/>
          <a:sy n="74" d="100"/>
        </p:scale>
        <p:origin x="57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EC9CCE47-C8C2-4803-8C3A-79F63436173C}" type="datetimeFigureOut">
              <a:rPr lang="he-IL" smtClean="0"/>
              <a:t>י"א/שבט/תשפ"ה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4A9A63E-55AD-4A4C-87CE-B8C936BC8501}" type="slidenum">
              <a:rPr lang="he-IL" smtClean="0"/>
              <a:t>‹#›</a:t>
            </a:fld>
            <a:endParaRPr lang="he-IL"/>
          </a:p>
        </p:txBody>
      </p:sp>
    </p:spTree>
    <p:extLst>
      <p:ext uri="{BB962C8B-B14F-4D97-AF65-F5344CB8AC3E}">
        <p14:creationId xmlns:p14="http://schemas.microsoft.com/office/powerpoint/2010/main" val="4257124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EC9CCE47-C8C2-4803-8C3A-79F63436173C}" type="datetimeFigureOut">
              <a:rPr lang="he-IL" smtClean="0"/>
              <a:t>י"א/שבט/תשפ"ה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4A9A63E-55AD-4A4C-87CE-B8C936BC8501}" type="slidenum">
              <a:rPr lang="he-IL" smtClean="0"/>
              <a:t>‹#›</a:t>
            </a:fld>
            <a:endParaRPr lang="he-IL"/>
          </a:p>
        </p:txBody>
      </p:sp>
    </p:spTree>
    <p:extLst>
      <p:ext uri="{BB962C8B-B14F-4D97-AF65-F5344CB8AC3E}">
        <p14:creationId xmlns:p14="http://schemas.microsoft.com/office/powerpoint/2010/main" val="1045047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EC9CCE47-C8C2-4803-8C3A-79F63436173C}" type="datetimeFigureOut">
              <a:rPr lang="he-IL" smtClean="0"/>
              <a:t>י"א/שבט/תשפ"ה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4A9A63E-55AD-4A4C-87CE-B8C936BC8501}" type="slidenum">
              <a:rPr lang="he-IL" smtClean="0"/>
              <a:t>‹#›</a:t>
            </a:fld>
            <a:endParaRPr lang="he-IL"/>
          </a:p>
        </p:txBody>
      </p:sp>
    </p:spTree>
    <p:extLst>
      <p:ext uri="{BB962C8B-B14F-4D97-AF65-F5344CB8AC3E}">
        <p14:creationId xmlns:p14="http://schemas.microsoft.com/office/powerpoint/2010/main" val="110538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EC9CCE47-C8C2-4803-8C3A-79F63436173C}" type="datetimeFigureOut">
              <a:rPr lang="he-IL" smtClean="0"/>
              <a:t>י"א/שבט/תשפ"ה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4A9A63E-55AD-4A4C-87CE-B8C936BC8501}" type="slidenum">
              <a:rPr lang="he-IL" smtClean="0"/>
              <a:t>‹#›</a:t>
            </a:fld>
            <a:endParaRPr lang="he-IL"/>
          </a:p>
        </p:txBody>
      </p:sp>
    </p:spTree>
    <p:extLst>
      <p:ext uri="{BB962C8B-B14F-4D97-AF65-F5344CB8AC3E}">
        <p14:creationId xmlns:p14="http://schemas.microsoft.com/office/powerpoint/2010/main" val="3073549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EC9CCE47-C8C2-4803-8C3A-79F63436173C}" type="datetimeFigureOut">
              <a:rPr lang="he-IL" smtClean="0"/>
              <a:t>י"א/שבט/תשפ"ה</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34A9A63E-55AD-4A4C-87CE-B8C936BC8501}" type="slidenum">
              <a:rPr lang="he-IL" smtClean="0"/>
              <a:t>‹#›</a:t>
            </a:fld>
            <a:endParaRPr lang="he-IL"/>
          </a:p>
        </p:txBody>
      </p:sp>
    </p:spTree>
    <p:extLst>
      <p:ext uri="{BB962C8B-B14F-4D97-AF65-F5344CB8AC3E}">
        <p14:creationId xmlns:p14="http://schemas.microsoft.com/office/powerpoint/2010/main" val="867757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EC9CCE47-C8C2-4803-8C3A-79F63436173C}" type="datetimeFigureOut">
              <a:rPr lang="he-IL" smtClean="0"/>
              <a:t>י"א/שבט/תשפ"ה</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34A9A63E-55AD-4A4C-87CE-B8C936BC8501}" type="slidenum">
              <a:rPr lang="he-IL" smtClean="0"/>
              <a:t>‹#›</a:t>
            </a:fld>
            <a:endParaRPr lang="he-IL"/>
          </a:p>
        </p:txBody>
      </p:sp>
    </p:spTree>
    <p:extLst>
      <p:ext uri="{BB962C8B-B14F-4D97-AF65-F5344CB8AC3E}">
        <p14:creationId xmlns:p14="http://schemas.microsoft.com/office/powerpoint/2010/main" val="3083397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EC9CCE47-C8C2-4803-8C3A-79F63436173C}" type="datetimeFigureOut">
              <a:rPr lang="he-IL" smtClean="0"/>
              <a:t>י"א/שבט/תשפ"ה</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34A9A63E-55AD-4A4C-87CE-B8C936BC8501}" type="slidenum">
              <a:rPr lang="he-IL" smtClean="0"/>
              <a:t>‹#›</a:t>
            </a:fld>
            <a:endParaRPr lang="he-IL"/>
          </a:p>
        </p:txBody>
      </p:sp>
    </p:spTree>
    <p:extLst>
      <p:ext uri="{BB962C8B-B14F-4D97-AF65-F5344CB8AC3E}">
        <p14:creationId xmlns:p14="http://schemas.microsoft.com/office/powerpoint/2010/main" val="4036313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EC9CCE47-C8C2-4803-8C3A-79F63436173C}" type="datetimeFigureOut">
              <a:rPr lang="he-IL" smtClean="0"/>
              <a:t>י"א/שבט/תשפ"ה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4A9A63E-55AD-4A4C-87CE-B8C936BC8501}" type="slidenum">
              <a:rPr lang="he-IL" smtClean="0"/>
              <a:t>‹#›</a:t>
            </a:fld>
            <a:endParaRPr lang="he-IL"/>
          </a:p>
        </p:txBody>
      </p:sp>
    </p:spTree>
    <p:extLst>
      <p:ext uri="{BB962C8B-B14F-4D97-AF65-F5344CB8AC3E}">
        <p14:creationId xmlns:p14="http://schemas.microsoft.com/office/powerpoint/2010/main" val="2713353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EC9CCE47-C8C2-4803-8C3A-79F63436173C}" type="datetimeFigureOut">
              <a:rPr lang="he-IL" smtClean="0"/>
              <a:t>י"א/שבט/תשפ"ה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4A9A63E-55AD-4A4C-87CE-B8C936BC8501}" type="slidenum">
              <a:rPr lang="he-IL" smtClean="0"/>
              <a:t>‹#›</a:t>
            </a:fld>
            <a:endParaRPr lang="he-IL"/>
          </a:p>
        </p:txBody>
      </p:sp>
    </p:spTree>
    <p:extLst>
      <p:ext uri="{BB962C8B-B14F-4D97-AF65-F5344CB8AC3E}">
        <p14:creationId xmlns:p14="http://schemas.microsoft.com/office/powerpoint/2010/main" val="2221109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EC9CCE47-C8C2-4803-8C3A-79F63436173C}" type="datetimeFigureOut">
              <a:rPr lang="he-IL" smtClean="0"/>
              <a:t>י"א/שבט/תשפ"ה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4A9A63E-55AD-4A4C-87CE-B8C936BC8501}" type="slidenum">
              <a:rPr lang="he-IL" smtClean="0"/>
              <a:t>‹#›</a:t>
            </a:fld>
            <a:endParaRPr lang="he-IL"/>
          </a:p>
        </p:txBody>
      </p:sp>
    </p:spTree>
    <p:extLst>
      <p:ext uri="{BB962C8B-B14F-4D97-AF65-F5344CB8AC3E}">
        <p14:creationId xmlns:p14="http://schemas.microsoft.com/office/powerpoint/2010/main" val="3256756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EC9CCE47-C8C2-4803-8C3A-79F63436173C}" type="datetimeFigureOut">
              <a:rPr lang="he-IL" smtClean="0"/>
              <a:t>י"א/שבט/תשפ"ה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4A9A63E-55AD-4A4C-87CE-B8C936BC8501}" type="slidenum">
              <a:rPr lang="he-IL" smtClean="0"/>
              <a:t>‹#›</a:t>
            </a:fld>
            <a:endParaRPr lang="he-IL"/>
          </a:p>
        </p:txBody>
      </p:sp>
    </p:spTree>
    <p:extLst>
      <p:ext uri="{BB962C8B-B14F-4D97-AF65-F5344CB8AC3E}">
        <p14:creationId xmlns:p14="http://schemas.microsoft.com/office/powerpoint/2010/main" val="2595180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C9CCE47-C8C2-4803-8C3A-79F63436173C}" type="datetimeFigureOut">
              <a:rPr lang="he-IL" smtClean="0"/>
              <a:t>י"א/שבט/תשפ"ה</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4A9A63E-55AD-4A4C-87CE-B8C936BC8501}" type="slidenum">
              <a:rPr lang="he-IL" smtClean="0"/>
              <a:t>‹#›</a:t>
            </a:fld>
            <a:endParaRPr lang="he-IL"/>
          </a:p>
        </p:txBody>
      </p:sp>
    </p:spTree>
    <p:extLst>
      <p:ext uri="{BB962C8B-B14F-4D97-AF65-F5344CB8AC3E}">
        <p14:creationId xmlns:p14="http://schemas.microsoft.com/office/powerpoint/2010/main" val="1979001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6.png"/><Relationship Id="rId4" Type="http://schemas.openxmlformats.org/officeDocument/2006/relationships/image" Target="../media/image3.png"/><Relationship Id="rId9" Type="http://schemas.microsoft.com/office/2007/relationships/hdphoto" Target="../media/hdphoto4.wdp"/></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microsoft.com/office/2007/relationships/hdphoto" Target="../media/hdphoto6.wd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8147" y="1517561"/>
            <a:ext cx="5896379" cy="3970318"/>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600" b="1" u="sng" dirty="0" smtClean="0">
                <a:latin typeface="David" panose="020E0502060401010101" pitchFamily="34" charset="-79"/>
                <a:cs typeface="David" panose="020E0502060401010101" pitchFamily="34" charset="-79"/>
              </a:rPr>
              <a:t>הקדמה: הדמויות שנראה בפרק:</a:t>
            </a:r>
          </a:p>
          <a:p>
            <a:r>
              <a:rPr lang="he-IL" sz="3600" dirty="0" err="1" smtClean="0">
                <a:latin typeface="David" panose="020E0502060401010101" pitchFamily="34" charset="-79"/>
                <a:cs typeface="David" panose="020E0502060401010101" pitchFamily="34" charset="-79"/>
              </a:rPr>
              <a:t>ציבא</a:t>
            </a:r>
            <a:endParaRPr lang="he-IL" sz="3600" dirty="0" smtClean="0">
              <a:latin typeface="David" panose="020E0502060401010101" pitchFamily="34" charset="-79"/>
              <a:cs typeface="David" panose="020E0502060401010101" pitchFamily="34" charset="-79"/>
            </a:endParaRPr>
          </a:p>
          <a:p>
            <a:r>
              <a:rPr lang="he-IL" sz="3600" dirty="0" smtClean="0">
                <a:latin typeface="David" panose="020E0502060401010101" pitchFamily="34" charset="-79"/>
                <a:cs typeface="David" panose="020E0502060401010101" pitchFamily="34" charset="-79"/>
              </a:rPr>
              <a:t>מפיבושת</a:t>
            </a:r>
          </a:p>
          <a:p>
            <a:r>
              <a:rPr lang="he-IL" sz="3600" dirty="0" smtClean="0">
                <a:latin typeface="David" panose="020E0502060401010101" pitchFamily="34" charset="-79"/>
                <a:cs typeface="David" panose="020E0502060401010101" pitchFamily="34" charset="-79"/>
              </a:rPr>
              <a:t>שמעי בן גרא</a:t>
            </a:r>
          </a:p>
          <a:p>
            <a:r>
              <a:rPr lang="he-IL" sz="3600" dirty="0" smtClean="0">
                <a:latin typeface="David" panose="020E0502060401010101" pitchFamily="34" charset="-79"/>
                <a:cs typeface="David" panose="020E0502060401010101" pitchFamily="34" charset="-79"/>
              </a:rPr>
              <a:t>חושי הארכי</a:t>
            </a:r>
          </a:p>
          <a:p>
            <a:r>
              <a:rPr lang="he-IL" sz="3600" dirty="0" smtClean="0">
                <a:latin typeface="David" panose="020E0502060401010101" pitchFamily="34" charset="-79"/>
                <a:cs typeface="David" panose="020E0502060401010101" pitchFamily="34" charset="-79"/>
              </a:rPr>
              <a:t>אחיתופל</a:t>
            </a:r>
          </a:p>
          <a:p>
            <a:r>
              <a:rPr lang="he-IL" sz="3600" dirty="0" smtClean="0">
                <a:latin typeface="David" panose="020E0502060401010101" pitchFamily="34" charset="-79"/>
                <a:cs typeface="David" panose="020E0502060401010101" pitchFamily="34" charset="-79"/>
              </a:rPr>
              <a:t>יואב ואחיו. </a:t>
            </a:r>
            <a:endParaRPr lang="he-IL" sz="3600" dirty="0">
              <a:latin typeface="David" panose="020E0502060401010101" pitchFamily="34" charset="-79"/>
              <a:cs typeface="David" panose="020E0502060401010101" pitchFamily="34" charset="-79"/>
            </a:endParaRPr>
          </a:p>
        </p:txBody>
      </p:sp>
      <p:sp>
        <p:nvSpPr>
          <p:cNvPr id="5" name="TextBox 4"/>
          <p:cNvSpPr txBox="1"/>
          <p:nvPr/>
        </p:nvSpPr>
        <p:spPr>
          <a:xfrm>
            <a:off x="3143519" y="128789"/>
            <a:ext cx="6115318" cy="1107996"/>
          </a:xfrm>
          <a:prstGeom prst="rect">
            <a:avLst/>
          </a:prstGeom>
          <a:solidFill>
            <a:schemeClr val="accent2">
              <a:lumMod val="60000"/>
              <a:lumOff val="40000"/>
            </a:schemeClr>
          </a:solidFill>
          <a:ln w="38100">
            <a:solidFill>
              <a:schemeClr val="tx1"/>
            </a:solidFill>
          </a:ln>
        </p:spPr>
        <p:txBody>
          <a:bodyPr wrap="square" rtlCol="1">
            <a:spAutoFit/>
          </a:bodyPr>
          <a:lstStyle/>
          <a:p>
            <a:pPr lvl="0" algn="ctr" rtl="0"/>
            <a:r>
              <a:rPr lang="he-IL" sz="6600" b="1" dirty="0" smtClean="0">
                <a:solidFill>
                  <a:prstClr val="black"/>
                </a:solidFill>
                <a:latin typeface="David" panose="020E0502060401010101" pitchFamily="34" charset="-79"/>
                <a:cs typeface="David" panose="020E0502060401010101" pitchFamily="34" charset="-79"/>
              </a:rPr>
              <a:t>שמואל ב' פרק </a:t>
            </a:r>
            <a:r>
              <a:rPr lang="he-IL" sz="6600" b="1" dirty="0" err="1" smtClean="0">
                <a:solidFill>
                  <a:prstClr val="black"/>
                </a:solidFill>
                <a:latin typeface="David" panose="020E0502060401010101" pitchFamily="34" charset="-79"/>
                <a:cs typeface="David" panose="020E0502060401010101" pitchFamily="34" charset="-79"/>
              </a:rPr>
              <a:t>טז</a:t>
            </a:r>
            <a:r>
              <a:rPr lang="he-IL" sz="6600" dirty="0" smtClean="0">
                <a:solidFill>
                  <a:prstClr val="black"/>
                </a:solidFill>
              </a:rPr>
              <a:t>'</a:t>
            </a:r>
            <a:endParaRPr lang="ru-RU" sz="6600" dirty="0">
              <a:solidFill>
                <a:prstClr val="black"/>
              </a:solidFill>
            </a:endParaRPr>
          </a:p>
        </p:txBody>
      </p:sp>
      <p:sp>
        <p:nvSpPr>
          <p:cNvPr id="6" name="TextBox 5"/>
          <p:cNvSpPr txBox="1"/>
          <p:nvPr/>
        </p:nvSpPr>
        <p:spPr>
          <a:xfrm>
            <a:off x="211388" y="1903927"/>
            <a:ext cx="5503654" cy="4031873"/>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ציבא</a:t>
            </a:r>
            <a:r>
              <a:rPr lang="he-IL" sz="3200" b="1" u="sng" dirty="0" smtClean="0">
                <a:latin typeface="David" panose="020E0502060401010101" pitchFamily="34" charset="-79"/>
                <a:cs typeface="David" panose="020E0502060401010101" pitchFamily="34" charset="-79"/>
              </a:rPr>
              <a:t> ומפיבושת: </a:t>
            </a:r>
            <a:r>
              <a:rPr lang="he-IL" sz="3200" dirty="0" smtClean="0">
                <a:latin typeface="David" panose="020E0502060401010101" pitchFamily="34" charset="-79"/>
                <a:cs typeface="David" panose="020E0502060401010101" pitchFamily="34" charset="-79"/>
              </a:rPr>
              <a:t>ראינו בפרק ט על מפיבושת </a:t>
            </a:r>
            <a:r>
              <a:rPr lang="he-IL" sz="3200" dirty="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שהיה בנו של יונתן. ושהאומנת שלו הפילה אותה שניסתה לברוח. והוא נפל והיה נכה. </a:t>
            </a:r>
            <a:r>
              <a:rPr lang="he-IL" sz="3200" dirty="0" err="1" smtClean="0">
                <a:latin typeface="David" panose="020E0502060401010101" pitchFamily="34" charset="-79"/>
                <a:cs typeface="David" panose="020E0502060401010101" pitchFamily="34" charset="-79"/>
              </a:rPr>
              <a:t>וציבא</a:t>
            </a:r>
            <a:r>
              <a:rPr lang="he-IL" sz="3200" dirty="0" smtClean="0">
                <a:latin typeface="David" panose="020E0502060401010101" pitchFamily="34" charset="-79"/>
                <a:cs typeface="David" panose="020E0502060401010101" pitchFamily="34" charset="-79"/>
              </a:rPr>
              <a:t> היה עבד בבית שאול. </a:t>
            </a:r>
          </a:p>
          <a:p>
            <a:r>
              <a:rPr lang="he-IL" sz="3200" dirty="0" smtClean="0">
                <a:latin typeface="David" panose="020E0502060401010101" pitchFamily="34" charset="-79"/>
                <a:cs typeface="David" panose="020E0502060401010101" pitchFamily="34" charset="-79"/>
              </a:rPr>
              <a:t>דוד הבטיח שמפיבושת יואכל על שולחנו. וציווה את </a:t>
            </a:r>
            <a:r>
              <a:rPr lang="he-IL" sz="3200" dirty="0" err="1" smtClean="0">
                <a:latin typeface="David" panose="020E0502060401010101" pitchFamily="34" charset="-79"/>
                <a:cs typeface="David" panose="020E0502060401010101" pitchFamily="34" charset="-79"/>
              </a:rPr>
              <a:t>ציבא</a:t>
            </a:r>
            <a:r>
              <a:rPr lang="he-IL" sz="3200" dirty="0" smtClean="0">
                <a:latin typeface="David" panose="020E0502060401010101" pitchFamily="34" charset="-79"/>
                <a:cs typeface="David" panose="020E0502060401010101" pitchFamily="34" charset="-79"/>
              </a:rPr>
              <a:t> שיעבוד ויטפל בנכסים של מפיבושת.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18656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28833" y="165282"/>
            <a:ext cx="5072130" cy="2554545"/>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a:latin typeface="David" panose="020E0502060401010101" pitchFamily="34" charset="-79"/>
                <a:cs typeface="David" panose="020E0502060401010101" pitchFamily="34" charset="-79"/>
              </a:rPr>
              <a:t>א</a:t>
            </a:r>
            <a:r>
              <a:rPr lang="he-IL" sz="3200" dirty="0">
                <a:latin typeface="David" panose="020E0502060401010101" pitchFamily="34" charset="-79"/>
                <a:cs typeface="David" panose="020E0502060401010101" pitchFamily="34" charset="-79"/>
              </a:rPr>
              <a:t> וְדָוִ֗ד עָבַ֤ר מְעַט֙ מֵֽהָרֹ֔אשׁ וְהִנֵּ֥ה </a:t>
            </a:r>
            <a:r>
              <a:rPr lang="he-IL" sz="3200" b="1" dirty="0" err="1">
                <a:latin typeface="David" panose="020E0502060401010101" pitchFamily="34" charset="-79"/>
                <a:cs typeface="David" panose="020E0502060401010101" pitchFamily="34" charset="-79"/>
              </a:rPr>
              <a:t>צִיבָ֛א</a:t>
            </a:r>
            <a:r>
              <a:rPr lang="he-IL" sz="3200" b="1" dirty="0">
                <a:latin typeface="David" panose="020E0502060401010101" pitchFamily="34" charset="-79"/>
                <a:cs typeface="David" panose="020E0502060401010101" pitchFamily="34" charset="-79"/>
              </a:rPr>
              <a:t> נַ֥עַר </a:t>
            </a:r>
            <a:r>
              <a:rPr lang="he-IL" sz="3200" b="1" dirty="0" err="1">
                <a:latin typeface="David" panose="020E0502060401010101" pitchFamily="34" charset="-79"/>
                <a:cs typeface="David" panose="020E0502060401010101" pitchFamily="34" charset="-79"/>
              </a:rPr>
              <a:t>מְפִיבֹ֖שֶׁת</a:t>
            </a:r>
            <a:r>
              <a:rPr lang="he-IL" sz="3200" b="1"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לִקְרָאת֑וֹ ו</a:t>
            </a:r>
            <a:r>
              <a:rPr lang="he-IL" sz="3200" b="1" dirty="0">
                <a:latin typeface="David" panose="020E0502060401010101" pitchFamily="34" charset="-79"/>
                <a:cs typeface="David" panose="020E0502060401010101" pitchFamily="34" charset="-79"/>
              </a:rPr>
              <a:t>ְצֶ֨מֶד </a:t>
            </a:r>
            <a:r>
              <a:rPr lang="he-IL" sz="3200" b="1" dirty="0" err="1">
                <a:latin typeface="David" panose="020E0502060401010101" pitchFamily="34" charset="-79"/>
                <a:cs typeface="David" panose="020E0502060401010101" pitchFamily="34" charset="-79"/>
              </a:rPr>
              <a:t>חֲמֹרִ֜ים</a:t>
            </a:r>
            <a:r>
              <a:rPr lang="he-IL" sz="3200" b="1"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חֲבֻשִׁ֗ים וַֽעֲלֵיהֶם֩ </a:t>
            </a:r>
            <a:r>
              <a:rPr lang="he-IL" sz="3200" b="1" dirty="0">
                <a:latin typeface="David" panose="020E0502060401010101" pitchFamily="34" charset="-79"/>
                <a:cs typeface="David" panose="020E0502060401010101" pitchFamily="34" charset="-79"/>
              </a:rPr>
              <a:t>מָאתַ֨יִם לֶ֜חֶם</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וּמֵאָ֧ה צִמּוּקִ֛ים וּמֵ֥אָה קַ֖יִ</a:t>
            </a:r>
            <a:r>
              <a:rPr lang="he-IL" sz="3200" dirty="0">
                <a:latin typeface="David" panose="020E0502060401010101" pitchFamily="34" charset="-79"/>
                <a:cs typeface="David" panose="020E0502060401010101" pitchFamily="34" charset="-79"/>
              </a:rPr>
              <a:t>ץ </a:t>
            </a:r>
            <a:r>
              <a:rPr lang="he-IL" sz="3200" b="1" dirty="0">
                <a:latin typeface="David" panose="020E0502060401010101" pitchFamily="34" charset="-79"/>
                <a:cs typeface="David" panose="020E0502060401010101" pitchFamily="34" charset="-79"/>
              </a:rPr>
              <a:t>וְנֵ֥בֶל יָֽיִן</a:t>
            </a:r>
            <a:r>
              <a:rPr lang="he-IL" sz="3200" dirty="0">
                <a:latin typeface="David" panose="020E0502060401010101" pitchFamily="34" charset="-79"/>
                <a:cs typeface="David" panose="020E0502060401010101" pitchFamily="34" charset="-79"/>
              </a:rPr>
              <a:t>׃</a:t>
            </a:r>
          </a:p>
        </p:txBody>
      </p:sp>
      <p:sp>
        <p:nvSpPr>
          <p:cNvPr id="6" name="TextBox 5"/>
          <p:cNvSpPr txBox="1"/>
          <p:nvPr/>
        </p:nvSpPr>
        <p:spPr>
          <a:xfrm>
            <a:off x="214566" y="209286"/>
            <a:ext cx="6482448" cy="2554545"/>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 ודוד המשיך דרכו מפסגת הר הזיתים . והנה בא מולו </a:t>
            </a:r>
            <a:r>
              <a:rPr lang="he-IL" sz="3200" b="1" dirty="0" err="1" smtClean="0">
                <a:latin typeface="David" panose="020E0502060401010101" pitchFamily="34" charset="-79"/>
                <a:cs typeface="David" panose="020E0502060401010101" pitchFamily="34" charset="-79"/>
              </a:rPr>
              <a:t>ציבא</a:t>
            </a:r>
            <a:r>
              <a:rPr lang="he-IL" sz="3200" b="1" dirty="0" smtClean="0">
                <a:latin typeface="David" panose="020E0502060401010101" pitchFamily="34" charset="-79"/>
                <a:cs typeface="David" panose="020E0502060401010101" pitchFamily="34" charset="-79"/>
              </a:rPr>
              <a:t> משרתו של מפיבושת </a:t>
            </a:r>
            <a:r>
              <a:rPr lang="he-IL" sz="3200" dirty="0" smtClean="0">
                <a:latin typeface="David" panose="020E0502060401010101" pitchFamily="34" charset="-79"/>
                <a:cs typeface="David" panose="020E0502060401010101" pitchFamily="34" charset="-79"/>
              </a:rPr>
              <a:t>ואתו זוג חמורים עם אוכפים, ועמוסים במאתיים ככרות לחם </a:t>
            </a:r>
            <a:r>
              <a:rPr lang="he-IL" sz="3200" b="1" dirty="0" smtClean="0">
                <a:latin typeface="David" panose="020E0502060401010101" pitchFamily="34" charset="-79"/>
                <a:cs typeface="David" panose="020E0502060401010101" pitchFamily="34" charset="-79"/>
              </a:rPr>
              <a:t>ומאה אשכולות צימוקים ומאה תאנים </a:t>
            </a:r>
            <a:r>
              <a:rPr lang="he-IL" sz="3200" dirty="0" smtClean="0">
                <a:latin typeface="David" panose="020E0502060401010101" pitchFamily="34" charset="-79"/>
                <a:cs typeface="David" panose="020E0502060401010101" pitchFamily="34" charset="-79"/>
              </a:rPr>
              <a:t>וכד יין.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clrChange>
              <a:clrFrom>
                <a:srgbClr val="000000">
                  <a:alpha val="0"/>
                </a:srgbClr>
              </a:clrFrom>
              <a:clrTo>
                <a:srgbClr val="000000">
                  <a:alpha val="0"/>
                </a:srgbClr>
              </a:clrTo>
            </a:clrChange>
            <a:extLst>
              <a:ext uri="{BEBA8EAE-BF5A-486C-A8C5-ECC9F3942E4B}">
                <a14:imgProps xmlns:a14="http://schemas.microsoft.com/office/drawing/2010/main">
                  <a14:imgLayer r:embed="rId3">
                    <a14:imgEffect>
                      <a14:backgroundRemoval t="0" b="100000" l="0" r="98344">
                        <a14:backgroundMark x1="67219" y1="8982" x2="0" y2="16168"/>
                        <a14:backgroundMark x1="94702" y1="73054" x2="58940" y2="96407"/>
                      </a14:backgroundRemoval>
                    </a14:imgEffect>
                  </a14:imgLayer>
                </a14:imgProps>
              </a:ext>
            </a:extLst>
          </a:blip>
          <a:stretch>
            <a:fillRect/>
          </a:stretch>
        </p:blipFill>
        <p:spPr>
          <a:xfrm>
            <a:off x="317543" y="3354879"/>
            <a:ext cx="3494601" cy="1932445"/>
          </a:xfrm>
          <a:prstGeom prst="rect">
            <a:avLst/>
          </a:prstGeom>
        </p:spPr>
      </p:pic>
      <p:pic>
        <p:nvPicPr>
          <p:cNvPr id="7" name="תמונה 6"/>
          <p:cNvPicPr>
            <a:picLocks noChangeAspect="1"/>
          </p:cNvPicPr>
          <p:nvPr/>
        </p:nvPicPr>
        <p:blipFill>
          <a:blip r:embed="rId2">
            <a:clrChange>
              <a:clrFrom>
                <a:srgbClr val="000000">
                  <a:alpha val="0"/>
                </a:srgbClr>
              </a:clrFrom>
              <a:clrTo>
                <a:srgbClr val="000000">
                  <a:alpha val="0"/>
                </a:srgbClr>
              </a:clrTo>
            </a:clrChange>
            <a:extLst>
              <a:ext uri="{BEBA8EAE-BF5A-486C-A8C5-ECC9F3942E4B}">
                <a14:imgProps xmlns:a14="http://schemas.microsoft.com/office/drawing/2010/main">
                  <a14:imgLayer r:embed="rId3">
                    <a14:imgEffect>
                      <a14:backgroundRemoval t="0" b="100000" l="0" r="98344">
                        <a14:backgroundMark x1="67219" y1="8982" x2="0" y2="16168"/>
                        <a14:backgroundMark x1="94702" y1="73054" x2="58940" y2="96407"/>
                      </a14:backgroundRemoval>
                    </a14:imgEffect>
                  </a14:imgLayer>
                </a14:imgProps>
              </a:ext>
            </a:extLst>
          </a:blip>
          <a:stretch>
            <a:fillRect/>
          </a:stretch>
        </p:blipFill>
        <p:spPr>
          <a:xfrm>
            <a:off x="214566" y="4808045"/>
            <a:ext cx="3494601" cy="1932445"/>
          </a:xfrm>
          <a:prstGeom prst="rect">
            <a:avLst/>
          </a:prstGeom>
        </p:spPr>
      </p:pic>
      <p:pic>
        <p:nvPicPr>
          <p:cNvPr id="3" name="תמונה 2"/>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a:off x="3141841" y="4341171"/>
            <a:ext cx="3555173" cy="3138667"/>
          </a:xfrm>
          <a:prstGeom prst="rect">
            <a:avLst/>
          </a:prstGeom>
        </p:spPr>
      </p:pic>
      <p:pic>
        <p:nvPicPr>
          <p:cNvPr id="8" name="תמונה 7"/>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imgEffect>
                  </a14:imgLayer>
                </a14:imgProps>
              </a:ext>
            </a:extLst>
          </a:blip>
          <a:stretch>
            <a:fillRect/>
          </a:stretch>
        </p:blipFill>
        <p:spPr>
          <a:xfrm>
            <a:off x="5784289" y="2924581"/>
            <a:ext cx="2793039" cy="2793039"/>
          </a:xfrm>
          <a:prstGeom prst="rect">
            <a:avLst/>
          </a:prstGeom>
        </p:spPr>
      </p:pic>
      <p:pic>
        <p:nvPicPr>
          <p:cNvPr id="9" name="תמונה 8"/>
          <p:cNvPicPr>
            <a:picLocks noChangeAspect="1"/>
          </p:cNvPicPr>
          <p:nvPr/>
        </p:nvPicPr>
        <p:blipFill>
          <a:blip r:embed="rId8">
            <a:extLst>
              <a:ext uri="{BEBA8EAE-BF5A-486C-A8C5-ECC9F3942E4B}">
                <a14:imgProps xmlns:a14="http://schemas.microsoft.com/office/drawing/2010/main">
                  <a14:imgLayer r:embed="rId9">
                    <a14:imgEffect>
                      <a14:backgroundRemoval t="0" b="100000" l="0" r="100000"/>
                    </a14:imgEffect>
                  </a14:imgLayer>
                </a14:imgProps>
              </a:ext>
            </a:extLst>
          </a:blip>
          <a:stretch>
            <a:fillRect/>
          </a:stretch>
        </p:blipFill>
        <p:spPr>
          <a:xfrm>
            <a:off x="3643077" y="2789802"/>
            <a:ext cx="2552700" cy="1790700"/>
          </a:xfrm>
          <a:prstGeom prst="rect">
            <a:avLst/>
          </a:prstGeom>
        </p:spPr>
      </p:pic>
      <p:cxnSp>
        <p:nvCxnSpPr>
          <p:cNvPr id="11" name="מחבר חץ ישר 10"/>
          <p:cNvCxnSpPr/>
          <p:nvPr/>
        </p:nvCxnSpPr>
        <p:spPr>
          <a:xfrm flipH="1">
            <a:off x="5784289" y="2086377"/>
            <a:ext cx="4235474" cy="126850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2" name="תמונה 11"/>
          <p:cNvPicPr>
            <a:picLocks noChangeAspect="1"/>
          </p:cNvPicPr>
          <p:nvPr/>
        </p:nvPicPr>
        <p:blipFill>
          <a:blip r:embed="rId10">
            <a:extLst>
              <a:ext uri="{BEBA8EAE-BF5A-486C-A8C5-ECC9F3942E4B}">
                <a14:imgProps xmlns:a14="http://schemas.microsoft.com/office/drawing/2010/main">
                  <a14:imgLayer r:embed="rId11">
                    <a14:imgEffect>
                      <a14:backgroundRemoval t="0" b="100000" l="0" r="100000"/>
                    </a14:imgEffect>
                  </a14:imgLayer>
                </a14:imgProps>
              </a:ext>
            </a:extLst>
          </a:blip>
          <a:stretch>
            <a:fillRect/>
          </a:stretch>
        </p:blipFill>
        <p:spPr>
          <a:xfrm>
            <a:off x="7597596" y="4850811"/>
            <a:ext cx="2143125" cy="2143125"/>
          </a:xfrm>
          <a:prstGeom prst="rect">
            <a:avLst/>
          </a:prstGeom>
        </p:spPr>
      </p:pic>
      <p:cxnSp>
        <p:nvCxnSpPr>
          <p:cNvPr id="13" name="מחבר חץ ישר 12"/>
          <p:cNvCxnSpPr/>
          <p:nvPr/>
        </p:nvCxnSpPr>
        <p:spPr>
          <a:xfrm>
            <a:off x="8270899" y="2129580"/>
            <a:ext cx="398259" cy="288030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666424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41713" y="200231"/>
            <a:ext cx="5072130" cy="4524315"/>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a:latin typeface="David" panose="020E0502060401010101" pitchFamily="34" charset="-79"/>
                <a:cs typeface="David" panose="020E0502060401010101" pitchFamily="34" charset="-79"/>
              </a:rPr>
              <a:t>ב</a:t>
            </a:r>
            <a:r>
              <a:rPr lang="he-IL" sz="3200" dirty="0">
                <a:latin typeface="David" panose="020E0502060401010101" pitchFamily="34" charset="-79"/>
                <a:cs typeface="David" panose="020E0502060401010101" pitchFamily="34" charset="-79"/>
              </a:rPr>
              <a:t> וַיֹּ֧אמֶר הַמֶּ֛לֶךְ </a:t>
            </a:r>
            <a:r>
              <a:rPr lang="he-IL" sz="3200" dirty="0" err="1">
                <a:latin typeface="David" panose="020E0502060401010101" pitchFamily="34" charset="-79"/>
                <a:cs typeface="David" panose="020E0502060401010101" pitchFamily="34" charset="-79"/>
              </a:rPr>
              <a:t>אֶל־צִיבָ֖א</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מָה־אֵ֣לֶּה לָּ֑ך</a:t>
            </a:r>
            <a:r>
              <a:rPr lang="he-IL" sz="3200" dirty="0">
                <a:latin typeface="David" panose="020E0502060401010101" pitchFamily="34" charset="-79"/>
                <a:cs typeface="David" panose="020E0502060401010101" pitchFamily="34" charset="-79"/>
              </a:rPr>
              <a:t>ְ וַיֹּ֣אמֶר </a:t>
            </a:r>
            <a:r>
              <a:rPr lang="he-IL" sz="3200" dirty="0" err="1">
                <a:latin typeface="David" panose="020E0502060401010101" pitchFamily="34" charset="-79"/>
                <a:cs typeface="David" panose="020E0502060401010101" pitchFamily="34" charset="-79"/>
              </a:rPr>
              <a:t>צִ֠יבָא</a:t>
            </a:r>
            <a:r>
              <a:rPr lang="he-IL" sz="3200" dirty="0">
                <a:latin typeface="David" panose="020E0502060401010101" pitchFamily="34" charset="-79"/>
                <a:cs typeface="David" panose="020E0502060401010101" pitchFamily="34" charset="-79"/>
              </a:rPr>
              <a:t> הַֽחֲמוֹרִ֨ים </a:t>
            </a:r>
            <a:r>
              <a:rPr lang="he-IL" sz="3200" dirty="0" err="1">
                <a:latin typeface="David" panose="020E0502060401010101" pitchFamily="34" charset="-79"/>
                <a:cs typeface="David" panose="020E0502060401010101" pitchFamily="34" charset="-79"/>
              </a:rPr>
              <a:t>לְבֵית־הַמֶּ֜לֶך</a:t>
            </a:r>
            <a:r>
              <a:rPr lang="he-IL" sz="3200" dirty="0">
                <a:latin typeface="David" panose="020E0502060401010101" pitchFamily="34" charset="-79"/>
                <a:cs typeface="David" panose="020E0502060401010101" pitchFamily="34" charset="-79"/>
              </a:rPr>
              <a:t>ְ לִרְכֹּ֗ב </a:t>
            </a:r>
            <a:r>
              <a:rPr lang="he-IL" sz="3200" dirty="0" smtClean="0">
                <a:latin typeface="David" panose="020E0502060401010101" pitchFamily="34" charset="-79"/>
                <a:cs typeface="David" panose="020E0502060401010101" pitchFamily="34" charset="-79"/>
              </a:rPr>
              <a:t>וְהַלֶּ֤חֶם </a:t>
            </a:r>
            <a:r>
              <a:rPr lang="he-IL" sz="3200" dirty="0">
                <a:latin typeface="David" panose="020E0502060401010101" pitchFamily="34" charset="-79"/>
                <a:cs typeface="David" panose="020E0502060401010101" pitchFamily="34" charset="-79"/>
              </a:rPr>
              <a:t>וְהַקַּ֨יִץ֙ לֶֽאֱכ֣וֹל הַנְּעָרִ֔ים וְהַיַּ֕יִן לִשְׁתּ֥וֹת הַיָּעֵ֖ף בַּמִּדְבָּֽר׃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ג</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וַיֹּ֣אמֶר הַמֶּ֔לֶךְ </a:t>
            </a:r>
            <a:r>
              <a:rPr lang="he-IL" sz="3200" b="1" dirty="0">
                <a:latin typeface="David" panose="020E0502060401010101" pitchFamily="34" charset="-79"/>
                <a:cs typeface="David" panose="020E0502060401010101" pitchFamily="34" charset="-79"/>
              </a:rPr>
              <a:t>וְאַיֵּ֖ה </a:t>
            </a:r>
            <a:r>
              <a:rPr lang="he-IL" sz="3200" b="1" dirty="0" err="1">
                <a:latin typeface="David" panose="020E0502060401010101" pitchFamily="34" charset="-79"/>
                <a:cs typeface="David" panose="020E0502060401010101" pitchFamily="34" charset="-79"/>
              </a:rPr>
              <a:t>בֶּן־אֲדֹנֶ֑יך</a:t>
            </a:r>
            <a:r>
              <a:rPr lang="he-IL" sz="3200" b="1"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וַיֹּ֨אמֶר </a:t>
            </a:r>
            <a:r>
              <a:rPr lang="he-IL" sz="3200" dirty="0" err="1">
                <a:latin typeface="David" panose="020E0502060401010101" pitchFamily="34" charset="-79"/>
                <a:cs typeface="David" panose="020E0502060401010101" pitchFamily="34" charset="-79"/>
              </a:rPr>
              <a:t>צִיבָ֜א</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אֶל־הַמֶּ֗לֶך</a:t>
            </a:r>
            <a:r>
              <a:rPr lang="he-IL" sz="3200" dirty="0">
                <a:latin typeface="David" panose="020E0502060401010101" pitchFamily="34" charset="-79"/>
                <a:cs typeface="David" panose="020E0502060401010101" pitchFamily="34" charset="-79"/>
              </a:rPr>
              <a:t>ְ הִנֵּה֙ יוֹשֵׁ֣ב בִּירֽוּשָׁלִַ֔ם כִּ֣י אָמַ֔ר </a:t>
            </a:r>
            <a:r>
              <a:rPr lang="he-IL" sz="3200" b="1" dirty="0">
                <a:latin typeface="David" panose="020E0502060401010101" pitchFamily="34" charset="-79"/>
                <a:cs typeface="David" panose="020E0502060401010101" pitchFamily="34" charset="-79"/>
              </a:rPr>
              <a:t>הַיּ֗וֹם יָשִׁ֤יבוּ לִי֙ בֵּ֣ית יִשְׂרָאֵ֔ל אֵ֖ת מַמְלְכ֥וּת אָבִֽי</a:t>
            </a:r>
            <a:r>
              <a:rPr lang="he-IL" sz="3200" dirty="0">
                <a:latin typeface="David" panose="020E0502060401010101" pitchFamily="34" charset="-79"/>
                <a:cs typeface="David" panose="020E0502060401010101" pitchFamily="34" charset="-79"/>
              </a:rPr>
              <a:t>׃</a:t>
            </a:r>
          </a:p>
        </p:txBody>
      </p:sp>
      <p:sp>
        <p:nvSpPr>
          <p:cNvPr id="6" name="TextBox 5"/>
          <p:cNvSpPr txBox="1"/>
          <p:nvPr/>
        </p:nvSpPr>
        <p:spPr>
          <a:xfrm>
            <a:off x="201687" y="244234"/>
            <a:ext cx="6327902" cy="6001643"/>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ב. שאל דוד את </a:t>
            </a:r>
            <a:r>
              <a:rPr lang="he-IL" sz="3200" b="1" u="sng" dirty="0" err="1" smtClean="0">
                <a:latin typeface="David" panose="020E0502060401010101" pitchFamily="34" charset="-79"/>
                <a:cs typeface="David" panose="020E0502060401010101" pitchFamily="34" charset="-79"/>
              </a:rPr>
              <a:t>ציבא</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למה הבאת את כל זה? </a:t>
            </a:r>
            <a:r>
              <a:rPr lang="he-IL" sz="3200" b="1" u="sng" dirty="0" smtClean="0">
                <a:latin typeface="David" panose="020E0502060401010101" pitchFamily="34" charset="-79"/>
                <a:cs typeface="David" panose="020E0502060401010101" pitchFamily="34" charset="-79"/>
              </a:rPr>
              <a:t>ענה </a:t>
            </a:r>
            <a:r>
              <a:rPr lang="he-IL" sz="3200" b="1" u="sng" dirty="0" err="1" smtClean="0">
                <a:latin typeface="David" panose="020E0502060401010101" pitchFamily="34" charset="-79"/>
                <a:cs typeface="David" panose="020E0502060401010101" pitchFamily="34" charset="-79"/>
              </a:rPr>
              <a:t>ציבא</a:t>
            </a:r>
            <a:r>
              <a:rPr lang="he-IL" sz="3200" b="1" u="sng" dirty="0" smtClean="0">
                <a:latin typeface="David" panose="020E0502060401010101" pitchFamily="34" charset="-79"/>
                <a:cs typeface="David" panose="020E0502060401010101" pitchFamily="34" charset="-79"/>
              </a:rPr>
              <a:t>: </a:t>
            </a:r>
            <a:r>
              <a:rPr lang="he-IL" sz="3200" b="1" dirty="0" smtClean="0">
                <a:solidFill>
                  <a:srgbClr val="FF0000"/>
                </a:solidFill>
                <a:latin typeface="David" panose="020E0502060401010101" pitchFamily="34" charset="-79"/>
                <a:cs typeface="David" panose="020E0502060401010101" pitchFamily="34" charset="-79"/>
              </a:rPr>
              <a:t>חמורים </a:t>
            </a:r>
            <a:r>
              <a:rPr lang="he-IL" sz="3200" dirty="0" smtClean="0">
                <a:latin typeface="David" panose="020E0502060401010101" pitchFamily="34" charset="-79"/>
                <a:cs typeface="David" panose="020E0502060401010101" pitchFamily="34" charset="-79"/>
              </a:rPr>
              <a:t>למשפחת המלך שירכבו עליהם. </a:t>
            </a:r>
            <a:r>
              <a:rPr lang="he-IL" sz="3200" b="1" dirty="0" smtClean="0">
                <a:solidFill>
                  <a:srgbClr val="FF0000"/>
                </a:solidFill>
                <a:latin typeface="David" panose="020E0502060401010101" pitchFamily="34" charset="-79"/>
                <a:cs typeface="David" panose="020E0502060401010101" pitchFamily="34" charset="-79"/>
              </a:rPr>
              <a:t>הלחם והפרות היבשים </a:t>
            </a:r>
            <a:r>
              <a:rPr lang="he-IL" sz="3200" dirty="0" smtClean="0">
                <a:latin typeface="David" panose="020E0502060401010101" pitchFamily="34" charset="-79"/>
                <a:cs typeface="David" panose="020E0502060401010101" pitchFamily="34" charset="-79"/>
              </a:rPr>
              <a:t>מזון למשרתים. </a:t>
            </a:r>
            <a:r>
              <a:rPr lang="he-IL" sz="3200" b="1" dirty="0" smtClean="0">
                <a:solidFill>
                  <a:srgbClr val="FF0000"/>
                </a:solidFill>
                <a:latin typeface="David" panose="020E0502060401010101" pitchFamily="34" charset="-79"/>
                <a:cs typeface="David" panose="020E0502060401010101" pitchFamily="34" charset="-79"/>
              </a:rPr>
              <a:t>והיין</a:t>
            </a:r>
            <a:r>
              <a:rPr lang="he-IL" sz="3200" dirty="0" smtClean="0">
                <a:latin typeface="David" panose="020E0502060401010101" pitchFamily="34" charset="-79"/>
                <a:cs typeface="David" panose="020E0502060401010101" pitchFamily="34" charset="-79"/>
              </a:rPr>
              <a:t> שישתה ממנו הנחלש מעמל הדרך במדבר. </a:t>
            </a:r>
          </a:p>
          <a:p>
            <a:r>
              <a:rPr lang="he-IL" sz="3200" b="1" u="sng" dirty="0" smtClean="0">
                <a:latin typeface="David" panose="020E0502060401010101" pitchFamily="34" charset="-79"/>
                <a:cs typeface="David" panose="020E0502060401010101" pitchFamily="34" charset="-79"/>
              </a:rPr>
              <a:t>ג</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שאל עוד דוד: </a:t>
            </a:r>
            <a:r>
              <a:rPr lang="he-IL" sz="3200" dirty="0" smtClean="0">
                <a:latin typeface="David" panose="020E0502060401010101" pitchFamily="34" charset="-79"/>
                <a:cs typeface="David" panose="020E0502060401010101" pitchFamily="34" charset="-79"/>
              </a:rPr>
              <a:t>והיכן נמצא מפיבושת הבן של שאול. </a:t>
            </a:r>
          </a:p>
          <a:p>
            <a:r>
              <a:rPr lang="he-IL" sz="3200" b="1" u="sng" dirty="0" smtClean="0">
                <a:latin typeface="David" panose="020E0502060401010101" pitchFamily="34" charset="-79"/>
                <a:cs typeface="David" panose="020E0502060401010101" pitchFamily="34" charset="-79"/>
              </a:rPr>
              <a:t>ענה לו </a:t>
            </a:r>
            <a:r>
              <a:rPr lang="he-IL" sz="3200" b="1" u="sng" dirty="0" err="1" smtClean="0">
                <a:latin typeface="David" panose="020E0502060401010101" pitchFamily="34" charset="-79"/>
                <a:cs typeface="David" panose="020E0502060401010101" pitchFamily="34" charset="-79"/>
              </a:rPr>
              <a:t>ציבא</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הרי הוא ממתין בירושלים, וכך הוא חושב בעקבות מה שקרה במשפחת המלך. שהיום יחזירו ישראל את השלטון ליורשו של שאול (הלא הוא מפיבושת)</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8295337" y="4906851"/>
            <a:ext cx="3718506" cy="17517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תמונה 2"/>
          <p:cNvPicPr>
            <a:picLocks noChangeAspect="1"/>
          </p:cNvPicPr>
          <p:nvPr/>
        </p:nvPicPr>
        <p:blipFill>
          <a:blip r:embed="rId3">
            <a:extLst>
              <a:ext uri="{BEBA8EAE-BF5A-486C-A8C5-ECC9F3942E4B}">
                <a14:imgProps xmlns:a14="http://schemas.microsoft.com/office/drawing/2010/main">
                  <a14:imgLayer r:embed="rId4">
                    <a14:imgEffect>
                      <a14:backgroundRemoval t="0" b="100000" l="0" r="98667"/>
                    </a14:imgEffect>
                  </a14:imgLayer>
                </a14:imgProps>
              </a:ext>
            </a:extLst>
          </a:blip>
          <a:stretch>
            <a:fillRect/>
          </a:stretch>
        </p:blipFill>
        <p:spPr>
          <a:xfrm>
            <a:off x="5964595" y="4353662"/>
            <a:ext cx="2664250" cy="2664250"/>
          </a:xfrm>
          <a:prstGeom prst="rect">
            <a:avLst/>
          </a:prstGeom>
        </p:spPr>
      </p:pic>
    </p:spTree>
    <p:extLst>
      <p:ext uri="{BB962C8B-B14F-4D97-AF65-F5344CB8AC3E}">
        <p14:creationId xmlns:p14="http://schemas.microsoft.com/office/powerpoint/2010/main" val="20555631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wipe(down)">
                                      <p:cBhvr>
                                        <p:cTn id="14" dur="500"/>
                                        <p:tgtEl>
                                          <p:spTgt spid="6">
                                            <p:txEl>
                                              <p:pRg st="1" end="1"/>
                                            </p:txEl>
                                          </p:spTgt>
                                        </p:tgtEl>
                                      </p:cBhvr>
                                    </p:animEffect>
                                  </p:childTnLst>
                                </p:cTn>
                              </p:par>
                              <p:par>
                                <p:cTn id="15" presetID="22" presetClass="entr" presetSubtype="4" fill="hold"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down)">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down)">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03076" y="161595"/>
            <a:ext cx="5072130" cy="2062103"/>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a:latin typeface="David" panose="020E0502060401010101" pitchFamily="34" charset="-79"/>
                <a:cs typeface="David" panose="020E0502060401010101" pitchFamily="34" charset="-79"/>
              </a:rPr>
              <a:t>ד</a:t>
            </a:r>
            <a:r>
              <a:rPr lang="he-IL" sz="3200" dirty="0">
                <a:latin typeface="David" panose="020E0502060401010101" pitchFamily="34" charset="-79"/>
                <a:cs typeface="David" panose="020E0502060401010101" pitchFamily="34" charset="-79"/>
              </a:rPr>
              <a:t> וַיֹּ֤אמֶר הַמֶּ֨לֶךְ֙ לְצִבָ֔א </a:t>
            </a:r>
            <a:r>
              <a:rPr lang="he-IL" sz="3200" b="1" dirty="0">
                <a:latin typeface="David" panose="020E0502060401010101" pitchFamily="34" charset="-79"/>
                <a:cs typeface="David" panose="020E0502060401010101" pitchFamily="34" charset="-79"/>
              </a:rPr>
              <a:t>הִנֵּ֣ה לְךָ֔ כֹּ֖ל אֲשֶׁ֣ר </a:t>
            </a:r>
            <a:r>
              <a:rPr lang="he-IL" sz="3200" b="1" dirty="0" err="1">
                <a:latin typeface="David" panose="020E0502060401010101" pitchFamily="34" charset="-79"/>
                <a:cs typeface="David" panose="020E0502060401010101" pitchFamily="34" charset="-79"/>
              </a:rPr>
              <a:t>לִמְפִיבֹ֑שֶׁת</a:t>
            </a:r>
            <a:r>
              <a:rPr lang="he-IL" sz="3200" b="1"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וַיֹּ֤אמֶר </a:t>
            </a:r>
            <a:r>
              <a:rPr lang="he-IL" sz="3200" dirty="0" err="1">
                <a:latin typeface="David" panose="020E0502060401010101" pitchFamily="34" charset="-79"/>
                <a:cs typeface="David" panose="020E0502060401010101" pitchFamily="34" charset="-79"/>
              </a:rPr>
              <a:t>צִיבָא</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הִֽשְׁתַּחֲוֵ֔יתִי</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אֶמְצָא־חֵ֥ן</a:t>
            </a:r>
            <a:r>
              <a:rPr lang="he-IL" sz="3200" dirty="0">
                <a:latin typeface="David" panose="020E0502060401010101" pitchFamily="34" charset="-79"/>
                <a:cs typeface="David" panose="020E0502060401010101" pitchFamily="34" charset="-79"/>
              </a:rPr>
              <a:t> בְּעֵינֶ֖יךָ אֲדֹנִ֥י הַמֶּֽלֶךְ׃</a:t>
            </a:r>
          </a:p>
        </p:txBody>
      </p:sp>
      <p:sp>
        <p:nvSpPr>
          <p:cNvPr id="6" name="TextBox 5"/>
          <p:cNvSpPr txBox="1"/>
          <p:nvPr/>
        </p:nvSpPr>
        <p:spPr>
          <a:xfrm>
            <a:off x="214565" y="192720"/>
            <a:ext cx="6418055" cy="2062103"/>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ד</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אמר המלך </a:t>
            </a:r>
            <a:r>
              <a:rPr lang="he-IL" sz="3200" b="1" u="sng" dirty="0" err="1" smtClean="0">
                <a:latin typeface="David" panose="020E0502060401010101" pitchFamily="34" charset="-79"/>
                <a:cs typeface="David" panose="020E0502060401010101" pitchFamily="34" charset="-79"/>
              </a:rPr>
              <a:t>לציבא</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אני מעביר לך בזה את כל נחלתו של מפיבושת, </a:t>
            </a:r>
          </a:p>
          <a:p>
            <a:r>
              <a:rPr lang="he-IL" sz="3200" b="1" u="sng" dirty="0" smtClean="0">
                <a:latin typeface="David" panose="020E0502060401010101" pitchFamily="34" charset="-79"/>
                <a:cs typeface="David" panose="020E0502060401010101" pitchFamily="34" charset="-79"/>
              </a:rPr>
              <a:t>אמר </a:t>
            </a:r>
            <a:r>
              <a:rPr lang="he-IL" sz="3200" b="1" u="sng" dirty="0" err="1" smtClean="0">
                <a:latin typeface="David" panose="020E0502060401010101" pitchFamily="34" charset="-79"/>
                <a:cs typeface="David" panose="020E0502060401010101" pitchFamily="34" charset="-79"/>
              </a:rPr>
              <a:t>ציבא</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אני מודה לך שזיכיתי ליחס מיוחד ממך אדוני המלך. </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1860997" y="2395833"/>
            <a:ext cx="9543245" cy="1200329"/>
          </a:xfrm>
          <a:prstGeom prst="rect">
            <a:avLst/>
          </a:prstGeom>
          <a:solidFill>
            <a:schemeClr val="accent2">
              <a:lumMod val="40000"/>
              <a:lumOff val="60000"/>
            </a:schemeClr>
          </a:solidFill>
          <a:ln w="38100">
            <a:solidFill>
              <a:schemeClr val="tx1"/>
            </a:solidFill>
          </a:ln>
        </p:spPr>
        <p:txBody>
          <a:bodyPr wrap="square" rtlCol="1">
            <a:spAutoFit/>
          </a:bodyPr>
          <a:lstStyle/>
          <a:p>
            <a:pPr algn="ctr"/>
            <a:r>
              <a:rPr lang="he-IL" sz="3600" b="1" dirty="0" smtClean="0">
                <a:latin typeface="David" panose="020E0502060401010101" pitchFamily="34" charset="-79"/>
                <a:cs typeface="David" panose="020E0502060401010101" pitchFamily="34" charset="-79"/>
              </a:rPr>
              <a:t>האם דוד האמין </a:t>
            </a:r>
            <a:r>
              <a:rPr lang="he-IL" sz="3600" b="1" dirty="0" err="1" smtClean="0">
                <a:latin typeface="David" panose="020E0502060401010101" pitchFamily="34" charset="-79"/>
                <a:cs typeface="David" panose="020E0502060401010101" pitchFamily="34" charset="-79"/>
              </a:rPr>
              <a:t>לציבא</a:t>
            </a:r>
            <a:r>
              <a:rPr lang="he-IL" sz="3600" b="1" dirty="0" smtClean="0">
                <a:latin typeface="David" panose="020E0502060401010101" pitchFamily="34" charset="-79"/>
                <a:cs typeface="David" panose="020E0502060401010101" pitchFamily="34" charset="-79"/>
              </a:rPr>
              <a:t> או שלא</a:t>
            </a:r>
            <a:r>
              <a:rPr lang="he-IL" sz="3600" dirty="0" smtClean="0">
                <a:latin typeface="David" panose="020E0502060401010101" pitchFamily="34" charset="-79"/>
                <a:cs typeface="David" panose="020E0502060401010101" pitchFamily="34" charset="-79"/>
              </a:rPr>
              <a:t>? </a:t>
            </a:r>
          </a:p>
          <a:p>
            <a:pPr algn="ctr"/>
            <a:r>
              <a:rPr lang="he-IL" sz="3600" dirty="0" smtClean="0">
                <a:latin typeface="David" panose="020E0502060401010101" pitchFamily="34" charset="-79"/>
                <a:cs typeface="David" panose="020E0502060401010101" pitchFamily="34" charset="-79"/>
              </a:rPr>
              <a:t>שהרי אם האמין הרי זה לשון הרע? יש בדבר מחלוקת :</a:t>
            </a:r>
            <a:endParaRPr lang="he-IL" sz="3600" dirty="0">
              <a:latin typeface="David" panose="020E0502060401010101" pitchFamily="34" charset="-79"/>
              <a:cs typeface="David" panose="020E0502060401010101" pitchFamily="34" charset="-79"/>
            </a:endParaRPr>
          </a:p>
        </p:txBody>
      </p:sp>
      <p:sp>
        <p:nvSpPr>
          <p:cNvPr id="7" name="TextBox 6"/>
          <p:cNvSpPr txBox="1"/>
          <p:nvPr/>
        </p:nvSpPr>
        <p:spPr>
          <a:xfrm>
            <a:off x="6903076" y="4404752"/>
            <a:ext cx="5072130" cy="1938992"/>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000" b="1" u="sng" dirty="0" smtClean="0">
                <a:latin typeface="David" panose="020E0502060401010101" pitchFamily="34" charset="-79"/>
                <a:cs typeface="David" panose="020E0502060401010101" pitchFamily="34" charset="-79"/>
              </a:rPr>
              <a:t>שמואל אומר: </a:t>
            </a:r>
            <a:r>
              <a:rPr lang="he-IL" sz="3000" dirty="0" smtClean="0">
                <a:latin typeface="David" panose="020E0502060401010101" pitchFamily="34" charset="-79"/>
                <a:cs typeface="David" panose="020E0502060401010101" pitchFamily="34" charset="-79"/>
              </a:rPr>
              <a:t>שדוד </a:t>
            </a:r>
            <a:r>
              <a:rPr lang="he-IL" sz="3000" b="1" dirty="0" smtClean="0">
                <a:solidFill>
                  <a:srgbClr val="FF0000"/>
                </a:solidFill>
                <a:latin typeface="David" panose="020E0502060401010101" pitchFamily="34" charset="-79"/>
                <a:cs typeface="David" panose="020E0502060401010101" pitchFamily="34" charset="-79"/>
              </a:rPr>
              <a:t>לא האמין </a:t>
            </a:r>
            <a:r>
              <a:rPr lang="he-IL" sz="3000" b="1" dirty="0" err="1" smtClean="0">
                <a:solidFill>
                  <a:srgbClr val="FF0000"/>
                </a:solidFill>
                <a:latin typeface="David" panose="020E0502060401010101" pitchFamily="34" charset="-79"/>
                <a:cs typeface="David" panose="020E0502060401010101" pitchFamily="34" charset="-79"/>
              </a:rPr>
              <a:t>לציבא</a:t>
            </a:r>
            <a:r>
              <a:rPr lang="he-IL" sz="3000" dirty="0" smtClean="0">
                <a:latin typeface="David" panose="020E0502060401010101" pitchFamily="34" charset="-79"/>
                <a:cs typeface="David" panose="020E0502060401010101" pitchFamily="34" charset="-79"/>
              </a:rPr>
              <a:t>, הוא רק אמר שבינתיים הנחלה תעבור </a:t>
            </a:r>
            <a:r>
              <a:rPr lang="he-IL" sz="3000" dirty="0" err="1" smtClean="0">
                <a:latin typeface="David" panose="020E0502060401010101" pitchFamily="34" charset="-79"/>
                <a:cs typeface="David" panose="020E0502060401010101" pitchFamily="34" charset="-79"/>
              </a:rPr>
              <a:t>לציבא</a:t>
            </a:r>
            <a:r>
              <a:rPr lang="he-IL" sz="3000" dirty="0" smtClean="0">
                <a:latin typeface="David" panose="020E0502060401010101" pitchFamily="34" charset="-79"/>
                <a:cs typeface="David" panose="020E0502060401010101" pitchFamily="34" charset="-79"/>
              </a:rPr>
              <a:t>, ואחרי שדוד יברר מה באמת קרה עם מפיבושת. </a:t>
            </a:r>
            <a:endParaRPr lang="he-IL" sz="3000" dirty="0">
              <a:latin typeface="David" panose="020E0502060401010101" pitchFamily="34" charset="-79"/>
              <a:cs typeface="David" panose="020E0502060401010101" pitchFamily="34" charset="-79"/>
            </a:endParaRPr>
          </a:p>
        </p:txBody>
      </p:sp>
      <p:sp>
        <p:nvSpPr>
          <p:cNvPr id="8" name="TextBox 7"/>
          <p:cNvSpPr txBox="1"/>
          <p:nvPr/>
        </p:nvSpPr>
        <p:spPr>
          <a:xfrm>
            <a:off x="103031" y="4173920"/>
            <a:ext cx="6529588" cy="2400657"/>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000" b="1" u="sng" dirty="0" smtClean="0">
                <a:latin typeface="David" panose="020E0502060401010101" pitchFamily="34" charset="-79"/>
                <a:cs typeface="David" panose="020E0502060401010101" pitchFamily="34" charset="-79"/>
              </a:rPr>
              <a:t>רב אמר: </a:t>
            </a:r>
            <a:r>
              <a:rPr lang="he-IL" sz="3000" dirty="0" smtClean="0">
                <a:latin typeface="David" panose="020E0502060401010101" pitchFamily="34" charset="-79"/>
                <a:cs typeface="David" panose="020E0502060401010101" pitchFamily="34" charset="-79"/>
              </a:rPr>
              <a:t>שדוד היה טרוד ומבולבל מכל המצב- </a:t>
            </a:r>
            <a:r>
              <a:rPr lang="he-IL" sz="3000" b="1" dirty="0" smtClean="0">
                <a:solidFill>
                  <a:srgbClr val="FF0000"/>
                </a:solidFill>
                <a:latin typeface="David" panose="020E0502060401010101" pitchFamily="34" charset="-79"/>
                <a:cs typeface="David" panose="020E0502060401010101" pitchFamily="34" charset="-79"/>
              </a:rPr>
              <a:t>לכן הוא טעה והאמין </a:t>
            </a:r>
            <a:r>
              <a:rPr lang="he-IL" sz="3000" b="1" dirty="0" err="1" smtClean="0">
                <a:solidFill>
                  <a:srgbClr val="FF0000"/>
                </a:solidFill>
                <a:latin typeface="David" panose="020E0502060401010101" pitchFamily="34" charset="-79"/>
                <a:cs typeface="David" panose="020E0502060401010101" pitchFamily="34" charset="-79"/>
              </a:rPr>
              <a:t>לציבא</a:t>
            </a:r>
            <a:r>
              <a:rPr lang="he-IL" sz="3000" b="1" dirty="0" smtClean="0">
                <a:solidFill>
                  <a:srgbClr val="FF0000"/>
                </a:solidFill>
                <a:latin typeface="David" panose="020E0502060401010101" pitchFamily="34" charset="-79"/>
                <a:cs typeface="David" panose="020E0502060401010101" pitchFamily="34" charset="-79"/>
              </a:rPr>
              <a:t>. </a:t>
            </a:r>
            <a:r>
              <a:rPr lang="he-IL" sz="3000" dirty="0" smtClean="0">
                <a:latin typeface="David" panose="020E0502060401010101" pitchFamily="34" charset="-79"/>
                <a:cs typeface="David" panose="020E0502060401010101" pitchFamily="34" charset="-79"/>
              </a:rPr>
              <a:t>ובגלל שדוד האמין וקיבל לשון הרע על מפיבושת שהיה ממשפחת שאול לכן מיד קרה לו דבר לא נעים ממישהו שהוא ממשפחת שאול שתכף נראה...</a:t>
            </a:r>
            <a:endParaRPr lang="he-IL" sz="3000" dirty="0">
              <a:latin typeface="David" panose="020E0502060401010101" pitchFamily="34" charset="-79"/>
              <a:cs typeface="David" panose="020E0502060401010101" pitchFamily="34" charset="-79"/>
            </a:endParaRPr>
          </a:p>
        </p:txBody>
      </p:sp>
      <p:sp>
        <p:nvSpPr>
          <p:cNvPr id="2" name="חץ למטה 1"/>
          <p:cNvSpPr/>
          <p:nvPr/>
        </p:nvSpPr>
        <p:spPr>
          <a:xfrm>
            <a:off x="8152326" y="3550368"/>
            <a:ext cx="1519707" cy="8371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חץ למטה 8"/>
          <p:cNvSpPr/>
          <p:nvPr/>
        </p:nvSpPr>
        <p:spPr>
          <a:xfrm>
            <a:off x="3367825" y="3513615"/>
            <a:ext cx="1519707" cy="837126"/>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249474187"/>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ircle(in)">
                                      <p:cBhvr>
                                        <p:cTn id="18" dur="20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animBg="1"/>
      <p:bldP spid="8" grpId="0" animBg="1"/>
      <p:bldP spid="2"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41712" y="178160"/>
            <a:ext cx="5072130" cy="3539430"/>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a:latin typeface="David" panose="020E0502060401010101" pitchFamily="34" charset="-79"/>
                <a:cs typeface="David" panose="020E0502060401010101" pitchFamily="34" charset="-79"/>
              </a:rPr>
              <a:t>ה</a:t>
            </a:r>
            <a:r>
              <a:rPr lang="he-IL" sz="3200" dirty="0">
                <a:latin typeface="David" panose="020E0502060401010101" pitchFamily="34" charset="-79"/>
                <a:cs typeface="David" panose="020E0502060401010101" pitchFamily="34" charset="-79"/>
              </a:rPr>
              <a:t> וּבָ֛א הַמֶּ֥לֶךְ דָּוִ֖ד </a:t>
            </a:r>
            <a:r>
              <a:rPr lang="he-IL" sz="3200" dirty="0" err="1">
                <a:latin typeface="David" panose="020E0502060401010101" pitchFamily="34" charset="-79"/>
                <a:cs typeface="David" panose="020E0502060401010101" pitchFamily="34" charset="-79"/>
              </a:rPr>
              <a:t>עַד־בַּֽחוּרִ֑ים</a:t>
            </a:r>
            <a:r>
              <a:rPr lang="he-IL" sz="3200" dirty="0">
                <a:latin typeface="David" panose="020E0502060401010101" pitchFamily="34" charset="-79"/>
                <a:cs typeface="David" panose="020E0502060401010101" pitchFamily="34" charset="-79"/>
              </a:rPr>
              <a:t> וְהִנֵּ֣ה מִשָּׁם֩ אִ֨ישׁ יוֹצֵ֜א מִמִּשְׁפַּ֣חַת </a:t>
            </a:r>
            <a:r>
              <a:rPr lang="he-IL" sz="3200" dirty="0" err="1">
                <a:latin typeface="David" panose="020E0502060401010101" pitchFamily="34" charset="-79"/>
                <a:cs typeface="David" panose="020E0502060401010101" pitchFamily="34" charset="-79"/>
              </a:rPr>
              <a:t>בֵּית־שָׁא֗וּל</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וּשְׁמוֹ֙ שִׁמְעִ֣י </a:t>
            </a:r>
            <a:r>
              <a:rPr lang="he-IL" sz="3200" b="1" dirty="0" err="1">
                <a:latin typeface="David" panose="020E0502060401010101" pitchFamily="34" charset="-79"/>
                <a:cs typeface="David" panose="020E0502060401010101" pitchFamily="34" charset="-79"/>
              </a:rPr>
              <a:t>בֶן־גֵּרָ֔א</a:t>
            </a:r>
            <a:r>
              <a:rPr lang="he-IL" sz="3200" b="1"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יֹצֵ֥א יָצ֖וֹא </a:t>
            </a:r>
            <a:r>
              <a:rPr lang="he-IL" sz="3200" b="1" dirty="0">
                <a:latin typeface="David" panose="020E0502060401010101" pitchFamily="34" charset="-79"/>
                <a:cs typeface="David" panose="020E0502060401010101" pitchFamily="34" charset="-79"/>
              </a:rPr>
              <a:t>וּמְקַלֵּֽל</a:t>
            </a:r>
            <a:r>
              <a:rPr lang="he-IL" sz="3200" dirty="0">
                <a:latin typeface="David" panose="020E0502060401010101" pitchFamily="34" charset="-79"/>
                <a:cs typeface="David" panose="020E0502060401010101" pitchFamily="34" charset="-79"/>
              </a:rPr>
              <a:t>׃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וַיְסַקֵּ֤ל בָּֽאֲבָנִים֙ </a:t>
            </a:r>
            <a:r>
              <a:rPr lang="he-IL" sz="3200" dirty="0" err="1">
                <a:latin typeface="David" panose="020E0502060401010101" pitchFamily="34" charset="-79"/>
                <a:cs typeface="David" panose="020E0502060401010101" pitchFamily="34" charset="-79"/>
              </a:rPr>
              <a:t>אֶת־דָּוִ֔ד</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וְאֶת־כָּל־עַבְדֵ֖י</a:t>
            </a:r>
            <a:r>
              <a:rPr lang="he-IL" sz="3200" dirty="0">
                <a:latin typeface="David" panose="020E0502060401010101" pitchFamily="34" charset="-79"/>
                <a:cs typeface="David" panose="020E0502060401010101" pitchFamily="34" charset="-79"/>
              </a:rPr>
              <a:t> הַמֶּ֣לֶךְ דָּוִ֑ד וְכָל־הָעָם֙ </a:t>
            </a:r>
            <a:r>
              <a:rPr lang="he-IL" sz="3200" dirty="0" err="1">
                <a:latin typeface="David" panose="020E0502060401010101" pitchFamily="34" charset="-79"/>
                <a:cs typeface="David" panose="020E0502060401010101" pitchFamily="34" charset="-79"/>
              </a:rPr>
              <a:t>וְכָל־הַגִּבֹּרִ֔ים</a:t>
            </a:r>
            <a:r>
              <a:rPr lang="he-IL" sz="3200" dirty="0">
                <a:latin typeface="David" panose="020E0502060401010101" pitchFamily="34" charset="-79"/>
                <a:cs typeface="David" panose="020E0502060401010101" pitchFamily="34" charset="-79"/>
              </a:rPr>
              <a:t> מִֽימִינ֖וֹ וּמִשְּׂמֹאלֽוֹ׃ </a:t>
            </a:r>
          </a:p>
        </p:txBody>
      </p:sp>
      <p:sp>
        <p:nvSpPr>
          <p:cNvPr id="6" name="TextBox 5"/>
          <p:cNvSpPr txBox="1"/>
          <p:nvPr/>
        </p:nvSpPr>
        <p:spPr>
          <a:xfrm>
            <a:off x="227445" y="178160"/>
            <a:ext cx="6508206" cy="4031873"/>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הגיע המלך דוד עד לישוב "בחורים" ולפתע יצא ממנה אדם קרוב למשפחת שאול </a:t>
            </a:r>
            <a:r>
              <a:rPr lang="he-IL" sz="3200" b="1" dirty="0" smtClean="0">
                <a:latin typeface="David" panose="020E0502060401010101" pitchFamily="34" charset="-79"/>
                <a:cs typeface="David" panose="020E0502060401010101" pitchFamily="34" charset="-79"/>
              </a:rPr>
              <a:t>ושמו שמעי בנו של גרא</a:t>
            </a:r>
            <a:r>
              <a:rPr lang="he-IL" sz="3200" dirty="0" smtClean="0">
                <a:latin typeface="David" panose="020E0502060401010101" pitchFamily="34" charset="-79"/>
                <a:cs typeface="David" panose="020E0502060401010101" pitchFamily="34" charset="-79"/>
              </a:rPr>
              <a:t>. ותוך כדי יציאתו מהעיר </a:t>
            </a:r>
            <a:r>
              <a:rPr lang="he-IL" sz="3200" b="1" dirty="0" smtClean="0">
                <a:latin typeface="David" panose="020E0502060401010101" pitchFamily="34" charset="-79"/>
                <a:cs typeface="David" panose="020E0502060401010101" pitchFamily="34" charset="-79"/>
              </a:rPr>
              <a:t>מחרף ומגדף</a:t>
            </a:r>
            <a:r>
              <a:rPr lang="he-IL" sz="3200" dirty="0" smtClean="0">
                <a:latin typeface="David" panose="020E0502060401010101" pitchFamily="34" charset="-79"/>
                <a:cs typeface="David" panose="020E0502060401010101" pitchFamily="34" charset="-79"/>
              </a:rPr>
              <a:t>. (אמר לדוד: רוצח, רשע, מואבי, ממזר).</a:t>
            </a:r>
          </a:p>
          <a:p>
            <a:r>
              <a:rPr lang="he-IL" sz="3200" b="1" u="sng"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וכשהתקרב </a:t>
            </a:r>
            <a:r>
              <a:rPr lang="he-IL" sz="3200" b="1" dirty="0" smtClean="0">
                <a:latin typeface="David" panose="020E0502060401010101" pitchFamily="34" charset="-79"/>
                <a:cs typeface="David" panose="020E0502060401010101" pitchFamily="34" charset="-79"/>
              </a:rPr>
              <a:t>השליך אבנים </a:t>
            </a:r>
            <a:r>
              <a:rPr lang="he-IL" sz="3200" dirty="0" smtClean="0">
                <a:latin typeface="David" panose="020E0502060401010101" pitchFamily="34" charset="-79"/>
                <a:cs typeface="David" panose="020E0502060401010101" pitchFamily="34" charset="-79"/>
              </a:rPr>
              <a:t>אל מול דוד המלך ומשרתיו. וכל הקהל וכל הגיבורים היו מסביב לדוד (מימין ומשמאל). </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759688" y="4533505"/>
            <a:ext cx="4853354" cy="1569660"/>
          </a:xfrm>
          <a:prstGeom prst="rect">
            <a:avLst/>
          </a:prstGeom>
          <a:solidFill>
            <a:schemeClr val="accent4"/>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שמעי בן גרא" </a:t>
            </a:r>
          </a:p>
          <a:p>
            <a:r>
              <a:rPr lang="he-IL" sz="3200" dirty="0" smtClean="0">
                <a:latin typeface="David" panose="020E0502060401010101" pitchFamily="34" charset="-79"/>
                <a:cs typeface="David" panose="020E0502060401010101" pitchFamily="34" charset="-79"/>
              </a:rPr>
              <a:t>היה ראש הסנהדרין ורבו של שלמה המלך בנו של דוד</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7070502" y="3953815"/>
            <a:ext cx="4442522" cy="250207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40457232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ircle(in)">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67470" y="126644"/>
            <a:ext cx="5072130" cy="3539430"/>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a:latin typeface="David" panose="020E0502060401010101" pitchFamily="34" charset="-79"/>
                <a:cs typeface="David" panose="020E0502060401010101" pitchFamily="34" charset="-79"/>
              </a:rPr>
              <a:t>ז</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וְכֹֽה־אָמַ֥ר</a:t>
            </a:r>
            <a:r>
              <a:rPr lang="he-IL" sz="3200" dirty="0">
                <a:latin typeface="David" panose="020E0502060401010101" pitchFamily="34" charset="-79"/>
                <a:cs typeface="David" panose="020E0502060401010101" pitchFamily="34" charset="-79"/>
              </a:rPr>
              <a:t> שִׁמְעִ֖י בְּקַֽלְל֑וֹ צֵ֥א </a:t>
            </a:r>
            <a:r>
              <a:rPr lang="he-IL" sz="3200" dirty="0" err="1">
                <a:latin typeface="David" panose="020E0502060401010101" pitchFamily="34" charset="-79"/>
                <a:cs typeface="David" panose="020E0502060401010101" pitchFamily="34" charset="-79"/>
              </a:rPr>
              <a:t>צֵ֛א</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אִ֥ישׁ הַדָּמִ֖ים </a:t>
            </a:r>
            <a:r>
              <a:rPr lang="he-IL" sz="3200" dirty="0">
                <a:latin typeface="David" panose="020E0502060401010101" pitchFamily="34" charset="-79"/>
                <a:cs typeface="David" panose="020E0502060401010101" pitchFamily="34" charset="-79"/>
              </a:rPr>
              <a:t>וְאִ֥ישׁ </a:t>
            </a:r>
            <a:r>
              <a:rPr lang="he-IL" sz="3200" dirty="0" err="1">
                <a:latin typeface="David" panose="020E0502060401010101" pitchFamily="34" charset="-79"/>
                <a:cs typeface="David" panose="020E0502060401010101" pitchFamily="34" charset="-79"/>
              </a:rPr>
              <a:t>הַבְּלִיָּֽעַל</a:t>
            </a:r>
            <a:r>
              <a:rPr lang="he-IL" sz="3200" dirty="0">
                <a:latin typeface="David" panose="020E0502060401010101" pitchFamily="34" charset="-79"/>
                <a:cs typeface="David" panose="020E0502060401010101" pitchFamily="34" charset="-79"/>
              </a:rPr>
              <a:t>׃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הֵשִׁיב֩ עָלֶ֨יךָ יְהוָ֜ה </a:t>
            </a:r>
            <a:r>
              <a:rPr lang="he-IL" sz="3200" b="1" dirty="0">
                <a:latin typeface="David" panose="020E0502060401010101" pitchFamily="34" charset="-79"/>
                <a:cs typeface="David" panose="020E0502060401010101" pitchFamily="34" charset="-79"/>
              </a:rPr>
              <a:t>כֹּ֣ל ׀ דְּמֵ֣י </a:t>
            </a:r>
            <a:r>
              <a:rPr lang="he-IL" sz="3200" b="1" dirty="0" err="1">
                <a:latin typeface="David" panose="020E0502060401010101" pitchFamily="34" charset="-79"/>
                <a:cs typeface="David" panose="020E0502060401010101" pitchFamily="34" charset="-79"/>
              </a:rPr>
              <a:t>בֵית־שָׁא֗וּל</a:t>
            </a:r>
            <a:r>
              <a:rPr lang="he-IL" sz="3200" b="1" dirty="0">
                <a:latin typeface="David" panose="020E0502060401010101" pitchFamily="34" charset="-79"/>
                <a:cs typeface="David" panose="020E0502060401010101" pitchFamily="34" charset="-79"/>
              </a:rPr>
              <a:t> אֲשֶׁ֤ר מָלַ֨כְתָּ֙ תַּחְתָּ֔ו </a:t>
            </a:r>
            <a:r>
              <a:rPr lang="he-IL" sz="3200" dirty="0" err="1">
                <a:latin typeface="David" panose="020E0502060401010101" pitchFamily="34" charset="-79"/>
                <a:cs typeface="David" panose="020E0502060401010101" pitchFamily="34" charset="-79"/>
              </a:rPr>
              <a:t>וַיִּתֵּ֤ן</a:t>
            </a:r>
            <a:r>
              <a:rPr lang="he-IL" sz="3200" dirty="0">
                <a:latin typeface="David" panose="020E0502060401010101" pitchFamily="34" charset="-79"/>
                <a:cs typeface="David" panose="020E0502060401010101" pitchFamily="34" charset="-79"/>
              </a:rPr>
              <a:t> יְהוָה֙ </a:t>
            </a:r>
            <a:r>
              <a:rPr lang="he-IL" sz="3200" dirty="0" err="1">
                <a:latin typeface="David" panose="020E0502060401010101" pitchFamily="34" charset="-79"/>
                <a:cs typeface="David" panose="020E0502060401010101" pitchFamily="34" charset="-79"/>
              </a:rPr>
              <a:t>אֶת־הַמְּלוּכָ֔ה</a:t>
            </a:r>
            <a:r>
              <a:rPr lang="he-IL" sz="3200" dirty="0">
                <a:latin typeface="David" panose="020E0502060401010101" pitchFamily="34" charset="-79"/>
                <a:cs typeface="David" panose="020E0502060401010101" pitchFamily="34" charset="-79"/>
              </a:rPr>
              <a:t> בְּיַ֖ד אַבְשָׁל֣וֹם בְּנֶ֑ךָ וְהִנְּךָ֙ בְּרָ֣עָתֶ֔ךָ כִּ֛י אִ֥ישׁ דָּמִ֖ים אָֽתָּה׃</a:t>
            </a:r>
          </a:p>
        </p:txBody>
      </p:sp>
      <p:sp>
        <p:nvSpPr>
          <p:cNvPr id="6" name="TextBox 5"/>
          <p:cNvSpPr txBox="1"/>
          <p:nvPr/>
        </p:nvSpPr>
        <p:spPr>
          <a:xfrm>
            <a:off x="291838" y="196405"/>
            <a:ext cx="6456691" cy="3046988"/>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ז</a:t>
            </a:r>
            <a:r>
              <a:rPr lang="he-IL" sz="3200" dirty="0" smtClean="0">
                <a:latin typeface="David" panose="020E0502060401010101" pitchFamily="34" charset="-79"/>
                <a:cs typeface="David" panose="020E0502060401010101" pitchFamily="34" charset="-79"/>
              </a:rPr>
              <a:t>. וכך הכריז שמעי בקללו: הסתלק מכאן מירושלים. </a:t>
            </a:r>
            <a:r>
              <a:rPr lang="he-IL" sz="3200" b="1" dirty="0" smtClean="0">
                <a:latin typeface="David" panose="020E0502060401010101" pitchFamily="34" charset="-79"/>
                <a:cs typeface="David" panose="020E0502060401010101" pitchFamily="34" charset="-79"/>
              </a:rPr>
              <a:t>אדם רוצח </a:t>
            </a:r>
            <a:r>
              <a:rPr lang="he-IL" sz="3200" dirty="0" smtClean="0">
                <a:latin typeface="David" panose="020E0502060401010101" pitchFamily="34" charset="-79"/>
                <a:cs typeface="David" panose="020E0502060401010101" pitchFamily="34" charset="-79"/>
              </a:rPr>
              <a:t>ופורק עול. </a:t>
            </a:r>
          </a:p>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ה' העניש אותך על הנהרגים ממשפחת שאול שלקחת  את המלכות ממנו, לכן מסר ה' את השלטון לאבשלום בנך, ואתה מצוי בצרה מפני שאתה אדם רוצח.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0583647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41712" y="165281"/>
            <a:ext cx="5072130" cy="4031873"/>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a:latin typeface="David" panose="020E0502060401010101" pitchFamily="34" charset="-79"/>
                <a:cs typeface="David" panose="020E0502060401010101" pitchFamily="34" charset="-79"/>
              </a:rPr>
              <a:t>ט</a:t>
            </a:r>
            <a:r>
              <a:rPr lang="he-IL" sz="3200" dirty="0">
                <a:latin typeface="David" panose="020E0502060401010101" pitchFamily="34" charset="-79"/>
                <a:cs typeface="David" panose="020E0502060401010101" pitchFamily="34" charset="-79"/>
              </a:rPr>
              <a:t> וַיֹּ֨אמֶר אֲבִישַׁ֤י </a:t>
            </a:r>
            <a:r>
              <a:rPr lang="he-IL" sz="3200" dirty="0" err="1">
                <a:latin typeface="David" panose="020E0502060401010101" pitchFamily="34" charset="-79"/>
                <a:cs typeface="David" panose="020E0502060401010101" pitchFamily="34" charset="-79"/>
              </a:rPr>
              <a:t>בֶּן־צְרוּיָה</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אֶל־הַמֶּ֔לֶך</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לָ֣מָּה יְקַלֵּ֞ל הַכֶּ֤לֶב הַמֵּת֙ הַזֶּ֔ה </a:t>
            </a:r>
            <a:r>
              <a:rPr lang="he-IL" sz="3200" b="1" dirty="0" err="1">
                <a:latin typeface="David" panose="020E0502060401010101" pitchFamily="34" charset="-79"/>
                <a:cs typeface="David" panose="020E0502060401010101" pitchFamily="34" charset="-79"/>
              </a:rPr>
              <a:t>אֶת־אֲדֹנִ֖י</a:t>
            </a:r>
            <a:r>
              <a:rPr lang="he-IL" sz="3200" b="1" dirty="0">
                <a:latin typeface="David" panose="020E0502060401010101" pitchFamily="34" charset="-79"/>
                <a:cs typeface="David" panose="020E0502060401010101" pitchFamily="34" charset="-79"/>
              </a:rPr>
              <a:t> הַמֶּ֑לֶךְ </a:t>
            </a:r>
            <a:r>
              <a:rPr lang="he-IL" sz="3200" dirty="0" err="1">
                <a:latin typeface="David" panose="020E0502060401010101" pitchFamily="34" charset="-79"/>
                <a:cs typeface="David" panose="020E0502060401010101" pitchFamily="34" charset="-79"/>
              </a:rPr>
              <a:t>אֶעְבְּרָה־נָּ֖א</a:t>
            </a:r>
            <a:r>
              <a:rPr lang="he-IL" sz="3200" dirty="0">
                <a:latin typeface="David" panose="020E0502060401010101" pitchFamily="34" charset="-79"/>
                <a:cs typeface="David" panose="020E0502060401010101" pitchFamily="34" charset="-79"/>
              </a:rPr>
              <a:t> וְאָסִ֥ירָה </a:t>
            </a:r>
            <a:r>
              <a:rPr lang="he-IL" sz="3200" dirty="0" err="1">
                <a:latin typeface="David" panose="020E0502060401010101" pitchFamily="34" charset="-79"/>
                <a:cs typeface="David" panose="020E0502060401010101" pitchFamily="34" charset="-79"/>
              </a:rPr>
              <a:t>אֶת־רֹאשֽׁו</a:t>
            </a:r>
            <a:r>
              <a:rPr lang="he-IL" sz="3200" dirty="0">
                <a:latin typeface="David" panose="020E0502060401010101" pitchFamily="34" charset="-79"/>
                <a:cs typeface="David" panose="020E0502060401010101" pitchFamily="34" charset="-79"/>
              </a:rPr>
              <a:t>ֹ׃ {ס}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י</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וַיֹּ֣אמֶר הַמֶּ֔לֶךְ </a:t>
            </a:r>
            <a:r>
              <a:rPr lang="he-IL" sz="3200" b="1" dirty="0">
                <a:latin typeface="David" panose="020E0502060401010101" pitchFamily="34" charset="-79"/>
                <a:cs typeface="David" panose="020E0502060401010101" pitchFamily="34" charset="-79"/>
              </a:rPr>
              <a:t>מַה־לִּ֥י וְלָכֶ֖ם בְּנֵ֣י </a:t>
            </a:r>
            <a:r>
              <a:rPr lang="he-IL" sz="3200" b="1" dirty="0" err="1">
                <a:latin typeface="David" panose="020E0502060401010101" pitchFamily="34" charset="-79"/>
                <a:cs typeface="David" panose="020E0502060401010101" pitchFamily="34" charset="-79"/>
              </a:rPr>
              <a:t>צְרֻיָ֑ה</a:t>
            </a:r>
            <a:r>
              <a:rPr lang="he-IL" sz="3200" dirty="0">
                <a:latin typeface="David" panose="020E0502060401010101" pitchFamily="34" charset="-79"/>
                <a:cs typeface="David" panose="020E0502060401010101" pitchFamily="34" charset="-79"/>
              </a:rPr>
              <a:t> כי כֹּ֣ה יְקַלֵּ֗ל </a:t>
            </a:r>
            <a:r>
              <a:rPr lang="he-IL" sz="3200" b="1" dirty="0" smtClean="0">
                <a:latin typeface="David" panose="020E0502060401010101" pitchFamily="34" charset="-79"/>
                <a:cs typeface="David" panose="020E0502060401010101" pitchFamily="34" charset="-79"/>
              </a:rPr>
              <a:t>כִּ֤י </a:t>
            </a:r>
            <a:r>
              <a:rPr lang="he-IL" sz="3200" b="1" dirty="0">
                <a:latin typeface="David" panose="020E0502060401010101" pitchFamily="34" charset="-79"/>
                <a:cs typeface="David" panose="020E0502060401010101" pitchFamily="34" charset="-79"/>
              </a:rPr>
              <a:t>יְהוָה֙ אָ֤מַר לוֹ֙ קַלֵּ֣ל </a:t>
            </a:r>
            <a:r>
              <a:rPr lang="he-IL" sz="3200" b="1" dirty="0" err="1">
                <a:latin typeface="David" panose="020E0502060401010101" pitchFamily="34" charset="-79"/>
                <a:cs typeface="David" panose="020E0502060401010101" pitchFamily="34" charset="-79"/>
              </a:rPr>
              <a:t>אֶת־דָּוִ֔ד</a:t>
            </a:r>
            <a:r>
              <a:rPr lang="he-IL" sz="3200" b="1"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וּמִ֣י יֹאמַ֔ר מַדּ֖וּעַ </a:t>
            </a:r>
            <a:r>
              <a:rPr lang="he-IL" sz="3200" dirty="0" err="1">
                <a:latin typeface="David" panose="020E0502060401010101" pitchFamily="34" charset="-79"/>
                <a:cs typeface="David" panose="020E0502060401010101" pitchFamily="34" charset="-79"/>
              </a:rPr>
              <a:t>עָשִׂ֥יתָה</a:t>
            </a:r>
            <a:r>
              <a:rPr lang="he-IL" sz="3200" dirty="0">
                <a:latin typeface="David" panose="020E0502060401010101" pitchFamily="34" charset="-79"/>
                <a:cs typeface="David" panose="020E0502060401010101" pitchFamily="34" charset="-79"/>
              </a:rPr>
              <a:t> כֵּֽן׃ </a:t>
            </a:r>
          </a:p>
        </p:txBody>
      </p:sp>
      <p:sp>
        <p:nvSpPr>
          <p:cNvPr id="6" name="TextBox 5"/>
          <p:cNvSpPr txBox="1"/>
          <p:nvPr/>
        </p:nvSpPr>
        <p:spPr>
          <a:xfrm>
            <a:off x="253202" y="209285"/>
            <a:ext cx="6469569" cy="5016758"/>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אמר אבישי בנה של צרויה למלך- </a:t>
            </a:r>
            <a:r>
              <a:rPr lang="he-IL" sz="3200" dirty="0" smtClean="0">
                <a:latin typeface="David" panose="020E0502060401010101" pitchFamily="34" charset="-79"/>
                <a:cs typeface="David" panose="020E0502060401010101" pitchFamily="34" charset="-79"/>
              </a:rPr>
              <a:t>למה יחרף שמעי השפל הדומה לכלב מת את אדוני? הרשה לי לגשת אליו ואכרות את ראשו מעליו. </a:t>
            </a:r>
          </a:p>
          <a:p>
            <a:r>
              <a:rPr lang="he-IL" sz="3200" b="1" u="sng" dirty="0" smtClean="0">
                <a:latin typeface="David" panose="020E0502060401010101" pitchFamily="34" charset="-79"/>
                <a:cs typeface="David" panose="020E0502060401010101" pitchFamily="34" charset="-79"/>
              </a:rPr>
              <a:t>י</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ענה המלך- </a:t>
            </a:r>
            <a:r>
              <a:rPr lang="he-IL" sz="3200" dirty="0" smtClean="0">
                <a:latin typeface="David" panose="020E0502060401010101" pitchFamily="34" charset="-79"/>
                <a:cs typeface="David" panose="020E0502060401010101" pitchFamily="34" charset="-79"/>
              </a:rPr>
              <a:t>מדוע אתם מתערבים </a:t>
            </a:r>
            <a:r>
              <a:rPr lang="he-IL" sz="3200" dirty="0" err="1" smtClean="0">
                <a:latin typeface="David" panose="020E0502060401010101" pitchFamily="34" charset="-79"/>
                <a:cs typeface="David" panose="020E0502060401010101" pitchFamily="34" charset="-79"/>
              </a:rPr>
              <a:t>בעיניני</a:t>
            </a:r>
            <a:r>
              <a:rPr lang="he-IL" sz="3200" dirty="0" smtClean="0">
                <a:latin typeface="David" panose="020E0502060401010101" pitchFamily="34" charset="-79"/>
                <a:cs typeface="David" panose="020E0502060401010101" pitchFamily="34" charset="-79"/>
              </a:rPr>
              <a:t> הבנים של צרויה? כן יקלל ככל אשר יחפוץ </a:t>
            </a:r>
            <a:r>
              <a:rPr lang="he-IL" sz="2800" dirty="0" smtClean="0">
                <a:latin typeface="David" panose="020E0502060401010101" pitchFamily="34" charset="-79"/>
                <a:cs typeface="David" panose="020E0502060401010101" pitchFamily="34" charset="-79"/>
              </a:rPr>
              <a:t>(וכי יעלה בדעתכם שאדם גדול כמוהו יקלל מעצמו? </a:t>
            </a:r>
            <a:r>
              <a:rPr lang="he-IL" sz="3200" dirty="0" smtClean="0">
                <a:latin typeface="David" panose="020E0502060401010101" pitchFamily="34" charset="-79"/>
                <a:cs typeface="David" panose="020E0502060401010101" pitchFamily="34" charset="-79"/>
              </a:rPr>
              <a:t>) הרי רצון ה' עורר אותו לחרף אותי. ומי יכול לבוא בטענות אל ה' למה הענשת אותי כך?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8538693" y="3717224"/>
            <a:ext cx="3836495" cy="3017638"/>
          </a:xfrm>
          <a:prstGeom prst="rect">
            <a:avLst/>
          </a:prstGeom>
        </p:spPr>
      </p:pic>
      <p:sp>
        <p:nvSpPr>
          <p:cNvPr id="5" name="TextBox 4"/>
          <p:cNvSpPr txBox="1"/>
          <p:nvPr/>
        </p:nvSpPr>
        <p:spPr>
          <a:xfrm>
            <a:off x="2844992" y="5165202"/>
            <a:ext cx="6632785" cy="1569660"/>
          </a:xfrm>
          <a:prstGeom prst="rect">
            <a:avLst/>
          </a:prstGeom>
          <a:solidFill>
            <a:schemeClr val="accent4"/>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דוד איש אמונה-</a:t>
            </a:r>
          </a:p>
          <a:p>
            <a:r>
              <a:rPr lang="he-IL" sz="3200" dirty="0" smtClean="0">
                <a:latin typeface="David" panose="020E0502060401010101" pitchFamily="34" charset="-79"/>
                <a:cs typeface="David" panose="020E0502060401010101" pitchFamily="34" charset="-79"/>
              </a:rPr>
              <a:t>דוד מראה לנו שגם כאשר מישהו עושה לנו משהו רע- הוא רק באמת שליח מאת ה'.</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6183644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15955" y="132756"/>
            <a:ext cx="5072130" cy="6001643"/>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a:latin typeface="David" panose="020E0502060401010101" pitchFamily="34" charset="-79"/>
                <a:cs typeface="David" panose="020E0502060401010101" pitchFamily="34" charset="-79"/>
              </a:rPr>
              <a:t>יא</a:t>
            </a:r>
            <a:r>
              <a:rPr lang="he-IL" sz="3200" dirty="0">
                <a:latin typeface="David" panose="020E0502060401010101" pitchFamily="34" charset="-79"/>
                <a:cs typeface="David" panose="020E0502060401010101" pitchFamily="34" charset="-79"/>
              </a:rPr>
              <a:t> וַיֹּ֨אמֶר דָּוִ֤ד </a:t>
            </a:r>
            <a:r>
              <a:rPr lang="he-IL" sz="3200" dirty="0" err="1">
                <a:latin typeface="David" panose="020E0502060401010101" pitchFamily="34" charset="-79"/>
                <a:cs typeface="David" panose="020E0502060401010101" pitchFamily="34" charset="-79"/>
              </a:rPr>
              <a:t>אֶל־אֲבִישַׁי</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וְאֶל־כָּל־עֲבָדָ֔יו</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הִנֵּ֥ה בְנִ֛י </a:t>
            </a:r>
            <a:r>
              <a:rPr lang="he-IL" sz="3200" b="1" dirty="0" err="1">
                <a:latin typeface="David" panose="020E0502060401010101" pitchFamily="34" charset="-79"/>
                <a:cs typeface="David" panose="020E0502060401010101" pitchFamily="34" charset="-79"/>
              </a:rPr>
              <a:t>אֲשֶׁר־יָצָ֥א</a:t>
            </a:r>
            <a:r>
              <a:rPr lang="he-IL" sz="3200" b="1" dirty="0">
                <a:latin typeface="David" panose="020E0502060401010101" pitchFamily="34" charset="-79"/>
                <a:cs typeface="David" panose="020E0502060401010101" pitchFamily="34" charset="-79"/>
              </a:rPr>
              <a:t> מִמֵּעַ֖י מְבַקֵּ֣שׁ </a:t>
            </a:r>
            <a:r>
              <a:rPr lang="he-IL" sz="3200" b="1" dirty="0" err="1">
                <a:latin typeface="David" panose="020E0502060401010101" pitchFamily="34" charset="-79"/>
                <a:cs typeface="David" panose="020E0502060401010101" pitchFamily="34" charset="-79"/>
              </a:rPr>
              <a:t>אֶת־נַפְשִׁ֑י</a:t>
            </a:r>
            <a:r>
              <a:rPr lang="he-IL" sz="3200" b="1" dirty="0">
                <a:latin typeface="David" panose="020E0502060401010101" pitchFamily="34" charset="-79"/>
                <a:cs typeface="David" panose="020E0502060401010101" pitchFamily="34" charset="-79"/>
              </a:rPr>
              <a:t> וְאַ֨ף </a:t>
            </a:r>
            <a:r>
              <a:rPr lang="he-IL" sz="3200" b="1" dirty="0" err="1">
                <a:latin typeface="David" panose="020E0502060401010101" pitchFamily="34" charset="-79"/>
                <a:cs typeface="David" panose="020E0502060401010101" pitchFamily="34" charset="-79"/>
              </a:rPr>
              <a:t>כִּֽי־עַתָּ֜ה</a:t>
            </a:r>
            <a:r>
              <a:rPr lang="he-IL" sz="3200" b="1" dirty="0">
                <a:latin typeface="David" panose="020E0502060401010101" pitchFamily="34" charset="-79"/>
                <a:cs typeface="David" panose="020E0502060401010101" pitchFamily="34" charset="-79"/>
              </a:rPr>
              <a:t> </a:t>
            </a:r>
            <a:r>
              <a:rPr lang="he-IL" sz="3200" b="1" dirty="0" err="1">
                <a:latin typeface="David" panose="020E0502060401010101" pitchFamily="34" charset="-79"/>
                <a:cs typeface="David" panose="020E0502060401010101" pitchFamily="34" charset="-79"/>
              </a:rPr>
              <a:t>בֶּן־הַיְמִינִ֗י</a:t>
            </a:r>
            <a:r>
              <a:rPr lang="he-IL" sz="3200" b="1"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הַנִּ֤חוּ לוֹ֙ וִֽיקַלֵּ֔ל כִּ֥י </a:t>
            </a:r>
            <a:r>
              <a:rPr lang="he-IL" sz="3200" dirty="0" err="1">
                <a:latin typeface="David" panose="020E0502060401010101" pitchFamily="34" charset="-79"/>
                <a:cs typeface="David" panose="020E0502060401010101" pitchFamily="34" charset="-79"/>
              </a:rPr>
              <a:t>אָֽמַר־ל֖ו</a:t>
            </a:r>
            <a:r>
              <a:rPr lang="he-IL" sz="3200" dirty="0">
                <a:latin typeface="David" panose="020E0502060401010101" pitchFamily="34" charset="-79"/>
                <a:cs typeface="David" panose="020E0502060401010101" pitchFamily="34" charset="-79"/>
              </a:rPr>
              <a:t>ֹ יְהוָֽה׃ </a:t>
            </a:r>
            <a:endParaRPr lang="he-IL" sz="3200" dirty="0" smtClean="0">
              <a:latin typeface="David" panose="020E0502060401010101" pitchFamily="34" charset="-79"/>
              <a:cs typeface="David" panose="020E0502060401010101" pitchFamily="34" charset="-79"/>
            </a:endParaRPr>
          </a:p>
          <a:p>
            <a:r>
              <a:rPr lang="he-IL" sz="3200" b="1" u="sng"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אוּלַ֛י יִרְאֶ֥ה יְהוָ֖ה בעוני בְּעֵינִ֑י </a:t>
            </a:r>
            <a:r>
              <a:rPr lang="he-IL" sz="3200" b="1" dirty="0">
                <a:latin typeface="David" panose="020E0502060401010101" pitchFamily="34" charset="-79"/>
                <a:cs typeface="David" panose="020E0502060401010101" pitchFamily="34" charset="-79"/>
              </a:rPr>
              <a:t>וְהֵשִׁ֨יב יְהוָ֥ה לִי֙ טוֹבָ֔ה תַּ֥חַת קִלְלָת֖וֹ הַיּ֥וֹם הַזֶּֽה׃ </a:t>
            </a:r>
            <a:endParaRPr lang="he-IL" sz="3200" b="1" dirty="0" smtClean="0">
              <a:latin typeface="David" panose="020E0502060401010101" pitchFamily="34" charset="-79"/>
              <a:cs typeface="David" panose="020E0502060401010101" pitchFamily="34" charset="-79"/>
            </a:endParaRPr>
          </a:p>
          <a:p>
            <a:r>
              <a:rPr lang="he-IL" sz="3200" b="1" u="sng" dirty="0" err="1" smtClean="0">
                <a:latin typeface="David" panose="020E0502060401010101" pitchFamily="34" charset="-79"/>
                <a:cs typeface="David" panose="020E0502060401010101" pitchFamily="34" charset="-79"/>
              </a:rPr>
              <a:t>יג</a:t>
            </a:r>
            <a:r>
              <a:rPr lang="he-IL" sz="3200" b="1"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וַיֵּ֧לֶךְ דָּוִ֛ד וַֽאֲנָשָׁ֖יו בַּדָּ֑רֶךְ {ס} וְשִׁמְעִ֡י הֹלֵךְ֩ בְּצֵ֨לַע הָהָ֜ר </a:t>
            </a:r>
            <a:r>
              <a:rPr lang="he-IL" sz="3200" dirty="0" err="1">
                <a:latin typeface="David" panose="020E0502060401010101" pitchFamily="34" charset="-79"/>
                <a:cs typeface="David" panose="020E0502060401010101" pitchFamily="34" charset="-79"/>
              </a:rPr>
              <a:t>לְעֻמָּת֗ו</a:t>
            </a:r>
            <a:r>
              <a:rPr lang="he-IL" sz="3200" dirty="0">
                <a:latin typeface="David" panose="020E0502060401010101" pitchFamily="34" charset="-79"/>
                <a:cs typeface="David" panose="020E0502060401010101" pitchFamily="34" charset="-79"/>
              </a:rPr>
              <a:t>ֹ הָלוֹךְ֙ וַיְקַלֵּ֔ל וַיְסַקֵּ֤ל בָּֽאֲבָנִים֙ </a:t>
            </a:r>
            <a:r>
              <a:rPr lang="he-IL" sz="3200" dirty="0" err="1">
                <a:latin typeface="David" panose="020E0502060401010101" pitchFamily="34" charset="-79"/>
                <a:cs typeface="David" panose="020E0502060401010101" pitchFamily="34" charset="-79"/>
              </a:rPr>
              <a:t>לְעֻמָּת֔ו</a:t>
            </a:r>
            <a:r>
              <a:rPr lang="he-IL" sz="3200" dirty="0">
                <a:latin typeface="David" panose="020E0502060401010101" pitchFamily="34" charset="-79"/>
                <a:cs typeface="David" panose="020E0502060401010101" pitchFamily="34" charset="-79"/>
              </a:rPr>
              <a:t>ֹ וְעִפַּ֖ר בֶּֽעָפָֽר׃ </a:t>
            </a:r>
          </a:p>
        </p:txBody>
      </p:sp>
      <p:sp>
        <p:nvSpPr>
          <p:cNvPr id="6" name="TextBox 5"/>
          <p:cNvSpPr txBox="1"/>
          <p:nvPr/>
        </p:nvSpPr>
        <p:spPr>
          <a:xfrm>
            <a:off x="240323" y="132756"/>
            <a:ext cx="6327902" cy="6001643"/>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יא</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אמר דוד לאבישי ולעבדיו- </a:t>
            </a:r>
            <a:r>
              <a:rPr lang="he-IL" sz="3200" dirty="0" smtClean="0">
                <a:latin typeface="David" panose="020E0502060401010101" pitchFamily="34" charset="-79"/>
                <a:cs typeface="David" panose="020E0502060401010101" pitchFamily="34" charset="-79"/>
              </a:rPr>
              <a:t>ראו את בני שיצא ממני רודף אחרי להרוג אותי. כל שכן שינצל את ההזדמנות בן ממשפחת שאול. עזבו אותו שימשיך לחרף, הרי הוא שליח ה'. </a:t>
            </a:r>
          </a:p>
          <a:p>
            <a:r>
              <a:rPr lang="he-IL" sz="3200" b="1" u="sng" dirty="0" err="1" smtClean="0">
                <a:latin typeface="David" panose="020E0502060401010101" pitchFamily="34" charset="-79"/>
                <a:cs typeface="David" panose="020E0502060401010101" pitchFamily="34" charset="-79"/>
              </a:rPr>
              <a:t>יב</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אולי יתעורר רחמי ה' בראותו את דמעות עיני, </a:t>
            </a:r>
            <a:r>
              <a:rPr lang="he-IL" sz="3200" b="1" dirty="0" smtClean="0">
                <a:latin typeface="David" panose="020E0502060401010101" pitchFamily="34" charset="-79"/>
                <a:cs typeface="David" panose="020E0502060401010101" pitchFamily="34" charset="-79"/>
              </a:rPr>
              <a:t>ויגמול ה' לי חסד תמורת העלבון והצער</a:t>
            </a:r>
            <a:r>
              <a:rPr lang="he-IL" sz="3200" dirty="0" smtClean="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(ושאני מעביר על מדותי ולא הורגו) </a:t>
            </a:r>
            <a:r>
              <a:rPr lang="he-IL" sz="3200" dirty="0" smtClean="0">
                <a:latin typeface="David" panose="020E0502060401010101" pitchFamily="34" charset="-79"/>
                <a:cs typeface="David" panose="020E0502060401010101" pitchFamily="34" charset="-79"/>
              </a:rPr>
              <a:t>שסבלתי היום.</a:t>
            </a:r>
          </a:p>
          <a:p>
            <a:r>
              <a:rPr lang="he-IL" sz="3200" b="1" u="sng" dirty="0" err="1" smtClean="0">
                <a:latin typeface="David" panose="020E0502060401010101" pitchFamily="34" charset="-79"/>
                <a:cs typeface="David" panose="020E0502060401010101" pitchFamily="34" charset="-79"/>
              </a:rPr>
              <a:t>יג</a:t>
            </a:r>
            <a:r>
              <a:rPr lang="he-IL" sz="3200" dirty="0" smtClean="0">
                <a:latin typeface="David" panose="020E0502060401010101" pitchFamily="34" charset="-79"/>
                <a:cs typeface="David" panose="020E0502060401010101" pitchFamily="34" charset="-79"/>
              </a:rPr>
              <a:t>. והמשיכו דוד ואנשיו בדרך. ושמעי הולך לנגדו במדרון ההר, ומחרף וזורק אבנים כלפי דוד, ומשליך עפר לנגדו.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725582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down)">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circle(in)">
                                      <p:cBhvr>
                                        <p:cTn id="17"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41712" y="178160"/>
            <a:ext cx="5072130" cy="4031873"/>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a:latin typeface="David" panose="020E0502060401010101" pitchFamily="34" charset="-79"/>
                <a:cs typeface="David" panose="020E0502060401010101" pitchFamily="34" charset="-79"/>
              </a:rPr>
              <a:t>יד</a:t>
            </a:r>
            <a:r>
              <a:rPr lang="he-IL" sz="3200" dirty="0">
                <a:latin typeface="David" panose="020E0502060401010101" pitchFamily="34" charset="-79"/>
                <a:cs typeface="David" panose="020E0502060401010101" pitchFamily="34" charset="-79"/>
              </a:rPr>
              <a:t> וַיָּבֹ֥א הַמֶּ֛לֶךְ וְכָל־הָעָ֥ם </a:t>
            </a:r>
            <a:r>
              <a:rPr lang="he-IL" sz="3200" dirty="0" err="1">
                <a:latin typeface="David" panose="020E0502060401010101" pitchFamily="34" charset="-79"/>
                <a:cs typeface="David" panose="020E0502060401010101" pitchFamily="34" charset="-79"/>
              </a:rPr>
              <a:t>אֲשֶׁר־אִתּ֖ו</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עֲיֵפִ֑ים</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וַיִּנָּפֵ֖ש</a:t>
            </a:r>
            <a:r>
              <a:rPr lang="he-IL" sz="3200" dirty="0">
                <a:latin typeface="David" panose="020E0502060401010101" pitchFamily="34" charset="-79"/>
                <a:cs typeface="David" panose="020E0502060401010101" pitchFamily="34" charset="-79"/>
              </a:rPr>
              <a:t>ׁ שָֽׁם׃ </a:t>
            </a:r>
            <a:endParaRPr lang="he-IL" sz="3200" dirty="0" smtClean="0">
              <a:latin typeface="David" panose="020E0502060401010101" pitchFamily="34" charset="-79"/>
              <a:cs typeface="David" panose="020E0502060401010101" pitchFamily="34" charset="-79"/>
            </a:endParaRPr>
          </a:p>
          <a:p>
            <a:r>
              <a:rPr lang="he-IL" sz="3200" u="sng" dirty="0" smtClean="0">
                <a:latin typeface="David" panose="020E0502060401010101" pitchFamily="34" charset="-79"/>
                <a:cs typeface="David" panose="020E0502060401010101" pitchFamily="34" charset="-79"/>
              </a:rPr>
              <a:t>טו</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וְאַבְשָׁל֗וֹם וְכָל־הָעָם֙ אִ֣ישׁ יִשְׂרָאֵ֔ל </a:t>
            </a:r>
            <a:r>
              <a:rPr lang="he-IL" sz="3200" b="1" dirty="0">
                <a:latin typeface="David" panose="020E0502060401010101" pitchFamily="34" charset="-79"/>
                <a:cs typeface="David" panose="020E0502060401010101" pitchFamily="34" charset="-79"/>
              </a:rPr>
              <a:t>בָּ֖אוּ יְרֽוּשָׁלִָ֑ם </a:t>
            </a:r>
            <a:r>
              <a:rPr lang="he-IL" sz="3200" b="1" dirty="0" err="1">
                <a:latin typeface="David" panose="020E0502060401010101" pitchFamily="34" charset="-79"/>
                <a:cs typeface="David" panose="020E0502060401010101" pitchFamily="34" charset="-79"/>
              </a:rPr>
              <a:t>וַֽאֲחִיתֹ֖פֶל</a:t>
            </a:r>
            <a:r>
              <a:rPr lang="he-IL" sz="3200" b="1" dirty="0">
                <a:latin typeface="David" panose="020E0502060401010101" pitchFamily="34" charset="-79"/>
                <a:cs typeface="David" panose="020E0502060401010101" pitchFamily="34" charset="-79"/>
              </a:rPr>
              <a:t> אִתּֽוֹ</a:t>
            </a:r>
            <a:r>
              <a:rPr lang="he-IL" sz="3200" dirty="0">
                <a:latin typeface="David" panose="020E0502060401010101" pitchFamily="34" charset="-79"/>
                <a:cs typeface="David" panose="020E0502060401010101" pitchFamily="34" charset="-79"/>
              </a:rPr>
              <a:t>׃ </a:t>
            </a:r>
            <a:endParaRPr lang="he-IL" sz="3200" dirty="0" smtClean="0">
              <a:latin typeface="David" panose="020E0502060401010101" pitchFamily="34" charset="-79"/>
              <a:cs typeface="David" panose="020E0502060401010101" pitchFamily="34" charset="-79"/>
            </a:endParaRPr>
          </a:p>
          <a:p>
            <a:r>
              <a:rPr lang="he-IL" sz="3200" b="1" u="sng"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וַיְהִ֗י </a:t>
            </a:r>
            <a:r>
              <a:rPr lang="he-IL" sz="3200" dirty="0" err="1">
                <a:latin typeface="David" panose="020E0502060401010101" pitchFamily="34" charset="-79"/>
                <a:cs typeface="David" panose="020E0502060401010101" pitchFamily="34" charset="-79"/>
              </a:rPr>
              <a:t>כַּֽאֲשֶׁר־בָּ֞א</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חוּשַׁ֧י הָֽאַרְכִּ֛י </a:t>
            </a:r>
            <a:r>
              <a:rPr lang="he-IL" sz="3200" dirty="0">
                <a:latin typeface="David" panose="020E0502060401010101" pitchFamily="34" charset="-79"/>
                <a:cs typeface="David" panose="020E0502060401010101" pitchFamily="34" charset="-79"/>
              </a:rPr>
              <a:t>רֵעֶ֥ה דָוִ֖ד </a:t>
            </a:r>
            <a:r>
              <a:rPr lang="he-IL" sz="3200" dirty="0" err="1">
                <a:latin typeface="David" panose="020E0502060401010101" pitchFamily="34" charset="-79"/>
                <a:cs typeface="David" panose="020E0502060401010101" pitchFamily="34" charset="-79"/>
              </a:rPr>
              <a:t>אֶל־אַבְשָׁל֑וֹם</a:t>
            </a:r>
            <a:r>
              <a:rPr lang="he-IL" sz="3200" dirty="0">
                <a:latin typeface="David" panose="020E0502060401010101" pitchFamily="34" charset="-79"/>
                <a:cs typeface="David" panose="020E0502060401010101" pitchFamily="34" charset="-79"/>
              </a:rPr>
              <a:t> וַיֹּ֤אמֶר חוּשַׁי֙ </a:t>
            </a:r>
            <a:r>
              <a:rPr lang="he-IL" sz="3200" dirty="0" err="1">
                <a:latin typeface="David" panose="020E0502060401010101" pitchFamily="34" charset="-79"/>
                <a:cs typeface="David" panose="020E0502060401010101" pitchFamily="34" charset="-79"/>
              </a:rPr>
              <a:t>אֶל־אַבְשָׁל֔וֹם</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יְחִ֥י הַמֶּ֖לֶךְ יְחִ֥י הַמֶּֽלֶךְ׃</a:t>
            </a:r>
          </a:p>
        </p:txBody>
      </p:sp>
      <p:sp>
        <p:nvSpPr>
          <p:cNvPr id="6" name="TextBox 5"/>
          <p:cNvSpPr txBox="1"/>
          <p:nvPr/>
        </p:nvSpPr>
        <p:spPr>
          <a:xfrm>
            <a:off x="175929" y="183527"/>
            <a:ext cx="6624116" cy="4031873"/>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יד</a:t>
            </a:r>
            <a:r>
              <a:rPr lang="he-IL" sz="3200" dirty="0" smtClean="0">
                <a:latin typeface="David" panose="020E0502060401010101" pitchFamily="34" charset="-79"/>
                <a:cs typeface="David" panose="020E0502060401010101" pitchFamily="34" charset="-79"/>
              </a:rPr>
              <a:t>. הגיע המלך וכל הקהל שאתו עייפים אל ערבות הירדן ונחו שם.</a:t>
            </a:r>
          </a:p>
          <a:p>
            <a:r>
              <a:rPr lang="he-IL" sz="3200" b="1" u="sng" dirty="0" smtClean="0">
                <a:latin typeface="David" panose="020E0502060401010101" pitchFamily="34" charset="-79"/>
                <a:cs typeface="David" panose="020E0502060401010101" pitchFamily="34" charset="-79"/>
              </a:rPr>
              <a:t>טו. </a:t>
            </a:r>
            <a:r>
              <a:rPr lang="he-IL" sz="3200" dirty="0" smtClean="0">
                <a:latin typeface="David" panose="020E0502060401010101" pitchFamily="34" charset="-79"/>
                <a:cs typeface="David" panose="020E0502060401010101" pitchFamily="34" charset="-79"/>
              </a:rPr>
              <a:t>ואבשלום וכל האנשים שאתו, הגיעו לירושלים, </a:t>
            </a:r>
            <a:r>
              <a:rPr lang="he-IL" sz="3200" b="1" dirty="0" smtClean="0">
                <a:solidFill>
                  <a:srgbClr val="FF0000"/>
                </a:solidFill>
                <a:latin typeface="David" panose="020E0502060401010101" pitchFamily="34" charset="-79"/>
                <a:cs typeface="David" panose="020E0502060401010101" pitchFamily="34" charset="-79"/>
              </a:rPr>
              <a:t>ואחיתופל יועצו אתו</a:t>
            </a:r>
            <a:r>
              <a:rPr lang="he-IL" sz="3200"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יז</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וכך קרה כאשר ניכנס </a:t>
            </a:r>
            <a:r>
              <a:rPr lang="he-IL" sz="3200" b="1" dirty="0" smtClean="0">
                <a:solidFill>
                  <a:srgbClr val="FF0000"/>
                </a:solidFill>
                <a:latin typeface="David" panose="020E0502060401010101" pitchFamily="34" charset="-79"/>
                <a:cs typeface="David" panose="020E0502060401010101" pitchFamily="34" charset="-79"/>
              </a:rPr>
              <a:t>חושי הארכי </a:t>
            </a:r>
            <a:r>
              <a:rPr lang="he-IL" sz="3200" dirty="0" smtClean="0">
                <a:latin typeface="David" panose="020E0502060401010101" pitchFamily="34" charset="-79"/>
                <a:cs typeface="David" panose="020E0502060401010101" pitchFamily="34" charset="-79"/>
              </a:rPr>
              <a:t>ידידו של דוד לפני אבשלום. פנה חושי לאבשלום וקרא "יאריך ימים המלך" (כמודה על מלכותו).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458273" y="3954417"/>
            <a:ext cx="2703960" cy="2703960"/>
          </a:xfrm>
          <a:prstGeom prst="rect">
            <a:avLst/>
          </a:prstGeom>
        </p:spPr>
      </p:pic>
    </p:spTree>
    <p:extLst>
      <p:ext uri="{BB962C8B-B14F-4D97-AF65-F5344CB8AC3E}">
        <p14:creationId xmlns:p14="http://schemas.microsoft.com/office/powerpoint/2010/main" val="34189596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03076" y="97201"/>
            <a:ext cx="5072130" cy="5016758"/>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err="1">
                <a:latin typeface="David" panose="020E0502060401010101" pitchFamily="34" charset="-79"/>
                <a:cs typeface="David" panose="020E0502060401010101" pitchFamily="34" charset="-79"/>
              </a:rPr>
              <a:t>יז</a:t>
            </a:r>
            <a:r>
              <a:rPr lang="he-IL" sz="3200" dirty="0">
                <a:latin typeface="David" panose="020E0502060401010101" pitchFamily="34" charset="-79"/>
                <a:cs typeface="David" panose="020E0502060401010101" pitchFamily="34" charset="-79"/>
              </a:rPr>
              <a:t> וַיֹּ֤אמֶר אַבְשָׁלוֹם֙ אֶל־חוּשַׁ֔י זֶ֥ה חַסְדְּךָ֖ </a:t>
            </a:r>
            <a:r>
              <a:rPr lang="he-IL" sz="3200" dirty="0" err="1">
                <a:latin typeface="David" panose="020E0502060401010101" pitchFamily="34" charset="-79"/>
                <a:cs typeface="David" panose="020E0502060401010101" pitchFamily="34" charset="-79"/>
              </a:rPr>
              <a:t>אֶת־רֵעֶ֑ך</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לָ֥מָּה </a:t>
            </a:r>
            <a:r>
              <a:rPr lang="he-IL" sz="3200" b="1" dirty="0" err="1">
                <a:latin typeface="David" panose="020E0502060401010101" pitchFamily="34" charset="-79"/>
                <a:cs typeface="David" panose="020E0502060401010101" pitchFamily="34" charset="-79"/>
              </a:rPr>
              <a:t>לֹֽא־הָלַ֖כְת</a:t>
            </a:r>
            <a:r>
              <a:rPr lang="he-IL" sz="3200" b="1" dirty="0">
                <a:latin typeface="David" panose="020E0502060401010101" pitchFamily="34" charset="-79"/>
                <a:cs typeface="David" panose="020E0502060401010101" pitchFamily="34" charset="-79"/>
              </a:rPr>
              <a:t>ָּ </a:t>
            </a:r>
            <a:r>
              <a:rPr lang="he-IL" sz="3200" b="1" dirty="0" err="1">
                <a:latin typeface="David" panose="020E0502060401010101" pitchFamily="34" charset="-79"/>
                <a:cs typeface="David" panose="020E0502060401010101" pitchFamily="34" charset="-79"/>
              </a:rPr>
              <a:t>אֶת־רֵעֶֽך</a:t>
            </a:r>
            <a:r>
              <a:rPr lang="he-IL" sz="3200" b="1" dirty="0">
                <a:latin typeface="David" panose="020E0502060401010101" pitchFamily="34" charset="-79"/>
                <a:cs typeface="David" panose="020E0502060401010101" pitchFamily="34" charset="-79"/>
              </a:rPr>
              <a:t>ָ׃ </a:t>
            </a:r>
            <a:endParaRPr lang="he-IL" sz="3200" b="1" dirty="0" smtClean="0">
              <a:latin typeface="David" panose="020E0502060401010101" pitchFamily="34" charset="-79"/>
              <a:cs typeface="David" panose="020E0502060401010101" pitchFamily="34" charset="-79"/>
            </a:endParaRPr>
          </a:p>
          <a:p>
            <a:r>
              <a:rPr lang="he-IL" sz="3200" b="1" u="sng" dirty="0" err="1" smtClean="0">
                <a:latin typeface="David" panose="020E0502060401010101" pitchFamily="34" charset="-79"/>
                <a:cs typeface="David" panose="020E0502060401010101" pitchFamily="34" charset="-79"/>
              </a:rPr>
              <a:t>יח</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וַיֹּ֣אמֶר חוּשַׁי֮ </a:t>
            </a:r>
            <a:r>
              <a:rPr lang="he-IL" sz="3200" dirty="0" err="1">
                <a:latin typeface="David" panose="020E0502060401010101" pitchFamily="34" charset="-79"/>
                <a:cs typeface="David" panose="020E0502060401010101" pitchFamily="34" charset="-79"/>
              </a:rPr>
              <a:t>אֶל־אַבְשָׁלֹם</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לֹ֕א כִּי֩ אֲשֶׁ֨ר בָּחַ֧ר יְהוָ֛ה וְהָעָ֥ם הַזֶּ֖ה </a:t>
            </a:r>
            <a:r>
              <a:rPr lang="he-IL" sz="3200" b="1" dirty="0" err="1">
                <a:latin typeface="David" panose="020E0502060401010101" pitchFamily="34" charset="-79"/>
                <a:cs typeface="David" panose="020E0502060401010101" pitchFamily="34" charset="-79"/>
              </a:rPr>
              <a:t>וְכָל־אִ֣יש</a:t>
            </a:r>
            <a:r>
              <a:rPr lang="he-IL" sz="3200" b="1" dirty="0">
                <a:latin typeface="David" panose="020E0502060401010101" pitchFamily="34" charset="-79"/>
                <a:cs typeface="David" panose="020E0502060401010101" pitchFamily="34" charset="-79"/>
              </a:rPr>
              <a:t>ׁ יִשְׂרָאֵ֑ל </a:t>
            </a:r>
            <a:r>
              <a:rPr lang="he-IL" sz="3200" b="1" dirty="0" smtClean="0">
                <a:latin typeface="David" panose="020E0502060401010101" pitchFamily="34" charset="-79"/>
                <a:cs typeface="David" panose="020E0502060401010101" pitchFamily="34" charset="-79"/>
              </a:rPr>
              <a:t>ל֥וֹ </a:t>
            </a:r>
            <a:r>
              <a:rPr lang="he-IL" sz="3200" b="1" dirty="0">
                <a:latin typeface="David" panose="020E0502060401010101" pitchFamily="34" charset="-79"/>
                <a:cs typeface="David" panose="020E0502060401010101" pitchFamily="34" charset="-79"/>
              </a:rPr>
              <a:t>אֶֽהְיֶ֖ה</a:t>
            </a:r>
            <a:r>
              <a:rPr lang="he-IL" sz="3200" dirty="0">
                <a:latin typeface="David" panose="020E0502060401010101" pitchFamily="34" charset="-79"/>
                <a:cs typeface="David" panose="020E0502060401010101" pitchFamily="34" charset="-79"/>
              </a:rPr>
              <a:t> וְאִתּ֥וֹ אֵשֵֽׁב׃ </a:t>
            </a:r>
            <a:endParaRPr lang="he-IL" sz="3200" dirty="0" smtClean="0">
              <a:latin typeface="David" panose="020E0502060401010101" pitchFamily="34" charset="-79"/>
              <a:cs typeface="David" panose="020E0502060401010101" pitchFamily="34" charset="-79"/>
            </a:endParaRPr>
          </a:p>
          <a:p>
            <a:r>
              <a:rPr lang="he-IL" sz="3200" b="1" u="sng" dirty="0" err="1" smtClean="0">
                <a:latin typeface="David" panose="020E0502060401010101" pitchFamily="34" charset="-79"/>
                <a:cs typeface="David" panose="020E0502060401010101" pitchFamily="34" charset="-79"/>
              </a:rPr>
              <a:t>יט</a:t>
            </a:r>
            <a:r>
              <a:rPr lang="he-IL" sz="3200" b="1" u="sng" dirty="0" smtClean="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וְהַשֵּׁנִ֗ית לְמִי֙ אֲנִ֣י אֶֽעֱבֹ֔ד הֲל֖וֹא לִפְנֵ֣י בְנ֑וֹ </a:t>
            </a:r>
            <a:r>
              <a:rPr lang="he-IL" sz="3200" dirty="0">
                <a:latin typeface="David" panose="020E0502060401010101" pitchFamily="34" charset="-79"/>
                <a:cs typeface="David" panose="020E0502060401010101" pitchFamily="34" charset="-79"/>
              </a:rPr>
              <a:t>כַּֽאֲשֶׁ֤ר עָבַ֨דְתִּי֙ לִפְנֵ֣י אָבִ֔יךָ כֵּ֖ן אֶֽהְיֶ֥ה לְפָנֶֽיךָ׃ {פ}</a:t>
            </a:r>
          </a:p>
        </p:txBody>
      </p:sp>
      <p:sp>
        <p:nvSpPr>
          <p:cNvPr id="6" name="TextBox 5"/>
          <p:cNvSpPr txBox="1"/>
          <p:nvPr/>
        </p:nvSpPr>
        <p:spPr>
          <a:xfrm>
            <a:off x="227444" y="128326"/>
            <a:ext cx="6469569" cy="6124754"/>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יז</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שאל אבשלום את חושי- </a:t>
            </a:r>
            <a:r>
              <a:rPr lang="he-IL" sz="3200" dirty="0" smtClean="0">
                <a:latin typeface="David" panose="020E0502060401010101" pitchFamily="34" charset="-79"/>
                <a:cs typeface="David" panose="020E0502060401010101" pitchFamily="34" charset="-79"/>
              </a:rPr>
              <a:t>מדוע אינך שומר אמונים לידידך? למה עזבת את דוד המלך בשעתו הקשה? </a:t>
            </a:r>
          </a:p>
          <a:p>
            <a:r>
              <a:rPr lang="he-IL" sz="3200" b="1" u="sng" dirty="0" err="1" smtClean="0">
                <a:latin typeface="David" panose="020E0502060401010101" pitchFamily="34" charset="-79"/>
                <a:cs typeface="David" panose="020E0502060401010101" pitchFamily="34" charset="-79"/>
              </a:rPr>
              <a:t>יח</a:t>
            </a:r>
            <a:r>
              <a:rPr lang="he-IL" sz="3200" b="1" u="sng" dirty="0" smtClean="0">
                <a:latin typeface="David" panose="020E0502060401010101" pitchFamily="34" charset="-79"/>
                <a:cs typeface="David" panose="020E0502060401010101" pitchFamily="34" charset="-79"/>
              </a:rPr>
              <a:t>. ענה חושי לאבשלום- </a:t>
            </a:r>
            <a:r>
              <a:rPr lang="he-IL" sz="3200" dirty="0" smtClean="0">
                <a:latin typeface="David" panose="020E0502060401010101" pitchFamily="34" charset="-79"/>
                <a:cs typeface="David" panose="020E0502060401010101" pitchFamily="34" charset="-79"/>
              </a:rPr>
              <a:t>אין זו דעתי, </a:t>
            </a:r>
          </a:p>
          <a:p>
            <a:r>
              <a:rPr lang="he-IL" sz="3600" b="1" u="sng" dirty="0" smtClean="0">
                <a:solidFill>
                  <a:srgbClr val="FF0000"/>
                </a:solidFill>
                <a:latin typeface="David" panose="020E0502060401010101" pitchFamily="34" charset="-79"/>
                <a:cs typeface="David" panose="020E0502060401010101" pitchFamily="34" charset="-79"/>
              </a:rPr>
              <a:t>סיבה ראשונה: </a:t>
            </a:r>
            <a:r>
              <a:rPr lang="he-IL" sz="3200" dirty="0" smtClean="0">
                <a:latin typeface="David" panose="020E0502060401010101" pitchFamily="34" charset="-79"/>
                <a:cs typeface="David" panose="020E0502060401010101" pitchFamily="34" charset="-79"/>
              </a:rPr>
              <a:t>אין אהבתי לדוד אלא בזה שהוא מלך, ועכשיו שהוא לא מלך, ו-ה' העדיף אותך, והציבור נמצא כאן וכל כלל ישראל. לכן אליך עלי להיות נאמן ואצלך אדור. </a:t>
            </a:r>
          </a:p>
          <a:p>
            <a:r>
              <a:rPr lang="he-IL" sz="3200" b="1" u="sng" dirty="0" err="1" smtClean="0">
                <a:latin typeface="David" panose="020E0502060401010101" pitchFamily="34" charset="-79"/>
                <a:cs typeface="David" panose="020E0502060401010101" pitchFamily="34" charset="-79"/>
              </a:rPr>
              <a:t>יט</a:t>
            </a:r>
            <a:r>
              <a:rPr lang="he-IL" sz="3200" dirty="0" smtClean="0">
                <a:latin typeface="David" panose="020E0502060401010101" pitchFamily="34" charset="-79"/>
                <a:cs typeface="David" panose="020E0502060401010101" pitchFamily="34" charset="-79"/>
              </a:rPr>
              <a:t>. </a:t>
            </a:r>
            <a:r>
              <a:rPr lang="he-IL" sz="3600" b="1" u="sng" dirty="0" smtClean="0">
                <a:solidFill>
                  <a:srgbClr val="FF0000"/>
                </a:solidFill>
                <a:latin typeface="David" panose="020E0502060401010101" pitchFamily="34" charset="-79"/>
                <a:cs typeface="David" panose="020E0502060401010101" pitchFamily="34" charset="-79"/>
              </a:rPr>
              <a:t>סיבה שניה- </a:t>
            </a:r>
            <a:r>
              <a:rPr lang="he-IL" sz="3200" dirty="0" smtClean="0">
                <a:latin typeface="David" panose="020E0502060401010101" pitchFamily="34" charset="-79"/>
                <a:cs typeface="David" panose="020E0502060401010101" pitchFamily="34" charset="-79"/>
              </a:rPr>
              <a:t>הלא איני משרת אדם זר, אלא את בנו יורשו, כשם שהייתי משרת בנאמנות את אביך כך אמשיך לפניך.</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2830089" y="232594"/>
            <a:ext cx="7450512" cy="1815882"/>
          </a:xfrm>
          <a:prstGeom prst="rect">
            <a:avLst/>
          </a:prstGeom>
          <a:solidFill>
            <a:schemeClr val="accent4"/>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"כאשר עבדתי לפני אביך כן אהיה לפניך"</a:t>
            </a:r>
          </a:p>
          <a:p>
            <a:r>
              <a:rPr lang="he-IL" sz="2800" dirty="0" smtClean="0">
                <a:latin typeface="David" panose="020E0502060401010101" pitchFamily="34" charset="-79"/>
                <a:cs typeface="David" panose="020E0502060401010101" pitchFamily="34" charset="-79"/>
              </a:rPr>
              <a:t>חושי נזהר בדיבורו ולא אמר "כן אעבוד לפניך". כלומר כוונתו אהיה תמיד עבד של אביך שהרי אני פה כי אם לעשות רצון אביך ולהשתדל להפר עצת אחיתופל.</a:t>
            </a:r>
            <a:endParaRPr lang="he-IL" sz="24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64816870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54592" y="113765"/>
            <a:ext cx="5072130" cy="3539430"/>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a:latin typeface="David" panose="020E0502060401010101" pitchFamily="34" charset="-79"/>
                <a:cs typeface="David" panose="020E0502060401010101" pitchFamily="34" charset="-79"/>
              </a:rPr>
              <a:t>כ</a:t>
            </a:r>
            <a:r>
              <a:rPr lang="he-IL" sz="3200" dirty="0">
                <a:latin typeface="David" panose="020E0502060401010101" pitchFamily="34" charset="-79"/>
                <a:cs typeface="David" panose="020E0502060401010101" pitchFamily="34" charset="-79"/>
              </a:rPr>
              <a:t> וַיֹּ֥אמֶר אַבְשָׁל֖וֹם </a:t>
            </a:r>
            <a:r>
              <a:rPr lang="he-IL" sz="3200" dirty="0" err="1">
                <a:latin typeface="David" panose="020E0502060401010101" pitchFamily="34" charset="-79"/>
                <a:cs typeface="David" panose="020E0502060401010101" pitchFamily="34" charset="-79"/>
              </a:rPr>
              <a:t>אֶל־אֲחִיתֹ֑פֶל</a:t>
            </a:r>
            <a:r>
              <a:rPr lang="he-IL" sz="3200" dirty="0">
                <a:latin typeface="David" panose="020E0502060401010101" pitchFamily="34" charset="-79"/>
                <a:cs typeface="David" panose="020E0502060401010101" pitchFamily="34" charset="-79"/>
              </a:rPr>
              <a:t> </a:t>
            </a:r>
            <a:r>
              <a:rPr lang="he-IL" sz="3200" b="1" dirty="0" err="1">
                <a:latin typeface="David" panose="020E0502060401010101" pitchFamily="34" charset="-79"/>
                <a:cs typeface="David" panose="020E0502060401010101" pitchFamily="34" charset="-79"/>
              </a:rPr>
              <a:t>הָב֥ו</a:t>
            </a:r>
            <a:r>
              <a:rPr lang="he-IL" sz="3200" b="1" dirty="0">
                <a:latin typeface="David" panose="020E0502060401010101" pitchFamily="34" charset="-79"/>
                <a:cs typeface="David" panose="020E0502060401010101" pitchFamily="34" charset="-79"/>
              </a:rPr>
              <a:t>ּ לָכֶ֛ם עֵצָ֖ה </a:t>
            </a:r>
            <a:r>
              <a:rPr lang="he-IL" sz="3200" dirty="0">
                <a:latin typeface="David" panose="020E0502060401010101" pitchFamily="34" charset="-79"/>
                <a:cs typeface="David" panose="020E0502060401010101" pitchFamily="34" charset="-79"/>
              </a:rPr>
              <a:t>מַֽה־נַּעֲשֶֽׂה׃ </a:t>
            </a:r>
            <a:endParaRPr lang="he-IL" sz="3200" dirty="0" smtClean="0">
              <a:latin typeface="David" panose="020E0502060401010101" pitchFamily="34" charset="-79"/>
              <a:cs typeface="David" panose="020E0502060401010101" pitchFamily="34" charset="-79"/>
            </a:endParaRPr>
          </a:p>
          <a:p>
            <a:r>
              <a:rPr lang="he-IL" sz="3200" b="1" u="sng" dirty="0" err="1" smtClean="0">
                <a:latin typeface="David" panose="020E0502060401010101" pitchFamily="34" charset="-79"/>
                <a:cs typeface="David" panose="020E0502060401010101" pitchFamily="34" charset="-79"/>
              </a:rPr>
              <a:t>כא</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וַיֹּ֤אמֶר </a:t>
            </a:r>
            <a:r>
              <a:rPr lang="he-IL" sz="3200" dirty="0" err="1">
                <a:latin typeface="David" panose="020E0502060401010101" pitchFamily="34" charset="-79"/>
                <a:cs typeface="David" panose="020E0502060401010101" pitchFamily="34" charset="-79"/>
              </a:rPr>
              <a:t>אֲחִיתֹ֨פֶל</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אֶל־אַבְשָׁלֹ֔ם</a:t>
            </a:r>
            <a:r>
              <a:rPr lang="he-IL" sz="3200" dirty="0">
                <a:latin typeface="David" panose="020E0502060401010101" pitchFamily="34" charset="-79"/>
                <a:cs typeface="David" panose="020E0502060401010101" pitchFamily="34" charset="-79"/>
              </a:rPr>
              <a:t> בּ֚וֹא </a:t>
            </a:r>
            <a:r>
              <a:rPr lang="he-IL" sz="3200" dirty="0" err="1">
                <a:latin typeface="David" panose="020E0502060401010101" pitchFamily="34" charset="-79"/>
                <a:cs typeface="David" panose="020E0502060401010101" pitchFamily="34" charset="-79"/>
              </a:rPr>
              <a:t>אֶל־פִּֽלַגְשֵׁ֣י</a:t>
            </a:r>
            <a:r>
              <a:rPr lang="he-IL" sz="3200" dirty="0">
                <a:latin typeface="David" panose="020E0502060401010101" pitchFamily="34" charset="-79"/>
                <a:cs typeface="David" panose="020E0502060401010101" pitchFamily="34" charset="-79"/>
              </a:rPr>
              <a:t> אָבִ֔יךָ אֲשֶׁ֥ר הִנִּ֖יחַ לִשְׁמ֣וֹר הַבָּ֑יִת </a:t>
            </a:r>
            <a:r>
              <a:rPr lang="he-IL" sz="3200" b="1" dirty="0">
                <a:latin typeface="David" panose="020E0502060401010101" pitchFamily="34" charset="-79"/>
                <a:cs typeface="David" panose="020E0502060401010101" pitchFamily="34" charset="-79"/>
              </a:rPr>
              <a:t>וְשָׁמַ֤ע </a:t>
            </a:r>
            <a:r>
              <a:rPr lang="he-IL" sz="3200" b="1" dirty="0" err="1">
                <a:latin typeface="David" panose="020E0502060401010101" pitchFamily="34" charset="-79"/>
                <a:cs typeface="David" panose="020E0502060401010101" pitchFamily="34" charset="-79"/>
              </a:rPr>
              <a:t>כָּל־יִשְׂרָאֵל</a:t>
            </a:r>
            <a:r>
              <a:rPr lang="he-IL" sz="3200" b="1" dirty="0">
                <a:latin typeface="David" panose="020E0502060401010101" pitchFamily="34" charset="-79"/>
                <a:cs typeface="David" panose="020E0502060401010101" pitchFamily="34" charset="-79"/>
              </a:rPr>
              <a:t>֙ </a:t>
            </a:r>
            <a:r>
              <a:rPr lang="he-IL" sz="3200" b="1" dirty="0" err="1">
                <a:latin typeface="David" panose="020E0502060401010101" pitchFamily="34" charset="-79"/>
                <a:cs typeface="David" panose="020E0502060401010101" pitchFamily="34" charset="-79"/>
              </a:rPr>
              <a:t>כִּֽי־נִבְאַ֣שְׁת</a:t>
            </a:r>
            <a:r>
              <a:rPr lang="he-IL" sz="3200" b="1" dirty="0">
                <a:latin typeface="David" panose="020E0502060401010101" pitchFamily="34" charset="-79"/>
                <a:cs typeface="David" panose="020E0502060401010101" pitchFamily="34" charset="-79"/>
              </a:rPr>
              <a:t>ָּ </a:t>
            </a:r>
            <a:r>
              <a:rPr lang="he-IL" sz="3200" b="1" dirty="0" err="1">
                <a:latin typeface="David" panose="020E0502060401010101" pitchFamily="34" charset="-79"/>
                <a:cs typeface="David" panose="020E0502060401010101" pitchFamily="34" charset="-79"/>
              </a:rPr>
              <a:t>אֶת־אָבִ֔יך</a:t>
            </a:r>
            <a:r>
              <a:rPr lang="he-IL" sz="3200" b="1" dirty="0">
                <a:latin typeface="David" panose="020E0502060401010101" pitchFamily="34" charset="-79"/>
                <a:cs typeface="David" panose="020E0502060401010101" pitchFamily="34" charset="-79"/>
              </a:rPr>
              <a:t>ָ וְחָ֣זְק֔וּ יְדֵ֖י כָּל־אֲשֶׁ֥ר אִתָּֽךְ׃</a:t>
            </a:r>
          </a:p>
        </p:txBody>
      </p:sp>
      <p:sp>
        <p:nvSpPr>
          <p:cNvPr id="6" name="TextBox 5"/>
          <p:cNvSpPr txBox="1"/>
          <p:nvPr/>
        </p:nvSpPr>
        <p:spPr>
          <a:xfrm>
            <a:off x="227444" y="144890"/>
            <a:ext cx="6521086" cy="5016758"/>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כ. </a:t>
            </a:r>
            <a:r>
              <a:rPr lang="he-IL" sz="3200" dirty="0" smtClean="0">
                <a:latin typeface="David" panose="020E0502060401010101" pitchFamily="34" charset="-79"/>
                <a:cs typeface="David" panose="020E0502060401010101" pitchFamily="34" charset="-79"/>
              </a:rPr>
              <a:t>בקש אבשלום מאחיתופל וחכמיו </a:t>
            </a:r>
            <a:r>
              <a:rPr lang="he-IL" sz="3200" b="1" dirty="0" smtClean="0">
                <a:latin typeface="David" panose="020E0502060401010101" pitchFamily="34" charset="-79"/>
                <a:cs typeface="David" panose="020E0502060401010101" pitchFamily="34" charset="-79"/>
              </a:rPr>
              <a:t>העלו בדעתכם רעיון </a:t>
            </a:r>
            <a:r>
              <a:rPr lang="he-IL" sz="3200" dirty="0" smtClean="0">
                <a:latin typeface="David" panose="020E0502060401010101" pitchFamily="34" charset="-79"/>
                <a:cs typeface="David" panose="020E0502060401010101" pitchFamily="34" charset="-79"/>
              </a:rPr>
              <a:t>מה הצעד הבא שעלינו לפעול? </a:t>
            </a:r>
          </a:p>
          <a:p>
            <a:r>
              <a:rPr lang="he-IL" sz="3200" b="1" u="sng" dirty="0" err="1" smtClean="0">
                <a:latin typeface="David" panose="020E0502060401010101" pitchFamily="34" charset="-79"/>
                <a:cs typeface="David" panose="020E0502060401010101" pitchFamily="34" charset="-79"/>
              </a:rPr>
              <a:t>כא</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ענה אחיתופל לאבשלום- </a:t>
            </a:r>
            <a:r>
              <a:rPr lang="he-IL" sz="3200" dirty="0" smtClean="0">
                <a:latin typeface="David" panose="020E0502060401010101" pitchFamily="34" charset="-79"/>
                <a:cs typeface="David" panose="020E0502060401010101" pitchFamily="34" charset="-79"/>
              </a:rPr>
              <a:t>בוא ותתייחד עם הפילגשים של דוד אביך, אותן הוא השאיר לשמור על הבית. ובכך שתיקח אותם אתך יתפרסם בכל עם ישראל שנתעבת ונמאסת על אביך (כי על מעשה כזה שתיקח את נשיו הוא לא יתפייס לעולם). ואז יתמכו בך כל העם . </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7063980" y="3966834"/>
            <a:ext cx="4962742" cy="2739211"/>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"וחזקו ידי כל אשר אתך"-</a:t>
            </a:r>
          </a:p>
          <a:p>
            <a:r>
              <a:rPr lang="he-IL" sz="2800" dirty="0" smtClean="0">
                <a:latin typeface="David" panose="020E0502060401010101" pitchFamily="34" charset="-79"/>
                <a:cs typeface="David" panose="020E0502060401010101" pitchFamily="34" charset="-79"/>
              </a:rPr>
              <a:t>שכרגע העם חושבים היום מחר יתפשרו דוד ואבשלום ואז כל הכעס והעונש יפיל המלך עליהם. אבל מעשה כזה שיעשה אבשלום לקחת את נשי דוד המלך סימן שלעולם לא יתפשרו. </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5454756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80349" y="152402"/>
            <a:ext cx="5072130" cy="3539430"/>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err="1">
                <a:latin typeface="David" panose="020E0502060401010101" pitchFamily="34" charset="-79"/>
                <a:cs typeface="David" panose="020E0502060401010101" pitchFamily="34" charset="-79"/>
              </a:rPr>
              <a:t>כב</a:t>
            </a:r>
            <a:r>
              <a:rPr lang="he-IL" sz="3200" dirty="0">
                <a:latin typeface="David" panose="020E0502060401010101" pitchFamily="34" charset="-79"/>
                <a:cs typeface="David" panose="020E0502060401010101" pitchFamily="34" charset="-79"/>
              </a:rPr>
              <a:t> וַיַּטּ֧וּ לְאַבְשָׁל֛וֹם הָאֹ֖הֶל </a:t>
            </a:r>
            <a:r>
              <a:rPr lang="he-IL" sz="3200" dirty="0" err="1">
                <a:latin typeface="David" panose="020E0502060401010101" pitchFamily="34" charset="-79"/>
                <a:cs typeface="David" panose="020E0502060401010101" pitchFamily="34" charset="-79"/>
              </a:rPr>
              <a:t>עַל־הַגָּ֑ג</a:t>
            </a:r>
            <a:r>
              <a:rPr lang="he-IL" sz="3200" dirty="0">
                <a:latin typeface="David" panose="020E0502060401010101" pitchFamily="34" charset="-79"/>
                <a:cs typeface="David" panose="020E0502060401010101" pitchFamily="34" charset="-79"/>
              </a:rPr>
              <a:t> וַיָּבֹ֤א אַבְשָׁלוֹם֙ </a:t>
            </a:r>
            <a:r>
              <a:rPr lang="he-IL" sz="3200" dirty="0" err="1">
                <a:latin typeface="David" panose="020E0502060401010101" pitchFamily="34" charset="-79"/>
                <a:cs typeface="David" panose="020E0502060401010101" pitchFamily="34" charset="-79"/>
              </a:rPr>
              <a:t>אֶל־פִּֽלַגְשֵׁ֣י</a:t>
            </a:r>
            <a:r>
              <a:rPr lang="he-IL" sz="3200" dirty="0">
                <a:latin typeface="David" panose="020E0502060401010101" pitchFamily="34" charset="-79"/>
                <a:cs typeface="David" panose="020E0502060401010101" pitchFamily="34" charset="-79"/>
              </a:rPr>
              <a:t> אָבִ֔יו לְעֵינֵ֖י </a:t>
            </a:r>
            <a:r>
              <a:rPr lang="he-IL" sz="3200" dirty="0" err="1">
                <a:latin typeface="David" panose="020E0502060401010101" pitchFamily="34" charset="-79"/>
                <a:cs typeface="David" panose="020E0502060401010101" pitchFamily="34" charset="-79"/>
              </a:rPr>
              <a:t>כָּל־יִשְׂרָאֵֽל</a:t>
            </a:r>
            <a:r>
              <a:rPr lang="he-IL" sz="3200" dirty="0">
                <a:latin typeface="David" panose="020E0502060401010101" pitchFamily="34" charset="-79"/>
                <a:cs typeface="David" panose="020E0502060401010101" pitchFamily="34" charset="-79"/>
              </a:rPr>
              <a:t>׃ </a:t>
            </a:r>
            <a:endParaRPr lang="he-IL" sz="3200" dirty="0" smtClean="0">
              <a:latin typeface="David" panose="020E0502060401010101" pitchFamily="34" charset="-79"/>
              <a:cs typeface="David" panose="020E0502060401010101" pitchFamily="34" charset="-79"/>
            </a:endParaRPr>
          </a:p>
          <a:p>
            <a:r>
              <a:rPr lang="he-IL" sz="3200" b="1" u="sng" dirty="0" err="1" smtClean="0">
                <a:latin typeface="David" panose="020E0502060401010101" pitchFamily="34" charset="-79"/>
                <a:cs typeface="David" panose="020E0502060401010101" pitchFamily="34" charset="-79"/>
              </a:rPr>
              <a:t>כג</a:t>
            </a:r>
            <a:r>
              <a:rPr lang="he-IL" sz="3200" dirty="0" smtClean="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וַֽעֲצַ֣ת </a:t>
            </a:r>
            <a:r>
              <a:rPr lang="he-IL" sz="3200" b="1" dirty="0" err="1">
                <a:latin typeface="David" panose="020E0502060401010101" pitchFamily="34" charset="-79"/>
                <a:cs typeface="David" panose="020E0502060401010101" pitchFamily="34" charset="-79"/>
              </a:rPr>
              <a:t>אֲחִיתֹ֗פֶל</a:t>
            </a:r>
            <a:r>
              <a:rPr lang="he-IL" sz="3200" b="1" dirty="0">
                <a:latin typeface="David" panose="020E0502060401010101" pitchFamily="34" charset="-79"/>
                <a:cs typeface="David" panose="020E0502060401010101" pitchFamily="34" charset="-79"/>
              </a:rPr>
              <a:t> אֲשֶׁ֤ר יָעַץ֙ בַּיָּמִ֣ים הָהֵ֔ם כַּֽאֲשֶׁ֥ר יִשְׁאַל־    אִ֖ישׁ בִּדְבַ֣ר </a:t>
            </a:r>
            <a:r>
              <a:rPr lang="he-IL" sz="3200" b="1" dirty="0" err="1">
                <a:latin typeface="David" panose="020E0502060401010101" pitchFamily="34" charset="-79"/>
                <a:cs typeface="David" panose="020E0502060401010101" pitchFamily="34" charset="-79"/>
              </a:rPr>
              <a:t>הָֽאֱלֹהִ֑ים</a:t>
            </a:r>
            <a:r>
              <a:rPr lang="he-IL" sz="3200" b="1"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כֵּ֚ן </a:t>
            </a:r>
            <a:r>
              <a:rPr lang="he-IL" sz="3200" dirty="0" err="1">
                <a:latin typeface="David" panose="020E0502060401010101" pitchFamily="34" charset="-79"/>
                <a:cs typeface="David" panose="020E0502060401010101" pitchFamily="34" charset="-79"/>
              </a:rPr>
              <a:t>כָּל־עֲצַ֣ת</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אֲחִיתֹ֔פֶל</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גַּם־לְדָוִ֖ד</a:t>
            </a:r>
            <a:r>
              <a:rPr lang="he-IL" sz="3200" dirty="0">
                <a:latin typeface="David" panose="020E0502060401010101" pitchFamily="34" charset="-79"/>
                <a:cs typeface="David" panose="020E0502060401010101" pitchFamily="34" charset="-79"/>
              </a:rPr>
              <a:t> גַּ֥ם </a:t>
            </a:r>
            <a:r>
              <a:rPr lang="he-IL" sz="3200" dirty="0" err="1">
                <a:latin typeface="David" panose="020E0502060401010101" pitchFamily="34" charset="-79"/>
                <a:cs typeface="David" panose="020E0502060401010101" pitchFamily="34" charset="-79"/>
              </a:rPr>
              <a:t>לְאַבְשָׁלֹֽם</a:t>
            </a:r>
            <a:r>
              <a:rPr lang="he-IL" sz="3200" dirty="0">
                <a:latin typeface="David" panose="020E0502060401010101" pitchFamily="34" charset="-79"/>
                <a:cs typeface="David" panose="020E0502060401010101" pitchFamily="34" charset="-79"/>
              </a:rPr>
              <a:t>׃ </a:t>
            </a:r>
          </a:p>
        </p:txBody>
      </p:sp>
      <p:sp>
        <p:nvSpPr>
          <p:cNvPr id="6" name="TextBox 5"/>
          <p:cNvSpPr txBox="1"/>
          <p:nvPr/>
        </p:nvSpPr>
        <p:spPr>
          <a:xfrm>
            <a:off x="201686" y="152402"/>
            <a:ext cx="6611238" cy="4031873"/>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כב</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ופרסו לאבשלום יריעות על הגג (אוהל גדול) ואבשלום התייחד והתחתן עם פילגשי אביו. והתפרסם הדבר בכל עם ישראל. </a:t>
            </a:r>
          </a:p>
          <a:p>
            <a:r>
              <a:rPr lang="he-IL" sz="3200" b="1" u="sng" dirty="0" err="1" smtClean="0">
                <a:latin typeface="David" panose="020E0502060401010101" pitchFamily="34" charset="-79"/>
                <a:cs typeface="David" panose="020E0502060401010101" pitchFamily="34" charset="-79"/>
              </a:rPr>
              <a:t>כג</a:t>
            </a:r>
            <a:r>
              <a:rPr lang="he-IL" sz="3200" b="1" u="sng"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עצתו של אחיתופל </a:t>
            </a:r>
            <a:r>
              <a:rPr lang="he-IL" sz="3200" dirty="0" smtClean="0">
                <a:latin typeface="David" panose="020E0502060401010101" pitchFamily="34" charset="-79"/>
                <a:cs typeface="David" panose="020E0502060401010101" pitchFamily="34" charset="-79"/>
              </a:rPr>
              <a:t>(כשהיה מייעץ לדוד הייתה בטוחה ומתקבלת) </a:t>
            </a:r>
            <a:r>
              <a:rPr lang="he-IL" sz="3200" b="1" dirty="0" smtClean="0">
                <a:latin typeface="David" panose="020E0502060401010101" pitchFamily="34" charset="-79"/>
                <a:cs typeface="David" panose="020E0502060401010101" pitchFamily="34" charset="-79"/>
              </a:rPr>
              <a:t>התייחסו באילו הם תשובה מהאורים </a:t>
            </a:r>
            <a:r>
              <a:rPr lang="he-IL" sz="3200" b="1" dirty="0" err="1" smtClean="0">
                <a:latin typeface="David" panose="020E0502060401010101" pitchFamily="34" charset="-79"/>
                <a:cs typeface="David" panose="020E0502060401010101" pitchFamily="34" charset="-79"/>
              </a:rPr>
              <a:t>והתומים</a:t>
            </a:r>
            <a:r>
              <a:rPr lang="he-IL" sz="3200" dirty="0" smtClean="0">
                <a:latin typeface="David" panose="020E0502060401010101" pitchFamily="34" charset="-79"/>
                <a:cs typeface="David" panose="020E0502060401010101" pitchFamily="34" charset="-79"/>
              </a:rPr>
              <a:t>, כך היו מוצלחות עצותיו, בין בשביל דוד ובין בשביל אבשלום.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8797076" y="3852258"/>
            <a:ext cx="3025730" cy="2743670"/>
          </a:xfrm>
          <a:prstGeom prst="rect">
            <a:avLst/>
          </a:prstGeom>
        </p:spPr>
      </p:pic>
    </p:spTree>
    <p:extLst>
      <p:ext uri="{BB962C8B-B14F-4D97-AF65-F5344CB8AC3E}">
        <p14:creationId xmlns:p14="http://schemas.microsoft.com/office/powerpoint/2010/main" val="22524256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30321" y="106997"/>
            <a:ext cx="7866845" cy="6494085"/>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סכום הפרק:</a:t>
            </a:r>
          </a:p>
          <a:p>
            <a:r>
              <a:rPr lang="he-IL" sz="3200" b="1" dirty="0" err="1" smtClean="0">
                <a:latin typeface="David" panose="020E0502060401010101" pitchFamily="34" charset="-79"/>
                <a:cs typeface="David" panose="020E0502060401010101" pitchFamily="34" charset="-79"/>
              </a:rPr>
              <a:t>ציבא</a:t>
            </a:r>
            <a:r>
              <a:rPr lang="he-IL" sz="3200" b="1" dirty="0" smtClean="0">
                <a:latin typeface="David" panose="020E0502060401010101" pitchFamily="34" charset="-79"/>
                <a:cs typeface="David" panose="020E0502060401010101" pitchFamily="34" charset="-79"/>
              </a:rPr>
              <a:t>, נער מפיבושת</a:t>
            </a:r>
            <a:r>
              <a:rPr lang="he-IL" sz="3200" dirty="0" smtClean="0">
                <a:latin typeface="David" panose="020E0502060401010101" pitchFamily="34" charset="-79"/>
                <a:cs typeface="David" panose="020E0502060401010101" pitchFamily="34" charset="-79"/>
              </a:rPr>
              <a:t>, פוגש את דוד ומביא לו ולאנשיו: לחם, יין, צימוקים ותאנים. מספר לשון הרע על מפיבושת שנישאר בירושלים ורוצה להחזיר את המלוכה אליו. </a:t>
            </a:r>
          </a:p>
          <a:p>
            <a:r>
              <a:rPr lang="he-IL" sz="3200" dirty="0" smtClean="0">
                <a:latin typeface="David" panose="020E0502060401010101" pitchFamily="34" charset="-79"/>
                <a:cs typeface="David" panose="020E0502060401010101" pitchFamily="34" charset="-79"/>
              </a:rPr>
              <a:t>דוד ואנשיו מגיעים ליד העיר בחורים </a:t>
            </a:r>
            <a:r>
              <a:rPr lang="he-IL" sz="3200" b="1" dirty="0" smtClean="0">
                <a:latin typeface="David" panose="020E0502060401010101" pitchFamily="34" charset="-79"/>
                <a:cs typeface="David" panose="020E0502060401010101" pitchFamily="34" charset="-79"/>
              </a:rPr>
              <a:t>ושמעי בן גרא </a:t>
            </a:r>
            <a:r>
              <a:rPr lang="he-IL" sz="3200" dirty="0" smtClean="0">
                <a:latin typeface="David" panose="020E0502060401010101" pitchFamily="34" charset="-79"/>
                <a:cs typeface="David" panose="020E0502060401010101" pitchFamily="34" charset="-79"/>
              </a:rPr>
              <a:t>יצא וקילל את דוד . אבישי מבקש רשות להסיר את ראשו. אולם דוד מונע ממנו "ה' אמר לו קלל". </a:t>
            </a:r>
          </a:p>
          <a:p>
            <a:r>
              <a:rPr lang="he-IL" sz="3200" dirty="0" smtClean="0">
                <a:latin typeface="David" panose="020E0502060401010101" pitchFamily="34" charset="-79"/>
                <a:cs typeface="David" panose="020E0502060401010101" pitchFamily="34" charset="-79"/>
              </a:rPr>
              <a:t>אבשלום ואנשיו מגיעים לירושלים. אבשלום פוגש את </a:t>
            </a:r>
            <a:r>
              <a:rPr lang="he-IL" sz="3200" b="1" dirty="0" smtClean="0">
                <a:latin typeface="David" panose="020E0502060401010101" pitchFamily="34" charset="-79"/>
                <a:cs typeface="David" panose="020E0502060401010101" pitchFamily="34" charset="-79"/>
              </a:rPr>
              <a:t>חושי הארכי</a:t>
            </a:r>
            <a:r>
              <a:rPr lang="he-IL" sz="3200" dirty="0" smtClean="0">
                <a:latin typeface="David" panose="020E0502060401010101" pitchFamily="34" charset="-79"/>
                <a:cs typeface="David" panose="020E0502060401010101" pitchFamily="34" charset="-79"/>
              </a:rPr>
              <a:t>. מבקש עצה להמשך הדרך. </a:t>
            </a:r>
            <a:r>
              <a:rPr lang="he-IL" sz="3200" b="1" dirty="0" smtClean="0">
                <a:latin typeface="David" panose="020E0502060401010101" pitchFamily="34" charset="-79"/>
                <a:cs typeface="David" panose="020E0502060401010101" pitchFamily="34" charset="-79"/>
              </a:rPr>
              <a:t>ואחיתופל מייעץ </a:t>
            </a:r>
            <a:r>
              <a:rPr lang="he-IL" sz="3200" dirty="0" smtClean="0">
                <a:latin typeface="David" panose="020E0502060401010101" pitchFamily="34" charset="-79"/>
                <a:cs typeface="David" panose="020E0502060401010101" pitchFamily="34" charset="-79"/>
              </a:rPr>
              <a:t>לאבשלום שייקח את </a:t>
            </a:r>
            <a:r>
              <a:rPr lang="he-IL" sz="3200" dirty="0" err="1" smtClean="0">
                <a:latin typeface="David" panose="020E0502060401010101" pitchFamily="34" charset="-79"/>
                <a:cs typeface="David" panose="020E0502060401010101" pitchFamily="34" charset="-79"/>
              </a:rPr>
              <a:t>פלגשי</a:t>
            </a:r>
            <a:r>
              <a:rPr lang="he-IL" sz="3200" dirty="0" smtClean="0">
                <a:latin typeface="David" panose="020E0502060401010101" pitchFamily="34" charset="-79"/>
                <a:cs typeface="David" panose="020E0502060401010101" pitchFamily="34" charset="-79"/>
              </a:rPr>
              <a:t> אביו אליו וכך זה יחזק בעיני העם שנמאסת בעיני אביך דוד.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9293059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61375" y="1581957"/>
            <a:ext cx="9515341" cy="5016758"/>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1.מה </a:t>
            </a:r>
            <a:r>
              <a:rPr lang="he-IL" sz="3200" dirty="0">
                <a:latin typeface="David" panose="020E0502060401010101" pitchFamily="34" charset="-79"/>
                <a:cs typeface="David" panose="020E0502060401010101" pitchFamily="34" charset="-79"/>
              </a:rPr>
              <a:t>מביא </a:t>
            </a:r>
            <a:r>
              <a:rPr lang="he-IL" sz="3200" dirty="0" err="1">
                <a:latin typeface="David" panose="020E0502060401010101" pitchFamily="34" charset="-79"/>
                <a:cs typeface="David" panose="020E0502060401010101" pitchFamily="34" charset="-79"/>
              </a:rPr>
              <a:t>ציבא</a:t>
            </a:r>
            <a:r>
              <a:rPr lang="he-IL" sz="3200" dirty="0">
                <a:latin typeface="David" panose="020E0502060401010101" pitchFamily="34" charset="-79"/>
                <a:cs typeface="David" panose="020E0502060401010101" pitchFamily="34" charset="-79"/>
              </a:rPr>
              <a:t> למלך? </a:t>
            </a:r>
          </a:p>
          <a:p>
            <a:r>
              <a:rPr lang="he-IL" sz="3200" dirty="0" smtClean="0">
                <a:latin typeface="David" panose="020E0502060401010101" pitchFamily="34" charset="-79"/>
                <a:cs typeface="David" panose="020E0502060401010101" pitchFamily="34" charset="-79"/>
              </a:rPr>
              <a:t>2.מה </a:t>
            </a:r>
            <a:r>
              <a:rPr lang="he-IL" sz="3200" dirty="0">
                <a:latin typeface="David" panose="020E0502060401010101" pitchFamily="34" charset="-79"/>
                <a:cs typeface="David" panose="020E0502060401010101" pitchFamily="34" charset="-79"/>
              </a:rPr>
              <a:t>סִפֵּר </a:t>
            </a:r>
            <a:r>
              <a:rPr lang="he-IL" sz="3200" dirty="0" err="1">
                <a:latin typeface="David" panose="020E0502060401010101" pitchFamily="34" charset="-79"/>
                <a:cs typeface="David" panose="020E0502060401010101" pitchFamily="34" charset="-79"/>
              </a:rPr>
              <a:t>ציבא</a:t>
            </a:r>
            <a:r>
              <a:rPr lang="he-IL" sz="3200" dirty="0">
                <a:latin typeface="David" panose="020E0502060401010101" pitchFamily="34" charset="-79"/>
                <a:cs typeface="David" panose="020E0502060401010101" pitchFamily="34" charset="-79"/>
              </a:rPr>
              <a:t> למלך בקשר </a:t>
            </a:r>
            <a:r>
              <a:rPr lang="he-IL" sz="3200" dirty="0" err="1">
                <a:latin typeface="David" panose="020E0502060401010101" pitchFamily="34" charset="-79"/>
                <a:cs typeface="David" panose="020E0502060401010101" pitchFamily="34" charset="-79"/>
              </a:rPr>
              <a:t>למפיבשת</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a:p>
            <a:r>
              <a:rPr lang="he-IL" sz="3200" dirty="0" smtClean="0">
                <a:latin typeface="David" panose="020E0502060401010101" pitchFamily="34" charset="-79"/>
                <a:cs typeface="David" panose="020E0502060401010101" pitchFamily="34" charset="-79"/>
              </a:rPr>
              <a:t>3.מה </a:t>
            </a:r>
            <a:r>
              <a:rPr lang="he-IL" sz="3200" dirty="0">
                <a:latin typeface="David" panose="020E0502060401010101" pitchFamily="34" charset="-79"/>
                <a:cs typeface="David" panose="020E0502060401010101" pitchFamily="34" charset="-79"/>
              </a:rPr>
              <a:t>נותן דוד </a:t>
            </a:r>
            <a:r>
              <a:rPr lang="he-IL" sz="3200" dirty="0" err="1">
                <a:latin typeface="David" panose="020E0502060401010101" pitchFamily="34" charset="-79"/>
                <a:cs typeface="David" panose="020E0502060401010101" pitchFamily="34" charset="-79"/>
              </a:rPr>
              <a:t>לציבא</a:t>
            </a:r>
            <a:r>
              <a:rPr lang="he-IL" sz="3200" dirty="0">
                <a:latin typeface="David" panose="020E0502060401010101" pitchFamily="34" charset="-79"/>
                <a:cs typeface="David" panose="020E0502060401010101" pitchFamily="34" charset="-79"/>
              </a:rPr>
              <a:t>? </a:t>
            </a:r>
          </a:p>
          <a:p>
            <a:r>
              <a:rPr lang="he-IL" sz="3200" dirty="0" smtClean="0">
                <a:latin typeface="David" panose="020E0502060401010101" pitchFamily="34" charset="-79"/>
                <a:cs typeface="David" panose="020E0502060401010101" pitchFamily="34" charset="-79"/>
              </a:rPr>
              <a:t>4.מי </a:t>
            </a:r>
            <a:r>
              <a:rPr lang="he-IL" sz="3200" dirty="0">
                <a:latin typeface="David" panose="020E0502060401010101" pitchFamily="34" charset="-79"/>
                <a:cs typeface="David" panose="020E0502060401010101" pitchFamily="34" charset="-79"/>
              </a:rPr>
              <a:t>היה שִמְעִי</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a:p>
            <a:r>
              <a:rPr lang="he-IL" sz="3200" dirty="0" smtClean="0">
                <a:latin typeface="David" panose="020E0502060401010101" pitchFamily="34" charset="-79"/>
                <a:cs typeface="David" panose="020E0502060401010101" pitchFamily="34" charset="-79"/>
              </a:rPr>
              <a:t>5.כיצד </a:t>
            </a:r>
            <a:r>
              <a:rPr lang="he-IL" sz="3200" dirty="0">
                <a:latin typeface="David" panose="020E0502060401010101" pitchFamily="34" charset="-79"/>
                <a:cs typeface="David" panose="020E0502060401010101" pitchFamily="34" charset="-79"/>
              </a:rPr>
              <a:t>מתייחס שמעי לדוד? </a:t>
            </a:r>
          </a:p>
          <a:p>
            <a:r>
              <a:rPr lang="he-IL" sz="3200" dirty="0" smtClean="0">
                <a:latin typeface="David" panose="020E0502060401010101" pitchFamily="34" charset="-79"/>
                <a:cs typeface="David" panose="020E0502060401010101" pitchFamily="34" charset="-79"/>
              </a:rPr>
              <a:t>6.מה </a:t>
            </a:r>
            <a:r>
              <a:rPr lang="he-IL" sz="3200" dirty="0">
                <a:latin typeface="David" panose="020E0502060401010101" pitchFamily="34" charset="-79"/>
                <a:cs typeface="David" panose="020E0502060401010101" pitchFamily="34" charset="-79"/>
              </a:rPr>
              <a:t>הסיבה שיש לדוד צרות לפי דברי שמעי? </a:t>
            </a:r>
          </a:p>
          <a:p>
            <a:r>
              <a:rPr lang="he-IL" sz="3200" dirty="0" smtClean="0">
                <a:latin typeface="David" panose="020E0502060401010101" pitchFamily="34" charset="-79"/>
                <a:cs typeface="David" panose="020E0502060401010101" pitchFamily="34" charset="-79"/>
              </a:rPr>
              <a:t>7.כיצד </a:t>
            </a:r>
            <a:r>
              <a:rPr lang="he-IL" sz="3200" dirty="0">
                <a:latin typeface="David" panose="020E0502060401010101" pitchFamily="34" charset="-79"/>
                <a:cs typeface="David" panose="020E0502060401010101" pitchFamily="34" charset="-79"/>
              </a:rPr>
              <a:t>חושב דוד להגיב לדברי שמעי (</a:t>
            </a:r>
            <a:r>
              <a:rPr lang="he-IL" sz="3200" dirty="0" err="1">
                <a:latin typeface="David" panose="020E0502060401010101" pitchFamily="34" charset="-79"/>
                <a:cs typeface="David" panose="020E0502060401010101" pitchFamily="34" charset="-79"/>
              </a:rPr>
              <a:t>יב</a:t>
            </a:r>
            <a:r>
              <a:rPr lang="he-IL" sz="3200" dirty="0">
                <a:latin typeface="David" panose="020E0502060401010101" pitchFamily="34" charset="-79"/>
                <a:cs typeface="David" panose="020E0502060401010101" pitchFamily="34" charset="-79"/>
              </a:rPr>
              <a:t>)? </a:t>
            </a:r>
          </a:p>
          <a:p>
            <a:pPr marL="514350" indent="-514350">
              <a:buAutoNum type="arabicPeriod" startAt="8"/>
            </a:pPr>
            <a:r>
              <a:rPr lang="he-IL" sz="3200" dirty="0" smtClean="0">
                <a:latin typeface="David" panose="020E0502060401010101" pitchFamily="34" charset="-79"/>
                <a:cs typeface="David" panose="020E0502060401010101" pitchFamily="34" charset="-79"/>
              </a:rPr>
              <a:t>מה </a:t>
            </a:r>
            <a:r>
              <a:rPr lang="he-IL" sz="3200" dirty="0">
                <a:latin typeface="David" panose="020E0502060401010101" pitchFamily="34" charset="-79"/>
                <a:cs typeface="David" panose="020E0502060401010101" pitchFamily="34" charset="-79"/>
              </a:rPr>
              <a:t>טוען אבשלום נגד חושי הארכי? </a:t>
            </a:r>
            <a:endParaRPr lang="he-IL" sz="3200" dirty="0" smtClean="0">
              <a:latin typeface="David" panose="020E0502060401010101" pitchFamily="34" charset="-79"/>
              <a:cs typeface="David" panose="020E0502060401010101" pitchFamily="34" charset="-79"/>
            </a:endParaRPr>
          </a:p>
          <a:p>
            <a:pPr marL="514350" indent="-514350">
              <a:buAutoNum type="arabicPeriod" startAt="8"/>
            </a:pPr>
            <a:r>
              <a:rPr lang="he-IL" sz="3200" dirty="0" smtClean="0">
                <a:latin typeface="David" panose="020E0502060401010101" pitchFamily="34" charset="-79"/>
                <a:cs typeface="David" panose="020E0502060401010101" pitchFamily="34" charset="-79"/>
              </a:rPr>
              <a:t>מה </a:t>
            </a:r>
            <a:r>
              <a:rPr lang="he-IL" sz="3200" dirty="0">
                <a:latin typeface="David" panose="020E0502060401010101" pitchFamily="34" charset="-79"/>
                <a:cs typeface="David" panose="020E0502060401010101" pitchFamily="34" charset="-79"/>
              </a:rPr>
              <a:t>יועץ אחיתופל לאבשלום? </a:t>
            </a:r>
            <a:endParaRPr lang="he-IL" sz="3200" dirty="0" smtClean="0">
              <a:latin typeface="David" panose="020E0502060401010101" pitchFamily="34" charset="-79"/>
              <a:cs typeface="David" panose="020E0502060401010101" pitchFamily="34" charset="-79"/>
            </a:endParaRPr>
          </a:p>
          <a:p>
            <a:r>
              <a:rPr lang="he-IL" sz="3200" dirty="0" smtClean="0">
                <a:latin typeface="David" panose="020E0502060401010101" pitchFamily="34" charset="-79"/>
                <a:cs typeface="David" panose="020E0502060401010101" pitchFamily="34" charset="-79"/>
              </a:rPr>
              <a:t>10.כיצד </a:t>
            </a:r>
            <a:r>
              <a:rPr lang="he-IL" sz="3200" dirty="0">
                <a:latin typeface="David" panose="020E0502060401010101" pitchFamily="34" charset="-79"/>
                <a:cs typeface="David" panose="020E0502060401010101" pitchFamily="34" charset="-79"/>
              </a:rPr>
              <a:t>התייחסו לעצת אחיתופל? </a:t>
            </a:r>
          </a:p>
        </p:txBody>
      </p:sp>
      <p:sp>
        <p:nvSpPr>
          <p:cNvPr id="6" name="TextBox 5"/>
          <p:cNvSpPr txBox="1"/>
          <p:nvPr/>
        </p:nvSpPr>
        <p:spPr>
          <a:xfrm>
            <a:off x="4438836" y="489538"/>
            <a:ext cx="4853354" cy="707886"/>
          </a:xfrm>
          <a:prstGeom prst="rect">
            <a:avLst/>
          </a:prstGeom>
          <a:solidFill>
            <a:schemeClr val="accent6">
              <a:lumMod val="60000"/>
              <a:lumOff val="40000"/>
            </a:schemeClr>
          </a:solidFill>
          <a:ln w="38100">
            <a:solidFill>
              <a:schemeClr val="tx1"/>
            </a:solidFill>
          </a:ln>
        </p:spPr>
        <p:txBody>
          <a:bodyPr wrap="square" rtlCol="1">
            <a:spAutoFit/>
          </a:bodyPr>
          <a:lstStyle/>
          <a:p>
            <a:r>
              <a:rPr lang="he-IL" sz="4000" b="1" dirty="0" smtClean="0">
                <a:latin typeface="David" panose="020E0502060401010101" pitchFamily="34" charset="-79"/>
                <a:cs typeface="David" panose="020E0502060401010101" pitchFamily="34" charset="-79"/>
              </a:rPr>
              <a:t>שאלות חזרה על הפרק:</a:t>
            </a:r>
            <a:endParaRPr lang="he-IL" sz="40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89567038"/>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26450</TotalTime>
  <Words>1508</Words>
  <Application>Microsoft Office PowerPoint</Application>
  <PresentationFormat>מסך רחב</PresentationFormat>
  <Paragraphs>86</Paragraphs>
  <Slides>14</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14</vt:i4>
      </vt:variant>
    </vt:vector>
  </HeadingPairs>
  <TitlesOfParts>
    <vt:vector size="20" baseType="lpstr">
      <vt:lpstr>Arial</vt:lpstr>
      <vt:lpstr>Calibri</vt:lpstr>
      <vt:lpstr>Calibri Light</vt:lpstr>
      <vt:lpstr>David</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39</cp:revision>
  <dcterms:created xsi:type="dcterms:W3CDTF">2025-01-06T11:38:20Z</dcterms:created>
  <dcterms:modified xsi:type="dcterms:W3CDTF">2025-02-08T22:46:32Z</dcterms:modified>
</cp:coreProperties>
</file>