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70" r:id="rId8"/>
    <p:sldId id="262" r:id="rId9"/>
    <p:sldId id="263" r:id="rId10"/>
    <p:sldId id="264" r:id="rId11"/>
    <p:sldId id="265" r:id="rId12"/>
    <p:sldId id="266" r:id="rId13"/>
    <p:sldId id="267" r:id="rId14"/>
    <p:sldId id="271" r:id="rId15"/>
    <p:sldId id="268" r:id="rId16"/>
    <p:sldId id="269" r:id="rId17"/>
    <p:sldId id="272" r:id="rId18"/>
    <p:sldId id="276" r:id="rId19"/>
    <p:sldId id="273" r:id="rId20"/>
    <p:sldId id="274" r:id="rId21"/>
    <p:sldId id="275" r:id="rId22"/>
    <p:sldId id="277" r:id="rId23"/>
    <p:sldId id="278" r:id="rId2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0" d="100"/>
          <a:sy n="70"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3089304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1513294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4225054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506441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3901183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2117720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4061413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3259534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1205350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752965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EC5FC0AB-7013-4003-8B68-739512A7D921}" type="datetimeFigureOut">
              <a:rPr lang="he-IL" smtClean="0"/>
              <a:t>ט"ז/אייר/תשפ"ד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808B30-7198-4537-8B53-9755923A99BD}" type="slidenum">
              <a:rPr lang="he-IL" smtClean="0"/>
              <a:t>‹#›</a:t>
            </a:fld>
            <a:endParaRPr lang="he-IL"/>
          </a:p>
        </p:txBody>
      </p:sp>
    </p:spTree>
    <p:extLst>
      <p:ext uri="{BB962C8B-B14F-4D97-AF65-F5344CB8AC3E}">
        <p14:creationId xmlns:p14="http://schemas.microsoft.com/office/powerpoint/2010/main" val="282964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C5FC0AB-7013-4003-8B68-739512A7D921}" type="datetimeFigureOut">
              <a:rPr lang="he-IL" smtClean="0"/>
              <a:t>ט"ז/אייר/תשפ"ד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4808B30-7198-4537-8B53-9755923A99BD}" type="slidenum">
              <a:rPr lang="he-IL" smtClean="0"/>
              <a:t>‹#›</a:t>
            </a:fld>
            <a:endParaRPr lang="he-IL"/>
          </a:p>
        </p:txBody>
      </p:sp>
    </p:spTree>
    <p:extLst>
      <p:ext uri="{BB962C8B-B14F-4D97-AF65-F5344CB8AC3E}">
        <p14:creationId xmlns:p14="http://schemas.microsoft.com/office/powerpoint/2010/main" val="3346804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4.wdp"/><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microsoft.com/office/2007/relationships/hdphoto" Target="../media/hdphoto6.wdp"/></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6" Type="http://schemas.microsoft.com/office/2007/relationships/hdphoto" Target="../media/hdphoto9.wdp"/><Relationship Id="rId5" Type="http://schemas.openxmlformats.org/officeDocument/2006/relationships/image" Target="../media/image23.png"/><Relationship Id="rId4" Type="http://schemas.microsoft.com/office/2007/relationships/hdphoto" Target="../media/hdphoto8.wdp"/></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microsoft.com/office/2007/relationships/hdphoto" Target="../media/hdphoto10.wdp"/></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31.png"/><Relationship Id="rId4" Type="http://schemas.microsoft.com/office/2007/relationships/hdphoto" Target="../media/hdphoto11.wdp"/></Relationships>
</file>

<file path=ppt/slides/_rels/slide18.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13.wdp"/><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93576" y="97808"/>
            <a:ext cx="5199797" cy="1446550"/>
          </a:xfrm>
          <a:prstGeom prst="rect">
            <a:avLst/>
          </a:prstGeom>
          <a:solidFill>
            <a:schemeClr val="accent2">
              <a:lumMod val="60000"/>
              <a:lumOff val="40000"/>
            </a:schemeClr>
          </a:solidFill>
          <a:ln w="38100">
            <a:solidFill>
              <a:schemeClr val="tx1"/>
            </a:solidFill>
          </a:ln>
        </p:spPr>
        <p:txBody>
          <a:bodyPr wrap="square" rtlCol="1">
            <a:spAutoFit/>
          </a:bodyPr>
          <a:lstStyle/>
          <a:p>
            <a:pPr algn="ctr"/>
            <a:r>
              <a:rPr lang="he-IL" sz="4400" b="1" dirty="0" smtClean="0">
                <a:latin typeface="David" panose="020E0502060401010101" pitchFamily="34" charset="-79"/>
                <a:cs typeface="David" panose="020E0502060401010101" pitchFamily="34" charset="-79"/>
              </a:rPr>
              <a:t>שמואל ב' פרק טו':</a:t>
            </a:r>
          </a:p>
          <a:p>
            <a:pPr algn="ctr"/>
            <a:r>
              <a:rPr lang="he-IL" sz="4400" b="1" dirty="0" smtClean="0">
                <a:latin typeface="David" panose="020E0502060401010101" pitchFamily="34" charset="-79"/>
                <a:cs typeface="David" panose="020E0502060401010101" pitchFamily="34" charset="-79"/>
              </a:rPr>
              <a:t>מרד והמלכת אבשלום</a:t>
            </a:r>
            <a:endParaRPr lang="he-IL" sz="4400" b="1" dirty="0">
              <a:latin typeface="David" panose="020E0502060401010101" pitchFamily="34" charset="-79"/>
              <a:cs typeface="David" panose="020E0502060401010101" pitchFamily="34" charset="-79"/>
            </a:endParaRPr>
          </a:p>
        </p:txBody>
      </p:sp>
      <p:sp>
        <p:nvSpPr>
          <p:cNvPr id="5" name="TextBox 4"/>
          <p:cNvSpPr txBox="1"/>
          <p:nvPr/>
        </p:nvSpPr>
        <p:spPr>
          <a:xfrm>
            <a:off x="5281685" y="1928884"/>
            <a:ext cx="6812508" cy="4524315"/>
          </a:xfrm>
          <a:prstGeom prst="rect">
            <a:avLst/>
          </a:prstGeom>
          <a:solidFill>
            <a:schemeClr val="accent1">
              <a:lumMod val="40000"/>
              <a:lumOff val="60000"/>
            </a:schemeClr>
          </a:solidFill>
          <a:ln w="38100">
            <a:solidFill>
              <a:schemeClr val="tx1"/>
            </a:solidFill>
          </a:ln>
          <a:scene3d>
            <a:camera prst="isometricOffAxis2Left"/>
            <a:lightRig rig="threePt" dir="t"/>
          </a:scene3d>
        </p:spPr>
        <p:txBody>
          <a:bodyPr wrap="square" rtlCol="1">
            <a:spAutoFit/>
          </a:bodyPr>
          <a:lstStyle/>
          <a:p>
            <a:r>
              <a:rPr lang="he-IL" sz="3600" dirty="0" smtClean="0">
                <a:latin typeface="David" panose="020E0502060401010101" pitchFamily="34" charset="-79"/>
                <a:cs typeface="David" panose="020E0502060401010101" pitchFamily="34" charset="-79"/>
              </a:rPr>
              <a:t>לאחר שחזר אבשלום וניפגש עם אביו המלך דוד והתפייסו. התחיל אבשלום לתכנן את המרד הגדול נגד המלך דוד</a:t>
            </a:r>
          </a:p>
          <a:p>
            <a:r>
              <a:rPr lang="he-IL" sz="3600" b="1" u="sng" dirty="0" smtClean="0">
                <a:latin typeface="David" panose="020E0502060401010101" pitchFamily="34" charset="-79"/>
                <a:cs typeface="David" panose="020E0502060401010101" pitchFamily="34" charset="-79"/>
              </a:rPr>
              <a:t>"מרד"- </a:t>
            </a:r>
            <a:r>
              <a:rPr lang="he-IL" sz="3600" dirty="0" smtClean="0">
                <a:latin typeface="David" panose="020E0502060401010101" pitchFamily="34" charset="-79"/>
                <a:cs typeface="David" panose="020E0502060401010101" pitchFamily="34" charset="-79"/>
              </a:rPr>
              <a:t>אבשלום רצה למלוך במקום דוד, אך הוא ידע שאין לו אפשרות לבוא פתאום ולמלוך, אלא צריך לעשות זאת בכמה שלבים ...ועל כך נראה בפרק שלנו היום:</a:t>
            </a:r>
            <a:endParaRPr lang="he-IL" sz="3600" dirty="0">
              <a:latin typeface="David" panose="020E0502060401010101" pitchFamily="34" charset="-79"/>
              <a:cs typeface="David" panose="020E0502060401010101" pitchFamily="34" charset="-79"/>
            </a:endParaRPr>
          </a:p>
        </p:txBody>
      </p:sp>
      <p:pic>
        <p:nvPicPr>
          <p:cNvPr id="8" name="תמונה 7"/>
          <p:cNvPicPr>
            <a:picLocks noChangeAspect="1"/>
          </p:cNvPicPr>
          <p:nvPr/>
        </p:nvPicPr>
        <p:blipFill>
          <a:blip r:embed="rId2">
            <a:extLst>
              <a:ext uri="{BEBA8EAE-BF5A-486C-A8C5-ECC9F3942E4B}">
                <a14:imgProps xmlns:a14="http://schemas.microsoft.com/office/drawing/2010/main">
                  <a14:imgLayer r:embed="rId3">
                    <a14:imgEffect>
                      <a14:backgroundRemoval t="0" b="99444" l="556" r="97778"/>
                    </a14:imgEffect>
                  </a14:imgLayer>
                </a14:imgProps>
              </a:ext>
            </a:extLst>
          </a:blip>
          <a:stretch>
            <a:fillRect/>
          </a:stretch>
        </p:blipFill>
        <p:spPr>
          <a:xfrm>
            <a:off x="-108328" y="1744254"/>
            <a:ext cx="4074709" cy="4074709"/>
          </a:xfrm>
          <a:prstGeom prst="rect">
            <a:avLst/>
          </a:prstGeom>
        </p:spPr>
      </p:pic>
      <p:sp>
        <p:nvSpPr>
          <p:cNvPr id="6" name="TextBox 5"/>
          <p:cNvSpPr txBox="1"/>
          <p:nvPr/>
        </p:nvSpPr>
        <p:spPr>
          <a:xfrm>
            <a:off x="652960" y="4668713"/>
            <a:ext cx="2552132" cy="2062103"/>
          </a:xfrm>
          <a:prstGeom prst="rect">
            <a:avLst/>
          </a:prstGeom>
          <a:noFill/>
          <a:ln w="38100">
            <a:noFill/>
          </a:ln>
        </p:spPr>
        <p:txBody>
          <a:bodyPr wrap="square" rtlCol="1">
            <a:spAutoFit/>
          </a:bodyPr>
          <a:lstStyle/>
          <a:p>
            <a:pPr algn="ctr"/>
            <a:r>
              <a:rPr lang="he-IL" sz="3200" dirty="0" smtClean="0">
                <a:latin typeface="David" panose="020E0502060401010101" pitchFamily="34" charset="-79"/>
                <a:cs typeface="David" panose="020E0502060401010101" pitchFamily="34" charset="-79"/>
              </a:rPr>
              <a:t>קדימה בואו נתחיל לצלול לתוך הפרק.. פסוק א'...</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55038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44522" y="946245"/>
            <a:ext cx="4924565" cy="206210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שלב ראשון: </a:t>
            </a:r>
            <a:r>
              <a:rPr lang="he-IL" sz="3200" dirty="0" smtClean="0">
                <a:latin typeface="David" panose="020E0502060401010101" pitchFamily="34" charset="-79"/>
                <a:cs typeface="David" panose="020E0502060401010101" pitchFamily="34" charset="-79"/>
              </a:rPr>
              <a:t>לאחר שהתפייס עם אביו הכין לו מרכבה מפוארת רתומה לסוסים ועוד 50 איש רצים לפני המרכבה שלו.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109182" y="150126"/>
            <a:ext cx="11859905" cy="584775"/>
          </a:xfrm>
          <a:prstGeom prst="rect">
            <a:avLst/>
          </a:prstGeom>
          <a:solidFill>
            <a:schemeClr val="accent3">
              <a:lumMod val="60000"/>
              <a:lumOff val="40000"/>
            </a:schemeClr>
          </a:solidFill>
        </p:spPr>
        <p:txBody>
          <a:bodyPr wrap="square">
            <a:spAutoFit/>
          </a:bodyPr>
          <a:lstStyle/>
          <a:p>
            <a:r>
              <a:rPr lang="he-IL" sz="3200" dirty="0" smtClean="0">
                <a:latin typeface="David" panose="020E0502060401010101" pitchFamily="34" charset="-79"/>
                <a:cs typeface="David" panose="020E0502060401010101" pitchFamily="34" charset="-79"/>
              </a:rPr>
              <a:t>א וַֽיְהִי֙ </a:t>
            </a:r>
            <a:r>
              <a:rPr lang="he-IL" sz="3200" dirty="0" err="1" smtClean="0">
                <a:latin typeface="David" panose="020E0502060401010101" pitchFamily="34" charset="-79"/>
                <a:cs typeface="David" panose="020E0502060401010101" pitchFamily="34" charset="-79"/>
              </a:rPr>
              <a:t>מֵאַ֣חֲרֵי</a:t>
            </a:r>
            <a:r>
              <a:rPr lang="he-IL" sz="3200" dirty="0" smtClean="0">
                <a:latin typeface="David" panose="020E0502060401010101" pitchFamily="34" charset="-79"/>
                <a:cs typeface="David" panose="020E0502060401010101" pitchFamily="34" charset="-79"/>
              </a:rPr>
              <a:t> כֵ֔ן וַיַּ֤עַשׂ לוֹ֙ אַבְשָׁל֔וֹם </a:t>
            </a:r>
            <a:r>
              <a:rPr lang="he-IL" sz="3200" b="1" dirty="0" smtClean="0">
                <a:latin typeface="David" panose="020E0502060401010101" pitchFamily="34" charset="-79"/>
                <a:cs typeface="David" panose="020E0502060401010101" pitchFamily="34" charset="-79"/>
              </a:rPr>
              <a:t>מֶרְכָּבָ֖ה וְסֻסִ֑ים וַֽחֲמִשִּׁ֥ים אִ֖ישׁ רָצִ֥ים לְפָנָֽיו</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3903260" y="4173800"/>
            <a:ext cx="7970292" cy="2554545"/>
          </a:xfrm>
          <a:prstGeom prst="rect">
            <a:avLst/>
          </a:prstGeom>
          <a:solidFill>
            <a:schemeClr val="accent6">
              <a:lumMod val="40000"/>
              <a:lumOff val="6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האנשים הללו שלקח אבשלום- </a:t>
            </a:r>
            <a:r>
              <a:rPr lang="he-IL" sz="3200" b="1" dirty="0" smtClean="0">
                <a:latin typeface="David" panose="020E0502060401010101" pitchFamily="34" charset="-79"/>
                <a:cs typeface="David" panose="020E0502060401010101" pitchFamily="34" charset="-79"/>
              </a:rPr>
              <a:t>הסיר מהם את הטחול שבגוף</a:t>
            </a:r>
            <a:r>
              <a:rPr lang="he-IL" sz="3200" dirty="0" smtClean="0">
                <a:latin typeface="David" panose="020E0502060401010101" pitchFamily="34" charset="-79"/>
                <a:cs typeface="David" panose="020E0502060401010101" pitchFamily="34" charset="-79"/>
              </a:rPr>
              <a:t> (ע"י סם) שכן הטחול מכביד ומקשה לרוץ. </a:t>
            </a:r>
          </a:p>
          <a:p>
            <a:r>
              <a:rPr lang="he-IL" sz="3200" dirty="0" smtClean="0">
                <a:latin typeface="David" panose="020E0502060401010101" pitchFamily="34" charset="-79"/>
                <a:cs typeface="David" panose="020E0502060401010101" pitchFamily="34" charset="-79"/>
              </a:rPr>
              <a:t>וכן </a:t>
            </a:r>
            <a:r>
              <a:rPr lang="he-IL" sz="3200" b="1" dirty="0" smtClean="0">
                <a:latin typeface="David" panose="020E0502060401010101" pitchFamily="34" charset="-79"/>
                <a:cs typeface="David" panose="020E0502060401010101" pitchFamily="34" charset="-79"/>
              </a:rPr>
              <a:t>הוריד להם את הבשר מכפות הרגליים</a:t>
            </a:r>
            <a:r>
              <a:rPr lang="he-IL" sz="3200" dirty="0" smtClean="0">
                <a:latin typeface="David" panose="020E0502060401010101" pitchFamily="34" charset="-79"/>
                <a:cs typeface="David" panose="020E0502060401010101" pitchFamily="34" charset="-79"/>
              </a:rPr>
              <a:t>, וכך הם דרכו עם העצם על הרצפה ולא הרגישו קוצים ואבנים</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341194" y="1118586"/>
            <a:ext cx="2973861" cy="3189358"/>
          </a:xfrm>
          <a:prstGeom prst="rect">
            <a:avLst/>
          </a:prstGeom>
        </p:spPr>
      </p:pic>
      <p:pic>
        <p:nvPicPr>
          <p:cNvPr id="7" name="תמונה 6"/>
          <p:cNvPicPr>
            <a:picLocks noChangeAspect="1"/>
          </p:cNvPicPr>
          <p:nvPr/>
        </p:nvPicPr>
        <p:blipFill>
          <a:blip r:embed="rId3"/>
          <a:stretch>
            <a:fillRect/>
          </a:stretch>
        </p:blipFill>
        <p:spPr>
          <a:xfrm>
            <a:off x="259057" y="4691629"/>
            <a:ext cx="3371247" cy="2036716"/>
          </a:xfrm>
          <a:prstGeom prst="rect">
            <a:avLst/>
          </a:prstGeom>
        </p:spPr>
      </p:pic>
      <p:pic>
        <p:nvPicPr>
          <p:cNvPr id="8" name="תמונה 7"/>
          <p:cNvPicPr>
            <a:picLocks noChangeAspect="1"/>
          </p:cNvPicPr>
          <p:nvPr/>
        </p:nvPicPr>
        <p:blipFill>
          <a:blip r:embed="rId4">
            <a:extLst>
              <a:ext uri="{BEBA8EAE-BF5A-486C-A8C5-ECC9F3942E4B}">
                <a14:imgProps xmlns:a14="http://schemas.microsoft.com/office/drawing/2010/main">
                  <a14:imgLayer r:embed="rId5">
                    <a14:imgEffect>
                      <a14:backgroundRemoval t="0" b="99556" l="0" r="98667"/>
                    </a14:imgEffect>
                  </a14:imgLayer>
                </a14:imgProps>
              </a:ext>
            </a:extLst>
          </a:blip>
          <a:stretch>
            <a:fillRect/>
          </a:stretch>
        </p:blipFill>
        <p:spPr>
          <a:xfrm>
            <a:off x="4285398" y="649067"/>
            <a:ext cx="3032290" cy="3032290"/>
          </a:xfrm>
          <a:prstGeom prst="rect">
            <a:avLst/>
          </a:prstGeom>
        </p:spPr>
      </p:pic>
      <p:cxnSp>
        <p:nvCxnSpPr>
          <p:cNvPr id="10" name="מחבר מרפקי 9"/>
          <p:cNvCxnSpPr/>
          <p:nvPr/>
        </p:nvCxnSpPr>
        <p:spPr>
          <a:xfrm rot="10800000">
            <a:off x="3217124" y="3378282"/>
            <a:ext cx="1809002" cy="1200526"/>
          </a:xfrm>
          <a:prstGeom prst="bentConnector3">
            <a:avLst/>
          </a:prstGeom>
          <a:ln>
            <a:headEnd type="triangle"/>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937334231"/>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inVertical)">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534" y="248467"/>
            <a:ext cx="6100549" cy="649408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ב. השלב השני- </a:t>
            </a:r>
            <a:r>
              <a:rPr lang="he-IL" sz="3200" dirty="0" smtClean="0">
                <a:latin typeface="David" panose="020E0502060401010101" pitchFamily="34" charset="-79"/>
                <a:cs typeface="David" panose="020E0502060401010101" pitchFamily="34" charset="-79"/>
              </a:rPr>
              <a:t>מידי בקר היה משכים אבשלום ועומד ליד השביל המוביל למקום משפט אצל דוד המלך. וכך היה נוהג- כל מי שהיה לו משפט והגיע לפני המלך לדון את דינו, היה אבשלום פונה אליו: מאיזו עיר אתה? (מראה התעניינות וחיבה) ועונה לו האיש: מעיר פלונית של שבט פלוני אני. </a:t>
            </a:r>
          </a:p>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לאחר שהיה אותו אדם מספר לאבשלום למה בא למשפט ואת טענותיו</a:t>
            </a:r>
            <a:r>
              <a:rPr lang="he-IL" sz="3200" dirty="0" smtClean="0">
                <a:latin typeface="David" panose="020E0502060401010101" pitchFamily="34" charset="-79"/>
                <a:cs typeface="David" panose="020E0502060401010101" pitchFamily="34" charset="-79"/>
              </a:rPr>
              <a:t>, אמר לו אבשלום- </a:t>
            </a:r>
            <a:r>
              <a:rPr lang="he-IL" sz="3200" b="1" dirty="0" smtClean="0">
                <a:latin typeface="David" panose="020E0502060401010101" pitchFamily="34" charset="-79"/>
                <a:cs typeface="David" panose="020E0502060401010101" pitchFamily="34" charset="-79"/>
              </a:rPr>
              <a:t>הטענות שלך צודקות, </a:t>
            </a:r>
            <a:r>
              <a:rPr lang="he-IL" sz="3200" dirty="0" smtClean="0">
                <a:latin typeface="David" panose="020E0502060401010101" pitchFamily="34" charset="-79"/>
                <a:cs typeface="David" panose="020E0502060401010101" pitchFamily="34" charset="-79"/>
              </a:rPr>
              <a:t>אבל לא תוכל לזכות בדין אצל המלך, שאין מי שישמע ויבין אותך כמו שאני.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305266" y="248467"/>
            <a:ext cx="5718412" cy="4031873"/>
          </a:xfrm>
          <a:prstGeom prst="rect">
            <a:avLst/>
          </a:prstGeom>
          <a:solidFill>
            <a:schemeClr val="accent1">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וְהִשְׁכִּים֙ אַבְשָׁל֔וֹם וְעָמַ֕ד </a:t>
            </a:r>
            <a:r>
              <a:rPr lang="he-IL" sz="3200" dirty="0" err="1" smtClean="0">
                <a:latin typeface="David" panose="020E0502060401010101" pitchFamily="34" charset="-79"/>
                <a:cs typeface="David" panose="020E0502060401010101" pitchFamily="34" charset="-79"/>
              </a:rPr>
              <a:t>עַל־יַ֖ד</a:t>
            </a:r>
            <a:r>
              <a:rPr lang="he-IL" sz="3200" dirty="0" smtClean="0">
                <a:latin typeface="David" panose="020E0502060401010101" pitchFamily="34" charset="-79"/>
                <a:cs typeface="David" panose="020E0502060401010101" pitchFamily="34" charset="-79"/>
              </a:rPr>
              <a:t> דֶּ֣רֶךְ הַשָּׁ֑עַר וַיְהִ֡י </a:t>
            </a:r>
            <a:r>
              <a:rPr lang="he-IL" sz="3200" dirty="0" err="1" smtClean="0">
                <a:latin typeface="David" panose="020E0502060401010101" pitchFamily="34" charset="-79"/>
                <a:cs typeface="David" panose="020E0502060401010101" pitchFamily="34" charset="-79"/>
              </a:rPr>
              <a:t>כָּל־הָאִ֣יש</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אֲשֶֽׁר־יִֽהְיֶה־לּוֹ־רִיב</a:t>
            </a:r>
            <a:r>
              <a:rPr lang="he-IL" sz="3200" dirty="0" smtClean="0">
                <a:latin typeface="David" panose="020E0502060401010101" pitchFamily="34" charset="-79"/>
                <a:cs typeface="David" panose="020E0502060401010101" pitchFamily="34" charset="-79"/>
              </a:rPr>
              <a:t>֩ לָב֨וֹא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לַמִּשְׁפָּ֗ט וַיִּקְרָ֨א אַבְשָׁל֤וֹם אֵלָיו֙ </a:t>
            </a:r>
            <a:r>
              <a:rPr lang="he-IL" sz="3200" b="1" dirty="0" smtClean="0">
                <a:latin typeface="David" panose="020E0502060401010101" pitchFamily="34" charset="-79"/>
                <a:cs typeface="David" panose="020E0502060401010101" pitchFamily="34" charset="-79"/>
              </a:rPr>
              <a:t>וַיֹּ֗אמֶר </a:t>
            </a:r>
            <a:r>
              <a:rPr lang="he-IL" sz="3200" b="1" dirty="0" err="1" smtClean="0">
                <a:latin typeface="David" panose="020E0502060401010101" pitchFamily="34" charset="-79"/>
                <a:cs typeface="David" panose="020E0502060401010101" pitchFamily="34" charset="-79"/>
              </a:rPr>
              <a:t>אֵֽי־מִזֶּ֥ה</a:t>
            </a:r>
            <a:r>
              <a:rPr lang="he-IL" sz="3200" b="1" dirty="0" smtClean="0">
                <a:latin typeface="David" panose="020E0502060401010101" pitchFamily="34" charset="-79"/>
                <a:cs typeface="David" panose="020E0502060401010101" pitchFamily="34" charset="-79"/>
              </a:rPr>
              <a:t> עִיר֙ אַ֔תָּה </a:t>
            </a:r>
            <a:r>
              <a:rPr lang="he-IL" sz="3200" dirty="0" smtClean="0">
                <a:latin typeface="David" panose="020E0502060401010101" pitchFamily="34" charset="-79"/>
                <a:cs typeface="David" panose="020E0502060401010101" pitchFamily="34" charset="-79"/>
              </a:rPr>
              <a:t>וַיֹּ֕אמֶר מֵֽאַחַ֥ד </a:t>
            </a:r>
            <a:r>
              <a:rPr lang="he-IL" sz="3200" dirty="0" err="1" smtClean="0">
                <a:latin typeface="David" panose="020E0502060401010101" pitchFamily="34" charset="-79"/>
                <a:cs typeface="David" panose="020E0502060401010101" pitchFamily="34" charset="-79"/>
              </a:rPr>
              <a:t>שִׁבְטֵֽי־יִשְׂרָאֵ֖ל</a:t>
            </a:r>
            <a:r>
              <a:rPr lang="he-IL" sz="3200" dirty="0" smtClean="0">
                <a:latin typeface="David" panose="020E0502060401010101" pitchFamily="34" charset="-79"/>
                <a:cs typeface="David" panose="020E0502060401010101" pitchFamily="34" charset="-79"/>
              </a:rPr>
              <a:t> עַבְדֶּֽךָ׃ </a:t>
            </a:r>
          </a:p>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וַיֹּ֤אמֶר אֵלָיו֙ אַבְשָׁל֔וֹם </a:t>
            </a:r>
            <a:r>
              <a:rPr lang="he-IL" sz="3200" b="1" dirty="0" smtClean="0">
                <a:latin typeface="David" panose="020E0502060401010101" pitchFamily="34" charset="-79"/>
                <a:cs typeface="David" panose="020E0502060401010101" pitchFamily="34" charset="-79"/>
              </a:rPr>
              <a:t>רְאֵ֥ה דְבָרֶ֖יךָ טוֹבִ֣ים </a:t>
            </a:r>
            <a:r>
              <a:rPr lang="he-IL" sz="3200" b="1" dirty="0" err="1" smtClean="0">
                <a:latin typeface="David" panose="020E0502060401010101" pitchFamily="34" charset="-79"/>
                <a:cs typeface="David" panose="020E0502060401010101" pitchFamily="34" charset="-79"/>
              </a:rPr>
              <a:t>וּנְכֹחִ֑ים</a:t>
            </a:r>
            <a:r>
              <a:rPr lang="he-IL" sz="3200" dirty="0" smtClean="0">
                <a:latin typeface="David" panose="020E0502060401010101" pitchFamily="34" charset="-79"/>
                <a:cs typeface="David" panose="020E0502060401010101" pitchFamily="34" charset="-79"/>
              </a:rPr>
              <a:t> וְשֹׁמֵ֥עַ </a:t>
            </a:r>
            <a:r>
              <a:rPr lang="he-IL" sz="3200" dirty="0" err="1" smtClean="0">
                <a:latin typeface="David" panose="020E0502060401010101" pitchFamily="34" charset="-79"/>
                <a:cs typeface="David" panose="020E0502060401010101" pitchFamily="34" charset="-79"/>
              </a:rPr>
              <a:t>אֵין־לְך</a:t>
            </a:r>
            <a:r>
              <a:rPr lang="he-IL" sz="3200" dirty="0" smtClean="0">
                <a:latin typeface="David" panose="020E0502060401010101" pitchFamily="34" charset="-79"/>
                <a:cs typeface="David" panose="020E0502060401010101" pitchFamily="34" charset="-79"/>
              </a:rPr>
              <a:t>ָ֖ מֵאֵ֥ת הַמֶּֽלֶךְ׃</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6424044" y="4280340"/>
            <a:ext cx="4439575" cy="23604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52262720"/>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ircle(in)">
                                      <p:cBhvr>
                                        <p:cTn id="12"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6052" y="127378"/>
            <a:ext cx="5989090" cy="600164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ואז היה אומר אבשלום- אילו היו ממנים אותי לשופט בישראל, </a:t>
            </a:r>
            <a:r>
              <a:rPr lang="he-IL" sz="3200" b="1" dirty="0" smtClean="0">
                <a:latin typeface="David" panose="020E0502060401010101" pitchFamily="34" charset="-79"/>
                <a:cs typeface="David" panose="020E0502060401010101" pitchFamily="34" charset="-79"/>
              </a:rPr>
              <a:t>ואלי היה מגיע כל אדם</a:t>
            </a:r>
            <a:r>
              <a:rPr lang="he-IL" sz="3200" dirty="0" smtClean="0">
                <a:latin typeface="David" panose="020E0502060401010101" pitchFamily="34" charset="-79"/>
                <a:cs typeface="David" panose="020E0502060401010101" pitchFamily="34" charset="-79"/>
              </a:rPr>
              <a:t> שיש לו דין, תביעות וטענות והייתי דן אותו בצדק. </a:t>
            </a:r>
          </a:p>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וכאשר היה ניגש אדם אליו לכבד אותו ולהשתחוות לפניו כראוי לבן מלך. היה אבשלום שולח ידו להקימו, והיה אוחז בו ונושק לו. (כמצוי בן אוהבים). </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וכך נהג לעשות ולומר לכל אדם מישראל שבא לפני המלך למשפט, </a:t>
            </a:r>
            <a:r>
              <a:rPr lang="he-IL" sz="3200" b="1" dirty="0" smtClean="0">
                <a:latin typeface="David" panose="020E0502060401010101" pitchFamily="34" charset="-79"/>
                <a:cs typeface="David" panose="020E0502060401010101" pitchFamily="34" charset="-79"/>
              </a:rPr>
              <a:t>וכך גנב אבשלום בשקריו וחנופתו את ליבם של ישראל </a:t>
            </a:r>
            <a:r>
              <a:rPr lang="he-IL" sz="3200" dirty="0" smtClean="0">
                <a:latin typeface="David" panose="020E0502060401010101" pitchFamily="34" charset="-79"/>
                <a:cs typeface="David" panose="020E0502060401010101" pitchFamily="34" charset="-79"/>
              </a:rPr>
              <a:t>מאת המלך ולקחם אליו.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291618" y="236561"/>
            <a:ext cx="5677468" cy="4031873"/>
          </a:xfrm>
          <a:prstGeom prst="rect">
            <a:avLst/>
          </a:prstGeom>
          <a:solidFill>
            <a:schemeClr val="accent4">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וַיֹּ֨אמֶר֙ אַבְשָׁל֔וֹם </a:t>
            </a:r>
            <a:r>
              <a:rPr lang="he-IL" sz="3200" dirty="0" err="1" smtClean="0">
                <a:latin typeface="David" panose="020E0502060401010101" pitchFamily="34" charset="-79"/>
                <a:cs typeface="David" panose="020E0502060401010101" pitchFamily="34" charset="-79"/>
              </a:rPr>
              <a:t>מִֽי־יְשִׂמֵ֥נִי</a:t>
            </a:r>
            <a:r>
              <a:rPr lang="he-IL" sz="3200" dirty="0" smtClean="0">
                <a:latin typeface="David" panose="020E0502060401010101" pitchFamily="34" charset="-79"/>
                <a:cs typeface="David" panose="020E0502060401010101" pitchFamily="34" charset="-79"/>
              </a:rPr>
              <a:t> שֹׁפֵ֖ט בָּאָ֑רֶץ </a:t>
            </a:r>
            <a:r>
              <a:rPr lang="he-IL" sz="3200" b="1" dirty="0" smtClean="0">
                <a:latin typeface="David" panose="020E0502060401010101" pitchFamily="34" charset="-79"/>
                <a:cs typeface="David" panose="020E0502060401010101" pitchFamily="34" charset="-79"/>
              </a:rPr>
              <a:t>וְעָלַ֗י יָב֛וֹא </a:t>
            </a:r>
            <a:r>
              <a:rPr lang="he-IL" sz="3200" b="1" dirty="0" err="1" smtClean="0">
                <a:latin typeface="David" panose="020E0502060401010101" pitchFamily="34" charset="-79"/>
                <a:cs typeface="David" panose="020E0502060401010101" pitchFamily="34" charset="-79"/>
              </a:rPr>
              <a:t>כָּל־אִ֛יש</a:t>
            </a:r>
            <a:r>
              <a:rPr lang="he-IL" sz="3200" b="1"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אֲשֶֽׁר־יִֽהְיֶה־לּוֹ־רִ֥יב</a:t>
            </a:r>
            <a:r>
              <a:rPr lang="he-IL" sz="3200" dirty="0" smtClean="0">
                <a:latin typeface="David" panose="020E0502060401010101" pitchFamily="34" charset="-79"/>
                <a:cs typeface="David" panose="020E0502060401010101" pitchFamily="34" charset="-79"/>
              </a:rPr>
              <a:t> וּמִשְׁפָּ֖ט וְהִצְדַּקְתִּֽיו׃ </a:t>
            </a:r>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וְהָיָה֙ </a:t>
            </a:r>
            <a:r>
              <a:rPr lang="he-IL" sz="3200" dirty="0" err="1" smtClean="0">
                <a:latin typeface="David" panose="020E0502060401010101" pitchFamily="34" charset="-79"/>
                <a:cs typeface="David" panose="020E0502060401010101" pitchFamily="34" charset="-79"/>
              </a:rPr>
              <a:t>בִּקְרָב־אִ֔יש</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לְהִֽשְׁתַּחֲוֺ֖ת</a:t>
            </a:r>
            <a:r>
              <a:rPr lang="he-IL" sz="3200" dirty="0" smtClean="0">
                <a:latin typeface="David" panose="020E0502060401010101" pitchFamily="34" charset="-79"/>
                <a:cs typeface="David" panose="020E0502060401010101" pitchFamily="34" charset="-79"/>
              </a:rPr>
              <a:t> ל֑וֹ וְשָׁלַ֧ח </a:t>
            </a:r>
            <a:r>
              <a:rPr lang="he-IL" sz="3200" dirty="0" err="1" smtClean="0">
                <a:latin typeface="David" panose="020E0502060401010101" pitchFamily="34" charset="-79"/>
                <a:cs typeface="David" panose="020E0502060401010101" pitchFamily="34" charset="-79"/>
              </a:rPr>
              <a:t>אֶת־יָד֛ו</a:t>
            </a:r>
            <a:r>
              <a:rPr lang="he-IL" sz="3200" dirty="0" smtClean="0">
                <a:latin typeface="David" panose="020E0502060401010101" pitchFamily="34" charset="-79"/>
                <a:cs typeface="David" panose="020E0502060401010101" pitchFamily="34" charset="-79"/>
              </a:rPr>
              <a:t>ֹ וְהֶֽחֱזִ֥יק ל֖וֹ וְנָ֥שַׁק לֽוֹ׃ </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וַיַּ֨עַשׂ אַבְשָׁל֜וֹם כַּדָּבָ֤ר הַזֶּה֙ </a:t>
            </a:r>
            <a:r>
              <a:rPr lang="he-IL" sz="3200" dirty="0" err="1" smtClean="0">
                <a:latin typeface="David" panose="020E0502060401010101" pitchFamily="34" charset="-79"/>
                <a:cs typeface="David" panose="020E0502060401010101" pitchFamily="34" charset="-79"/>
              </a:rPr>
              <a:t>לְכָל־יִשְׂרָאֵ֔ל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אֲשֶׁר־יָבֹ֥או</a:t>
            </a:r>
            <a:r>
              <a:rPr lang="he-IL" sz="3200" dirty="0" smtClean="0">
                <a:latin typeface="David" panose="020E0502060401010101" pitchFamily="34" charset="-79"/>
                <a:cs typeface="David" panose="020E0502060401010101" pitchFamily="34" charset="-79"/>
              </a:rPr>
              <a:t>ּ לַמִּשְׁפָּ֖ט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וַיְגַנֵּב</a:t>
            </a:r>
            <a:r>
              <a:rPr lang="he-IL" sz="3200" b="1" dirty="0" smtClean="0">
                <a:latin typeface="David" panose="020E0502060401010101" pitchFamily="34" charset="-79"/>
                <a:cs typeface="David" panose="020E0502060401010101" pitchFamily="34" charset="-79"/>
              </a:rPr>
              <a:t>֙ אַבְשָׁל֔וֹם </a:t>
            </a:r>
            <a:r>
              <a:rPr lang="he-IL" sz="3200" b="1" dirty="0" err="1" smtClean="0">
                <a:latin typeface="David" panose="020E0502060401010101" pitchFamily="34" charset="-79"/>
                <a:cs typeface="David" panose="020E0502060401010101" pitchFamily="34" charset="-79"/>
              </a:rPr>
              <a:t>אֶת־לֵ֖ב</a:t>
            </a:r>
            <a:r>
              <a:rPr lang="he-IL" sz="3200" b="1" dirty="0" smtClean="0">
                <a:latin typeface="David" panose="020E0502060401010101" pitchFamily="34" charset="-79"/>
                <a:cs typeface="David" panose="020E0502060401010101" pitchFamily="34" charset="-79"/>
              </a:rPr>
              <a:t> אַנְשֵׁ֥י יִשְׂרָאֵֽל׃</a:t>
            </a:r>
            <a:endParaRPr lang="he-IL" sz="3200" b="1" dirty="0">
              <a:latin typeface="David" panose="020E0502060401010101" pitchFamily="34" charset="-79"/>
              <a:cs typeface="David" panose="020E0502060401010101" pitchFamily="34" charset="-79"/>
            </a:endParaRPr>
          </a:p>
        </p:txBody>
      </p:sp>
      <p:sp>
        <p:nvSpPr>
          <p:cNvPr id="4" name="TextBox 3"/>
          <p:cNvSpPr txBox="1"/>
          <p:nvPr/>
        </p:nvSpPr>
        <p:spPr>
          <a:xfrm>
            <a:off x="6227930" y="4535606"/>
            <a:ext cx="5964070" cy="2123658"/>
          </a:xfrm>
          <a:prstGeom prst="rect">
            <a:avLst/>
          </a:prstGeom>
          <a:solidFill>
            <a:schemeClr val="accent1">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נשים לב מה שעשה אבשלום אסור:</a:t>
            </a:r>
          </a:p>
          <a:p>
            <a:r>
              <a:rPr lang="he-IL" sz="2600" b="1" dirty="0" smtClean="0">
                <a:latin typeface="David" panose="020E0502060401010101" pitchFamily="34" charset="-79"/>
                <a:cs typeface="David" panose="020E0502060401010101" pitchFamily="34" charset="-79"/>
              </a:rPr>
              <a:t>א</a:t>
            </a:r>
            <a:r>
              <a:rPr lang="he-IL" sz="2600" dirty="0" smtClean="0">
                <a:latin typeface="David" panose="020E0502060401010101" pitchFamily="34" charset="-79"/>
                <a:cs typeface="David" panose="020E0502060401010101" pitchFamily="34" charset="-79"/>
              </a:rPr>
              <a:t>. ה' אסר על הדיין לשמוע רק אחד מבעלי הדין בשלי שהשני נמצא לפניו. </a:t>
            </a:r>
          </a:p>
          <a:p>
            <a:r>
              <a:rPr lang="he-IL" sz="2600" b="1" dirty="0" smtClean="0">
                <a:latin typeface="David" panose="020E0502060401010101" pitchFamily="34" charset="-79"/>
                <a:cs typeface="David" panose="020E0502060401010101" pitchFamily="34" charset="-79"/>
              </a:rPr>
              <a:t>ב</a:t>
            </a:r>
            <a:r>
              <a:rPr lang="he-IL" sz="2600" dirty="0" smtClean="0">
                <a:latin typeface="David" panose="020E0502060401010101" pitchFamily="34" charset="-79"/>
                <a:cs typeface="David" panose="020E0502060401010101" pitchFamily="34" charset="-79"/>
              </a:rPr>
              <a:t>. כאשר באים אליך בעלי הדין, יהיו בעיניך כרשעים, וכאן אבשלום כבר הצדיק והחניף לו.</a:t>
            </a:r>
            <a:endParaRPr lang="he-IL" sz="26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1343763" y="5992293"/>
            <a:ext cx="2054530" cy="865707"/>
          </a:xfrm>
          <a:prstGeom prst="rect">
            <a:avLst/>
          </a:prstGeom>
        </p:spPr>
      </p:pic>
    </p:spTree>
    <p:extLst>
      <p:ext uri="{BB962C8B-B14F-4D97-AF65-F5344CB8AC3E}">
        <p14:creationId xmlns:p14="http://schemas.microsoft.com/office/powerpoint/2010/main" val="12081678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0125" y="168322"/>
            <a:ext cx="6673755" cy="6124754"/>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ז. </a:t>
            </a:r>
            <a:r>
              <a:rPr lang="he-IL" sz="3200" dirty="0" smtClean="0">
                <a:latin typeface="David" panose="020E0502060401010101" pitchFamily="34" charset="-79"/>
                <a:cs typeface="David" panose="020E0502060401010101" pitchFamily="34" charset="-79"/>
              </a:rPr>
              <a:t>לאחר שעברו 40 שנה </a:t>
            </a:r>
            <a:r>
              <a:rPr lang="he-IL" sz="2400" dirty="0" smtClean="0">
                <a:latin typeface="David" panose="020E0502060401010101" pitchFamily="34" charset="-79"/>
                <a:cs typeface="David" panose="020E0502060401010101" pitchFamily="34" charset="-79"/>
              </a:rPr>
              <a:t>(מאז שביקשו משמואל שימליך עליהם מלך) </a:t>
            </a:r>
            <a:r>
              <a:rPr lang="he-IL" sz="3200" dirty="0" smtClean="0">
                <a:latin typeface="David" panose="020E0502060401010101" pitchFamily="34" charset="-79"/>
                <a:cs typeface="David" panose="020E0502060401010101" pitchFamily="34" charset="-79"/>
              </a:rPr>
              <a:t>אמר אבשלום לאביו דוד- אני רוצה ללכת עכשיו ולמלא את התחייבותי שהבטחתי להקריב לה' בעיר חברון, </a:t>
            </a:r>
            <a:r>
              <a:rPr lang="he-IL" sz="2800" dirty="0" smtClean="0">
                <a:latin typeface="David" panose="020E0502060401010101" pitchFamily="34" charset="-79"/>
                <a:cs typeface="David" panose="020E0502060401010101" pitchFamily="34" charset="-79"/>
              </a:rPr>
              <a:t>ששם יש במה ובאותו זמן היה מותר להקריב בבמות. </a:t>
            </a:r>
            <a:endParaRPr lang="he-IL" sz="3200" dirty="0" smtClean="0">
              <a:latin typeface="David" panose="020E0502060401010101" pitchFamily="34" charset="-79"/>
              <a:cs typeface="David" panose="020E0502060401010101" pitchFamily="34" charset="-79"/>
            </a:endParaRPr>
          </a:p>
          <a:p>
            <a:r>
              <a:rPr lang="he-IL" sz="2400" dirty="0" smtClean="0">
                <a:latin typeface="David" panose="020E0502060401010101" pitchFamily="34" charset="-79"/>
                <a:cs typeface="David" panose="020E0502060401010101" pitchFamily="34" charset="-79"/>
              </a:rPr>
              <a:t>{אבשלום רצה למרוד בדוד ולמלוך במקום שבו התחיל דוד למלוך בחברון}.</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כי נדרתי נדר שהייתי </a:t>
            </a:r>
            <a:r>
              <a:rPr lang="he-IL" sz="3200" dirty="0" err="1" smtClean="0">
                <a:latin typeface="David" panose="020E0502060401010101" pitchFamily="34" charset="-79"/>
                <a:cs typeface="David" panose="020E0502060401010101" pitchFamily="34" charset="-79"/>
              </a:rPr>
              <a:t>בגשור</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אם ה' יחזיר אותי לשבת בירושלים אקריב לו קורבנות.</a:t>
            </a:r>
          </a:p>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אמר לו דוד המלך- לך בשלום (בלי ערמומיות ומלחמה) וקם אבשלום והלך לחברון. </a:t>
            </a:r>
            <a:r>
              <a:rPr lang="he-IL" sz="2800" dirty="0" smtClean="0">
                <a:latin typeface="David" panose="020E0502060401010101" pitchFamily="34" charset="-79"/>
                <a:cs typeface="David" panose="020E0502060401010101" pitchFamily="34" charset="-79"/>
              </a:rPr>
              <a:t>(האומר "</a:t>
            </a:r>
            <a:r>
              <a:rPr lang="he-IL" sz="2800" b="1" dirty="0" smtClean="0">
                <a:latin typeface="David" panose="020E0502060401010101" pitchFamily="34" charset="-79"/>
                <a:cs typeface="David" panose="020E0502060401010101" pitchFamily="34" charset="-79"/>
              </a:rPr>
              <a:t>לך בשלום"- </a:t>
            </a:r>
            <a:r>
              <a:rPr lang="he-IL" sz="2800" dirty="0" smtClean="0">
                <a:latin typeface="David" panose="020E0502060401010101" pitchFamily="34" charset="-79"/>
                <a:cs typeface="David" panose="020E0502060401010101" pitchFamily="34" charset="-79"/>
              </a:rPr>
              <a:t>הלך ולא יחזור. "</a:t>
            </a:r>
            <a:r>
              <a:rPr lang="he-IL" sz="2800" b="1" dirty="0" smtClean="0">
                <a:latin typeface="David" panose="020E0502060401010101" pitchFamily="34" charset="-79"/>
                <a:cs typeface="David" panose="020E0502060401010101" pitchFamily="34" charset="-79"/>
              </a:rPr>
              <a:t>לך לשלום</a:t>
            </a:r>
            <a:r>
              <a:rPr lang="he-IL" sz="2800" dirty="0" smtClean="0">
                <a:latin typeface="David" panose="020E0502060401010101" pitchFamily="34" charset="-79"/>
                <a:cs typeface="David" panose="020E0502060401010101" pitchFamily="34" charset="-79"/>
              </a:rPr>
              <a:t>"- לך ותצליח)  </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6974006" y="168322"/>
            <a:ext cx="5063320" cy="4524315"/>
          </a:xfrm>
          <a:prstGeom prst="rect">
            <a:avLst/>
          </a:prstGeom>
          <a:solidFill>
            <a:schemeClr val="accent6">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וַיְהִ֕י מִקֵּ֖ץ אַרְבָּעִ֣ים שָׁנָ֑ה וַיֹּ֤אמֶר אַבְשָׁלוֹם֙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אֵ֣לְכָה</a:t>
            </a:r>
            <a:r>
              <a:rPr lang="he-IL" sz="3200" dirty="0" smtClean="0">
                <a:latin typeface="David" panose="020E0502060401010101" pitchFamily="34" charset="-79"/>
                <a:cs typeface="David" panose="020E0502060401010101" pitchFamily="34" charset="-79"/>
              </a:rPr>
              <a:t> נָּ֗א </a:t>
            </a:r>
            <a:r>
              <a:rPr lang="he-IL" sz="3200" b="1" dirty="0" smtClean="0">
                <a:latin typeface="David" panose="020E0502060401010101" pitchFamily="34" charset="-79"/>
                <a:cs typeface="David" panose="020E0502060401010101" pitchFamily="34" charset="-79"/>
              </a:rPr>
              <a:t>וַֽאֲשַׁלֵּ֛ם </a:t>
            </a:r>
            <a:r>
              <a:rPr lang="he-IL" sz="3200" b="1" dirty="0" err="1" smtClean="0">
                <a:latin typeface="David" panose="020E0502060401010101" pitchFamily="34" charset="-79"/>
                <a:cs typeface="David" panose="020E0502060401010101" pitchFamily="34" charset="-79"/>
              </a:rPr>
              <a:t>אֶת־נִדְרִ֛י</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אֲשֶׁר־נָדַ֥רְתִּי</a:t>
            </a:r>
            <a:r>
              <a:rPr lang="he-IL" sz="3200" b="1" dirty="0" smtClean="0">
                <a:latin typeface="David" panose="020E0502060401010101" pitchFamily="34" charset="-79"/>
                <a:cs typeface="David" panose="020E0502060401010101" pitchFamily="34" charset="-79"/>
              </a:rPr>
              <a:t> לַֽיהוָ֖ה בְּחֶבְרֽוֹן</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כִּי־נֵ֨דֶר</a:t>
            </a:r>
            <a:r>
              <a:rPr lang="he-IL" sz="3200" dirty="0" smtClean="0">
                <a:latin typeface="David" panose="020E0502060401010101" pitchFamily="34" charset="-79"/>
                <a:cs typeface="David" panose="020E0502060401010101" pitchFamily="34" charset="-79"/>
              </a:rPr>
              <a:t>֙ נָדַ֣ר עַבְדְּךָ֔ בְּשִׁבְתִּ֥י </a:t>
            </a:r>
            <a:r>
              <a:rPr lang="he-IL" sz="3200" dirty="0" err="1" smtClean="0">
                <a:latin typeface="David" panose="020E0502060401010101" pitchFamily="34" charset="-79"/>
                <a:cs typeface="David" panose="020E0502060401010101" pitchFamily="34" charset="-79"/>
              </a:rPr>
              <a:t>בִגְשׁ֛וּר</a:t>
            </a:r>
            <a:r>
              <a:rPr lang="he-IL" sz="3200" dirty="0" smtClean="0">
                <a:latin typeface="David" panose="020E0502060401010101" pitchFamily="34" charset="-79"/>
                <a:cs typeface="David" panose="020E0502060401010101" pitchFamily="34" charset="-79"/>
              </a:rPr>
              <a:t> בַּֽאֲרָ֖ם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אִם־ יָשׁ֨וֹב יְשִׁיבֵ֤נִי יְהוָה֙ יְר֣וּשָׁלִַ֔ם וְעָֽבַדְתִּ֖י </a:t>
            </a:r>
            <a:r>
              <a:rPr lang="he-IL" sz="3200" dirty="0" err="1" smtClean="0">
                <a:latin typeface="David" panose="020E0502060401010101" pitchFamily="34" charset="-79"/>
                <a:cs typeface="David" panose="020E0502060401010101" pitchFamily="34" charset="-79"/>
              </a:rPr>
              <a:t>אֶת־יְהוָֽה</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וַיֹּֽאמֶר־ל֥ו</a:t>
            </a:r>
            <a:r>
              <a:rPr lang="he-IL" sz="3200" dirty="0" smtClean="0">
                <a:latin typeface="David" panose="020E0502060401010101" pitchFamily="34" charset="-79"/>
                <a:cs typeface="David" panose="020E0502060401010101" pitchFamily="34" charset="-79"/>
              </a:rPr>
              <a:t>ֹ הַמֶּ֖לֶךְ </a:t>
            </a:r>
            <a:r>
              <a:rPr lang="he-IL" sz="3200" b="1" dirty="0" smtClean="0">
                <a:latin typeface="David" panose="020E0502060401010101" pitchFamily="34" charset="-79"/>
                <a:cs typeface="David" panose="020E0502060401010101" pitchFamily="34" charset="-79"/>
              </a:rPr>
              <a:t>לֵ֣ךְ בְּשָׁל֑וֹם </a:t>
            </a:r>
            <a:r>
              <a:rPr lang="he-IL" sz="3200" dirty="0" err="1" smtClean="0">
                <a:latin typeface="David" panose="020E0502060401010101" pitchFamily="34" charset="-79"/>
                <a:cs typeface="David" panose="020E0502060401010101" pitchFamily="34" charset="-79"/>
              </a:rPr>
              <a:t>וַיָּ֖קָם</a:t>
            </a:r>
            <a:r>
              <a:rPr lang="he-IL" sz="3200" dirty="0" smtClean="0">
                <a:latin typeface="David" panose="020E0502060401010101" pitchFamily="34" charset="-79"/>
                <a:cs typeface="David" panose="020E0502060401010101" pitchFamily="34" charset="-79"/>
              </a:rPr>
              <a:t> וַיֵּ֥לֶךְ </a:t>
            </a:r>
            <a:r>
              <a:rPr lang="he-IL" sz="3200" dirty="0" err="1" smtClean="0">
                <a:latin typeface="David" panose="020E0502060401010101" pitchFamily="34" charset="-79"/>
                <a:cs typeface="David" panose="020E0502060401010101" pitchFamily="34" charset="-79"/>
              </a:rPr>
              <a:t>חֶבְרֽוֹנָה</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6974006" y="4872251"/>
            <a:ext cx="3125337" cy="162519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72115562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barn(inVertical)">
                                      <p:cBhvr>
                                        <p:cTn id="19" dur="500"/>
                                        <p:tgtEl>
                                          <p:spTgt spid="5">
                                            <p:txEl>
                                              <p:pRg st="2" end="2"/>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arn(inVertical)">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7219666" y="168322"/>
            <a:ext cx="4844954" cy="3539430"/>
          </a:xfrm>
          <a:prstGeom prst="rect">
            <a:avLst/>
          </a:prstGeom>
          <a:solidFill>
            <a:schemeClr val="accent6">
              <a:lumMod val="40000"/>
              <a:lumOff val="60000"/>
            </a:schemeClr>
          </a:solidFill>
        </p:spPr>
        <p:txBody>
          <a:bodyPr wrap="square">
            <a:spAutoFit/>
          </a:bodyPr>
          <a:lstStyle/>
          <a:p>
            <a:r>
              <a:rPr lang="he-IL" sz="3200" b="1"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וַיִּשְׁלַ֤ח אַבְשָׁלוֹם֙ מְרַגְּלִ֔ים </a:t>
            </a:r>
            <a:r>
              <a:rPr lang="he-IL" sz="3200" dirty="0" err="1" smtClean="0">
                <a:latin typeface="David" panose="020E0502060401010101" pitchFamily="34" charset="-79"/>
                <a:cs typeface="David" panose="020E0502060401010101" pitchFamily="34" charset="-79"/>
              </a:rPr>
              <a:t>בְּכָל־שִׁבְטֵ֥י</a:t>
            </a:r>
            <a:r>
              <a:rPr lang="he-IL" sz="3200" dirty="0" smtClean="0">
                <a:latin typeface="David" panose="020E0502060401010101" pitchFamily="34" charset="-79"/>
                <a:cs typeface="David" panose="020E0502060401010101" pitchFamily="34" charset="-79"/>
              </a:rPr>
              <a:t> יִשְׂרָאֵ֖ל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כְּשָׁמְעֲכֶם֙ </a:t>
            </a:r>
            <a:r>
              <a:rPr lang="he-IL" sz="3200" dirty="0" err="1" smtClean="0">
                <a:latin typeface="David" panose="020E0502060401010101" pitchFamily="34" charset="-79"/>
                <a:cs typeface="David" panose="020E0502060401010101" pitchFamily="34" charset="-79"/>
              </a:rPr>
              <a:t>אֶת־ק֣וֹל</a:t>
            </a:r>
            <a:r>
              <a:rPr lang="he-IL" sz="3200" dirty="0" smtClean="0">
                <a:latin typeface="David" panose="020E0502060401010101" pitchFamily="34" charset="-79"/>
                <a:cs typeface="David" panose="020E0502060401010101" pitchFamily="34" charset="-79"/>
              </a:rPr>
              <a:t> הַשֹּׁפָ֔ר וַֽאֲמַרְתֶּ֕ם </a:t>
            </a:r>
            <a:r>
              <a:rPr lang="he-IL" sz="3200" b="1" dirty="0" smtClean="0">
                <a:latin typeface="David" panose="020E0502060401010101" pitchFamily="34" charset="-79"/>
                <a:cs typeface="David" panose="020E0502060401010101" pitchFamily="34" charset="-79"/>
              </a:rPr>
              <a:t>מָלַ֥ךְ אַבְשָׁל֖וֹם בְּחֶבְרֽוֹן׃ </a:t>
            </a:r>
          </a:p>
          <a:p>
            <a:r>
              <a:rPr lang="he-IL" sz="3200" b="1"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וְאֶת־אַבְשָׁל֗וֹם</a:t>
            </a:r>
            <a:r>
              <a:rPr lang="he-IL" sz="3200" dirty="0" smtClean="0">
                <a:latin typeface="David" panose="020E0502060401010101" pitchFamily="34" charset="-79"/>
                <a:cs typeface="David" panose="020E0502060401010101" pitchFamily="34" charset="-79"/>
              </a:rPr>
              <a:t> הָֽלְכ֞וּ מָאתַ֤יִם אִישׁ֙ מִיר֣וּשָׁלִַ֔ם קְרֻאִ֖ים וְהֹֽלְכִ֣ים </a:t>
            </a:r>
            <a:r>
              <a:rPr lang="he-IL" sz="3200" dirty="0" err="1" smtClean="0">
                <a:latin typeface="David" panose="020E0502060401010101" pitchFamily="34" charset="-79"/>
                <a:cs typeface="David" panose="020E0502060401010101" pitchFamily="34" charset="-79"/>
              </a:rPr>
              <a:t>לְתֻמָּ֑ם</a:t>
            </a:r>
            <a:r>
              <a:rPr lang="he-IL" sz="3200" dirty="0" smtClean="0">
                <a:latin typeface="David" panose="020E0502060401010101" pitchFamily="34" charset="-79"/>
                <a:cs typeface="David" panose="020E0502060401010101" pitchFamily="34" charset="-79"/>
              </a:rPr>
              <a:t> וְלֹ֥א יָֽדְע֖וּ כָּל־דָּבָֽר׃</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150125" y="168322"/>
            <a:ext cx="6864823" cy="403187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 </a:t>
            </a:r>
            <a:r>
              <a:rPr lang="he-IL" sz="3200" dirty="0" smtClean="0">
                <a:latin typeface="David" panose="020E0502060401010101" pitchFamily="34" charset="-79"/>
                <a:cs typeface="David" panose="020E0502060401010101" pitchFamily="34" charset="-79"/>
              </a:rPr>
              <a:t>אבשלום שלח בסתר שליחים (קודם הליכתו לחברון) ואמר להם- כאשר תשמעו את תקיעות השופר, אל תפחדו. כי התקיעה באה לומר שאבשלום מלך במקום אביו בחברון. וכך תכריזו לכולם.</a:t>
            </a: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ועם אבשלום הלכו 200 ראשי </a:t>
            </a:r>
            <a:r>
              <a:rPr lang="he-IL" sz="3200" dirty="0" err="1" smtClean="0">
                <a:latin typeface="David" panose="020E0502060401010101" pitchFamily="34" charset="-79"/>
                <a:cs typeface="David" panose="020E0502060401010101" pitchFamily="34" charset="-79"/>
              </a:rPr>
              <a:t>סנהדראות</a:t>
            </a:r>
            <a:r>
              <a:rPr lang="he-IL" sz="3200" dirty="0" smtClean="0">
                <a:latin typeface="David" panose="020E0502060401010101" pitchFamily="34" charset="-79"/>
                <a:cs typeface="David" panose="020E0502060401010101" pitchFamily="34" charset="-79"/>
              </a:rPr>
              <a:t>, שהוזמנו על ידו לזבח והצטרפו בתום לב בלי שידעו את מזימת אבשלום.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5049672" y="4358185"/>
            <a:ext cx="7014948" cy="236988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"כיצד הצטרפו 200 איש לאבשלום"? </a:t>
            </a:r>
          </a:p>
          <a:p>
            <a:r>
              <a:rPr lang="he-IL" sz="2800" dirty="0" smtClean="0">
                <a:latin typeface="David" panose="020E0502060401010101" pitchFamily="34" charset="-79"/>
                <a:cs typeface="David" panose="020E0502060401010101" pitchFamily="34" charset="-79"/>
              </a:rPr>
              <a:t>דוד כתב לאבשלום מכתב שבו מצווה על 2 אנשים להתלוות לאבשלום. אבשלום לקח את המכתב ועבר מזוג לזוג והראה להם את המכתב וכך הלכו </a:t>
            </a:r>
            <a:r>
              <a:rPr lang="he-IL" sz="2800" dirty="0" err="1" smtClean="0">
                <a:latin typeface="David" panose="020E0502060401010101" pitchFamily="34" charset="-79"/>
                <a:cs typeface="David" panose="020E0502060401010101" pitchFamily="34" charset="-79"/>
              </a:rPr>
              <a:t>איתו</a:t>
            </a:r>
            <a:r>
              <a:rPr lang="he-IL" sz="2800" dirty="0" smtClean="0">
                <a:latin typeface="David" panose="020E0502060401010101" pitchFamily="34" charset="-79"/>
                <a:cs typeface="David" panose="020E0502060401010101" pitchFamily="34" charset="-79"/>
              </a:rPr>
              <a:t> 200 איש ללא שום ידיעה מהמזימה של אבשלום</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(רש"י)</a:t>
            </a:r>
            <a:endParaRPr lang="he-IL" sz="28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96407" y="4239304"/>
            <a:ext cx="2977699" cy="2977699"/>
          </a:xfrm>
          <a:prstGeom prst="rect">
            <a:avLst/>
          </a:prstGeom>
        </p:spPr>
      </p:pic>
      <p:sp>
        <p:nvSpPr>
          <p:cNvPr id="8" name="TextBox 7"/>
          <p:cNvSpPr txBox="1"/>
          <p:nvPr/>
        </p:nvSpPr>
        <p:spPr>
          <a:xfrm>
            <a:off x="42808" y="3789161"/>
            <a:ext cx="2184884" cy="1938992"/>
          </a:xfrm>
          <a:prstGeom prst="rect">
            <a:avLst/>
          </a:prstGeom>
          <a:solidFill>
            <a:schemeClr val="accent5">
              <a:lumMod val="60000"/>
              <a:lumOff val="40000"/>
            </a:schemeClr>
          </a:solidFill>
          <a:scene3d>
            <a:camera prst="perspectiveHeroicExtremeLeftFacing"/>
            <a:lightRig rig="threePt" dir="t"/>
          </a:scene3d>
        </p:spPr>
        <p:txBody>
          <a:bodyPr wrap="square" rtlCol="1">
            <a:spAutoFit/>
          </a:bodyPr>
          <a:lstStyle/>
          <a:p>
            <a:r>
              <a:rPr lang="he-IL" sz="2400" dirty="0" smtClean="0">
                <a:latin typeface="David" panose="020E0502060401010101" pitchFamily="34" charset="-79"/>
                <a:cs typeface="David" panose="020E0502060401010101" pitchFamily="34" charset="-79"/>
              </a:rPr>
              <a:t>אבשלום יוצא לדרך לחברון הצטרפו אליו 2 אנשים </a:t>
            </a:r>
            <a:r>
              <a:rPr lang="he-IL" sz="2400" dirty="0" err="1" smtClean="0">
                <a:latin typeface="David" panose="020E0502060401010101" pitchFamily="34" charset="-79"/>
                <a:cs typeface="David" panose="020E0502060401010101" pitchFamily="34" charset="-79"/>
              </a:rPr>
              <a:t>ללוותו</a:t>
            </a:r>
            <a:r>
              <a:rPr lang="he-IL" sz="2400" dirty="0" smtClean="0">
                <a:latin typeface="David" panose="020E0502060401010101" pitchFamily="34" charset="-79"/>
                <a:cs typeface="David" panose="020E0502060401010101" pitchFamily="34" charset="-79"/>
              </a:rPr>
              <a:t> לשם..</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11344092"/>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ircle(in)">
                                      <p:cBhvr>
                                        <p:cTn id="14" dur="2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740648" y="121910"/>
            <a:ext cx="4854933" cy="6504996"/>
          </a:xfrm>
          <a:prstGeom prst="rect">
            <a:avLst/>
          </a:prstGeom>
        </p:spPr>
      </p:pic>
      <p:pic>
        <p:nvPicPr>
          <p:cNvPr id="3" name="תמונה 2"/>
          <p:cNvPicPr>
            <a:picLocks noChangeAspect="1"/>
          </p:cNvPicPr>
          <p:nvPr/>
        </p:nvPicPr>
        <p:blipFill>
          <a:blip r:embed="rId3"/>
          <a:stretch>
            <a:fillRect/>
          </a:stretch>
        </p:blipFill>
        <p:spPr>
          <a:xfrm>
            <a:off x="2058748" y="4861248"/>
            <a:ext cx="1414395" cy="902286"/>
          </a:xfrm>
          <a:prstGeom prst="rect">
            <a:avLst/>
          </a:prstGeom>
        </p:spPr>
      </p:pic>
      <p:pic>
        <p:nvPicPr>
          <p:cNvPr id="4" name="תמונה 3"/>
          <p:cNvPicPr>
            <a:picLocks noChangeAspect="1"/>
          </p:cNvPicPr>
          <p:nvPr/>
        </p:nvPicPr>
        <p:blipFill>
          <a:blip r:embed="rId4">
            <a:extLst>
              <a:ext uri="{BEBA8EAE-BF5A-486C-A8C5-ECC9F3942E4B}">
                <a14:imgProps xmlns:a14="http://schemas.microsoft.com/office/drawing/2010/main">
                  <a14:imgLayer r:embed="rId5">
                    <a14:imgEffect>
                      <a14:backgroundRemoval t="3704" b="98765" l="725" r="99034"/>
                    </a14:imgEffect>
                  </a14:imgLayer>
                </a14:imgProps>
              </a:ext>
            </a:extLst>
          </a:blip>
          <a:stretch>
            <a:fillRect/>
          </a:stretch>
        </p:blipFill>
        <p:spPr>
          <a:xfrm>
            <a:off x="5393576" y="0"/>
            <a:ext cx="3927845" cy="2305473"/>
          </a:xfrm>
          <a:prstGeom prst="rect">
            <a:avLst/>
          </a:prstGeom>
        </p:spPr>
      </p:pic>
      <p:sp>
        <p:nvSpPr>
          <p:cNvPr id="5" name="מציין מיקום תוכן 2">
            <a:extLst>
              <a:ext uri="{FF2B5EF4-FFF2-40B4-BE49-F238E27FC236}">
                <a16:creationId xmlns:a16="http://schemas.microsoft.com/office/drawing/2014/main" id="{36B1CA7B-8483-4DB3-A291-B095889409E1}"/>
              </a:ext>
            </a:extLst>
          </p:cNvPr>
          <p:cNvSpPr txBox="1">
            <a:spLocks/>
          </p:cNvSpPr>
          <p:nvPr/>
        </p:nvSpPr>
        <p:spPr>
          <a:xfrm>
            <a:off x="5953134" y="2571194"/>
            <a:ext cx="4241964" cy="3351935"/>
          </a:xfrm>
          <a:prstGeom prst="rect">
            <a:avLst/>
          </a:prstGeom>
          <a:solidFill>
            <a:srgbClr val="92D050"/>
          </a:solidFill>
        </p:spPr>
        <p:txBody>
          <a:bodyPr>
            <a:normAutofit lnSpcReduction="1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he-IL" sz="4000" dirty="0" smtClean="0">
                <a:latin typeface="Narkisim" panose="020E0502050101010101" pitchFamily="34" charset="-79"/>
                <a:cs typeface="Narkisim" panose="020E0502050101010101" pitchFamily="34" charset="-79"/>
              </a:rPr>
              <a:t>וַיִּשְׁלַח אַבְשָׁלוֹם מְרַגְּלִים בְּכָל שִׁבְטֵי יִשְׂרָאֵל </a:t>
            </a:r>
            <a:r>
              <a:rPr lang="he-IL" sz="4000" dirty="0" err="1" smtClean="0">
                <a:latin typeface="Narkisim" panose="020E0502050101010101" pitchFamily="34" charset="-79"/>
                <a:cs typeface="Narkisim" panose="020E0502050101010101" pitchFamily="34" charset="-79"/>
              </a:rPr>
              <a:t>לֵאמֹר</a:t>
            </a:r>
            <a:r>
              <a:rPr lang="he-IL" sz="4000" dirty="0" smtClean="0">
                <a:latin typeface="Narkisim" panose="020E0502050101010101" pitchFamily="34" charset="-79"/>
                <a:cs typeface="Narkisim" panose="020E0502050101010101" pitchFamily="34" charset="-79"/>
              </a:rPr>
              <a:t>  כְּשָׁמְעֲכֶם אֶת קוֹל הַשֹּׁפָר ו</a:t>
            </a:r>
            <a:r>
              <a:rPr lang="he-IL" sz="4000" dirty="0" smtClean="0">
                <a:solidFill>
                  <a:srgbClr val="FF0000"/>
                </a:solidFill>
                <a:latin typeface="Narkisim" panose="020E0502050101010101" pitchFamily="34" charset="-79"/>
                <a:cs typeface="Narkisim" panose="020E0502050101010101" pitchFamily="34" charset="-79"/>
              </a:rPr>
              <a:t>ַאֲמַרְתֶּם: מָלַךְ אַבְשָׁלוֹם בְּחֶבְרוֹן</a:t>
            </a:r>
            <a:r>
              <a:rPr lang="he-IL" sz="4000" dirty="0" smtClean="0">
                <a:latin typeface="Narkisim" panose="020E0502050101010101" pitchFamily="34" charset="-79"/>
                <a:cs typeface="Narkisim" panose="020E0502050101010101" pitchFamily="34" charset="-79"/>
              </a:rPr>
              <a:t>!</a:t>
            </a:r>
            <a:endParaRPr lang="he-IL" sz="4000" dirty="0">
              <a:latin typeface="Narkisim" panose="020E0502050101010101" pitchFamily="34" charset="-79"/>
              <a:cs typeface="Narkisim" panose="020E0502050101010101" pitchFamily="34" charset="-79"/>
            </a:endParaRPr>
          </a:p>
        </p:txBody>
      </p:sp>
      <p:pic>
        <p:nvPicPr>
          <p:cNvPr id="6" name="תמונה 5"/>
          <p:cNvPicPr>
            <a:picLocks noChangeAspect="1"/>
          </p:cNvPicPr>
          <p:nvPr/>
        </p:nvPicPr>
        <p:blipFill>
          <a:blip r:embed="rId6">
            <a:extLst>
              <a:ext uri="{BEBA8EAE-BF5A-486C-A8C5-ECC9F3942E4B}">
                <a14:imgProps xmlns:a14="http://schemas.microsoft.com/office/drawing/2010/main">
                  <a14:imgLayer r:embed="rId7">
                    <a14:imgEffect>
                      <a14:backgroundRemoval t="2976" b="96429" l="2000" r="98000"/>
                    </a14:imgEffect>
                  </a14:imgLayer>
                </a14:imgProps>
              </a:ext>
            </a:extLst>
          </a:blip>
          <a:stretch>
            <a:fillRect/>
          </a:stretch>
        </p:blipFill>
        <p:spPr>
          <a:xfrm>
            <a:off x="8918598" y="891832"/>
            <a:ext cx="3273402" cy="1546502"/>
          </a:xfrm>
          <a:prstGeom prst="rect">
            <a:avLst/>
          </a:prstGeom>
        </p:spPr>
      </p:pic>
    </p:spTree>
    <p:extLst>
      <p:ext uri="{BB962C8B-B14F-4D97-AF65-F5344CB8AC3E}">
        <p14:creationId xmlns:p14="http://schemas.microsoft.com/office/powerpoint/2010/main" val="428707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6" y="168322"/>
            <a:ext cx="6209731" cy="4893647"/>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אבשלום שלח לקרוא ולהביא את אחיתופל מהעיר גילה. איש סודו ועצתו של דוד המלך, שיבוא לחברון לסעודת הזבחים. ובכך המרד בדוד התחזק וציבור המצטרפים לאבשלום הלך וגדל. </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וניכנס איש המבשר, והודיע לדוד, הולכים ונוהים גם נכבדים לתמוך באבשלום וליבם אחריו. </a:t>
            </a:r>
            <a:r>
              <a:rPr lang="he-IL" sz="2800" dirty="0" smtClean="0">
                <a:latin typeface="David" panose="020E0502060401010101" pitchFamily="34" charset="-79"/>
                <a:cs typeface="David" panose="020E0502060401010101" pitchFamily="34" charset="-79"/>
              </a:rPr>
              <a:t>{</a:t>
            </a:r>
            <a:r>
              <a:rPr lang="he-IL" sz="2800" b="1" u="sng" dirty="0" smtClean="0">
                <a:latin typeface="David" panose="020E0502060401010101" pitchFamily="34" charset="-79"/>
                <a:cs typeface="David" panose="020E0502060401010101" pitchFamily="34" charset="-79"/>
              </a:rPr>
              <a:t>הכלי יקר מפרש- </a:t>
            </a:r>
            <a:r>
              <a:rPr lang="he-IL" sz="2800" dirty="0" smtClean="0">
                <a:latin typeface="David" panose="020E0502060401010101" pitchFamily="34" charset="-79"/>
                <a:cs typeface="David" panose="020E0502060401010101" pitchFamily="34" charset="-79"/>
              </a:rPr>
              <a:t>"ליבי אומר לי שהמגיד היה רוחני, מלאך שכן ידע שלב ישראל אחרי אבשלום}</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619164" y="168322"/>
            <a:ext cx="5418162" cy="3046988"/>
          </a:xfrm>
          <a:prstGeom prst="rect">
            <a:avLst/>
          </a:prstGeom>
          <a:solidFill>
            <a:schemeClr val="accent3">
              <a:lumMod val="40000"/>
              <a:lumOff val="6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וַיִּשְׁלַ֣ח אַ֠בְשָׁלוֹם </a:t>
            </a:r>
            <a:r>
              <a:rPr lang="he-IL" sz="3200" b="1" dirty="0" err="1" smtClean="0">
                <a:solidFill>
                  <a:srgbClr val="FF0000"/>
                </a:solidFill>
                <a:latin typeface="David" panose="020E0502060401010101" pitchFamily="34" charset="-79"/>
                <a:cs typeface="David" panose="020E0502060401010101" pitchFamily="34" charset="-79"/>
              </a:rPr>
              <a:t>אֶת־אֲחִיתֹ֨פֶל</a:t>
            </a:r>
            <a:r>
              <a:rPr lang="he-IL" sz="3200" b="1" dirty="0" smtClean="0">
                <a:solidFill>
                  <a:srgbClr val="FF0000"/>
                </a:solidFill>
                <a:latin typeface="David" panose="020E0502060401010101" pitchFamily="34" charset="-79"/>
                <a:cs typeface="David" panose="020E0502060401010101" pitchFamily="34" charset="-79"/>
              </a:rPr>
              <a:t> </a:t>
            </a:r>
            <a:r>
              <a:rPr lang="he-IL" sz="3200" b="1" dirty="0" err="1" smtClean="0">
                <a:solidFill>
                  <a:srgbClr val="FF0000"/>
                </a:solidFill>
                <a:latin typeface="David" panose="020E0502060401010101" pitchFamily="34" charset="-79"/>
                <a:cs typeface="David" panose="020E0502060401010101" pitchFamily="34" charset="-79"/>
              </a:rPr>
              <a:t>הַגִּֽילֹנִ֜י</a:t>
            </a:r>
            <a:r>
              <a:rPr lang="he-IL" sz="3200" b="1" dirty="0" smtClean="0">
                <a:solidFill>
                  <a:srgbClr val="FF0000"/>
                </a:solidFill>
                <a:latin typeface="David" panose="020E0502060401010101" pitchFamily="34" charset="-79"/>
                <a:cs typeface="David" panose="020E0502060401010101" pitchFamily="34" charset="-79"/>
              </a:rPr>
              <a:t> יוֹעֵ֣ץ דָּוִ֗ד</a:t>
            </a:r>
            <a:r>
              <a:rPr lang="he-IL" sz="3200" dirty="0" smtClean="0">
                <a:latin typeface="David" panose="020E0502060401010101" pitchFamily="34" charset="-79"/>
                <a:cs typeface="David" panose="020E0502060401010101" pitchFamily="34" charset="-79"/>
              </a:rPr>
              <a:t> מֵֽעִירוֹ֙ מִגִּלֹ֔ה בְּזָבְח֖וֹ </a:t>
            </a:r>
            <a:r>
              <a:rPr lang="he-IL" sz="3200" dirty="0" err="1" smtClean="0">
                <a:latin typeface="David" panose="020E0502060401010101" pitchFamily="34" charset="-79"/>
                <a:cs typeface="David" panose="020E0502060401010101" pitchFamily="34" charset="-79"/>
              </a:rPr>
              <a:t>אֶת־הַזְּבָחִ֑ים</a:t>
            </a:r>
            <a:r>
              <a:rPr lang="he-IL" sz="3200" dirty="0" smtClean="0">
                <a:latin typeface="David" panose="020E0502060401010101" pitchFamily="34" charset="-79"/>
                <a:cs typeface="David" panose="020E0502060401010101" pitchFamily="34" charset="-79"/>
              </a:rPr>
              <a:t> וַיְהִ֤י הַקֶּ֨שֶׁר֙ אַמִּ֔ץ וְהָעָ֛ם הוֹלֵ֥ךְ וָרָ֖ב </a:t>
            </a:r>
            <a:r>
              <a:rPr lang="he-IL" sz="3200" dirty="0" err="1" smtClean="0">
                <a:latin typeface="David" panose="020E0502060401010101" pitchFamily="34" charset="-79"/>
                <a:cs typeface="David" panose="020E0502060401010101" pitchFamily="34" charset="-79"/>
              </a:rPr>
              <a:t>אֶת־אַבְשָׁלֽוֹם</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וַיָּבֹא֙ הַמַּגִּ֔יד </a:t>
            </a:r>
            <a:r>
              <a:rPr lang="he-IL" sz="3200" dirty="0" err="1" smtClean="0">
                <a:latin typeface="David" panose="020E0502060401010101" pitchFamily="34" charset="-79"/>
                <a:cs typeface="David" panose="020E0502060401010101" pitchFamily="34" charset="-79"/>
              </a:rPr>
              <a:t>אֶל־דָּוִ֖ד</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הָיָ֛ה </a:t>
            </a:r>
            <a:r>
              <a:rPr lang="he-IL" sz="3200" dirty="0" err="1" smtClean="0">
                <a:latin typeface="David" panose="020E0502060401010101" pitchFamily="34" charset="-79"/>
                <a:cs typeface="David" panose="020E0502060401010101" pitchFamily="34" charset="-79"/>
              </a:rPr>
              <a:t>לֶב־אִ֥יש</a:t>
            </a:r>
            <a:r>
              <a:rPr lang="he-IL" sz="3200" dirty="0" smtClean="0">
                <a:latin typeface="David" panose="020E0502060401010101" pitchFamily="34" charset="-79"/>
                <a:cs typeface="David" panose="020E0502060401010101" pitchFamily="34" charset="-79"/>
              </a:rPr>
              <a:t>ׁ יִשְׂרָאֵ֖ל אַֽחֲרֵ֥י אַבְשָׁלֽוֹם׃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741994" y="3512024"/>
            <a:ext cx="5295332" cy="3170099"/>
          </a:xfrm>
          <a:prstGeom prst="rect">
            <a:avLst/>
          </a:prstGeom>
          <a:solidFill>
            <a:schemeClr val="accent6">
              <a:lumMod val="60000"/>
              <a:lumOff val="40000"/>
            </a:schemeClr>
          </a:solidFill>
          <a:ln w="38100">
            <a:solidFill>
              <a:schemeClr val="tx1"/>
            </a:solidFill>
          </a:ln>
          <a:scene3d>
            <a:camera prst="perspectiveRight"/>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מדוע לקח את אחיתופל?</a:t>
            </a:r>
          </a:p>
          <a:p>
            <a:r>
              <a:rPr lang="he-IL" sz="2800" b="1" u="sng" dirty="0" smtClean="0">
                <a:latin typeface="David" panose="020E0502060401010101" pitchFamily="34" charset="-79"/>
                <a:cs typeface="David" panose="020E0502060401010101" pitchFamily="34" charset="-79"/>
              </a:rPr>
              <a:t>א</a:t>
            </a:r>
            <a:r>
              <a:rPr lang="he-IL" sz="2800" dirty="0" smtClean="0">
                <a:latin typeface="David" panose="020E0502060401010101" pitchFamily="34" charset="-79"/>
                <a:cs typeface="David" panose="020E0502060401010101" pitchFamily="34" charset="-79"/>
              </a:rPr>
              <a:t>. דמות חשובה שתוסיף לחוזק של אבשלום. </a:t>
            </a:r>
          </a:p>
          <a:p>
            <a:r>
              <a:rPr lang="he-IL" sz="2800" b="1" u="sng" dirty="0" smtClean="0">
                <a:latin typeface="David" panose="020E0502060401010101" pitchFamily="34" charset="-79"/>
                <a:cs typeface="David" panose="020E0502060401010101" pitchFamily="34" charset="-79"/>
              </a:rPr>
              <a:t>ב</a:t>
            </a:r>
            <a:r>
              <a:rPr lang="he-IL" sz="2800" dirty="0" smtClean="0">
                <a:latin typeface="David" panose="020E0502060401010101" pitchFamily="34" charset="-79"/>
                <a:cs typeface="David" panose="020E0502060401010101" pitchFamily="34" charset="-79"/>
              </a:rPr>
              <a:t>. אחיתופל היה סבא של בת שבע, ושלמה היה הנין שלו. ושלמה מתחרה עם אבשלום על המלוכה, אז עכשיו סבא רבה נמצא בצד של אבשלום. </a:t>
            </a:r>
            <a:endParaRPr lang="he-IL" sz="28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2"/>
          <a:stretch>
            <a:fillRect/>
          </a:stretch>
        </p:blipFill>
        <p:spPr>
          <a:xfrm>
            <a:off x="2225137" y="4042531"/>
            <a:ext cx="4264373" cy="2639592"/>
          </a:xfrm>
          <a:prstGeom prst="rect">
            <a:avLst/>
          </a:prstGeom>
        </p:spPr>
      </p:pic>
      <p:pic>
        <p:nvPicPr>
          <p:cNvPr id="5" name="תמונה 4"/>
          <p:cNvPicPr>
            <a:picLocks noChangeAspect="1"/>
          </p:cNvPicPr>
          <p:nvPr/>
        </p:nvPicPr>
        <p:blipFill>
          <a:blip r:embed="rId3">
            <a:extLst>
              <a:ext uri="{BEBA8EAE-BF5A-486C-A8C5-ECC9F3942E4B}">
                <a14:imgProps xmlns:a14="http://schemas.microsoft.com/office/drawing/2010/main">
                  <a14:imgLayer r:embed="rId4">
                    <a14:imgEffect>
                      <a14:backgroundRemoval t="3125" b="100000" l="2232" r="100000"/>
                    </a14:imgEffect>
                  </a14:imgLayer>
                </a14:imgProps>
              </a:ext>
            </a:extLst>
          </a:blip>
          <a:stretch>
            <a:fillRect/>
          </a:stretch>
        </p:blipFill>
        <p:spPr>
          <a:xfrm>
            <a:off x="866633" y="4469642"/>
            <a:ext cx="2388358" cy="2388358"/>
          </a:xfrm>
          <a:prstGeom prst="rect">
            <a:avLst/>
          </a:prstGeom>
        </p:spPr>
      </p:pic>
    </p:spTree>
    <p:extLst>
      <p:ext uri="{BB962C8B-B14F-4D97-AF65-F5344CB8AC3E}">
        <p14:creationId xmlns:p14="http://schemas.microsoft.com/office/powerpoint/2010/main" val="1106639418"/>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wipe(down)">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ircle(in)">
                                      <p:cBhvr>
                                        <p:cTn id="23" dur="2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5" y="168322"/>
            <a:ext cx="6346209" cy="5016758"/>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(דוד לא כעס או השתולל מיד ניזכר והבין </a:t>
            </a:r>
            <a:r>
              <a:rPr lang="he-IL" sz="2800" dirty="0" err="1" smtClean="0">
                <a:latin typeface="David" panose="020E0502060401010101" pitchFamily="34" charset="-79"/>
                <a:cs typeface="David" panose="020E0502060401010101" pitchFamily="34" charset="-79"/>
              </a:rPr>
              <a:t>שהכל</a:t>
            </a:r>
            <a:r>
              <a:rPr lang="he-IL" sz="2800" dirty="0" smtClean="0">
                <a:latin typeface="David" panose="020E0502060401010101" pitchFamily="34" charset="-79"/>
                <a:cs typeface="David" panose="020E0502060401010101" pitchFamily="34" charset="-79"/>
              </a:rPr>
              <a:t> מאת ה' עונש על מעשה בת שבע) </a:t>
            </a:r>
            <a:r>
              <a:rPr lang="he-IL" sz="3200" dirty="0" smtClean="0">
                <a:latin typeface="David" panose="020E0502060401010101" pitchFamily="34" charset="-79"/>
                <a:cs typeface="David" panose="020E0502060401010101" pitchFamily="34" charset="-79"/>
              </a:rPr>
              <a:t>אמר דוד לעבדיו שנמצאים אתו, עלינו להזדרז, ולברוח מהעיר. כי לא תהיה לנו הצלה אם אבשלום יגיע לפה להעיר. ולכן מהרו כדי שלא ישיג ויקדים אותנו, ויביא עלינו אסון פתאומי ויהרוג את כל תושבי העיר בחרב בגללינו. </a:t>
            </a:r>
          </a:p>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ענו עבדי המלך- כל מה שיחליט אדונינו המלך, הנה אנחנו לפניך ולרשותך.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646460" y="168322"/>
            <a:ext cx="5377217" cy="4524315"/>
          </a:xfrm>
          <a:prstGeom prst="rect">
            <a:avLst/>
          </a:prstGeom>
          <a:solidFill>
            <a:schemeClr val="accent4">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וַיֹּ֣אמֶר דָּ֠וִד </a:t>
            </a:r>
            <a:r>
              <a:rPr lang="he-IL" sz="3200" dirty="0" err="1" smtClean="0">
                <a:latin typeface="David" panose="020E0502060401010101" pitchFamily="34" charset="-79"/>
                <a:cs typeface="David" panose="020E0502060401010101" pitchFamily="34" charset="-79"/>
              </a:rPr>
              <a:t>לְכָל־עֲבָדָ֨יו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אֲשֶׁר־אִתּ֤ו</a:t>
            </a:r>
            <a:r>
              <a:rPr lang="he-IL" sz="3200" dirty="0" smtClean="0">
                <a:latin typeface="David" panose="020E0502060401010101" pitchFamily="34" charset="-79"/>
                <a:cs typeface="David" panose="020E0502060401010101" pitchFamily="34" charset="-79"/>
              </a:rPr>
              <a:t>ֹ בִירֽוּשָׁלִַ֨ם֙ </a:t>
            </a:r>
            <a:r>
              <a:rPr lang="he-IL" sz="3200" b="1" dirty="0" smtClean="0">
                <a:latin typeface="David" panose="020E0502060401010101" pitchFamily="34" charset="-79"/>
                <a:cs typeface="David" panose="020E0502060401010101" pitchFamily="34" charset="-79"/>
              </a:rPr>
              <a:t>ק֣וּמוּ </a:t>
            </a:r>
            <a:r>
              <a:rPr lang="he-IL" sz="3200" b="1" dirty="0" err="1" smtClean="0">
                <a:latin typeface="David" panose="020E0502060401010101" pitchFamily="34" charset="-79"/>
                <a:cs typeface="David" panose="020E0502060401010101" pitchFamily="34" charset="-79"/>
              </a:rPr>
              <a:t>וְנִבְרָ֔חָה</a:t>
            </a:r>
            <a:r>
              <a:rPr lang="he-IL" sz="3200" b="1" dirty="0" smtClean="0">
                <a:latin typeface="David" panose="020E0502060401010101" pitchFamily="34" charset="-79"/>
                <a:cs typeface="David" panose="020E0502060401010101" pitchFamily="34" charset="-79"/>
              </a:rPr>
              <a:t> כִּ֛י </a:t>
            </a:r>
            <a:r>
              <a:rPr lang="he-IL" sz="3200" b="1" dirty="0" err="1" smtClean="0">
                <a:latin typeface="David" panose="020E0502060401010101" pitchFamily="34" charset="-79"/>
                <a:cs typeface="David" panose="020E0502060401010101" pitchFamily="34" charset="-79"/>
              </a:rPr>
              <a:t>לֹא־תִֽהְיֶה־לָּ֥נו</a:t>
            </a:r>
            <a:r>
              <a:rPr lang="he-IL" sz="3200" b="1" dirty="0" smtClean="0">
                <a:latin typeface="David" panose="020E0502060401010101" pitchFamily="34" charset="-79"/>
                <a:cs typeface="David" panose="020E0502060401010101" pitchFamily="34" charset="-79"/>
              </a:rPr>
              <a:t>ּ פְלֵיטָ֖ה מִפְּנֵ֣י אַבְשָׁלֹ֑ם </a:t>
            </a:r>
            <a:r>
              <a:rPr lang="he-IL" sz="3200" dirty="0" smtClean="0">
                <a:latin typeface="David" panose="020E0502060401010101" pitchFamily="34" charset="-79"/>
                <a:cs typeface="David" panose="020E0502060401010101" pitchFamily="34" charset="-79"/>
              </a:rPr>
              <a:t>מַֽהֲר֣וּ לָלֶ֗כֶת </a:t>
            </a:r>
            <a:r>
              <a:rPr lang="he-IL" sz="3200" dirty="0" err="1" smtClean="0">
                <a:latin typeface="David" panose="020E0502060401010101" pitchFamily="34" charset="-79"/>
                <a:cs typeface="David" panose="020E0502060401010101" pitchFamily="34" charset="-79"/>
              </a:rPr>
              <a:t>פֶּן־יְמַהֵ֤ר</a:t>
            </a:r>
            <a:r>
              <a:rPr lang="he-IL" sz="3200" dirty="0" smtClean="0">
                <a:latin typeface="David" panose="020E0502060401010101" pitchFamily="34" charset="-79"/>
                <a:cs typeface="David" panose="020E0502060401010101" pitchFamily="34" charset="-79"/>
              </a:rPr>
              <a:t> וְהִשִּׂגָ֨נוּ֙ וְהִדִּ֤יחַ עָלֵ֨ינוּ֙ </a:t>
            </a:r>
            <a:r>
              <a:rPr lang="he-IL" sz="3200" dirty="0" err="1" smtClean="0">
                <a:latin typeface="David" panose="020E0502060401010101" pitchFamily="34" charset="-79"/>
                <a:cs typeface="David" panose="020E0502060401010101" pitchFamily="34" charset="-79"/>
              </a:rPr>
              <a:t>אֶת־הָ֣רָעָ֔ה</a:t>
            </a:r>
            <a:r>
              <a:rPr lang="he-IL" sz="3200" dirty="0" smtClean="0">
                <a:latin typeface="David" panose="020E0502060401010101" pitchFamily="34" charset="-79"/>
                <a:cs typeface="David" panose="020E0502060401010101" pitchFamily="34" charset="-79"/>
              </a:rPr>
              <a:t> וְהִכָּ֥ה הָעִ֖יר </a:t>
            </a:r>
            <a:r>
              <a:rPr lang="he-IL" sz="3200" dirty="0" err="1" smtClean="0">
                <a:latin typeface="David" panose="020E0502060401010101" pitchFamily="34" charset="-79"/>
                <a:cs typeface="David" panose="020E0502060401010101" pitchFamily="34" charset="-79"/>
              </a:rPr>
              <a:t>לְפִי־חָֽרֶב</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וַיֹּֽאמְר֥וּ </a:t>
            </a:r>
            <a:r>
              <a:rPr lang="he-IL" sz="3200" dirty="0" err="1" smtClean="0">
                <a:latin typeface="David" panose="020E0502060401010101" pitchFamily="34" charset="-79"/>
                <a:cs typeface="David" panose="020E0502060401010101" pitchFamily="34" charset="-79"/>
              </a:rPr>
              <a:t>עַבְדֵֽי־הַמֶּ֖לֶך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כְּכֹ֧ל </a:t>
            </a:r>
            <a:r>
              <a:rPr lang="he-IL" sz="3200" dirty="0" err="1" smtClean="0">
                <a:latin typeface="David" panose="020E0502060401010101" pitchFamily="34" charset="-79"/>
                <a:cs typeface="David" panose="020E0502060401010101" pitchFamily="34" charset="-79"/>
              </a:rPr>
              <a:t>אֲשֶׁר־יִבְחַ֛ר</a:t>
            </a:r>
            <a:r>
              <a:rPr lang="he-IL" sz="3200" dirty="0" smtClean="0">
                <a:latin typeface="David" panose="020E0502060401010101" pitchFamily="34" charset="-79"/>
                <a:cs typeface="David" panose="020E0502060401010101" pitchFamily="34" charset="-79"/>
              </a:rPr>
              <a:t> אֲדֹנִ֥י הַמֶּ֖לֶךְ הִנֵּ֥ה עֲבָדֶֽיךָ׃</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6646460" y="4914682"/>
            <a:ext cx="5145206" cy="17779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15261325"/>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6" y="168322"/>
            <a:ext cx="6155140" cy="649408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עזב המלך את ביתו וכל משפחתו הולכים אחריו ברגל (ולא בסוסים שלא יתפרסם הדבר ויוכל להימלט מהר). והשאיר המלך רק את 10 נשיו הפילגשים שישמרו על בית המלוכה. </a:t>
            </a:r>
          </a:p>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ויצאו מירושלים המלך וכל המתלווים אליו לבריחה. ונעצרו ליד בית הכי מרוחק מהעיר מכל הבתים מחוץ לחומה.</a:t>
            </a: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ודוד נעמד בצד אחד, וכל עבדיו עוברים לפניו לסקירה- </a:t>
            </a:r>
            <a:r>
              <a:rPr lang="he-IL" sz="3200" b="1" dirty="0" smtClean="0">
                <a:latin typeface="David" panose="020E0502060401010101" pitchFamily="34" charset="-79"/>
                <a:cs typeface="David" panose="020E0502060401010101" pitchFamily="34" charset="-79"/>
              </a:rPr>
              <a:t>וכל הגיבורים הקשתים והקלעים, מגיבורי גת 600 איש </a:t>
            </a:r>
            <a:r>
              <a:rPr lang="he-IL" sz="3200" dirty="0" smtClean="0">
                <a:latin typeface="David" panose="020E0502060401010101" pitchFamily="34" charset="-79"/>
                <a:cs typeface="David" panose="020E0502060401010101" pitchFamily="34" charset="-79"/>
              </a:rPr>
              <a:t>שהגיעו בשביל דוד מגת לעזור לו, כולם עברו לפני המלך.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482687" y="168322"/>
            <a:ext cx="5527342" cy="4524315"/>
          </a:xfrm>
          <a:prstGeom prst="rect">
            <a:avLst/>
          </a:prstGeom>
          <a:solidFill>
            <a:schemeClr val="accent1">
              <a:lumMod val="40000"/>
              <a:lumOff val="6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וַיֵּצֵ֥א הַמֶּ֛לֶךְ </a:t>
            </a:r>
            <a:r>
              <a:rPr lang="he-IL" sz="3200" dirty="0" err="1" smtClean="0">
                <a:latin typeface="David" panose="020E0502060401010101" pitchFamily="34" charset="-79"/>
                <a:cs typeface="David" panose="020E0502060401010101" pitchFamily="34" charset="-79"/>
              </a:rPr>
              <a:t>וְכָל־בֵּית֖ו</a:t>
            </a:r>
            <a:r>
              <a:rPr lang="he-IL" sz="3200" dirty="0" smtClean="0">
                <a:latin typeface="David" panose="020E0502060401010101" pitchFamily="34" charset="-79"/>
                <a:cs typeface="David" panose="020E0502060401010101" pitchFamily="34" charset="-79"/>
              </a:rPr>
              <a:t>ֹ בְּרַגְלָ֑יו </a:t>
            </a:r>
            <a:r>
              <a:rPr lang="he-IL" sz="3200" dirty="0" err="1" smtClean="0">
                <a:latin typeface="David" panose="020E0502060401010101" pitchFamily="34" charset="-79"/>
                <a:cs typeface="David" panose="020E0502060401010101" pitchFamily="34" charset="-79"/>
              </a:rPr>
              <a:t>וַיַּֽעֲזֹ֣ב</a:t>
            </a:r>
            <a:r>
              <a:rPr lang="he-IL" sz="3200" dirty="0" smtClean="0">
                <a:latin typeface="David" panose="020E0502060401010101" pitchFamily="34" charset="-79"/>
                <a:cs typeface="David" panose="020E0502060401010101" pitchFamily="34" charset="-79"/>
              </a:rPr>
              <a:t> הַמֶּ֗לֶךְ אֵ֣ת עֶ֧שֶׂר נָשִׁ֛ים </a:t>
            </a:r>
            <a:r>
              <a:rPr lang="he-IL" sz="3200" dirty="0" err="1" smtClean="0">
                <a:latin typeface="David" panose="020E0502060401010101" pitchFamily="34" charset="-79"/>
                <a:cs typeface="David" panose="020E0502060401010101" pitchFamily="34" charset="-79"/>
              </a:rPr>
              <a:t>פִּֽלַגְשִׁ֖ים</a:t>
            </a:r>
            <a:r>
              <a:rPr lang="he-IL" sz="3200" dirty="0" smtClean="0">
                <a:latin typeface="David" panose="020E0502060401010101" pitchFamily="34" charset="-79"/>
                <a:cs typeface="David" panose="020E0502060401010101" pitchFamily="34" charset="-79"/>
              </a:rPr>
              <a:t> לִשְׁמֹ֥ר הַבָּֽיִת׃ </a:t>
            </a:r>
          </a:p>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וַיֵּצֵ֥א הַמֶּ֛לֶךְ וְכָל־הָעָ֖ם בְּרַגְלָ֑יו וַיַּֽעַמְד֖וּ בֵּ֥ית הַמֶּרְחָֽק׃ </a:t>
            </a: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וְכָל־עֲבָדָיו</a:t>
            </a:r>
            <a:r>
              <a:rPr lang="he-IL" sz="3200" dirty="0" smtClean="0">
                <a:latin typeface="David" panose="020E0502060401010101" pitchFamily="34" charset="-79"/>
                <a:cs typeface="David" panose="020E0502060401010101" pitchFamily="34" charset="-79"/>
              </a:rPr>
              <a:t>֙ עֹֽבְרִ֣ים </a:t>
            </a:r>
            <a:r>
              <a:rPr lang="he-IL" sz="3200" dirty="0" err="1" smtClean="0">
                <a:latin typeface="David" panose="020E0502060401010101" pitchFamily="34" charset="-79"/>
                <a:cs typeface="David" panose="020E0502060401010101" pitchFamily="34" charset="-79"/>
              </a:rPr>
              <a:t>עַל־יָד֔ו</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וְכָל־הַכְּרֵתִ֖י</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וְכָל־הַפְּלֵתִ֑י</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וְכָֽל־הַגִּתִּ֞ים</a:t>
            </a:r>
            <a:r>
              <a:rPr lang="he-IL" sz="3200" b="1" dirty="0" smtClean="0">
                <a:latin typeface="David" panose="020E0502060401010101" pitchFamily="34" charset="-79"/>
                <a:cs typeface="David" panose="020E0502060401010101" pitchFamily="34" charset="-79"/>
              </a:rPr>
              <a:t> שֵׁשׁ־מֵא֣וֹת אִ֗ישׁ </a:t>
            </a:r>
            <a:r>
              <a:rPr lang="he-IL" sz="3200" b="1" dirty="0" err="1" smtClean="0">
                <a:latin typeface="David" panose="020E0502060401010101" pitchFamily="34" charset="-79"/>
                <a:cs typeface="David" panose="020E0502060401010101" pitchFamily="34" charset="-79"/>
              </a:rPr>
              <a:t>אֲשֶׁר־בָּ֤או</a:t>
            </a:r>
            <a:r>
              <a:rPr lang="he-IL" sz="3200" b="1" dirty="0" smtClean="0">
                <a:latin typeface="David" panose="020E0502060401010101" pitchFamily="34" charset="-79"/>
                <a:cs typeface="David" panose="020E0502060401010101" pitchFamily="34" charset="-79"/>
              </a:rPr>
              <a:t>ּ בְרַגְלוֹ֙ מִגַּ֔ת </a:t>
            </a:r>
            <a:r>
              <a:rPr lang="he-IL" sz="3200" dirty="0" smtClean="0">
                <a:latin typeface="David" panose="020E0502060401010101" pitchFamily="34" charset="-79"/>
                <a:cs typeface="David" panose="020E0502060401010101" pitchFamily="34" charset="-79"/>
              </a:rPr>
              <a:t>עֹֽבְרִ֖ים עַל־פְּנֵ֥י הַמֶּֽלֶךְ׃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6482687" y="4435014"/>
            <a:ext cx="2288417" cy="2227393"/>
          </a:xfrm>
          <a:prstGeom prst="rect">
            <a:avLst/>
          </a:prstGeom>
          <a:ln w="88900" cap="sq" cmpd="thickThin">
            <a:solidFill>
              <a:srgbClr val="000000"/>
            </a:solidFill>
            <a:prstDash val="solid"/>
            <a:miter lim="800000"/>
          </a:ln>
          <a:effectLst>
            <a:innerShdw blurRad="76200">
              <a:srgbClr val="000000"/>
            </a:innerShdw>
          </a:effectLst>
        </p:spPr>
      </p:pic>
      <p:pic>
        <p:nvPicPr>
          <p:cNvPr id="5" name="תמונה 4"/>
          <p:cNvPicPr>
            <a:picLocks noChangeAspect="1"/>
          </p:cNvPicPr>
          <p:nvPr/>
        </p:nvPicPr>
        <p:blipFill>
          <a:blip r:embed="rId3"/>
          <a:stretch>
            <a:fillRect/>
          </a:stretch>
        </p:blipFill>
        <p:spPr>
          <a:xfrm>
            <a:off x="8948525" y="4769702"/>
            <a:ext cx="3172028" cy="18156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11071548"/>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barn(inVertical)">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421" y="218929"/>
            <a:ext cx="6639634" cy="637097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אמר המלך </a:t>
            </a:r>
            <a:r>
              <a:rPr lang="he-IL" sz="3200" b="1" dirty="0" smtClean="0">
                <a:solidFill>
                  <a:srgbClr val="FF0000"/>
                </a:solidFill>
                <a:latin typeface="David" panose="020E0502060401010101" pitchFamily="34" charset="-79"/>
                <a:cs typeface="David" panose="020E0502060401010101" pitchFamily="34" charset="-79"/>
              </a:rPr>
              <a:t>אל הגיבור איתי שבא מגת, </a:t>
            </a:r>
            <a:r>
              <a:rPr lang="he-IL" sz="3200" dirty="0" smtClean="0">
                <a:latin typeface="David" panose="020E0502060401010101" pitchFamily="34" charset="-79"/>
                <a:cs typeface="David" panose="020E0502060401010101" pitchFamily="34" charset="-79"/>
              </a:rPr>
              <a:t>אין טעם שתצטרף אלינו. חזור לירושלים ושב עם המלך אבשלום, כי אתה זר ולא שייך לשום צד </a:t>
            </a:r>
            <a:r>
              <a:rPr lang="he-IL" sz="2800" dirty="0" smtClean="0">
                <a:latin typeface="David" panose="020E0502060401010101" pitchFamily="34" charset="-79"/>
                <a:cs typeface="David" panose="020E0502060401010101" pitchFamily="34" charset="-79"/>
              </a:rPr>
              <a:t>(ורק לאחרונה באת לירושלים). </a:t>
            </a:r>
            <a:r>
              <a:rPr lang="he-IL" sz="3200" dirty="0" smtClean="0">
                <a:latin typeface="David" panose="020E0502060401010101" pitchFamily="34" charset="-79"/>
                <a:cs typeface="David" panose="020E0502060401010101" pitchFamily="34" charset="-79"/>
              </a:rPr>
              <a:t>וגם אם אינך מעוניין במלכות אבשלום, עדיף לך למדוד ולחזור לעיר שלך גת </a:t>
            </a:r>
            <a:r>
              <a:rPr lang="he-IL" sz="2800" dirty="0" smtClean="0">
                <a:latin typeface="David" panose="020E0502060401010101" pitchFamily="34" charset="-79"/>
                <a:cs typeface="David" panose="020E0502060401010101" pitchFamily="34" charset="-79"/>
              </a:rPr>
              <a:t>(ולמה לך </a:t>
            </a:r>
            <a:r>
              <a:rPr lang="he-IL" sz="2800" dirty="0" err="1" smtClean="0">
                <a:latin typeface="David" panose="020E0502060401010101" pitchFamily="34" charset="-79"/>
                <a:cs typeface="David" panose="020E0502060401010101" pitchFamily="34" charset="-79"/>
              </a:rPr>
              <a:t>להטלטל</a:t>
            </a:r>
            <a:r>
              <a:rPr lang="he-IL" sz="2800" dirty="0" smtClean="0">
                <a:latin typeface="David" panose="020E0502060401010101" pitchFamily="34" charset="-79"/>
                <a:cs typeface="David" panose="020E0502060401010101" pitchFamily="34" charset="-79"/>
              </a:rPr>
              <a:t> עמי? </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כ. </a:t>
            </a:r>
            <a:r>
              <a:rPr lang="he-IL" sz="3200" b="1" dirty="0" smtClean="0">
                <a:latin typeface="David" panose="020E0502060401010101" pitchFamily="34" charset="-79"/>
                <a:cs typeface="David" panose="020E0502060401010101" pitchFamily="34" charset="-79"/>
              </a:rPr>
              <a:t>הרי רק אתמול הגעת אלינו מגת , וכבר אגרום לך לנוד ולהיטלטל עמי </a:t>
            </a:r>
            <a:r>
              <a:rPr lang="he-IL" sz="3200" dirty="0" smtClean="0">
                <a:latin typeface="David" panose="020E0502060401010101" pitchFamily="34" charset="-79"/>
                <a:cs typeface="David" panose="020E0502060401010101" pitchFamily="34" charset="-79"/>
              </a:rPr>
              <a:t>. ללא שיהיה לי מקום שבו אוכל להושיבך. ואני עצמי נודד בלי לדעת לאן פני מועדות. חזור וקח אתך את אנשיך </a:t>
            </a:r>
            <a:r>
              <a:rPr lang="he-IL" sz="3200" dirty="0" err="1" smtClean="0">
                <a:latin typeface="David" panose="020E0502060401010101" pitchFamily="34" charset="-79"/>
                <a:cs typeface="David" panose="020E0502060401010101" pitchFamily="34" charset="-79"/>
              </a:rPr>
              <a:t>הגתים</a:t>
            </a:r>
            <a:r>
              <a:rPr lang="he-IL" sz="3200" dirty="0" smtClean="0">
                <a:latin typeface="David" panose="020E0502060401010101" pitchFamily="34" charset="-79"/>
                <a:cs typeface="David" panose="020E0502060401010101" pitchFamily="34" charset="-79"/>
              </a:rPr>
              <a:t> אתך. </a:t>
            </a:r>
            <a:r>
              <a:rPr lang="he-IL" sz="2400" dirty="0" smtClean="0">
                <a:latin typeface="David" panose="020E0502060401010101" pitchFamily="34" charset="-79"/>
                <a:cs typeface="David" panose="020E0502060401010101" pitchFamily="34" charset="-79"/>
              </a:rPr>
              <a:t>(ואם יחזירני ה' בשלום אשלם לך ואכיר לך טובה על כך שרציתי להיות איתי).  </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7001300" y="168322"/>
            <a:ext cx="5042847" cy="4031873"/>
          </a:xfrm>
          <a:prstGeom prst="rect">
            <a:avLst/>
          </a:prstGeom>
          <a:solidFill>
            <a:schemeClr val="accent6">
              <a:lumMod val="60000"/>
              <a:lumOff val="4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וַיֹּ֤אמֶר הַמֶּ֨לֶךְ֙ </a:t>
            </a:r>
            <a:r>
              <a:rPr lang="he-IL" sz="3200" b="1" dirty="0" err="1" smtClean="0">
                <a:solidFill>
                  <a:srgbClr val="FF0000"/>
                </a:solidFill>
                <a:latin typeface="David" panose="020E0502060401010101" pitchFamily="34" charset="-79"/>
                <a:cs typeface="David" panose="020E0502060401010101" pitchFamily="34" charset="-79"/>
              </a:rPr>
              <a:t>אֶל־אִתַּ֣י</a:t>
            </a:r>
            <a:r>
              <a:rPr lang="he-IL" sz="3200" b="1" dirty="0" smtClean="0">
                <a:solidFill>
                  <a:srgbClr val="FF0000"/>
                </a:solidFill>
                <a:latin typeface="David" panose="020E0502060401010101" pitchFamily="34" charset="-79"/>
                <a:cs typeface="David" panose="020E0502060401010101" pitchFamily="34" charset="-79"/>
              </a:rPr>
              <a:t> </a:t>
            </a:r>
            <a:r>
              <a:rPr lang="he-IL" sz="3200" b="1" dirty="0" err="1" smtClean="0">
                <a:solidFill>
                  <a:srgbClr val="FF0000"/>
                </a:solidFill>
                <a:latin typeface="David" panose="020E0502060401010101" pitchFamily="34" charset="-79"/>
                <a:cs typeface="David" panose="020E0502060401010101" pitchFamily="34" charset="-79"/>
              </a:rPr>
              <a:t>הַגִּתִּ֔י</a:t>
            </a:r>
            <a:r>
              <a:rPr lang="he-IL" sz="3200" b="1" dirty="0" smtClean="0">
                <a:solidFill>
                  <a:srgbClr val="FF0000"/>
                </a:solidFill>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לָ֧מָּה תֵלֵ֛ךְ </a:t>
            </a:r>
            <a:r>
              <a:rPr lang="he-IL" sz="3200" dirty="0" err="1" smtClean="0">
                <a:latin typeface="David" panose="020E0502060401010101" pitchFamily="34" charset="-79"/>
                <a:cs typeface="David" panose="020E0502060401010101" pitchFamily="34" charset="-79"/>
              </a:rPr>
              <a:t>גַּם־אַתָּ֖ה</a:t>
            </a:r>
            <a:r>
              <a:rPr lang="he-IL" sz="3200" dirty="0" smtClean="0">
                <a:latin typeface="David" panose="020E0502060401010101" pitchFamily="34" charset="-79"/>
                <a:cs typeface="David" panose="020E0502060401010101" pitchFamily="34" charset="-79"/>
              </a:rPr>
              <a:t> אִתָּ֑נוּ שׁ֣וּב וְשֵׁ֤ב </a:t>
            </a:r>
            <a:r>
              <a:rPr lang="he-IL" sz="3200" dirty="0" err="1" smtClean="0">
                <a:latin typeface="David" panose="020E0502060401010101" pitchFamily="34" charset="-79"/>
                <a:cs typeface="David" panose="020E0502060401010101" pitchFamily="34" charset="-79"/>
              </a:rPr>
              <a:t>עִם־הַמֶּ֨לֶך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כִּֽי־נָכְרִ֣י</a:t>
            </a:r>
            <a:r>
              <a:rPr lang="he-IL" sz="3200" dirty="0" smtClean="0">
                <a:latin typeface="David" panose="020E0502060401010101" pitchFamily="34" charset="-79"/>
                <a:cs typeface="David" panose="020E0502060401010101" pitchFamily="34" charset="-79"/>
              </a:rPr>
              <a:t> אַ֔תָּה </a:t>
            </a:r>
            <a:r>
              <a:rPr lang="he-IL" sz="3200" dirty="0" err="1" smtClean="0">
                <a:latin typeface="David" panose="020E0502060401010101" pitchFamily="34" charset="-79"/>
                <a:cs typeface="David" panose="020E0502060401010101" pitchFamily="34" charset="-79"/>
              </a:rPr>
              <a:t>וְגַם־גֹּלֶ֥ה</a:t>
            </a:r>
            <a:r>
              <a:rPr lang="he-IL" sz="3200" dirty="0" smtClean="0">
                <a:latin typeface="David" panose="020E0502060401010101" pitchFamily="34" charset="-79"/>
                <a:cs typeface="David" panose="020E0502060401010101" pitchFamily="34" charset="-79"/>
              </a:rPr>
              <a:t> אַתָּ֖ה לִמְקוֹמֶֽךָ׃ </a:t>
            </a:r>
          </a:p>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תְּמ֣וֹל ׀ בּוֹאֶ֗ךָ וְהַיּ֞וֹם אֲנִֽיעֲךָ֤ עִמָּ֨נוּ֙ לָלֶ֔כֶת </a:t>
            </a:r>
            <a:r>
              <a:rPr lang="he-IL" sz="3200" dirty="0" smtClean="0">
                <a:latin typeface="David" panose="020E0502060401010101" pitchFamily="34" charset="-79"/>
                <a:cs typeface="David" panose="020E0502060401010101" pitchFamily="34" charset="-79"/>
              </a:rPr>
              <a:t>וַֽאֲנִ֣י הוֹלֵ֔ךְ עַ֥ל </a:t>
            </a:r>
            <a:r>
              <a:rPr lang="he-IL" sz="3200" dirty="0" err="1" smtClean="0">
                <a:latin typeface="David" panose="020E0502060401010101" pitchFamily="34" charset="-79"/>
                <a:cs typeface="David" panose="020E0502060401010101" pitchFamily="34" charset="-79"/>
              </a:rPr>
              <a:t>אֲשֶׁר־אֲנִ֖י</a:t>
            </a:r>
            <a:r>
              <a:rPr lang="he-IL" sz="3200" dirty="0" smtClean="0">
                <a:latin typeface="David" panose="020E0502060401010101" pitchFamily="34" charset="-79"/>
                <a:cs typeface="David" panose="020E0502060401010101" pitchFamily="34" charset="-79"/>
              </a:rPr>
              <a:t> הוֹלֵ֑ךְ שׁ֣וּב וְהָשֵׁ֧ב </a:t>
            </a:r>
            <a:r>
              <a:rPr lang="he-IL" sz="3200" dirty="0" err="1" smtClean="0">
                <a:latin typeface="David" panose="020E0502060401010101" pitchFamily="34" charset="-79"/>
                <a:cs typeface="David" panose="020E0502060401010101" pitchFamily="34" charset="-79"/>
              </a:rPr>
              <a:t>אֶת־אַחֶ֛יך</a:t>
            </a:r>
            <a:r>
              <a:rPr lang="he-IL" sz="3200" dirty="0" smtClean="0">
                <a:latin typeface="David" panose="020E0502060401010101" pitchFamily="34" charset="-79"/>
                <a:cs typeface="David" panose="020E0502060401010101" pitchFamily="34" charset="-79"/>
              </a:rPr>
              <a:t>ָ עִמָּ֖ךְ חֶ֥סֶד וֶֽאֱמֶֽת׃</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7233313" y="4527801"/>
            <a:ext cx="4810835" cy="2062103"/>
          </a:xfrm>
          <a:prstGeom prst="rect">
            <a:avLst/>
          </a:prstGeom>
          <a:solidFill>
            <a:schemeClr val="accent4">
              <a:lumMod val="60000"/>
              <a:lumOff val="40000"/>
            </a:schemeClr>
          </a:solidFill>
          <a:ln w="38100">
            <a:solidFill>
              <a:schemeClr val="tx1"/>
            </a:solidFill>
          </a:ln>
          <a:scene3d>
            <a:camera prst="perspectiveBelow"/>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איתי הגיתי ו-600 הפלישתים:</a:t>
            </a:r>
          </a:p>
          <a:p>
            <a:r>
              <a:rPr lang="he-IL" sz="3200" dirty="0" smtClean="0">
                <a:latin typeface="David" panose="020E0502060401010101" pitchFamily="34" charset="-79"/>
                <a:cs typeface="David" panose="020E0502060401010101" pitchFamily="34" charset="-79"/>
              </a:rPr>
              <a:t>הם הכירו את דוד בזמן שדוד היה בגת , והצטרפו אליו ובאו אתו לארץ ובראשם היה איתי.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676490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6" y="168322"/>
            <a:ext cx="6455390" cy="550920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a:t>
            </a:r>
            <a:r>
              <a:rPr lang="he-IL" sz="3200" b="1" i="1" dirty="0" smtClean="0">
                <a:latin typeface="David" panose="020E0502060401010101" pitchFamily="34" charset="-79"/>
                <a:cs typeface="David" panose="020E0502060401010101" pitchFamily="34" charset="-79"/>
              </a:rPr>
              <a:t>ענה איתי לדוד המלך- </a:t>
            </a:r>
            <a:r>
              <a:rPr lang="he-IL" sz="3200" dirty="0" smtClean="0">
                <a:latin typeface="David" panose="020E0502060401010101" pitchFamily="34" charset="-79"/>
                <a:cs typeface="David" panose="020E0502060401010101" pitchFamily="34" charset="-79"/>
              </a:rPr>
              <a:t>נשבע אני בשם ה' ובחיי אדוני המלך שבכל מקום שבו ימצא אדוני המלך, בין אם יהיה במקום סכנה ובין אם יהיה במקום בטוח, רק שם גם אני אהיה. </a:t>
            </a:r>
            <a:r>
              <a:rPr lang="he-IL" sz="2800" dirty="0" smtClean="0">
                <a:latin typeface="David" panose="020E0502060401010101" pitchFamily="34" charset="-79"/>
                <a:cs typeface="David" panose="020E0502060401010101" pitchFamily="34" charset="-79"/>
              </a:rPr>
              <a:t>{שאין ראוי לאוהב לעזוב את אהובו בעת צרה}.</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a:t>
            </a:r>
            <a:r>
              <a:rPr lang="he-IL" sz="3200" b="1" i="1" dirty="0" smtClean="0">
                <a:latin typeface="David" panose="020E0502060401010101" pitchFamily="34" charset="-79"/>
                <a:cs typeface="David" panose="020E0502060401010101" pitchFamily="34" charset="-79"/>
              </a:rPr>
              <a:t>אמר דוד לאיתי- </a:t>
            </a:r>
            <a:r>
              <a:rPr lang="he-IL" sz="3200" dirty="0" smtClean="0">
                <a:latin typeface="David" panose="020E0502060401010101" pitchFamily="34" charset="-79"/>
                <a:cs typeface="David" panose="020E0502060401010101" pitchFamily="34" charset="-79"/>
              </a:rPr>
              <a:t>מאחר ואינך רוצה להיפרד ממני, לך ותעבור עם שאר עבדי ההולכים עמי ונצא לדרך. והצטרפו אתי הגיתי ואנשי גת וכל משפחותיהם שהיו אתו.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796585" y="168322"/>
            <a:ext cx="5254387" cy="4031873"/>
          </a:xfrm>
          <a:prstGeom prst="rect">
            <a:avLst/>
          </a:prstGeom>
          <a:solidFill>
            <a:schemeClr val="tx2">
              <a:lumMod val="40000"/>
              <a:lumOff val="6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וַיַּ֧עַן אִתַּ֛י </a:t>
            </a:r>
            <a:r>
              <a:rPr lang="he-IL" sz="3200" dirty="0" err="1" smtClean="0">
                <a:latin typeface="David" panose="020E0502060401010101" pitchFamily="34" charset="-79"/>
                <a:cs typeface="David" panose="020E0502060401010101" pitchFamily="34" charset="-79"/>
              </a:rPr>
              <a:t>אֶת־הַמֶּ֖לֶך</a:t>
            </a:r>
            <a:r>
              <a:rPr lang="he-IL" sz="3200" dirty="0" smtClean="0">
                <a:latin typeface="David" panose="020E0502060401010101" pitchFamily="34" charset="-79"/>
                <a:cs typeface="David" panose="020E0502060401010101" pitchFamily="34" charset="-79"/>
              </a:rPr>
              <a:t>ְ וַיֹּאמַ֑ר </a:t>
            </a:r>
            <a:r>
              <a:rPr lang="he-IL" sz="3200" b="1" dirty="0" err="1" smtClean="0">
                <a:latin typeface="David" panose="020E0502060401010101" pitchFamily="34" charset="-79"/>
                <a:cs typeface="David" panose="020E0502060401010101" pitchFamily="34" charset="-79"/>
              </a:rPr>
              <a:t>חַי־יְהוָ֗ה</a:t>
            </a:r>
            <a:r>
              <a:rPr lang="he-IL" sz="3200" b="1" dirty="0" smtClean="0">
                <a:latin typeface="David" panose="020E0502060401010101" pitchFamily="34" charset="-79"/>
                <a:cs typeface="David" panose="020E0502060401010101" pitchFamily="34" charset="-79"/>
              </a:rPr>
              <a:t> וְחֵי֙ אֲדֹנִ֣י הַמֶּ֔לֶךְ כִּ֠י אם    בִּמְק֞וֹם אֲשֶׁ֥ר </a:t>
            </a:r>
            <a:r>
              <a:rPr lang="he-IL" sz="3200" b="1" dirty="0" err="1" smtClean="0">
                <a:latin typeface="David" panose="020E0502060401010101" pitchFamily="34" charset="-79"/>
                <a:cs typeface="David" panose="020E0502060401010101" pitchFamily="34" charset="-79"/>
              </a:rPr>
              <a:t>יִֽהְיֶה־שָּׁ֣ם</a:t>
            </a:r>
            <a:r>
              <a:rPr lang="he-IL" sz="3200" b="1" dirty="0" smtClean="0">
                <a:latin typeface="David" panose="020E0502060401010101" pitchFamily="34" charset="-79"/>
                <a:cs typeface="David" panose="020E0502060401010101" pitchFamily="34" charset="-79"/>
              </a:rPr>
              <a:t> ׀ אֲדֹנִ֣י הַמֶּ֗לֶךְ </a:t>
            </a:r>
            <a:r>
              <a:rPr lang="he-IL" sz="3200" b="1" dirty="0" err="1" smtClean="0">
                <a:latin typeface="David" panose="020E0502060401010101" pitchFamily="34" charset="-79"/>
                <a:cs typeface="David" panose="020E0502060401010101" pitchFamily="34" charset="-79"/>
              </a:rPr>
              <a:t>אִם־לְמָ֨וֶת</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אִם־לְחַיִּ֔ים</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כִּי־שָׁ֖ם</a:t>
            </a:r>
            <a:r>
              <a:rPr lang="he-IL" sz="3200" b="1" dirty="0" smtClean="0">
                <a:latin typeface="David" panose="020E0502060401010101" pitchFamily="34" charset="-79"/>
                <a:cs typeface="David" panose="020E0502060401010101" pitchFamily="34" charset="-79"/>
              </a:rPr>
              <a:t> יִֽהְיֶ֥ה עַבְדֶּֽךָ׃ </a:t>
            </a:r>
          </a:p>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וַיֹּ֧אמֶר דָּוִ֛ד </a:t>
            </a:r>
            <a:r>
              <a:rPr lang="he-IL" sz="3200" dirty="0" err="1" smtClean="0">
                <a:latin typeface="David" panose="020E0502060401010101" pitchFamily="34" charset="-79"/>
                <a:cs typeface="David" panose="020E0502060401010101" pitchFamily="34" charset="-79"/>
              </a:rPr>
              <a:t>אֶל־אִתַּ֖י</a:t>
            </a:r>
            <a:r>
              <a:rPr lang="he-IL" sz="3200" dirty="0" smtClean="0">
                <a:latin typeface="David" panose="020E0502060401010101" pitchFamily="34" charset="-79"/>
                <a:cs typeface="David" panose="020E0502060401010101" pitchFamily="34" charset="-79"/>
              </a:rPr>
              <a:t> לֵ֣ךְ וַֽעֲבֹ֑ר וַֽיַּעֲבֹ֞ר אִתַּ֤י </a:t>
            </a:r>
            <a:r>
              <a:rPr lang="he-IL" sz="3200" dirty="0" err="1" smtClean="0">
                <a:latin typeface="David" panose="020E0502060401010101" pitchFamily="34" charset="-79"/>
                <a:cs typeface="David" panose="020E0502060401010101" pitchFamily="34" charset="-79"/>
              </a:rPr>
              <a:t>הַגִּתִּי</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וְכָל־אֲנָשָׁ֔יו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וְכָל־הַטַּ֖ף</a:t>
            </a:r>
            <a:r>
              <a:rPr lang="he-IL" sz="3200" dirty="0" smtClean="0">
                <a:latin typeface="David" panose="020E0502060401010101" pitchFamily="34" charset="-79"/>
                <a:cs typeface="David" panose="020E0502060401010101" pitchFamily="34" charset="-79"/>
              </a:rPr>
              <a:t> אֲשֶׁ֥ר אִתּֽוֹ׃</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backgroundRemoval t="1778" b="96889" l="9778" r="97778"/>
                    </a14:imgEffect>
                  </a14:imgLayer>
                </a14:imgProps>
              </a:ext>
            </a:extLst>
          </a:blip>
          <a:stretch>
            <a:fillRect/>
          </a:stretch>
        </p:blipFill>
        <p:spPr>
          <a:xfrm>
            <a:off x="5993428" y="3449258"/>
            <a:ext cx="3532709" cy="3532709"/>
          </a:xfrm>
          <a:prstGeom prst="rect">
            <a:avLst/>
          </a:prstGeom>
        </p:spPr>
      </p:pic>
    </p:spTree>
    <p:extLst>
      <p:ext uri="{BB962C8B-B14F-4D97-AF65-F5344CB8AC3E}">
        <p14:creationId xmlns:p14="http://schemas.microsoft.com/office/powerpoint/2010/main" val="306206194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5" y="168322"/>
            <a:ext cx="5868538" cy="643253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כג</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וכל הקהל </a:t>
            </a:r>
            <a:r>
              <a:rPr lang="he-IL" sz="2800" dirty="0" smtClean="0">
                <a:latin typeface="David" panose="020E0502060401010101" pitchFamily="34" charset="-79"/>
                <a:cs typeface="David" panose="020E0502060401010101" pitchFamily="34" charset="-79"/>
              </a:rPr>
              <a:t>(תושבי ירושלים) </a:t>
            </a:r>
            <a:r>
              <a:rPr lang="he-IL" sz="3200" dirty="0" smtClean="0">
                <a:latin typeface="David" panose="020E0502060401010101" pitchFamily="34" charset="-79"/>
                <a:cs typeface="David" panose="020E0502060401010101" pitchFamily="34" charset="-79"/>
              </a:rPr>
              <a:t>בוכים מרוב צער לראות את דוד המלך ואנשיו עוברים. והמלך חצה את נחל </a:t>
            </a:r>
            <a:r>
              <a:rPr lang="he-IL" sz="3200" dirty="0" err="1" smtClean="0">
                <a:latin typeface="David" panose="020E0502060401010101" pitchFamily="34" charset="-79"/>
                <a:cs typeface="David" panose="020E0502060401010101" pitchFamily="34" charset="-79"/>
              </a:rPr>
              <a:t>קדרון</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(בגבול ירושלים בצד מזרח), </a:t>
            </a:r>
            <a:r>
              <a:rPr lang="he-IL" sz="3200" dirty="0" smtClean="0">
                <a:latin typeface="David" panose="020E0502060401010101" pitchFamily="34" charset="-79"/>
                <a:cs typeface="David" panose="020E0502060401010101" pitchFamily="34" charset="-79"/>
              </a:rPr>
              <a:t>וכל הקהל עושים דרכם לכיוון הפונה אל המדבר. </a:t>
            </a:r>
          </a:p>
          <a:p>
            <a:r>
              <a:rPr lang="he-IL" sz="3200" b="1" u="sng" dirty="0" smtClean="0">
                <a:latin typeface="David" panose="020E0502060401010101" pitchFamily="34" charset="-79"/>
                <a:cs typeface="David" panose="020E0502060401010101" pitchFamily="34" charset="-79"/>
              </a:rPr>
              <a:t>כד. </a:t>
            </a:r>
            <a:r>
              <a:rPr lang="he-IL" sz="3200" dirty="0" smtClean="0">
                <a:latin typeface="David" panose="020E0502060401010101" pitchFamily="34" charset="-79"/>
                <a:cs typeface="David" panose="020E0502060401010101" pitchFamily="34" charset="-79"/>
              </a:rPr>
              <a:t>והנה הגיע גם </a:t>
            </a:r>
            <a:r>
              <a:rPr lang="he-IL" sz="3200" b="1" dirty="0" smtClean="0">
                <a:solidFill>
                  <a:srgbClr val="FF0000"/>
                </a:solidFill>
                <a:latin typeface="David" panose="020E0502060401010101" pitchFamily="34" charset="-79"/>
                <a:cs typeface="David" panose="020E0502060401010101" pitchFamily="34" charset="-79"/>
              </a:rPr>
              <a:t>צדוק הכהן, </a:t>
            </a:r>
            <a:r>
              <a:rPr lang="he-IL" sz="3200" dirty="0" smtClean="0">
                <a:latin typeface="David" panose="020E0502060401010101" pitchFamily="34" charset="-79"/>
                <a:cs typeface="David" panose="020E0502060401010101" pitchFamily="34" charset="-79"/>
              </a:rPr>
              <a:t>וכל הלווים אתו מובילים על כתפיהם את ארון הברית, והעמידו את הארון </a:t>
            </a:r>
            <a:r>
              <a:rPr lang="he-IL" sz="2800" dirty="0" smtClean="0">
                <a:latin typeface="David" panose="020E0502060401010101" pitchFamily="34" charset="-79"/>
                <a:cs typeface="David" panose="020E0502060401010101" pitchFamily="34" charset="-79"/>
              </a:rPr>
              <a:t>(שחשבו שזכות הארון תגן על המלך בבריחתו) </a:t>
            </a:r>
            <a:r>
              <a:rPr lang="he-IL" sz="3200" b="1" dirty="0" smtClean="0">
                <a:solidFill>
                  <a:srgbClr val="FF0000"/>
                </a:solidFill>
                <a:latin typeface="David" panose="020E0502060401010101" pitchFamily="34" charset="-79"/>
                <a:cs typeface="David" panose="020E0502060401010101" pitchFamily="34" charset="-79"/>
              </a:rPr>
              <a:t>ועלה אביתר </a:t>
            </a:r>
            <a:r>
              <a:rPr lang="he-IL" sz="2800" dirty="0" smtClean="0">
                <a:latin typeface="David" panose="020E0502060401010101" pitchFamily="34" charset="-79"/>
                <a:cs typeface="David" panose="020E0502060401010101" pitchFamily="34" charset="-79"/>
              </a:rPr>
              <a:t>(שהיה כהן גדול) </a:t>
            </a:r>
            <a:r>
              <a:rPr lang="he-IL" sz="3200" dirty="0" smtClean="0">
                <a:latin typeface="David" panose="020E0502060401010101" pitchFamily="34" charset="-79"/>
                <a:cs typeface="David" panose="020E0502060401010101" pitchFamily="34" charset="-79"/>
              </a:rPr>
              <a:t>לעמוד ליד הארון למשמרת וכבוד, עד שסיימו כל העם לצאת מהעיר ירושלים.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277970" y="85204"/>
            <a:ext cx="5786650" cy="4031873"/>
          </a:xfrm>
          <a:prstGeom prst="rect">
            <a:avLst/>
          </a:prstGeom>
          <a:blipFill>
            <a:blip r:embed="rId2"/>
            <a:tile tx="0" ty="0" sx="100000" sy="100000" flip="none" algn="tl"/>
          </a:blipFill>
        </p:spPr>
        <p:txBody>
          <a:bodyPr wrap="square">
            <a:spAutoFit/>
          </a:bodyPr>
          <a:lstStyle/>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וְכָל־הָאָ֗רֶץ</a:t>
            </a:r>
            <a:r>
              <a:rPr lang="he-IL" sz="3200" b="1" dirty="0" smtClean="0">
                <a:latin typeface="David" panose="020E0502060401010101" pitchFamily="34" charset="-79"/>
                <a:cs typeface="David" panose="020E0502060401010101" pitchFamily="34" charset="-79"/>
              </a:rPr>
              <a:t> בּוֹכִים֙ </a:t>
            </a:r>
            <a:r>
              <a:rPr lang="he-IL" sz="3200" dirty="0" smtClean="0">
                <a:latin typeface="David" panose="020E0502060401010101" pitchFamily="34" charset="-79"/>
                <a:cs typeface="David" panose="020E0502060401010101" pitchFamily="34" charset="-79"/>
              </a:rPr>
              <a:t>ק֣וֹל גָּד֔וֹל וְכָל־הָעָ֖ם עֹֽבְרִ֑ים וְהַמֶּ֗לֶךְ עֹבֵר֙ בְּנַ֣חַל </a:t>
            </a:r>
            <a:r>
              <a:rPr lang="he-IL" sz="3200" dirty="0" err="1" smtClean="0">
                <a:latin typeface="David" panose="020E0502060401010101" pitchFamily="34" charset="-79"/>
                <a:cs typeface="David" panose="020E0502060401010101" pitchFamily="34" charset="-79"/>
              </a:rPr>
              <a:t>קִדְר֔וֹן</a:t>
            </a:r>
            <a:r>
              <a:rPr lang="he-IL" sz="3200" dirty="0" smtClean="0">
                <a:latin typeface="David" panose="020E0502060401010101" pitchFamily="34" charset="-79"/>
                <a:cs typeface="David" panose="020E0502060401010101" pitchFamily="34" charset="-79"/>
              </a:rPr>
              <a:t> וְכָל־הָעָם֙ עֹֽבְרִ֔ים </a:t>
            </a:r>
            <a:r>
              <a:rPr lang="he-IL" sz="3200" dirty="0" err="1" smtClean="0">
                <a:latin typeface="David" panose="020E0502060401010101" pitchFamily="34" charset="-79"/>
                <a:cs typeface="David" panose="020E0502060401010101" pitchFamily="34" charset="-79"/>
              </a:rPr>
              <a:t>עַל־פְּנֵי־דֶ֖רֶך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אֶת־הַמִּדְבָּֽר</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a:t>
            </a:r>
            <a:r>
              <a:rPr lang="he-IL" sz="3200" b="1" dirty="0" smtClean="0">
                <a:solidFill>
                  <a:srgbClr val="FF0000"/>
                </a:solidFill>
                <a:latin typeface="David" panose="020E0502060401010101" pitchFamily="34" charset="-79"/>
                <a:cs typeface="David" panose="020E0502060401010101" pitchFamily="34" charset="-79"/>
              </a:rPr>
              <a:t>וְהִנֵּ֨ה </a:t>
            </a:r>
            <a:r>
              <a:rPr lang="he-IL" sz="3200" b="1" dirty="0" err="1" smtClean="0">
                <a:solidFill>
                  <a:srgbClr val="FF0000"/>
                </a:solidFill>
                <a:latin typeface="David" panose="020E0502060401010101" pitchFamily="34" charset="-79"/>
                <a:cs typeface="David" panose="020E0502060401010101" pitchFamily="34" charset="-79"/>
              </a:rPr>
              <a:t>גַם־צָד֜וֹק</a:t>
            </a:r>
            <a:r>
              <a:rPr lang="he-IL" sz="3200" b="1" dirty="0" smtClean="0">
                <a:solidFill>
                  <a:srgbClr val="FF0000"/>
                </a:solidFill>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וְכָֽל־הַלְוִיִּ֣ם</a:t>
            </a:r>
            <a:r>
              <a:rPr lang="he-IL" sz="3200" dirty="0" smtClean="0">
                <a:latin typeface="David" panose="020E0502060401010101" pitchFamily="34" charset="-79"/>
                <a:cs typeface="David" panose="020E0502060401010101" pitchFamily="34" charset="-79"/>
              </a:rPr>
              <a:t> אִתּ֗וֹ נֹֽשְׂאִים֙ </a:t>
            </a:r>
            <a:r>
              <a:rPr lang="he-IL" sz="3200" dirty="0" err="1" smtClean="0">
                <a:latin typeface="David" panose="020E0502060401010101" pitchFamily="34" charset="-79"/>
                <a:cs typeface="David" panose="020E0502060401010101" pitchFamily="34" charset="-79"/>
              </a:rPr>
              <a:t>אֶת־אֲרוֹן</a:t>
            </a:r>
            <a:r>
              <a:rPr lang="he-IL" sz="3200" dirty="0" smtClean="0">
                <a:latin typeface="David" panose="020E0502060401010101" pitchFamily="34" charset="-79"/>
                <a:cs typeface="David" panose="020E0502060401010101" pitchFamily="34" charset="-79"/>
              </a:rPr>
              <a:t>֙ בְּרִ֣ית </a:t>
            </a:r>
            <a:r>
              <a:rPr lang="he-IL" sz="3200" dirty="0" err="1" smtClean="0">
                <a:latin typeface="David" panose="020E0502060401010101" pitchFamily="34" charset="-79"/>
                <a:cs typeface="David" panose="020E0502060401010101" pitchFamily="34" charset="-79"/>
              </a:rPr>
              <a:t>הָֽאֱלֹהִ֔ים</a:t>
            </a:r>
            <a:r>
              <a:rPr lang="he-IL" sz="3200" dirty="0" smtClean="0">
                <a:latin typeface="David" panose="020E0502060401010101" pitchFamily="34" charset="-79"/>
                <a:cs typeface="David" panose="020E0502060401010101" pitchFamily="34" charset="-79"/>
              </a:rPr>
              <a:t> וַיַּצִּ֨קוּ֙ </a:t>
            </a:r>
            <a:r>
              <a:rPr lang="he-IL" sz="3200" dirty="0" err="1" smtClean="0">
                <a:latin typeface="David" panose="020E0502060401010101" pitchFamily="34" charset="-79"/>
                <a:cs typeface="David" panose="020E0502060401010101" pitchFamily="34" charset="-79"/>
              </a:rPr>
              <a:t>אֶת־אֲר֣וֹן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הָֽאֱלֹהִ֔ים</a:t>
            </a:r>
            <a:r>
              <a:rPr lang="he-IL" sz="3200" dirty="0" smtClean="0">
                <a:latin typeface="David" panose="020E0502060401010101" pitchFamily="34" charset="-79"/>
                <a:cs typeface="David" panose="020E0502060401010101" pitchFamily="34" charset="-79"/>
              </a:rPr>
              <a:t> </a:t>
            </a:r>
            <a:r>
              <a:rPr lang="he-IL" sz="3200" b="1" dirty="0" smtClean="0">
                <a:solidFill>
                  <a:srgbClr val="FF0000"/>
                </a:solidFill>
                <a:latin typeface="David" panose="020E0502060401010101" pitchFamily="34" charset="-79"/>
                <a:cs typeface="David" panose="020E0502060401010101" pitchFamily="34" charset="-79"/>
              </a:rPr>
              <a:t>וַיַּ֖עַל אֶבְיָתָ֑ר</a:t>
            </a:r>
            <a:r>
              <a:rPr lang="he-IL" sz="3200" dirty="0" smtClean="0">
                <a:latin typeface="David" panose="020E0502060401010101" pitchFamily="34" charset="-79"/>
                <a:cs typeface="David" panose="020E0502060401010101" pitchFamily="34" charset="-79"/>
              </a:rPr>
              <a:t> עַד־תֹּ֥ם כָּל־הָעָ֖ם לַֽעֲב֥וֹר </a:t>
            </a:r>
            <a:r>
              <a:rPr lang="he-IL" sz="3200" dirty="0" err="1" smtClean="0">
                <a:latin typeface="David" panose="020E0502060401010101" pitchFamily="34" charset="-79"/>
                <a:cs typeface="David" panose="020E0502060401010101" pitchFamily="34" charset="-79"/>
              </a:rPr>
              <a:t>מִן־הָעִֽיר</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114197" y="4343975"/>
            <a:ext cx="5950423" cy="2246769"/>
          </a:xfrm>
          <a:prstGeom prst="rect">
            <a:avLst/>
          </a:prstGeom>
          <a:solidFill>
            <a:schemeClr val="accent4">
              <a:lumMod val="60000"/>
              <a:lumOff val="40000"/>
            </a:schemeClr>
          </a:solidFill>
          <a:ln w="38100">
            <a:solidFill>
              <a:schemeClr val="tx1"/>
            </a:solidFill>
          </a:ln>
          <a:scene3d>
            <a:camera prst="perspectiveBelow"/>
            <a:lightRig rig="threePt" dir="t"/>
          </a:scene3d>
        </p:spPr>
        <p:txBody>
          <a:bodyPr wrap="square" rtlCol="1">
            <a:spAutoFit/>
          </a:bodyPr>
          <a:lstStyle/>
          <a:p>
            <a:r>
              <a:rPr lang="he-IL" sz="2800" dirty="0" smtClean="0">
                <a:latin typeface="David" panose="020E0502060401010101" pitchFamily="34" charset="-79"/>
                <a:cs typeface="David" panose="020E0502060401010101" pitchFamily="34" charset="-79"/>
              </a:rPr>
              <a:t>באותו זמן אמר דוד את המזמור: </a:t>
            </a:r>
            <a:r>
              <a:rPr lang="he-IL" sz="2800" b="1" u="sng" dirty="0" smtClean="0">
                <a:latin typeface="David" panose="020E0502060401010101" pitchFamily="34" charset="-79"/>
                <a:cs typeface="David" panose="020E0502060401010101" pitchFamily="34" charset="-79"/>
              </a:rPr>
              <a:t>"מזמור לדוד בברחו מפני אבשלום בנו ה' מה רבו צרי</a:t>
            </a:r>
            <a:r>
              <a:rPr lang="he-IL" sz="2800" dirty="0" smtClean="0">
                <a:latin typeface="David" panose="020E0502060401010101" pitchFamily="34" charset="-79"/>
                <a:cs typeface="David" panose="020E0502060401010101" pitchFamily="34" charset="-79"/>
              </a:rPr>
              <a:t>.." ולמה מזמור ולא קינה לדוד"? שיודע דוד שבכל משבר ונפילה בסוף תגיע </a:t>
            </a:r>
            <a:r>
              <a:rPr lang="he-IL" sz="2800" dirty="0" err="1" smtClean="0">
                <a:latin typeface="David" panose="020E0502060401010101" pitchFamily="34" charset="-79"/>
                <a:cs typeface="David" panose="020E0502060401010101" pitchFamily="34" charset="-79"/>
              </a:rPr>
              <a:t>העליה</a:t>
            </a:r>
            <a:r>
              <a:rPr lang="he-IL" sz="2800" dirty="0" smtClean="0">
                <a:latin typeface="David" panose="020E0502060401010101" pitchFamily="34" charset="-79"/>
                <a:cs typeface="David" panose="020E0502060401010101" pitchFamily="34" charset="-79"/>
              </a:rPr>
              <a:t> והשמחה ולכן אמר "מזמור"</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578404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797858" y="1487606"/>
            <a:ext cx="8106417" cy="4766434"/>
          </a:xfrm>
          <a:prstGeom prst="rect">
            <a:avLst/>
          </a:prstGeom>
        </p:spPr>
      </p:pic>
      <p:pic>
        <p:nvPicPr>
          <p:cNvPr id="3" name="תמונה 2"/>
          <p:cNvPicPr>
            <a:picLocks noChangeAspect="1"/>
          </p:cNvPicPr>
          <p:nvPr/>
        </p:nvPicPr>
        <p:blipFill>
          <a:blip r:embed="rId3">
            <a:extLst>
              <a:ext uri="{BEBA8EAE-BF5A-486C-A8C5-ECC9F3942E4B}">
                <a14:imgProps xmlns:a14="http://schemas.microsoft.com/office/drawing/2010/main">
                  <a14:imgLayer r:embed="rId4">
                    <a14:imgEffect>
                      <a14:backgroundRemoval t="1026" b="99487" l="0" r="98220"/>
                    </a14:imgEffect>
                  </a14:imgLayer>
                </a14:imgProps>
              </a:ext>
            </a:extLst>
          </a:blip>
          <a:stretch>
            <a:fillRect/>
          </a:stretch>
        </p:blipFill>
        <p:spPr>
          <a:xfrm>
            <a:off x="6491145" y="0"/>
            <a:ext cx="3816325" cy="2208259"/>
          </a:xfrm>
          <a:prstGeom prst="rect">
            <a:avLst/>
          </a:prstGeom>
        </p:spPr>
      </p:pic>
      <p:cxnSp>
        <p:nvCxnSpPr>
          <p:cNvPr id="4" name="מחבר חץ ישר 3">
            <a:extLst>
              <a:ext uri="{FF2B5EF4-FFF2-40B4-BE49-F238E27FC236}">
                <a16:creationId xmlns:a16="http://schemas.microsoft.com/office/drawing/2014/main" id="{22F9279A-4022-4CF4-91BA-0A081FB53BF5}"/>
              </a:ext>
            </a:extLst>
          </p:cNvPr>
          <p:cNvCxnSpPr>
            <a:cxnSpLocks/>
          </p:cNvCxnSpPr>
          <p:nvPr/>
        </p:nvCxnSpPr>
        <p:spPr>
          <a:xfrm flipH="1">
            <a:off x="6491145" y="1596788"/>
            <a:ext cx="1721496" cy="260672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חץ: מעוקל שמאלה 7">
            <a:extLst>
              <a:ext uri="{FF2B5EF4-FFF2-40B4-BE49-F238E27FC236}">
                <a16:creationId xmlns:a16="http://schemas.microsoft.com/office/drawing/2014/main" id="{010EF54F-BDA3-43A1-9DA3-091E8821F79C}"/>
              </a:ext>
            </a:extLst>
          </p:cNvPr>
          <p:cNvSpPr/>
          <p:nvPr/>
        </p:nvSpPr>
        <p:spPr>
          <a:xfrm rot="16791929" flipH="1">
            <a:off x="6153796" y="3592286"/>
            <a:ext cx="402448" cy="1953682"/>
          </a:xfrm>
          <a:prstGeom prst="curvedLeftArrow">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entury Gothic" panose="020B0502020202020204"/>
              <a:ea typeface="+mn-ea"/>
              <a:cs typeface="Gisha" panose="020B0502040204020203" pitchFamily="34" charset="-79"/>
            </a:endParaRPr>
          </a:p>
        </p:txBody>
      </p:sp>
      <p:pic>
        <p:nvPicPr>
          <p:cNvPr id="7" name="תמונה 6"/>
          <p:cNvPicPr>
            <a:picLocks noChangeAspect="1"/>
          </p:cNvPicPr>
          <p:nvPr/>
        </p:nvPicPr>
        <p:blipFill>
          <a:blip r:embed="rId5">
            <a:extLst>
              <a:ext uri="{BEBA8EAE-BF5A-486C-A8C5-ECC9F3942E4B}">
                <a14:imgProps xmlns:a14="http://schemas.microsoft.com/office/drawing/2010/main">
                  <a14:imgLayer r:embed="rId6">
                    <a14:imgEffect>
                      <a14:backgroundRemoval t="0" b="98907" l="0" r="98545"/>
                    </a14:imgEffect>
                  </a14:imgLayer>
                </a14:imgProps>
              </a:ext>
            </a:extLst>
          </a:blip>
          <a:stretch>
            <a:fillRect/>
          </a:stretch>
        </p:blipFill>
        <p:spPr>
          <a:xfrm>
            <a:off x="8808813" y="260192"/>
            <a:ext cx="3688948" cy="2454827"/>
          </a:xfrm>
          <a:prstGeom prst="rect">
            <a:avLst/>
          </a:prstGeom>
        </p:spPr>
      </p:pic>
    </p:spTree>
    <p:extLst>
      <p:ext uri="{BB962C8B-B14F-4D97-AF65-F5344CB8AC3E}">
        <p14:creationId xmlns:p14="http://schemas.microsoft.com/office/powerpoint/2010/main" val="383855326"/>
      </p:ext>
    </p:extLst>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885" y="114794"/>
            <a:ext cx="6291617" cy="495520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אמר המלך לצדוק </a:t>
            </a:r>
            <a:r>
              <a:rPr lang="he-IL" sz="3200" b="1" dirty="0" smtClean="0">
                <a:latin typeface="David" panose="020E0502060401010101" pitchFamily="34" charset="-79"/>
                <a:cs typeface="David" panose="020E0502060401010101" pitchFamily="34" charset="-79"/>
              </a:rPr>
              <a:t>החזר את הארון ה' לעיר ירושלים</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(שפחד דוד שמא </a:t>
            </a:r>
            <a:r>
              <a:rPr lang="he-IL" sz="2800" dirty="0" err="1" smtClean="0">
                <a:latin typeface="David" panose="020E0502060401010101" pitchFamily="34" charset="-79"/>
                <a:cs typeface="David" panose="020E0502060401010101" pitchFamily="34" charset="-79"/>
              </a:rPr>
              <a:t>יענש</a:t>
            </a:r>
            <a:r>
              <a:rPr lang="he-IL" sz="2800" dirty="0" smtClean="0">
                <a:latin typeface="David" panose="020E0502060401010101" pitchFamily="34" charset="-79"/>
                <a:cs typeface="David" panose="020E0502060401010101" pitchFamily="34" charset="-79"/>
              </a:rPr>
              <a:t> כמו שהיה בימי עלי שהביאו את ארון ה' למלחמה ונענשו שנלקח בידי הפלישתים) </a:t>
            </a:r>
            <a:r>
              <a:rPr lang="he-IL" sz="3200" dirty="0" smtClean="0">
                <a:latin typeface="David" panose="020E0502060401010101" pitchFamily="34" charset="-79"/>
                <a:cs typeface="David" panose="020E0502060401010101" pitchFamily="34" charset="-79"/>
              </a:rPr>
              <a:t>ואם אהיה ראוי לחסד מאת ה' ויחזיר אותי לירושלים ואזכה לראות את בית ה' ואת הארון שבו.  </a:t>
            </a:r>
          </a:p>
          <a:p>
            <a:r>
              <a:rPr lang="he-IL" sz="3200" b="1" u="sng" dirty="0" err="1" smtClean="0">
                <a:latin typeface="David" panose="020E0502060401010101" pitchFamily="34" charset="-79"/>
                <a:cs typeface="David" panose="020E0502060401010101" pitchFamily="34" charset="-79"/>
              </a:rPr>
              <a:t>כו</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ואם ה' יגזור עלי שלא אחזור לירושלים, מצדיק אני עלי את הדין שמים ומוכן לקבל גזרותיו באהבה כטוב בעיניו.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605516" y="42206"/>
            <a:ext cx="5404513" cy="3046988"/>
          </a:xfrm>
          <a:prstGeom prst="rect">
            <a:avLst/>
          </a:prstGeom>
          <a:solidFill>
            <a:schemeClr val="accent3">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וַיֹּ֤אמֶר הַמֶּ֨לֶךְ֙ לְצָד֔וֹק </a:t>
            </a:r>
            <a:r>
              <a:rPr lang="he-IL" sz="3200" b="1" dirty="0" smtClean="0">
                <a:latin typeface="David" panose="020E0502060401010101" pitchFamily="34" charset="-79"/>
                <a:cs typeface="David" panose="020E0502060401010101" pitchFamily="34" charset="-79"/>
              </a:rPr>
              <a:t>הָשֵׁ֛ב </a:t>
            </a:r>
            <a:r>
              <a:rPr lang="he-IL" sz="3200" b="1" dirty="0" err="1" smtClean="0">
                <a:latin typeface="David" panose="020E0502060401010101" pitchFamily="34" charset="-79"/>
                <a:cs typeface="David" panose="020E0502060401010101" pitchFamily="34" charset="-79"/>
              </a:rPr>
              <a:t>אֶת־אֲר֥וֹן</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הָֽאֱלֹהִ֖ים</a:t>
            </a:r>
            <a:r>
              <a:rPr lang="he-IL" sz="3200" b="1" dirty="0" smtClean="0">
                <a:latin typeface="David" panose="020E0502060401010101" pitchFamily="34" charset="-79"/>
                <a:cs typeface="David" panose="020E0502060401010101" pitchFamily="34" charset="-79"/>
              </a:rPr>
              <a:t> הָעִ֑יר</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אִם־אֶמְצָ֥א</a:t>
            </a:r>
            <a:r>
              <a:rPr lang="he-IL" sz="3200" dirty="0" smtClean="0">
                <a:latin typeface="David" panose="020E0502060401010101" pitchFamily="34" charset="-79"/>
                <a:cs typeface="David" panose="020E0502060401010101" pitchFamily="34" charset="-79"/>
              </a:rPr>
              <a:t> חֵן֙ בְּעֵינֵ֣י יְהוָ֔ה </a:t>
            </a:r>
            <a:r>
              <a:rPr lang="he-IL" sz="3200" dirty="0" err="1" smtClean="0">
                <a:latin typeface="David" panose="020E0502060401010101" pitchFamily="34" charset="-79"/>
                <a:cs typeface="David" panose="020E0502060401010101" pitchFamily="34" charset="-79"/>
              </a:rPr>
              <a:t>וֶֽהֱשִׁבַ֕נִי</a:t>
            </a:r>
            <a:r>
              <a:rPr lang="he-IL" sz="3200" dirty="0" smtClean="0">
                <a:latin typeface="David" panose="020E0502060401010101" pitchFamily="34" charset="-79"/>
                <a:cs typeface="David" panose="020E0502060401010101" pitchFamily="34" charset="-79"/>
              </a:rPr>
              <a:t> וְהִרְאַ֥נִי אֹת֖וֹ </a:t>
            </a:r>
            <a:r>
              <a:rPr lang="he-IL" sz="3200" dirty="0" err="1" smtClean="0">
                <a:latin typeface="David" panose="020E0502060401010101" pitchFamily="34" charset="-79"/>
                <a:cs typeface="David" panose="020E0502060401010101" pitchFamily="34" charset="-79"/>
              </a:rPr>
              <a:t>וְאֶת־נָוֵֽהו</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כו</a:t>
            </a:r>
            <a:r>
              <a:rPr lang="he-IL" sz="3200" dirty="0" smtClean="0">
                <a:latin typeface="David" panose="020E0502060401010101" pitchFamily="34" charset="-79"/>
                <a:cs typeface="David" panose="020E0502060401010101" pitchFamily="34" charset="-79"/>
              </a:rPr>
              <a:t> וְאִם֙ כֹּ֣ה יֹאמַ֔ר לֹ֥א חָפַ֖צְתִּי בָּ֑ךְ </a:t>
            </a:r>
            <a:r>
              <a:rPr lang="he-IL" sz="3200" b="1" dirty="0" smtClean="0">
                <a:latin typeface="David" panose="020E0502060401010101" pitchFamily="34" charset="-79"/>
                <a:cs typeface="David" panose="020E0502060401010101" pitchFamily="34" charset="-79"/>
              </a:rPr>
              <a:t>הִנְנִ֕י </a:t>
            </a:r>
            <a:r>
              <a:rPr lang="he-IL" sz="3200" b="1" dirty="0" err="1" smtClean="0">
                <a:latin typeface="David" panose="020E0502060401010101" pitchFamily="34" charset="-79"/>
                <a:cs typeface="David" panose="020E0502060401010101" pitchFamily="34" charset="-79"/>
              </a:rPr>
              <a:t>יַֽעֲשֶׂה־לִּ֕י</a:t>
            </a:r>
            <a:r>
              <a:rPr lang="he-IL" sz="3200" b="1" dirty="0" smtClean="0">
                <a:latin typeface="David" panose="020E0502060401010101" pitchFamily="34" charset="-79"/>
                <a:cs typeface="David" panose="020E0502060401010101" pitchFamily="34" charset="-79"/>
              </a:rPr>
              <a:t> כַּֽאֲשֶׁ֥ר ט֖וֹב בְּעֵינָֽיו׃ </a:t>
            </a:r>
            <a:endParaRPr lang="he-IL" sz="3200" b="1" dirty="0">
              <a:latin typeface="David" panose="020E0502060401010101" pitchFamily="34" charset="-79"/>
              <a:cs typeface="David" panose="020E0502060401010101" pitchFamily="34" charset="-79"/>
            </a:endParaRPr>
          </a:p>
        </p:txBody>
      </p:sp>
      <p:sp>
        <p:nvSpPr>
          <p:cNvPr id="4" name="TextBox 3"/>
          <p:cNvSpPr txBox="1"/>
          <p:nvPr/>
        </p:nvSpPr>
        <p:spPr>
          <a:xfrm>
            <a:off x="6605516" y="3423393"/>
            <a:ext cx="5718413" cy="3293209"/>
          </a:xfrm>
          <a:prstGeom prst="rect">
            <a:avLst/>
          </a:prstGeom>
          <a:solidFill>
            <a:schemeClr val="accent6">
              <a:lumMod val="60000"/>
              <a:lumOff val="40000"/>
            </a:schemeClr>
          </a:solidFill>
          <a:ln w="38100">
            <a:solidFill>
              <a:schemeClr val="tx1"/>
            </a:solidFill>
          </a:ln>
          <a:scene3d>
            <a:camera prst="perspectiveRight"/>
            <a:lightRig rig="threePt" dir="t"/>
          </a:scene3d>
        </p:spPr>
        <p:txBody>
          <a:bodyPr wrap="square" rtlCol="1">
            <a:spAutoFit/>
          </a:bodyPr>
          <a:lstStyle/>
          <a:p>
            <a:r>
              <a:rPr lang="he-IL" sz="2600" b="1" u="sng" dirty="0" smtClean="0">
                <a:latin typeface="David" panose="020E0502060401010101" pitchFamily="34" charset="-79"/>
                <a:cs typeface="David" panose="020E0502060401010101" pitchFamily="34" charset="-79"/>
              </a:rPr>
              <a:t>דוד פנה לצדוק ולא לאביתר שהיה כהן גדול מדוע?  </a:t>
            </a:r>
            <a:r>
              <a:rPr lang="he-IL" sz="2600" dirty="0" smtClean="0">
                <a:latin typeface="David" panose="020E0502060401010101" pitchFamily="34" charset="-79"/>
                <a:cs typeface="David" panose="020E0502060401010101" pitchFamily="34" charset="-79"/>
              </a:rPr>
              <a:t>כיוון שדוד ביקש מאביתר שישאל באורים ותומים האם אצליח להתגבר על אבשלום? ואביתר לא קיבל תשובה. (ידוע שאביתר היה מבני עלי והבין דוד שכנראה הגיע זמן העונש שניתן לעלי שבניו לא יהיו עוד </a:t>
            </a:r>
            <a:r>
              <a:rPr lang="he-IL" sz="2600" dirty="0" err="1" smtClean="0">
                <a:latin typeface="David" panose="020E0502060401010101" pitchFamily="34" charset="-79"/>
                <a:cs typeface="David" panose="020E0502060401010101" pitchFamily="34" charset="-79"/>
              </a:rPr>
              <a:t>כהנים</a:t>
            </a:r>
            <a:r>
              <a:rPr lang="he-IL" sz="2600" dirty="0" smtClean="0">
                <a:latin typeface="David" panose="020E0502060401010101" pitchFamily="34" charset="-79"/>
                <a:cs typeface="David" panose="020E0502060401010101" pitchFamily="34" charset="-79"/>
              </a:rPr>
              <a:t>) ואז פנה דוד לצדוק שישאל באורים ותומים. וה' ענה לו שדוד יזכה לחזור. </a:t>
            </a:r>
            <a:endParaRPr lang="he-IL" sz="2600" b="1" u="sng"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stretch>
            <a:fillRect/>
          </a:stretch>
        </p:blipFill>
        <p:spPr>
          <a:xfrm>
            <a:off x="3583106" y="519236"/>
            <a:ext cx="3022410" cy="2904157"/>
          </a:xfrm>
          <a:prstGeom prst="rect">
            <a:avLst/>
          </a:prstGeom>
        </p:spPr>
      </p:pic>
      <p:pic>
        <p:nvPicPr>
          <p:cNvPr id="6" name="תמונה 5"/>
          <p:cNvPicPr>
            <a:picLocks noChangeAspect="1"/>
          </p:cNvPicPr>
          <p:nvPr/>
        </p:nvPicPr>
        <p:blipFill>
          <a:blip r:embed="rId3">
            <a:extLst>
              <a:ext uri="{BEBA8EAE-BF5A-486C-A8C5-ECC9F3942E4B}">
                <a14:imgProps xmlns:a14="http://schemas.microsoft.com/office/drawing/2010/main">
                  <a14:imgLayer r:embed="rId4">
                    <a14:imgEffect>
                      <a14:backgroundRemoval t="0" b="100000" l="1042" r="98438"/>
                    </a14:imgEffect>
                  </a14:imgLayer>
                </a14:imgProps>
              </a:ext>
            </a:extLst>
          </a:blip>
          <a:stretch>
            <a:fillRect/>
          </a:stretch>
        </p:blipFill>
        <p:spPr>
          <a:xfrm>
            <a:off x="-341195" y="4658807"/>
            <a:ext cx="3804005" cy="2199193"/>
          </a:xfrm>
          <a:prstGeom prst="rect">
            <a:avLst/>
          </a:prstGeom>
        </p:spPr>
      </p:pic>
    </p:spTree>
    <p:extLst>
      <p:ext uri="{BB962C8B-B14F-4D97-AF65-F5344CB8AC3E}">
        <p14:creationId xmlns:p14="http://schemas.microsoft.com/office/powerpoint/2010/main" val="19135380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arn(inVertic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6" y="168322"/>
            <a:ext cx="6155140" cy="550920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אמר המלך לצדוק- האם אתה רואה שזו עצה נכונה ושעליך לחזור עם ארון ה' אל העיר. ותעזרו לי משם באמצעות </a:t>
            </a:r>
            <a:r>
              <a:rPr lang="he-IL" sz="3200" dirty="0" err="1" smtClean="0">
                <a:latin typeface="David" panose="020E0502060401010101" pitchFamily="34" charset="-79"/>
                <a:cs typeface="David" panose="020E0502060401010101" pitchFamily="34" charset="-79"/>
              </a:rPr>
              <a:t>אחימעץ</a:t>
            </a:r>
            <a:r>
              <a:rPr lang="he-IL" sz="3200" dirty="0" smtClean="0">
                <a:latin typeface="David" panose="020E0502060401010101" pitchFamily="34" charset="-79"/>
                <a:cs typeface="David" panose="020E0502060401010101" pitchFamily="34" charset="-79"/>
              </a:rPr>
              <a:t> הבן שלך, ויהונתן הבן של אביתר הכהן, שני בניכם שנמצאים אתכם. </a:t>
            </a:r>
            <a:r>
              <a:rPr lang="he-IL" sz="2800" dirty="0" smtClean="0">
                <a:latin typeface="David" panose="020E0502060401010101" pitchFamily="34" charset="-79"/>
                <a:cs typeface="David" panose="020E0502060401010101" pitchFamily="34" charset="-79"/>
              </a:rPr>
              <a:t>(שתודיעו לי מה נעשה בבית המלך).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כח</a:t>
            </a:r>
            <a:r>
              <a:rPr lang="he-IL" sz="3200" dirty="0" smtClean="0">
                <a:latin typeface="David" panose="020E0502060401010101" pitchFamily="34" charset="-79"/>
                <a:cs typeface="David" panose="020E0502060401010101" pitchFamily="34" charset="-79"/>
              </a:rPr>
              <a:t>. וממשיך דוד ואומר לצדוק- אני </a:t>
            </a:r>
            <a:r>
              <a:rPr lang="he-IL" sz="3200" b="1" dirty="0" smtClean="0">
                <a:solidFill>
                  <a:srgbClr val="FF0000"/>
                </a:solidFill>
                <a:latin typeface="David" panose="020E0502060401010101" pitchFamily="34" charset="-79"/>
                <a:cs typeface="David" panose="020E0502060401010101" pitchFamily="34" charset="-79"/>
              </a:rPr>
              <a:t>אתעכב ואמתין </a:t>
            </a:r>
            <a:r>
              <a:rPr lang="he-IL" sz="3200" dirty="0" smtClean="0">
                <a:latin typeface="David" panose="020E0502060401010101" pitchFamily="34" charset="-79"/>
                <a:cs typeface="David" panose="020E0502060401010101" pitchFamily="34" charset="-79"/>
              </a:rPr>
              <a:t>במישור השומם שבמדבר, עד שתגיע לי מאתכם ידיעה ע"י בניכם להגיד לי ממעשי אבשלום ומהנעשה בירושלים.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550926" y="168322"/>
            <a:ext cx="5500048" cy="3539430"/>
          </a:xfrm>
          <a:prstGeom prst="rect">
            <a:avLst/>
          </a:prstGeom>
          <a:solidFill>
            <a:schemeClr val="accent5">
              <a:lumMod val="60000"/>
              <a:lumOff val="4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כז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וַיֹּ֤אמֶר הַמֶּ֨לֶךְ֙ </a:t>
            </a:r>
            <a:r>
              <a:rPr lang="he-IL" sz="3200" dirty="0" err="1" smtClean="0">
                <a:latin typeface="David" panose="020E0502060401010101" pitchFamily="34" charset="-79"/>
                <a:cs typeface="David" panose="020E0502060401010101" pitchFamily="34" charset="-79"/>
              </a:rPr>
              <a:t>אֶל־צָד֣וֹק</a:t>
            </a:r>
            <a:r>
              <a:rPr lang="he-IL" sz="3200" dirty="0" smtClean="0">
                <a:latin typeface="David" panose="020E0502060401010101" pitchFamily="34" charset="-79"/>
                <a:cs typeface="David" panose="020E0502060401010101" pitchFamily="34" charset="-79"/>
              </a:rPr>
              <a:t> הַכֹּהֵ֔ן הֲרוֹאֶ֣ה אַתָּ֔ה שֻׁ֥בָה הָעִ֖יר בְּשָׁל֑וֹם </a:t>
            </a:r>
            <a:r>
              <a:rPr lang="he-IL" sz="3200" dirty="0" err="1" smtClean="0">
                <a:latin typeface="David" panose="020E0502060401010101" pitchFamily="34" charset="-79"/>
                <a:cs typeface="David" panose="020E0502060401010101" pitchFamily="34" charset="-79"/>
              </a:rPr>
              <a:t>ו</a:t>
            </a:r>
            <a:r>
              <a:rPr lang="he-IL" sz="3200" b="1" dirty="0" err="1" smtClean="0">
                <a:latin typeface="David" panose="020E0502060401010101" pitchFamily="34" charset="-79"/>
                <a:cs typeface="David" panose="020E0502060401010101" pitchFamily="34" charset="-79"/>
              </a:rPr>
              <a:t>ַֽאֲחִימַ֨עַץ</a:t>
            </a:r>
            <a:r>
              <a:rPr lang="he-IL" sz="3200" b="1" dirty="0" smtClean="0">
                <a:latin typeface="David" panose="020E0502060401010101" pitchFamily="34" charset="-79"/>
                <a:cs typeface="David" panose="020E0502060401010101" pitchFamily="34" charset="-79"/>
              </a:rPr>
              <a:t> בִּנְךָ֜ וִיהֽוֹנָתָ֧ן </a:t>
            </a:r>
            <a:r>
              <a:rPr lang="he-IL" sz="3200" b="1" dirty="0" err="1" smtClean="0">
                <a:latin typeface="David" panose="020E0502060401010101" pitchFamily="34" charset="-79"/>
                <a:cs typeface="David" panose="020E0502060401010101" pitchFamily="34" charset="-79"/>
              </a:rPr>
              <a:t>בֶּן־אֶבְיָתָ֛ר</a:t>
            </a:r>
            <a:r>
              <a:rPr lang="he-IL" sz="3200" b="1" dirty="0" smtClean="0">
                <a:latin typeface="David" panose="020E0502060401010101" pitchFamily="34" charset="-79"/>
                <a:cs typeface="David" panose="020E0502060401010101" pitchFamily="34" charset="-79"/>
              </a:rPr>
              <a:t> שְׁנֵ֥י בְנֵיכֶ֖ם אִתְּכֶֽם</a:t>
            </a:r>
            <a:r>
              <a:rPr lang="he-IL" sz="3200" dirty="0" smtClean="0">
                <a:latin typeface="David" panose="020E0502060401010101" pitchFamily="34" charset="-79"/>
                <a:cs typeface="David" panose="020E0502060401010101" pitchFamily="34" charset="-79"/>
              </a:rPr>
              <a:t>׃ </a:t>
            </a:r>
          </a:p>
          <a:p>
            <a:r>
              <a:rPr lang="he-IL" sz="3200" b="1" dirty="0" err="1" smtClean="0">
                <a:latin typeface="David" panose="020E0502060401010101" pitchFamily="34" charset="-79"/>
                <a:cs typeface="David" panose="020E0502060401010101" pitchFamily="34" charset="-79"/>
              </a:rPr>
              <a:t>כח</a:t>
            </a:r>
            <a:r>
              <a:rPr lang="he-IL" sz="3200" dirty="0" smtClean="0">
                <a:latin typeface="David" panose="020E0502060401010101" pitchFamily="34" charset="-79"/>
                <a:cs typeface="David" panose="020E0502060401010101" pitchFamily="34" charset="-79"/>
              </a:rPr>
              <a:t> רְאוּ֙ אָֽנֹכִ֣י </a:t>
            </a:r>
            <a:r>
              <a:rPr lang="he-IL" sz="3200" b="1" dirty="0" smtClean="0">
                <a:solidFill>
                  <a:srgbClr val="FF0000"/>
                </a:solidFill>
                <a:latin typeface="David" panose="020E0502060401010101" pitchFamily="34" charset="-79"/>
                <a:cs typeface="David" panose="020E0502060401010101" pitchFamily="34" charset="-79"/>
              </a:rPr>
              <a:t>מִתְמַהְמֵ֔הַּ</a:t>
            </a:r>
            <a:r>
              <a:rPr lang="he-IL" sz="3200" dirty="0" smtClean="0">
                <a:latin typeface="David" panose="020E0502060401010101" pitchFamily="34" charset="-79"/>
                <a:cs typeface="David" panose="020E0502060401010101" pitchFamily="34" charset="-79"/>
              </a:rPr>
              <a:t> בְּעַֽרְב֖וֹת הַמִּדְבָּ֑ר עַ֣ד בּ֥וֹא דָבָ֛ר מֵֽעִמָּכֶ֖ם לְהַגִּ֥יד לִֽי׃</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9998220" y="3951026"/>
            <a:ext cx="1908213" cy="1085182"/>
          </a:xfrm>
          <a:prstGeom prst="rect">
            <a:avLst/>
          </a:prstGeom>
        </p:spPr>
      </p:pic>
      <p:pic>
        <p:nvPicPr>
          <p:cNvPr id="5" name="תמונה 4"/>
          <p:cNvPicPr>
            <a:picLocks noChangeAspect="1"/>
          </p:cNvPicPr>
          <p:nvPr/>
        </p:nvPicPr>
        <p:blipFill>
          <a:blip r:embed="rId3"/>
          <a:stretch>
            <a:fillRect/>
          </a:stretch>
        </p:blipFill>
        <p:spPr>
          <a:xfrm>
            <a:off x="10379254" y="5965624"/>
            <a:ext cx="1146147" cy="646232"/>
          </a:xfrm>
          <a:prstGeom prst="rect">
            <a:avLst/>
          </a:prstGeom>
        </p:spPr>
      </p:pic>
      <p:pic>
        <p:nvPicPr>
          <p:cNvPr id="6" name="תמונה 5"/>
          <p:cNvPicPr>
            <a:picLocks noChangeAspect="1"/>
          </p:cNvPicPr>
          <p:nvPr/>
        </p:nvPicPr>
        <p:blipFill>
          <a:blip r:embed="rId4"/>
          <a:stretch>
            <a:fillRect/>
          </a:stretch>
        </p:blipFill>
        <p:spPr>
          <a:xfrm>
            <a:off x="7334699" y="3940334"/>
            <a:ext cx="1908213" cy="1079086"/>
          </a:xfrm>
          <a:prstGeom prst="rect">
            <a:avLst/>
          </a:prstGeom>
        </p:spPr>
      </p:pic>
      <p:pic>
        <p:nvPicPr>
          <p:cNvPr id="7" name="תמונה 6"/>
          <p:cNvPicPr>
            <a:picLocks noChangeAspect="1"/>
          </p:cNvPicPr>
          <p:nvPr/>
        </p:nvPicPr>
        <p:blipFill>
          <a:blip r:embed="rId5"/>
          <a:stretch>
            <a:fillRect/>
          </a:stretch>
        </p:blipFill>
        <p:spPr>
          <a:xfrm>
            <a:off x="7715731" y="5946519"/>
            <a:ext cx="1146147" cy="640135"/>
          </a:xfrm>
          <a:prstGeom prst="rect">
            <a:avLst/>
          </a:prstGeom>
        </p:spPr>
      </p:pic>
      <p:sp>
        <p:nvSpPr>
          <p:cNvPr id="8" name="חץ למטה 7"/>
          <p:cNvSpPr/>
          <p:nvPr/>
        </p:nvSpPr>
        <p:spPr>
          <a:xfrm>
            <a:off x="10672549" y="4882468"/>
            <a:ext cx="559558" cy="1080194"/>
          </a:xfrm>
          <a:prstGeom prst="down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he-IL"/>
          </a:p>
        </p:txBody>
      </p:sp>
      <p:sp>
        <p:nvSpPr>
          <p:cNvPr id="9" name="חץ למטה 8"/>
          <p:cNvSpPr/>
          <p:nvPr/>
        </p:nvSpPr>
        <p:spPr>
          <a:xfrm>
            <a:off x="8009025" y="4882468"/>
            <a:ext cx="559558" cy="1080194"/>
          </a:xfrm>
          <a:prstGeom prst="downArrow">
            <a:avLst/>
          </a:prstGeom>
        </p:spPr>
        <p:style>
          <a:lnRef idx="3">
            <a:schemeClr val="lt1"/>
          </a:lnRef>
          <a:fillRef idx="1">
            <a:schemeClr val="accent2"/>
          </a:fillRef>
          <a:effectRef idx="1">
            <a:schemeClr val="accent2"/>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84811563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additive="base">
                                        <p:cTn id="14"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5" y="168322"/>
            <a:ext cx="6741993" cy="637097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החזירו צדוק ואביתר </a:t>
            </a:r>
            <a:r>
              <a:rPr lang="he-IL" sz="3200" dirty="0" err="1" smtClean="0">
                <a:latin typeface="David" panose="020E0502060401010101" pitchFamily="34" charset="-79"/>
                <a:cs typeface="David" panose="020E0502060401010101" pitchFamily="34" charset="-79"/>
              </a:rPr>
              <a:t>הכהנים</a:t>
            </a:r>
            <a:r>
              <a:rPr lang="he-IL" sz="3200" dirty="0" smtClean="0">
                <a:latin typeface="David" panose="020E0502060401010101" pitchFamily="34" charset="-79"/>
                <a:cs typeface="David" panose="020E0502060401010101" pitchFamily="34" charset="-79"/>
              </a:rPr>
              <a:t> את ארון הקדש לירושלים. ונשארו שם בירושלים, ולא חזרו להצטרף לדוד ואנשיו. </a:t>
            </a:r>
          </a:p>
          <a:p>
            <a:r>
              <a:rPr lang="he-IL" sz="3200" b="1" u="sng" dirty="0" smtClean="0">
                <a:latin typeface="David" panose="020E0502060401010101" pitchFamily="34" charset="-79"/>
                <a:cs typeface="David" panose="020E0502060401010101" pitchFamily="34" charset="-79"/>
              </a:rPr>
              <a:t>ל</a:t>
            </a:r>
            <a:r>
              <a:rPr lang="he-IL" sz="3200" dirty="0" smtClean="0">
                <a:latin typeface="David" panose="020E0502060401010101" pitchFamily="34" charset="-79"/>
                <a:cs typeface="David" panose="020E0502060401010101" pitchFamily="34" charset="-79"/>
              </a:rPr>
              <a:t>. לאחר שנפרד דוד מארון ה', היה דוד עולה בדרכו בעליה של הר הזיתים, ובעודו עולה לפסגה היה בוכה </a:t>
            </a:r>
            <a:r>
              <a:rPr lang="he-IL" sz="3200" b="1" dirty="0" smtClean="0">
                <a:latin typeface="David" panose="020E0502060401010101" pitchFamily="34" charset="-79"/>
                <a:cs typeface="David" panose="020E0502060401010101" pitchFamily="34" charset="-79"/>
              </a:rPr>
              <a:t>וראשו עטוף מכוסה והוא הולך יחף (כדרך האבלים) </a:t>
            </a:r>
            <a:r>
              <a:rPr lang="he-IL" sz="3200" dirty="0" smtClean="0">
                <a:latin typeface="David" panose="020E0502060401010101" pitchFamily="34" charset="-79"/>
                <a:cs typeface="David" panose="020E0502060401010101" pitchFamily="34" charset="-79"/>
              </a:rPr>
              <a:t>וכל הקהל הנלווה עמו עטפו כל אחד את ראשו והתקדמו במעלה ההר בבכי.  </a:t>
            </a:r>
          </a:p>
          <a:p>
            <a:endParaRPr lang="he-IL" sz="3200" dirty="0" smtClean="0">
              <a:latin typeface="David" panose="020E0502060401010101" pitchFamily="34" charset="-79"/>
              <a:cs typeface="David" panose="020E0502060401010101" pitchFamily="34" charset="-79"/>
            </a:endParaRPr>
          </a:p>
          <a:p>
            <a:r>
              <a:rPr lang="he-IL" sz="3200" dirty="0" smtClean="0">
                <a:latin typeface="David" panose="020E0502060401010101" pitchFamily="34" charset="-79"/>
                <a:cs typeface="David" panose="020E0502060401010101" pitchFamily="34" charset="-79"/>
              </a:rPr>
              <a:t>{</a:t>
            </a:r>
            <a:r>
              <a:rPr lang="he-IL" sz="2800" dirty="0" smtClean="0">
                <a:latin typeface="David" panose="020E0502060401010101" pitchFamily="34" charset="-79"/>
                <a:cs typeface="David" panose="020E0502060401010101" pitchFamily="34" charset="-79"/>
              </a:rPr>
              <a:t>חז"ל מגלים שבאותו זמן נענש דוד ונהיה מצורע למשך חצי שנה. ובאותו זמן אמר דוד את מזמור ג' בתהילים "מזמור לדוד בברחו מפני אבשלום בנו..}</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7260608" y="190056"/>
            <a:ext cx="4749421" cy="3539430"/>
          </a:xfrm>
          <a:prstGeom prst="rect">
            <a:avLst/>
          </a:prstGeom>
          <a:solidFill>
            <a:schemeClr val="accent3">
              <a:lumMod val="60000"/>
              <a:lumOff val="4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וַיָּ֨שֶׁב צָד֧וֹק וְאֶבְיָתָ֛ר </a:t>
            </a:r>
            <a:r>
              <a:rPr lang="he-IL" sz="3200" dirty="0" err="1" smtClean="0">
                <a:latin typeface="David" panose="020E0502060401010101" pitchFamily="34" charset="-79"/>
                <a:cs typeface="David" panose="020E0502060401010101" pitchFamily="34" charset="-79"/>
              </a:rPr>
              <a:t>אֶת־אֲר֥וֹן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הָֽאֱלֹהִ֖ים</a:t>
            </a:r>
            <a:r>
              <a:rPr lang="he-IL" sz="3200" dirty="0" smtClean="0">
                <a:latin typeface="David" panose="020E0502060401010101" pitchFamily="34" charset="-79"/>
                <a:cs typeface="David" panose="020E0502060401010101" pitchFamily="34" charset="-79"/>
              </a:rPr>
              <a:t> יְרֽוּשָׁלִָ֑ם וַיֵּֽשְׁב֖וּ שָֽׁם׃ </a:t>
            </a:r>
          </a:p>
          <a:p>
            <a:r>
              <a:rPr lang="he-IL" sz="3200" b="1" u="sng" dirty="0" smtClean="0">
                <a:latin typeface="David" panose="020E0502060401010101" pitchFamily="34" charset="-79"/>
                <a:cs typeface="David" panose="020E0502060401010101" pitchFamily="34" charset="-79"/>
              </a:rPr>
              <a:t>ל</a:t>
            </a:r>
            <a:r>
              <a:rPr lang="he-IL" sz="3200" dirty="0" smtClean="0">
                <a:latin typeface="David" panose="020E0502060401010101" pitchFamily="34" charset="-79"/>
                <a:cs typeface="David" panose="020E0502060401010101" pitchFamily="34" charset="-79"/>
              </a:rPr>
              <a:t> וְדָוִ֡ד עֹלֶה֩ בְמַֽעֲלֵ֨ה הַזֵּיתִ֜ים עֹלֶ֣ה ׀ וּבוֹכֶ֗ה </a:t>
            </a:r>
            <a:r>
              <a:rPr lang="he-IL" sz="3200" b="1" dirty="0" smtClean="0">
                <a:latin typeface="David" panose="020E0502060401010101" pitchFamily="34" charset="-79"/>
                <a:cs typeface="David" panose="020E0502060401010101" pitchFamily="34" charset="-79"/>
              </a:rPr>
              <a:t>וְרֹ֥אשׁ לוֹ֙ חָפ֔וּי וְה֖וּא הֹלֵ֣ךְ יָחֵ֑ף </a:t>
            </a:r>
            <a:r>
              <a:rPr lang="he-IL" sz="3200" dirty="0" smtClean="0">
                <a:latin typeface="David" panose="020E0502060401010101" pitchFamily="34" charset="-79"/>
                <a:cs typeface="David" panose="020E0502060401010101" pitchFamily="34" charset="-79"/>
              </a:rPr>
              <a:t>וְכָל־הָעָ֣ם </a:t>
            </a:r>
            <a:r>
              <a:rPr lang="he-IL" sz="3200" dirty="0" err="1" smtClean="0">
                <a:latin typeface="David" panose="020E0502060401010101" pitchFamily="34" charset="-79"/>
                <a:cs typeface="David" panose="020E0502060401010101" pitchFamily="34" charset="-79"/>
              </a:rPr>
              <a:t>אֲשֶׁר־אִתּ֗ו</a:t>
            </a:r>
            <a:r>
              <a:rPr lang="he-IL" sz="3200" dirty="0" smtClean="0">
                <a:latin typeface="David" panose="020E0502060401010101" pitchFamily="34" charset="-79"/>
                <a:cs typeface="David" panose="020E0502060401010101" pitchFamily="34" charset="-79"/>
              </a:rPr>
              <a:t>ֹ חָפוּ֙ אִ֣ישׁ רֹאשׁ֔וֹ וְעָל֥וּ עָלֹ֖ה וּבָכֹֽה</a:t>
            </a:r>
            <a:r>
              <a:rPr lang="he-IL" dirty="0" smtClean="0"/>
              <a:t>׃ </a:t>
            </a:r>
            <a:endParaRPr lang="he-IL" dirty="0"/>
          </a:p>
        </p:txBody>
      </p:sp>
      <p:pic>
        <p:nvPicPr>
          <p:cNvPr id="4" name="תמונה 3"/>
          <p:cNvPicPr>
            <a:picLocks noChangeAspect="1"/>
          </p:cNvPicPr>
          <p:nvPr/>
        </p:nvPicPr>
        <p:blipFill>
          <a:blip r:embed="rId2"/>
          <a:stretch>
            <a:fillRect/>
          </a:stretch>
        </p:blipFill>
        <p:spPr>
          <a:xfrm>
            <a:off x="7083541" y="3815474"/>
            <a:ext cx="4926489" cy="2896691"/>
          </a:xfrm>
          <a:prstGeom prst="rect">
            <a:avLst/>
          </a:prstGeom>
        </p:spPr>
      </p:pic>
      <p:pic>
        <p:nvPicPr>
          <p:cNvPr id="5" name="תמונה 4"/>
          <p:cNvPicPr>
            <a:picLocks noChangeAspect="1"/>
          </p:cNvPicPr>
          <p:nvPr/>
        </p:nvPicPr>
        <p:blipFill>
          <a:blip r:embed="rId3">
            <a:extLst>
              <a:ext uri="{BEBA8EAE-BF5A-486C-A8C5-ECC9F3942E4B}">
                <a14:imgProps xmlns:a14="http://schemas.microsoft.com/office/drawing/2010/main">
                  <a14:imgLayer r:embed="rId4">
                    <a14:imgEffect>
                      <a14:backgroundRemoval t="0" b="99107" l="0" r="100000"/>
                    </a14:imgEffect>
                  </a14:imgLayer>
                </a14:imgProps>
              </a:ext>
            </a:extLst>
          </a:blip>
          <a:stretch>
            <a:fillRect/>
          </a:stretch>
        </p:blipFill>
        <p:spPr>
          <a:xfrm>
            <a:off x="10059343" y="3463373"/>
            <a:ext cx="1936096" cy="1927491"/>
          </a:xfrm>
          <a:prstGeom prst="rect">
            <a:avLst/>
          </a:prstGeom>
        </p:spPr>
      </p:pic>
      <p:pic>
        <p:nvPicPr>
          <p:cNvPr id="6" name="תמונה 5"/>
          <p:cNvPicPr>
            <a:picLocks noChangeAspect="1"/>
          </p:cNvPicPr>
          <p:nvPr/>
        </p:nvPicPr>
        <p:blipFill>
          <a:blip r:embed="rId5"/>
          <a:stretch>
            <a:fillRect/>
          </a:stretch>
        </p:blipFill>
        <p:spPr>
          <a:xfrm>
            <a:off x="9308884" y="4646525"/>
            <a:ext cx="1500918" cy="896973"/>
          </a:xfrm>
          <a:prstGeom prst="rect">
            <a:avLst/>
          </a:prstGeom>
        </p:spPr>
      </p:pic>
    </p:spTree>
    <p:extLst>
      <p:ext uri="{BB962C8B-B14F-4D97-AF65-F5344CB8AC3E}">
        <p14:creationId xmlns:p14="http://schemas.microsoft.com/office/powerpoint/2010/main" val="238865949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circle(in)">
                                      <p:cBhvr>
                                        <p:cTn id="14" dur="20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2831" y="117693"/>
            <a:ext cx="6237024" cy="6370975"/>
          </a:xfrm>
          <a:prstGeom prst="rect">
            <a:avLst/>
          </a:prstGeom>
          <a:solidFill>
            <a:schemeClr val="accent2">
              <a:lumMod val="60000"/>
              <a:lumOff val="4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לא</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ואז נודע לדוד הידיעה- שגם </a:t>
            </a:r>
            <a:r>
              <a:rPr kumimoji="0" lang="he-IL" sz="32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אחיתופל</a:t>
            </a:r>
            <a:r>
              <a:rPr kumimoji="0" lang="he-IL" sz="3200" b="1"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320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(היועץ של דוד) </a:t>
            </a:r>
            <a:r>
              <a:rPr kumimoji="0" lang="he-IL" sz="3200" b="1"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הצטרף למורדים </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שעם אבשלום </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{דוד פחד כי עצתו של אחיתופל הייתה כשואל דבר מאת אלוקים, וגם שהיה יודע ומכיר כל סודותיו של דוד} </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התפלל דוד אל ה' ואמר: אנא </a:t>
            </a:r>
            <a:r>
              <a:rPr kumimoji="0" lang="he-IL" sz="3200" b="1"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שבש והפר </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את עצתו של אחיתופל </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(ושלא יקבל אבשלום את עצתו}.</a:t>
            </a:r>
            <a:endPar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sz="3200" b="1" u="sng" baseline="0" dirty="0" smtClean="0">
                <a:solidFill>
                  <a:prstClr val="black"/>
                </a:solidFill>
                <a:latin typeface="David" panose="020E0502060401010101" pitchFamily="34" charset="-79"/>
                <a:cs typeface="David" panose="020E0502060401010101" pitchFamily="34" charset="-79"/>
              </a:rPr>
              <a:t>לב</a:t>
            </a:r>
            <a:r>
              <a:rPr lang="he-IL" sz="3200" baseline="0" dirty="0" smtClean="0">
                <a:solidFill>
                  <a:prstClr val="black"/>
                </a:solidFill>
                <a:latin typeface="David" panose="020E0502060401010101" pitchFamily="34" charset="-79"/>
                <a:cs typeface="David" panose="020E0502060401010101" pitchFamily="34" charset="-79"/>
              </a:rPr>
              <a:t>.</a:t>
            </a:r>
            <a:r>
              <a:rPr lang="he-IL" sz="3200" dirty="0" smtClean="0">
                <a:solidFill>
                  <a:prstClr val="black"/>
                </a:solidFill>
                <a:latin typeface="David" panose="020E0502060401010101" pitchFamily="34" charset="-79"/>
                <a:cs typeface="David" panose="020E0502060401010101" pitchFamily="34" charset="-79"/>
              </a:rPr>
              <a:t> כאשר דוד הגיע לפסגת הר הזיתים ששם היה רואה את אוהל ובתוכו הארון ה' והיה משתחווה אל ה'. והנה הופיע מולו </a:t>
            </a:r>
            <a:r>
              <a:rPr lang="he-IL" sz="3600" b="1" dirty="0" smtClean="0">
                <a:solidFill>
                  <a:srgbClr val="FF0000"/>
                </a:solidFill>
                <a:latin typeface="David" panose="020E0502060401010101" pitchFamily="34" charset="-79"/>
                <a:cs typeface="David" panose="020E0502060401010101" pitchFamily="34" charset="-79"/>
              </a:rPr>
              <a:t>"חושי הארכי", </a:t>
            </a:r>
            <a:r>
              <a:rPr lang="he-IL" sz="3200" dirty="0" smtClean="0">
                <a:solidFill>
                  <a:prstClr val="black"/>
                </a:solidFill>
                <a:latin typeface="David" panose="020E0502060401010101" pitchFamily="34" charset="-79"/>
                <a:cs typeface="David" panose="020E0502060401010101" pitchFamily="34" charset="-79"/>
              </a:rPr>
              <a:t>ובגדיו היו קרועים ועפר על ראשו </a:t>
            </a:r>
            <a:r>
              <a:rPr lang="he-IL" sz="2800" dirty="0" smtClean="0">
                <a:solidFill>
                  <a:prstClr val="black"/>
                </a:solidFill>
                <a:latin typeface="David" panose="020E0502060401010101" pitchFamily="34" charset="-79"/>
                <a:cs typeface="David" panose="020E0502060401010101" pitchFamily="34" charset="-79"/>
              </a:rPr>
              <a:t>{ היה מתאבל בצרת דוד וכוונתו הייתה ללכת עם דוד לכל מקום}</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 </a:t>
            </a:r>
          </a:p>
        </p:txBody>
      </p:sp>
      <p:sp>
        <p:nvSpPr>
          <p:cNvPr id="3" name="מלבן 2"/>
          <p:cNvSpPr/>
          <p:nvPr/>
        </p:nvSpPr>
        <p:spPr>
          <a:xfrm>
            <a:off x="6578221" y="63800"/>
            <a:ext cx="5509145" cy="3600986"/>
          </a:xfrm>
          <a:prstGeom prst="rect">
            <a:avLst/>
          </a:prstGeom>
          <a:solidFill>
            <a:schemeClr val="accent4">
              <a:lumMod val="40000"/>
              <a:lumOff val="60000"/>
            </a:schemeClr>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לא</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וְדָוִד֙ הִגִּ֣יד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לֵאמֹ֔ר</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3200" b="1"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אֲחִיתֹ֥פֶל</a:t>
            </a:r>
            <a:r>
              <a:rPr kumimoji="0" lang="he-IL" sz="32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בַּקֹּֽשְׁרִ֖ים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עִם־אַבְשָׁל֑וֹם</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וַיֹּ֣אמֶר דָּוִ֔ד </a:t>
            </a:r>
            <a:r>
              <a:rPr kumimoji="0" lang="he-IL" sz="3200" b="1"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סַכֶּל־נָ֛א</a:t>
            </a:r>
            <a:r>
              <a:rPr kumimoji="0" lang="he-IL" sz="32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אֶת־עֲצַ֥ת</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אֲחִיתֹ֖פֶל</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יְהוָֽה׃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לב</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וַיְהִ֤י דָוִד֙ בָּ֣א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עַד־הָרֹ֔אש</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אֲשֶֽׁר־יִשְׁתַּחֲוֶ֥ה</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שָׁ֖ם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לֵֽאלֹהִ֑ים</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וְהִנֵּ֤ה לִקְרָאתוֹ֙ </a:t>
            </a:r>
            <a:r>
              <a:rPr kumimoji="0" lang="he-IL" sz="3600" b="1" i="0" u="none" strike="noStrike" kern="1200" cap="none" spc="0" normalizeH="0" baseline="0" noProof="0" dirty="0" smtClean="0">
                <a:ln>
                  <a:noFill/>
                </a:ln>
                <a:solidFill>
                  <a:srgbClr val="FF0000"/>
                </a:solidFill>
                <a:effectLst/>
                <a:uLnTx/>
                <a:uFillTx/>
                <a:latin typeface="David" panose="020E0502060401010101" pitchFamily="34" charset="-79"/>
                <a:ea typeface="+mn-ea"/>
                <a:cs typeface="David" panose="020E0502060401010101" pitchFamily="34" charset="-79"/>
              </a:rPr>
              <a:t>חוּשַׁ֣י הָֽאַרְכִּ֔י </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קָר֨וּעַ֙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כֻּתָּנְתּ֔ו</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וַֽאֲדָמָ֖ה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עַל־רֹאשֽׁו</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a:t>
            </a:r>
          </a:p>
        </p:txBody>
      </p:sp>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backgroundRemoval t="1258" b="97484" l="0" r="100000"/>
                    </a14:imgEffect>
                  </a14:imgLayer>
                </a14:imgProps>
              </a:ext>
            </a:extLst>
          </a:blip>
          <a:stretch>
            <a:fillRect/>
          </a:stretch>
        </p:blipFill>
        <p:spPr>
          <a:xfrm>
            <a:off x="5782528" y="4012442"/>
            <a:ext cx="5158852" cy="2579426"/>
          </a:xfrm>
          <a:prstGeom prst="rect">
            <a:avLst/>
          </a:prstGeom>
        </p:spPr>
      </p:pic>
      <p:pic>
        <p:nvPicPr>
          <p:cNvPr id="5" name="תמונה 4"/>
          <p:cNvPicPr>
            <a:picLocks noChangeAspect="1"/>
          </p:cNvPicPr>
          <p:nvPr/>
        </p:nvPicPr>
        <p:blipFill>
          <a:blip r:embed="rId4">
            <a:extLst>
              <a:ext uri="{BEBA8EAE-BF5A-486C-A8C5-ECC9F3942E4B}">
                <a14:imgProps xmlns:a14="http://schemas.microsoft.com/office/drawing/2010/main">
                  <a14:imgLayer r:embed="rId5">
                    <a14:imgEffect>
                      <a14:backgroundRemoval t="3556" b="100000" l="0" r="100000"/>
                    </a14:imgEffect>
                  </a14:imgLayer>
                </a14:imgProps>
              </a:ext>
            </a:extLst>
          </a:blip>
          <a:stretch>
            <a:fillRect/>
          </a:stretch>
        </p:blipFill>
        <p:spPr>
          <a:xfrm>
            <a:off x="9630768" y="3720615"/>
            <a:ext cx="931310" cy="583654"/>
          </a:xfrm>
          <a:prstGeom prst="rect">
            <a:avLst/>
          </a:prstGeom>
        </p:spPr>
      </p:pic>
    </p:spTree>
    <p:extLst>
      <p:ext uri="{BB962C8B-B14F-4D97-AF65-F5344CB8AC3E}">
        <p14:creationId xmlns:p14="http://schemas.microsoft.com/office/powerpoint/2010/main" val="416495580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circle(in)">
                                      <p:cBhvr>
                                        <p:cTn id="14"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5" y="168322"/>
            <a:ext cx="6400799" cy="452431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לג. </a:t>
            </a:r>
            <a:r>
              <a:rPr lang="he-IL" sz="2800" dirty="0" smtClean="0">
                <a:latin typeface="David" panose="020E0502060401010101" pitchFamily="34" charset="-79"/>
                <a:cs typeface="David" panose="020E0502060401010101" pitchFamily="34" charset="-79"/>
              </a:rPr>
              <a:t>(ומפני שחושי היה זקן ותנועתו כבדה) </a:t>
            </a:r>
            <a:r>
              <a:rPr lang="he-IL" sz="3200" dirty="0" smtClean="0">
                <a:latin typeface="David" panose="020E0502060401010101" pitchFamily="34" charset="-79"/>
                <a:cs typeface="David" panose="020E0502060401010101" pitchFamily="34" charset="-79"/>
              </a:rPr>
              <a:t>אמר לו דוד, אם אתה תצרף אלי, רק תכביד עלי (בגלל </a:t>
            </a:r>
            <a:r>
              <a:rPr lang="he-IL" sz="3200" dirty="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ילך המבוגר) . </a:t>
            </a:r>
          </a:p>
          <a:p>
            <a:r>
              <a:rPr lang="he-IL" sz="3200" b="1" u="sng" dirty="0" smtClean="0">
                <a:latin typeface="David" panose="020E0502060401010101" pitchFamily="34" charset="-79"/>
                <a:cs typeface="David" panose="020E0502060401010101" pitchFamily="34" charset="-79"/>
              </a:rPr>
              <a:t>לד. </a:t>
            </a:r>
            <a:r>
              <a:rPr lang="he-IL" sz="3200" dirty="0" smtClean="0">
                <a:latin typeface="David" panose="020E0502060401010101" pitchFamily="34" charset="-79"/>
                <a:cs typeface="David" panose="020E0502060401010101" pitchFamily="34" charset="-79"/>
              </a:rPr>
              <a:t>ויותר תועלת תהיה , אם לירושלים תחזור ותפגוש את אבשלום ותאמר לו: מעכשיו אני נאמן לך המלך , וכמו שהיית נאמן לאביך בעבר, עתה מקבל אני את מרותך. </a:t>
            </a:r>
            <a:r>
              <a:rPr lang="he-IL" sz="3200" b="1" dirty="0" smtClean="0">
                <a:latin typeface="David" panose="020E0502060401010101" pitchFamily="34" charset="-79"/>
                <a:cs typeface="David" panose="020E0502060401010101" pitchFamily="34" charset="-79"/>
              </a:rPr>
              <a:t>וכך תוכל לסייע לבטל את תכניתו של אחיתופל</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837527" y="63800"/>
            <a:ext cx="5240739" cy="3539430"/>
          </a:xfrm>
          <a:prstGeom prst="rect">
            <a:avLst/>
          </a:prstGeom>
          <a:blipFill>
            <a:blip r:embed="rId2"/>
            <a:tile tx="0" ty="0" sx="100000" sy="100000" flip="none" algn="tl"/>
          </a:blipFill>
        </p:spPr>
        <p:txBody>
          <a:bodyPr wrap="square">
            <a:spAutoFit/>
          </a:bodyPr>
          <a:lstStyle/>
          <a:p>
            <a:r>
              <a:rPr lang="he-IL" sz="3200" b="1" u="sng" dirty="0" smtClean="0">
                <a:latin typeface="David" panose="020E0502060401010101" pitchFamily="34" charset="-79"/>
                <a:cs typeface="David" panose="020E0502060401010101" pitchFamily="34" charset="-79"/>
              </a:rPr>
              <a:t>לג</a:t>
            </a:r>
            <a:r>
              <a:rPr lang="he-IL" sz="3200" dirty="0" smtClean="0">
                <a:latin typeface="David" panose="020E0502060401010101" pitchFamily="34" charset="-79"/>
                <a:cs typeface="David" panose="020E0502060401010101" pitchFamily="34" charset="-79"/>
              </a:rPr>
              <a:t> וַיֹּ֥אמֶר ל֖וֹ דָּוִ֑ד אִ֚ם עָבַ֣רְתָּ אִתִּ֔י </a:t>
            </a:r>
            <a:r>
              <a:rPr lang="he-IL" sz="3200" dirty="0" err="1" smtClean="0">
                <a:latin typeface="David" panose="020E0502060401010101" pitchFamily="34" charset="-79"/>
                <a:cs typeface="David" panose="020E0502060401010101" pitchFamily="34" charset="-79"/>
              </a:rPr>
              <a:t>וְהָיִ֥ת</a:t>
            </a:r>
            <a:r>
              <a:rPr lang="he-IL" sz="3200" dirty="0" smtClean="0">
                <a:latin typeface="David" panose="020E0502060401010101" pitchFamily="34" charset="-79"/>
                <a:cs typeface="David" panose="020E0502060401010101" pitchFamily="34" charset="-79"/>
              </a:rPr>
              <a:t>ָ עָלַ֖י לְמַשָּֽׂא׃ </a:t>
            </a:r>
          </a:p>
          <a:p>
            <a:r>
              <a:rPr lang="he-IL" sz="3200" b="1" u="sng" dirty="0" smtClean="0">
                <a:latin typeface="David" panose="020E0502060401010101" pitchFamily="34" charset="-79"/>
                <a:cs typeface="David" panose="020E0502060401010101" pitchFamily="34" charset="-79"/>
              </a:rPr>
              <a:t>לד</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וְאִם־הָעִ֣יר</a:t>
            </a:r>
            <a:r>
              <a:rPr lang="he-IL" sz="3200" dirty="0" smtClean="0">
                <a:latin typeface="David" panose="020E0502060401010101" pitchFamily="34" charset="-79"/>
                <a:cs typeface="David" panose="020E0502060401010101" pitchFamily="34" charset="-79"/>
              </a:rPr>
              <a:t> תָּשׁ֗וּב וְאָֽמַרְתָּ֤ לְאַבְשָׁלוֹם֙ עַבְדְּךָ֙ אֲנִ֤י הַמֶּ֨לֶךְ֙ אֶֽהְיֶ֔ה עֶ֣בֶד אָבִ֤יךָ וַֽאֲנִי֙ מֵאָ֔ז וְעַתָּ֖ה וַֽאֲנִ֣י עַבְדֶּ֑ךָ </a:t>
            </a:r>
            <a:r>
              <a:rPr lang="he-IL" sz="3200" b="1" dirty="0" smtClean="0">
                <a:latin typeface="David" panose="020E0502060401010101" pitchFamily="34" charset="-79"/>
                <a:cs typeface="David" panose="020E0502060401010101" pitchFamily="34" charset="-79"/>
              </a:rPr>
              <a:t>וְהֵֽפַרְתָּ֣ה לִ֔י אֵ֖ת עֲצַ֥ת </a:t>
            </a:r>
            <a:r>
              <a:rPr lang="he-IL" sz="3200" b="1" dirty="0" err="1" smtClean="0">
                <a:latin typeface="David" panose="020E0502060401010101" pitchFamily="34" charset="-79"/>
                <a:cs typeface="David" panose="020E0502060401010101" pitchFamily="34" charset="-79"/>
              </a:rPr>
              <a:t>אֲחִיתֹֽפֶל</a:t>
            </a:r>
            <a:r>
              <a:rPr lang="he-IL" sz="3200" b="1" dirty="0" smtClean="0">
                <a:latin typeface="David" panose="020E0502060401010101" pitchFamily="34" charset="-79"/>
                <a:cs typeface="David" panose="020E0502060401010101" pitchFamily="34" charset="-79"/>
              </a:rPr>
              <a:t>׃ </a:t>
            </a:r>
            <a:endParaRPr lang="he-IL"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506371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6" y="168322"/>
            <a:ext cx="5964071" cy="600164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לה</a:t>
            </a:r>
            <a:r>
              <a:rPr lang="he-IL" sz="3200" dirty="0" smtClean="0">
                <a:latin typeface="David" panose="020E0502060401010101" pitchFamily="34" charset="-79"/>
                <a:cs typeface="David" panose="020E0502060401010101" pitchFamily="34" charset="-79"/>
              </a:rPr>
              <a:t>. והנה בירושלים נמצאים שם צדוק ואביתר </a:t>
            </a:r>
            <a:r>
              <a:rPr lang="he-IL" sz="3200" dirty="0" err="1" smtClean="0">
                <a:latin typeface="David" panose="020E0502060401010101" pitchFamily="34" charset="-79"/>
                <a:cs typeface="David" panose="020E0502060401010101" pitchFamily="34" charset="-79"/>
              </a:rPr>
              <a:t>הכהנים</a:t>
            </a:r>
            <a:r>
              <a:rPr lang="he-IL" sz="3200" dirty="0" smtClean="0">
                <a:latin typeface="David" panose="020E0502060401010101" pitchFamily="34" charset="-79"/>
                <a:cs typeface="David" panose="020E0502060401010101" pitchFamily="34" charset="-79"/>
              </a:rPr>
              <a:t>, ואתה כל דבר שתישמע מבית אבשלום תעביר אליהם לצדוק ולאביתר. </a:t>
            </a:r>
            <a:r>
              <a:rPr lang="en-US" sz="3200" dirty="0" smtClean="0">
                <a:latin typeface="David" panose="020E0502060401010101" pitchFamily="34" charset="-79"/>
                <a:cs typeface="David" panose="020E0502060401010101" pitchFamily="34" charset="-79"/>
              </a:rPr>
              <a:t/>
            </a:r>
            <a:br>
              <a:rPr lang="en-US" sz="3200" dirty="0" smtClean="0">
                <a:latin typeface="David" panose="020E0502060401010101" pitchFamily="34" charset="-79"/>
                <a:cs typeface="David" panose="020E0502060401010101" pitchFamily="34" charset="-79"/>
              </a:rPr>
            </a:br>
            <a:r>
              <a:rPr lang="he-IL" sz="3200" b="1" u="sng" dirty="0" smtClean="0">
                <a:latin typeface="David" panose="020E0502060401010101" pitchFamily="34" charset="-79"/>
                <a:cs typeface="David" panose="020E0502060401010101" pitchFamily="34" charset="-79"/>
              </a:rPr>
              <a:t>לו</a:t>
            </a:r>
            <a:r>
              <a:rPr lang="he-IL" sz="3200" dirty="0" smtClean="0">
                <a:latin typeface="David" panose="020E0502060401010101" pitchFamily="34" charset="-79"/>
                <a:cs typeface="David" panose="020E0502060401010101" pitchFamily="34" charset="-79"/>
              </a:rPr>
              <a:t>. והם צדוק ואביתר נמצאים שם לידם שני בניהם </a:t>
            </a:r>
            <a:r>
              <a:rPr lang="he-IL" sz="3200" b="1" dirty="0" err="1" smtClean="0">
                <a:latin typeface="David" panose="020E0502060401010101" pitchFamily="34" charset="-79"/>
                <a:cs typeface="David" panose="020E0502060401010101" pitchFamily="34" charset="-79"/>
              </a:rPr>
              <a:t>אחימעץ</a:t>
            </a:r>
            <a:r>
              <a:rPr lang="he-IL" sz="3200" b="1" dirty="0" smtClean="0">
                <a:latin typeface="David" panose="020E0502060401010101" pitchFamily="34" charset="-79"/>
                <a:cs typeface="David" panose="020E0502060401010101" pitchFamily="34" charset="-79"/>
              </a:rPr>
              <a:t> הבן של צדוק. ויהונתן הבן של אביתר</a:t>
            </a:r>
            <a:r>
              <a:rPr lang="he-IL" sz="3200" dirty="0" smtClean="0">
                <a:latin typeface="David" panose="020E0502060401010101" pitchFamily="34" charset="-79"/>
                <a:cs typeface="David" panose="020E0502060401010101" pitchFamily="34" charset="-79"/>
              </a:rPr>
              <a:t>. והם ישמשו בתור שליחים ויבואו אלי וימסרו לי כל ידיעה חשובה שתשמעו מאבשלום. </a:t>
            </a:r>
          </a:p>
          <a:p>
            <a:r>
              <a:rPr lang="he-IL" sz="3200" b="1" u="sng" dirty="0" err="1" smtClean="0">
                <a:latin typeface="David" panose="020E0502060401010101" pitchFamily="34" charset="-79"/>
                <a:cs typeface="David" panose="020E0502060401010101" pitchFamily="34" charset="-79"/>
              </a:rPr>
              <a:t>לז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חושי ידידו של דוד חזר לירושלים, ואבשלום בדיוק התכונן להיכנס לעיר ירושלים.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305266" y="168322"/>
            <a:ext cx="5622877" cy="4524315"/>
          </a:xfrm>
          <a:prstGeom prst="rect">
            <a:avLst/>
          </a:prstGeom>
          <a:blipFill>
            <a:blip r:embed="rId2"/>
            <a:tile tx="0" ty="0" sx="100000" sy="100000" flip="none" algn="tl"/>
          </a:blipFill>
        </p:spPr>
        <p:txBody>
          <a:bodyPr wrap="square">
            <a:spAutoFit/>
          </a:bodyPr>
          <a:lstStyle/>
          <a:p>
            <a:r>
              <a:rPr lang="he-IL" sz="3200" b="1" u="sng" dirty="0" smtClean="0">
                <a:latin typeface="David" panose="020E0502060401010101" pitchFamily="34" charset="-79"/>
                <a:cs typeface="David" panose="020E0502060401010101" pitchFamily="34" charset="-79"/>
              </a:rPr>
              <a:t>לה</a:t>
            </a:r>
            <a:r>
              <a:rPr lang="he-IL" sz="3200" dirty="0" smtClean="0">
                <a:latin typeface="David" panose="020E0502060401010101" pitchFamily="34" charset="-79"/>
                <a:cs typeface="David" panose="020E0502060401010101" pitchFamily="34" charset="-79"/>
              </a:rPr>
              <a:t> וַֽהֲל֤וֹא עִמְּךָ֙ שָׁ֔ם צָד֥וֹק וְאֶבְיָתָ֖ר </a:t>
            </a:r>
            <a:r>
              <a:rPr lang="he-IL" sz="3200" dirty="0" err="1" smtClean="0">
                <a:latin typeface="David" panose="020E0502060401010101" pitchFamily="34" charset="-79"/>
                <a:cs typeface="David" panose="020E0502060401010101" pitchFamily="34" charset="-79"/>
              </a:rPr>
              <a:t>הַכֹּֽהֲנִ֑ים</a:t>
            </a:r>
            <a:r>
              <a:rPr lang="he-IL" sz="3200" dirty="0" smtClean="0">
                <a:latin typeface="David" panose="020E0502060401010101" pitchFamily="34" charset="-79"/>
                <a:cs typeface="David" panose="020E0502060401010101" pitchFamily="34" charset="-79"/>
              </a:rPr>
              <a:t> וְהָיָ֗ה </a:t>
            </a:r>
            <a:r>
              <a:rPr lang="he-IL" sz="3200" dirty="0" err="1" smtClean="0">
                <a:latin typeface="David" panose="020E0502060401010101" pitchFamily="34" charset="-79"/>
                <a:cs typeface="David" panose="020E0502060401010101" pitchFamily="34" charset="-79"/>
              </a:rPr>
              <a:t>כָּל־הַדָּבָר</a:t>
            </a:r>
            <a:r>
              <a:rPr lang="he-IL" sz="3200" dirty="0" smtClean="0">
                <a:latin typeface="David" panose="020E0502060401010101" pitchFamily="34" charset="-79"/>
                <a:cs typeface="David" panose="020E0502060401010101" pitchFamily="34" charset="-79"/>
              </a:rPr>
              <a:t>֙ אֲשֶׁ֤ר תִּשְׁמַע֙ מִבֵּ֣ית הַמֶּ֔לֶךְ תַּגִּ֕יד לְצָד֥וֹק וּלְאֶבְיָתָ֖ר </a:t>
            </a:r>
            <a:r>
              <a:rPr lang="he-IL" sz="3200" dirty="0" err="1" smtClean="0">
                <a:latin typeface="David" panose="020E0502060401010101" pitchFamily="34" charset="-79"/>
                <a:cs typeface="David" panose="020E0502060401010101" pitchFamily="34" charset="-79"/>
              </a:rPr>
              <a:t>הַכֹּֽהֲנִֽים</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לו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הִנֵּה־שָׁ֤ם</a:t>
            </a:r>
            <a:r>
              <a:rPr lang="he-IL" sz="3200" dirty="0" smtClean="0">
                <a:latin typeface="David" panose="020E0502060401010101" pitchFamily="34" charset="-79"/>
                <a:cs typeface="David" panose="020E0502060401010101" pitchFamily="34" charset="-79"/>
              </a:rPr>
              <a:t> עִמָּם֙ שְׁנֵ֣י בְנֵיהֶ֔ם </a:t>
            </a:r>
            <a:r>
              <a:rPr lang="he-IL" sz="3200" b="1" dirty="0" err="1" smtClean="0">
                <a:latin typeface="David" panose="020E0502060401010101" pitchFamily="34" charset="-79"/>
                <a:cs typeface="David" panose="020E0502060401010101" pitchFamily="34" charset="-79"/>
              </a:rPr>
              <a:t>אֲחִימַ֣עַץ</a:t>
            </a:r>
            <a:r>
              <a:rPr lang="he-IL" sz="3200" b="1" dirty="0" smtClean="0">
                <a:latin typeface="David" panose="020E0502060401010101" pitchFamily="34" charset="-79"/>
                <a:cs typeface="David" panose="020E0502060401010101" pitchFamily="34" charset="-79"/>
              </a:rPr>
              <a:t> לְצָד֔וֹק וִיהֽוֹנָתָ֖ן לְאֶבְיָתָ֑ר </a:t>
            </a:r>
            <a:r>
              <a:rPr lang="he-IL" sz="3200" dirty="0" smtClean="0">
                <a:latin typeface="David" panose="020E0502060401010101" pitchFamily="34" charset="-79"/>
                <a:cs typeface="David" panose="020E0502060401010101" pitchFamily="34" charset="-79"/>
              </a:rPr>
              <a:t>וּשְׁלַחְתֶּ֤ם בְּיָדָם֙ אֵלַ֔י כָּל־דָּבָ֖ר אֲשֶׁ֥ר תִּשְׁמָֽעוּ׃ </a:t>
            </a:r>
          </a:p>
          <a:p>
            <a:r>
              <a:rPr lang="he-IL" sz="3200" b="1" u="sng" dirty="0" err="1" smtClean="0">
                <a:latin typeface="David" panose="020E0502060401010101" pitchFamily="34" charset="-79"/>
                <a:cs typeface="David" panose="020E0502060401010101" pitchFamily="34" charset="-79"/>
              </a:rPr>
              <a:t>לז</a:t>
            </a:r>
            <a:r>
              <a:rPr lang="he-IL" sz="3200" dirty="0" smtClean="0">
                <a:latin typeface="David" panose="020E0502060401010101" pitchFamily="34" charset="-79"/>
                <a:cs typeface="David" panose="020E0502060401010101" pitchFamily="34" charset="-79"/>
              </a:rPr>
              <a:t> וַיָּבֹ֥א חוּשַׁ֛י רֵעֶ֥ה דָוִ֖ד הָעִ֑יר וְאַ֨בְשָׁל֔וֹם יָב֖וֹא יְרֽוּשָׁלִָֽם׃</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2454644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5015" y="441276"/>
            <a:ext cx="6005016" cy="6247864"/>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600" b="1" u="sng" dirty="0" smtClean="0">
                <a:solidFill>
                  <a:srgbClr val="FF0000"/>
                </a:solidFill>
                <a:latin typeface="David" panose="020E0502060401010101" pitchFamily="34" charset="-79"/>
                <a:cs typeface="David" panose="020E0502060401010101" pitchFamily="34" charset="-79"/>
              </a:rPr>
              <a:t>סכום הפרק:</a:t>
            </a:r>
          </a:p>
          <a:p>
            <a:r>
              <a:rPr lang="he-IL" sz="2800" b="1" dirty="0" smtClean="0">
                <a:solidFill>
                  <a:srgbClr val="7030A0"/>
                </a:solidFill>
                <a:latin typeface="David" panose="020E0502060401010101" pitchFamily="34" charset="-79"/>
                <a:cs typeface="David" panose="020E0502060401010101" pitchFamily="34" charset="-79"/>
              </a:rPr>
              <a:t>מרד אבשלום:</a:t>
            </a:r>
          </a:p>
          <a:p>
            <a:r>
              <a:rPr lang="he-IL" sz="2400" u="sng" dirty="0" smtClean="0">
                <a:latin typeface="David" panose="020E0502060401010101" pitchFamily="34" charset="-79"/>
                <a:cs typeface="David" panose="020E0502060401010101" pitchFamily="34" charset="-79"/>
              </a:rPr>
              <a:t>פרק טו מתאר את תחילתו של מרד אבשלום כנגד אביו, דוד המלך.</a:t>
            </a:r>
          </a:p>
          <a:p>
            <a:r>
              <a:rPr lang="he-IL" sz="2400" dirty="0" smtClean="0">
                <a:latin typeface="David" panose="020E0502060401010101" pitchFamily="34" charset="-79"/>
                <a:cs typeface="David" panose="020E0502060401010101" pitchFamily="34" charset="-79"/>
              </a:rPr>
              <a:t>אבשלום, בנו השלישי של דוד, זועם על כך שאביו העדיף את אחיו יהונתן על פניו.</a:t>
            </a:r>
          </a:p>
          <a:p>
            <a:r>
              <a:rPr lang="he-IL" sz="2400" b="1" dirty="0" smtClean="0">
                <a:latin typeface="David" panose="020E0502060401010101" pitchFamily="34" charset="-79"/>
                <a:cs typeface="David" panose="020E0502060401010101" pitchFamily="34" charset="-79"/>
              </a:rPr>
              <a:t>הוא זומם </a:t>
            </a:r>
            <a:r>
              <a:rPr lang="he-IL" sz="2400" b="1" dirty="0" err="1" smtClean="0">
                <a:latin typeface="David" panose="020E0502060401010101" pitchFamily="34" charset="-79"/>
                <a:cs typeface="David" panose="020E0502060401010101" pitchFamily="34" charset="-79"/>
              </a:rPr>
              <a:t>תוכנית</a:t>
            </a:r>
            <a:r>
              <a:rPr lang="he-IL" sz="2400" b="1" dirty="0" smtClean="0">
                <a:latin typeface="David" panose="020E0502060401010101" pitchFamily="34" charset="-79"/>
                <a:cs typeface="David" panose="020E0502060401010101" pitchFamily="34" charset="-79"/>
              </a:rPr>
              <a:t> מתוחכמת לגייס את תמיכת העם:</a:t>
            </a:r>
          </a:p>
          <a:p>
            <a:r>
              <a:rPr lang="he-IL" sz="2400" dirty="0" smtClean="0">
                <a:latin typeface="David" panose="020E0502060401010101" pitchFamily="34" charset="-79"/>
                <a:cs typeface="David" panose="020E0502060401010101" pitchFamily="34" charset="-79"/>
              </a:rPr>
              <a:t>אבשלום מתייצב בשער העיר ירושלים, מתחזה לאיש צדיק ומקשיב לטענותיהם של אנשים שבאים לדוד למשפט.</a:t>
            </a:r>
          </a:p>
          <a:p>
            <a:r>
              <a:rPr lang="he-IL" sz="2400" dirty="0" smtClean="0">
                <a:latin typeface="David" panose="020E0502060401010101" pitchFamily="34" charset="-79"/>
                <a:cs typeface="David" panose="020E0502060401010101" pitchFamily="34" charset="-79"/>
              </a:rPr>
              <a:t>הוא מבטיח להם צדק ומשפט הוגן אם יהיה הוא המלך.</a:t>
            </a:r>
          </a:p>
          <a:p>
            <a:r>
              <a:rPr lang="he-IL" sz="2400" dirty="0" smtClean="0">
                <a:latin typeface="David" panose="020E0502060401010101" pitchFamily="34" charset="-79"/>
                <a:cs typeface="David" panose="020E0502060401010101" pitchFamily="34" charset="-79"/>
              </a:rPr>
              <a:t>אבשלום נוהג בכבוד באנשים, מתחבק איתם ואף נושק להם.</a:t>
            </a:r>
          </a:p>
          <a:p>
            <a:r>
              <a:rPr lang="he-IL" sz="2400" dirty="0" smtClean="0">
                <a:latin typeface="David" panose="020E0502060401010101" pitchFamily="34" charset="-79"/>
                <a:cs typeface="David" panose="020E0502060401010101" pitchFamily="34" charset="-79"/>
              </a:rPr>
              <a:t>שמועות על יחסו החם של אבשלום מתפשטות ברחבי הארץ, ותמיכת העם בו הולכת וגדלה.</a:t>
            </a:r>
          </a:p>
        </p:txBody>
      </p:sp>
      <p:sp>
        <p:nvSpPr>
          <p:cNvPr id="3" name="TextBox 2"/>
          <p:cNvSpPr txBox="1"/>
          <p:nvPr/>
        </p:nvSpPr>
        <p:spPr>
          <a:xfrm>
            <a:off x="259307" y="441276"/>
            <a:ext cx="5500048" cy="6124754"/>
          </a:xfrm>
          <a:prstGeom prst="rect">
            <a:avLst/>
          </a:prstGeom>
          <a:solidFill>
            <a:schemeClr val="accent4">
              <a:lumMod val="40000"/>
              <a:lumOff val="60000"/>
            </a:schemeClr>
          </a:solidFill>
          <a:ln w="38100">
            <a:solidFill>
              <a:schemeClr val="tx1"/>
            </a:solidFill>
          </a:ln>
        </p:spPr>
        <p:txBody>
          <a:bodyPr wrap="square" rtlCol="1">
            <a:spAutoFit/>
          </a:bodyPr>
          <a:lstStyle/>
          <a:p>
            <a:r>
              <a:rPr lang="he-IL" sz="2800" b="1" dirty="0">
                <a:solidFill>
                  <a:srgbClr val="7030A0"/>
                </a:solidFill>
                <a:latin typeface="David" panose="020E0502060401010101" pitchFamily="34" charset="-79"/>
                <a:cs typeface="David" panose="020E0502060401010101" pitchFamily="34" charset="-79"/>
              </a:rPr>
              <a:t>בריחת דוד:</a:t>
            </a:r>
          </a:p>
          <a:p>
            <a:r>
              <a:rPr lang="he-IL" sz="2400" dirty="0" smtClean="0">
                <a:latin typeface="David" panose="020E0502060401010101" pitchFamily="34" charset="-79"/>
                <a:cs typeface="David" panose="020E0502060401010101" pitchFamily="34" charset="-79"/>
              </a:rPr>
              <a:t>כאשר דוד שומע על </a:t>
            </a:r>
            <a:r>
              <a:rPr lang="he-IL" sz="2400" dirty="0" err="1" smtClean="0">
                <a:latin typeface="David" panose="020E0502060401010101" pitchFamily="34" charset="-79"/>
                <a:cs typeface="David" panose="020E0502060401010101" pitchFamily="34" charset="-79"/>
              </a:rPr>
              <a:t>תוכניתו</a:t>
            </a:r>
            <a:r>
              <a:rPr lang="he-IL" sz="2400" dirty="0" smtClean="0">
                <a:latin typeface="David" panose="020E0502060401010101" pitchFamily="34" charset="-79"/>
                <a:cs typeface="David" panose="020E0502060401010101" pitchFamily="34" charset="-79"/>
              </a:rPr>
              <a:t> של אבשלום, הוא מבין שסכנת חיים מרחפת עליו.</a:t>
            </a:r>
          </a:p>
          <a:p>
            <a:r>
              <a:rPr lang="he-IL" sz="2400" dirty="0" smtClean="0">
                <a:latin typeface="David" panose="020E0502060401010101" pitchFamily="34" charset="-79"/>
                <a:cs typeface="David" panose="020E0502060401010101" pitchFamily="34" charset="-79"/>
              </a:rPr>
              <a:t>הוא מחליט לברוח מירושלים יחד עם משפחתו וחבריו הנאמנים.</a:t>
            </a:r>
          </a:p>
          <a:p>
            <a:r>
              <a:rPr lang="he-IL" sz="2400" dirty="0" smtClean="0">
                <a:latin typeface="David" panose="020E0502060401010101" pitchFamily="34" charset="-79"/>
                <a:cs typeface="David" panose="020E0502060401010101" pitchFamily="34" charset="-79"/>
              </a:rPr>
              <a:t>דוד מודע לכך שאם יישאר בעיר, אבשלום יהרוג אותו ואת כל תושבי ירושלים.</a:t>
            </a:r>
          </a:p>
          <a:p>
            <a:r>
              <a:rPr lang="he-IL" sz="2400" dirty="0" smtClean="0">
                <a:latin typeface="David" panose="020E0502060401010101" pitchFamily="34" charset="-79"/>
                <a:cs typeface="David" panose="020E0502060401010101" pitchFamily="34" charset="-79"/>
              </a:rPr>
              <a:t>בדרכם, דוד פוגש </a:t>
            </a:r>
            <a:r>
              <a:rPr lang="he-IL" sz="2800" b="1" u="sng" dirty="0" smtClean="0">
                <a:latin typeface="David" panose="020E0502060401010101" pitchFamily="34" charset="-79"/>
                <a:cs typeface="David" panose="020E0502060401010101" pitchFamily="34" charset="-79"/>
              </a:rPr>
              <a:t>בחוּשַׁי הָאַרְכִּי</a:t>
            </a:r>
            <a:r>
              <a:rPr lang="he-IL" sz="2400" dirty="0" smtClean="0">
                <a:latin typeface="David" panose="020E0502060401010101" pitchFamily="34" charset="-79"/>
                <a:cs typeface="David" panose="020E0502060401010101" pitchFamily="34" charset="-79"/>
              </a:rPr>
              <a:t>, יועץ נאמן, ומציע דוד לחושי :</a:t>
            </a:r>
          </a:p>
          <a:p>
            <a:r>
              <a:rPr lang="he-IL" sz="2400" dirty="0" smtClean="0">
                <a:latin typeface="David" panose="020E0502060401010101" pitchFamily="34" charset="-79"/>
                <a:cs typeface="David" panose="020E0502060401010101" pitchFamily="34" charset="-79"/>
              </a:rPr>
              <a:t>חוּשַׁי יעזוב את דוד ויצטרף לאבשלום, ויעמיד פנים שהוא תומך בו.</a:t>
            </a:r>
          </a:p>
          <a:p>
            <a:r>
              <a:rPr lang="he-IL" sz="2400" dirty="0" smtClean="0">
                <a:latin typeface="David" panose="020E0502060401010101" pitchFamily="34" charset="-79"/>
                <a:cs typeface="David" panose="020E0502060401010101" pitchFamily="34" charset="-79"/>
              </a:rPr>
              <a:t>הוא ישכנע את אבשלום להימנע מקרב </a:t>
            </a:r>
            <a:r>
              <a:rPr lang="he-IL" sz="2400" dirty="0" err="1" smtClean="0">
                <a:latin typeface="David" panose="020E0502060401010101" pitchFamily="34" charset="-79"/>
                <a:cs typeface="David" panose="020E0502060401010101" pitchFamily="34" charset="-79"/>
              </a:rPr>
              <a:t>מיידי</a:t>
            </a:r>
            <a:r>
              <a:rPr lang="he-IL" sz="2400" dirty="0" smtClean="0">
                <a:latin typeface="David" panose="020E0502060401010101" pitchFamily="34" charset="-79"/>
                <a:cs typeface="David" panose="020E0502060401010101" pitchFamily="34" charset="-79"/>
              </a:rPr>
              <a:t> בירושלים, ולתת לו זמן לגייס צבא חזק יותר.</a:t>
            </a:r>
          </a:p>
          <a:p>
            <a:r>
              <a:rPr lang="he-IL" sz="2400" dirty="0" smtClean="0">
                <a:latin typeface="David" panose="020E0502060401010101" pitchFamily="34" charset="-79"/>
                <a:cs typeface="David" panose="020E0502060401010101" pitchFamily="34" charset="-79"/>
              </a:rPr>
              <a:t>וכל מידע שיהיה יעבור </a:t>
            </a:r>
            <a:r>
              <a:rPr lang="he-IL" sz="2400" dirty="0" err="1" smtClean="0">
                <a:latin typeface="David" panose="020E0502060401010101" pitchFamily="34" charset="-79"/>
                <a:cs typeface="David" panose="020E0502060401010101" pitchFamily="34" charset="-79"/>
              </a:rPr>
              <a:t>לאחימעץ</a:t>
            </a:r>
            <a:r>
              <a:rPr lang="he-IL" sz="2400" dirty="0" smtClean="0">
                <a:latin typeface="David" panose="020E0502060401010101" pitchFamily="34" charset="-79"/>
                <a:cs typeface="David" panose="020E0502060401010101" pitchFamily="34" charset="-79"/>
              </a:rPr>
              <a:t> ויהונתן בני </a:t>
            </a:r>
            <a:r>
              <a:rPr lang="he-IL" sz="2400" dirty="0" err="1" smtClean="0">
                <a:latin typeface="David" panose="020E0502060401010101" pitchFamily="34" charset="-79"/>
                <a:cs typeface="David" panose="020E0502060401010101" pitchFamily="34" charset="-79"/>
              </a:rPr>
              <a:t>הכהנים</a:t>
            </a:r>
            <a:r>
              <a:rPr lang="he-IL" sz="2400" dirty="0" smtClean="0">
                <a:latin typeface="David" panose="020E0502060401010101" pitchFamily="34" charset="-79"/>
                <a:cs typeface="David" panose="020E0502060401010101" pitchFamily="34" charset="-79"/>
              </a:rPr>
              <a:t> והם יעבירו לדוד.</a:t>
            </a:r>
          </a:p>
          <a:p>
            <a:r>
              <a:rPr lang="he-IL" sz="2400" dirty="0" smtClean="0">
                <a:latin typeface="David" panose="020E0502060401010101" pitchFamily="34" charset="-79"/>
                <a:cs typeface="David" panose="020E0502060401010101" pitchFamily="34" charset="-79"/>
              </a:rPr>
              <a:t>דוד נפרד מחושי, שהולך לירושלים אל אבשלום</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053243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899" y="291153"/>
            <a:ext cx="11646089" cy="6247864"/>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600" b="1" u="sng" dirty="0" smtClean="0">
                <a:latin typeface="David" panose="020E0502060401010101" pitchFamily="34" charset="-79"/>
                <a:cs typeface="David" panose="020E0502060401010101" pitchFamily="34" charset="-79"/>
              </a:rPr>
              <a:t>שאלות על הפרק</a:t>
            </a:r>
          </a:p>
          <a:p>
            <a:r>
              <a:rPr lang="he-IL" sz="2800" dirty="0" smtClean="0">
                <a:latin typeface="David" panose="020E0502060401010101" pitchFamily="34" charset="-79"/>
                <a:cs typeface="David" panose="020E0502060401010101" pitchFamily="34" charset="-79"/>
              </a:rPr>
              <a:t>.אלו דברים עשה אבשלום  כדי לגנוב את ליבו של העם?</a:t>
            </a:r>
          </a:p>
          <a:p>
            <a:r>
              <a:rPr lang="he-IL" sz="2800" dirty="0" smtClean="0">
                <a:latin typeface="David" panose="020E0502060401010101" pitchFamily="34" charset="-79"/>
                <a:cs typeface="David" panose="020E0502060401010101" pitchFamily="34" charset="-79"/>
              </a:rPr>
              <a:t>א. ____________________________</a:t>
            </a:r>
          </a:p>
          <a:p>
            <a:r>
              <a:rPr lang="he-IL" sz="2800" dirty="0" smtClean="0">
                <a:latin typeface="David" panose="020E0502060401010101" pitchFamily="34" charset="-79"/>
                <a:cs typeface="David" panose="020E0502060401010101" pitchFamily="34" charset="-79"/>
              </a:rPr>
              <a:t>ב.___________________________________________________</a:t>
            </a:r>
          </a:p>
          <a:p>
            <a:r>
              <a:rPr lang="he-IL" sz="2800" dirty="0" smtClean="0">
                <a:latin typeface="David" panose="020E0502060401010101" pitchFamily="34" charset="-79"/>
                <a:cs typeface="David" panose="020E0502060401010101" pitchFamily="34" charset="-79"/>
              </a:rPr>
              <a:t>ג.___________________________________________________  </a:t>
            </a:r>
          </a:p>
          <a:p>
            <a:endParaRPr lang="he-IL" sz="2800" dirty="0" smtClean="0">
              <a:latin typeface="David" panose="020E0502060401010101" pitchFamily="34" charset="-79"/>
              <a:cs typeface="David" panose="020E0502060401010101" pitchFamily="34" charset="-79"/>
            </a:endParaRPr>
          </a:p>
          <a:p>
            <a:r>
              <a:rPr lang="he-IL" sz="2800" dirty="0" smtClean="0">
                <a:latin typeface="David" panose="020E0502060401010101" pitchFamily="34" charset="-79"/>
                <a:cs typeface="David" panose="020E0502060401010101" pitchFamily="34" charset="-79"/>
              </a:rPr>
              <a:t>2</a:t>
            </a:r>
            <a:r>
              <a:rPr lang="he-IL" sz="2800" b="1" u="sng" dirty="0" smtClean="0">
                <a:latin typeface="David" panose="020E0502060401010101" pitchFamily="34" charset="-79"/>
                <a:cs typeface="David" panose="020E0502060401010101" pitchFamily="34" charset="-79"/>
              </a:rPr>
              <a:t>.מדוע בחר אבשלום ללכת לחברון?</a:t>
            </a:r>
          </a:p>
          <a:p>
            <a:r>
              <a:rPr lang="he-IL" sz="2800" dirty="0" smtClean="0">
                <a:latin typeface="David" panose="020E0502060401010101" pitchFamily="34" charset="-79"/>
                <a:cs typeface="David" panose="020E0502060401010101" pitchFamily="34" charset="-79"/>
              </a:rPr>
              <a:t>א. מפני ששם קבורים האבות</a:t>
            </a:r>
          </a:p>
          <a:p>
            <a:r>
              <a:rPr lang="he-IL" sz="2800" dirty="0" smtClean="0">
                <a:latin typeface="David" panose="020E0502060401010101" pitchFamily="34" charset="-79"/>
                <a:cs typeface="David" panose="020E0502060401010101" pitchFamily="34" charset="-79"/>
              </a:rPr>
              <a:t>ב. שם הגיע כלב להתפלל וניצל מחטא המרגלים</a:t>
            </a:r>
          </a:p>
          <a:p>
            <a:r>
              <a:rPr lang="he-IL" sz="2800" dirty="0" smtClean="0">
                <a:latin typeface="David" panose="020E0502060401010101" pitchFamily="34" charset="-79"/>
                <a:cs typeface="David" panose="020E0502060401010101" pitchFamily="34" charset="-79"/>
              </a:rPr>
              <a:t>ג. חברון קרובה לירושלים</a:t>
            </a:r>
          </a:p>
          <a:p>
            <a:r>
              <a:rPr lang="he-IL" sz="2800" dirty="0" smtClean="0">
                <a:latin typeface="David" panose="020E0502060401010101" pitchFamily="34" charset="-79"/>
                <a:cs typeface="David" panose="020E0502060401010101" pitchFamily="34" charset="-79"/>
              </a:rPr>
              <a:t>ד. שם תחילת מלכות דוד.</a:t>
            </a:r>
          </a:p>
          <a:p>
            <a:endParaRPr lang="he-IL" sz="2800" dirty="0" smtClean="0">
              <a:latin typeface="David" panose="020E0502060401010101" pitchFamily="34" charset="-79"/>
              <a:cs typeface="David" panose="020E0502060401010101" pitchFamily="34" charset="-79"/>
            </a:endParaRPr>
          </a:p>
          <a:p>
            <a:r>
              <a:rPr lang="he-IL" sz="2800" dirty="0" smtClean="0">
                <a:latin typeface="David" panose="020E0502060401010101" pitchFamily="34" charset="-79"/>
                <a:cs typeface="David" panose="020E0502060401010101" pitchFamily="34" charset="-79"/>
              </a:rPr>
              <a:t>3. וְאֶת-אַבְשָׁלוֹם, הָלְכוּ מָאתַיִם אִישׁ מִירוּשָׁלִַם, קְרֻאִים, וְהֹלְכִים </a:t>
            </a:r>
            <a:r>
              <a:rPr lang="he-IL" sz="2800" dirty="0" err="1" smtClean="0">
                <a:latin typeface="David" panose="020E0502060401010101" pitchFamily="34" charset="-79"/>
                <a:cs typeface="David" panose="020E0502060401010101" pitchFamily="34" charset="-79"/>
              </a:rPr>
              <a:t>לְתֻמָּם</a:t>
            </a:r>
            <a:r>
              <a:rPr lang="he-IL" sz="2800" dirty="0" smtClean="0">
                <a:latin typeface="David" panose="020E0502060401010101" pitchFamily="34" charset="-79"/>
                <a:cs typeface="David" panose="020E0502060401010101" pitchFamily="34" charset="-79"/>
              </a:rPr>
              <a:t>; וְלֹא יָדְעוּ, כָּל-דָּבָר. </a:t>
            </a:r>
          </a:p>
          <a:p>
            <a:r>
              <a:rPr lang="he-IL" sz="2800" dirty="0" smtClean="0">
                <a:latin typeface="David" panose="020E0502060401010101" pitchFamily="34" charset="-79"/>
                <a:cs typeface="David" panose="020E0502060401010101" pitchFamily="34" charset="-79"/>
              </a:rPr>
              <a:t>  כיצד גויסו לאבשלום?_____________________________________________</a:t>
            </a:r>
          </a:p>
        </p:txBody>
      </p:sp>
    </p:spTree>
    <p:extLst>
      <p:ext uri="{BB962C8B-B14F-4D97-AF65-F5344CB8AC3E}">
        <p14:creationId xmlns:p14="http://schemas.microsoft.com/office/powerpoint/2010/main" val="30374186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772" y="454924"/>
            <a:ext cx="11805313" cy="6217087"/>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400" dirty="0" smtClean="0">
                <a:latin typeface="David" panose="020E0502060401010101" pitchFamily="34" charset="-79"/>
                <a:cs typeface="David" panose="020E0502060401010101" pitchFamily="34" charset="-79"/>
              </a:rPr>
              <a:t>4.	</a:t>
            </a:r>
            <a:r>
              <a:rPr lang="he-IL" sz="2200" b="1" u="sng" dirty="0" smtClean="0">
                <a:latin typeface="David" panose="020E0502060401010101" pitchFamily="34" charset="-79"/>
                <a:cs typeface="David" panose="020E0502060401010101" pitchFamily="34" charset="-79"/>
              </a:rPr>
              <a:t>כאשר שמע דוד על המרד מהי ההחלטה שיקביל?</a:t>
            </a:r>
          </a:p>
          <a:p>
            <a:r>
              <a:rPr lang="he-IL" sz="2200" dirty="0" smtClean="0">
                <a:latin typeface="David" panose="020E0502060401010101" pitchFamily="34" charset="-79"/>
                <a:cs typeface="David" panose="020E0502060401010101" pitchFamily="34" charset="-79"/>
              </a:rPr>
              <a:t>א. להישאר ולחכות לאבשלום</a:t>
            </a:r>
          </a:p>
          <a:p>
            <a:r>
              <a:rPr lang="he-IL" sz="2200" dirty="0" smtClean="0">
                <a:latin typeface="David" panose="020E0502060401010101" pitchFamily="34" charset="-79"/>
                <a:cs typeface="David" panose="020E0502060401010101" pitchFamily="34" charset="-79"/>
              </a:rPr>
              <a:t>ב. לברוח מהארמון מפני שאבשלום לא ירחם על אף אחד שיפריע לו למוך</a:t>
            </a:r>
          </a:p>
          <a:p>
            <a:r>
              <a:rPr lang="he-IL" sz="2200" dirty="0" smtClean="0">
                <a:latin typeface="David" panose="020E0502060401010101" pitchFamily="34" charset="-79"/>
                <a:cs typeface="David" panose="020E0502060401010101" pitchFamily="34" charset="-79"/>
              </a:rPr>
              <a:t>ג. לעשות טכס הכתר לאבשלום ולמסור לו את המלוכה.</a:t>
            </a:r>
          </a:p>
          <a:p>
            <a:r>
              <a:rPr lang="he-IL" sz="2200" dirty="0" smtClean="0">
                <a:latin typeface="David" panose="020E0502060401010101" pitchFamily="34" charset="-79"/>
                <a:cs typeface="David" panose="020E0502060401010101" pitchFamily="34" charset="-79"/>
              </a:rPr>
              <a:t>ד. לשלוח את הנשים והשאיר את הגברים.</a:t>
            </a:r>
          </a:p>
          <a:p>
            <a:r>
              <a:rPr lang="he-IL" sz="2200" dirty="0" smtClean="0">
                <a:latin typeface="David" panose="020E0502060401010101" pitchFamily="34" charset="-79"/>
                <a:cs typeface="David" panose="020E0502060401010101" pitchFamily="34" charset="-79"/>
              </a:rPr>
              <a:t>5.</a:t>
            </a:r>
            <a:r>
              <a:rPr lang="he-IL" sz="2200" b="1" u="sng" dirty="0" smtClean="0">
                <a:latin typeface="David" panose="020E0502060401010101" pitchFamily="34" charset="-79"/>
                <a:cs typeface="David" panose="020E0502060401010101" pitchFamily="34" charset="-79"/>
              </a:rPr>
              <a:t>	מדוע לא רצה דוד שאיתי יבא </a:t>
            </a:r>
            <a:r>
              <a:rPr lang="he-IL" sz="2200" b="1" u="sng" dirty="0" err="1" smtClean="0">
                <a:latin typeface="David" panose="020E0502060401010101" pitchFamily="34" charset="-79"/>
                <a:cs typeface="David" panose="020E0502060401010101" pitchFamily="34" charset="-79"/>
              </a:rPr>
              <a:t>עימו</a:t>
            </a:r>
            <a:r>
              <a:rPr lang="he-IL" sz="2200" b="1" u="sng" dirty="0" smtClean="0">
                <a:latin typeface="David" panose="020E0502060401010101" pitchFamily="34" charset="-79"/>
                <a:cs typeface="David" panose="020E0502060401010101" pitchFamily="34" charset="-79"/>
              </a:rPr>
              <a:t>?</a:t>
            </a:r>
          </a:p>
          <a:p>
            <a:r>
              <a:rPr lang="he-IL" sz="2200" dirty="0" smtClean="0">
                <a:latin typeface="David" panose="020E0502060401010101" pitchFamily="34" charset="-79"/>
                <a:cs typeface="David" panose="020E0502060401010101" pitchFamily="34" charset="-79"/>
              </a:rPr>
              <a:t>א. מפני שהיה זקן</a:t>
            </a:r>
          </a:p>
          <a:p>
            <a:r>
              <a:rPr lang="he-IL" sz="2200" dirty="0" smtClean="0">
                <a:latin typeface="David" panose="020E0502060401010101" pitchFamily="34" charset="-79"/>
                <a:cs typeface="David" panose="020E0502060401010101" pitchFamily="34" charset="-79"/>
              </a:rPr>
              <a:t>ב. חשד בו שהוא אינו נאמן לדוד</a:t>
            </a:r>
          </a:p>
          <a:p>
            <a:r>
              <a:rPr lang="he-IL" sz="2200" dirty="0" smtClean="0">
                <a:latin typeface="David" panose="020E0502060401010101" pitchFamily="34" charset="-79"/>
                <a:cs typeface="David" panose="020E0502060401010101" pitchFamily="34" charset="-79"/>
              </a:rPr>
              <a:t>ג. מיכון שהיה כהן</a:t>
            </a:r>
          </a:p>
          <a:p>
            <a:r>
              <a:rPr lang="he-IL" sz="2200" dirty="0" smtClean="0">
                <a:latin typeface="David" panose="020E0502060401010101" pitchFamily="34" charset="-79"/>
                <a:cs typeface="David" panose="020E0502060401010101" pitchFamily="34" charset="-79"/>
              </a:rPr>
              <a:t>6.</a:t>
            </a:r>
            <a:r>
              <a:rPr lang="he-IL" sz="2200" b="1" u="sng" dirty="0" smtClean="0">
                <a:latin typeface="David" panose="020E0502060401010101" pitchFamily="34" charset="-79"/>
                <a:cs typeface="David" panose="020E0502060401010101" pitchFamily="34" charset="-79"/>
              </a:rPr>
              <a:t>	מדוע לא הסכים דוד שהארון ילווה אותו בגלותו מירושלים?</a:t>
            </a:r>
          </a:p>
          <a:p>
            <a:r>
              <a:rPr lang="he-IL" sz="2200" dirty="0" smtClean="0">
                <a:latin typeface="David" panose="020E0502060401010101" pitchFamily="34" charset="-79"/>
                <a:cs typeface="David" panose="020E0502060401010101" pitchFamily="34" charset="-79"/>
              </a:rPr>
              <a:t>א.  מפני שחשש לכבוד הארון שיטלטל והוא של ישראל ולא רכושו של דוד.</a:t>
            </a:r>
          </a:p>
          <a:p>
            <a:r>
              <a:rPr lang="he-IL" sz="2200" dirty="0" smtClean="0">
                <a:latin typeface="David" panose="020E0502060401010101" pitchFamily="34" charset="-79"/>
                <a:cs typeface="David" panose="020E0502060401010101" pitchFamily="34" charset="-79"/>
              </a:rPr>
              <a:t>ב.  מפני שאבשלום דאג לו רבות וראוי הוא להיות בידו</a:t>
            </a:r>
          </a:p>
          <a:p>
            <a:r>
              <a:rPr lang="he-IL" sz="2200" dirty="0" smtClean="0">
                <a:latin typeface="David" panose="020E0502060401010101" pitchFamily="34" charset="-79"/>
                <a:cs typeface="David" panose="020E0502060401010101" pitchFamily="34" charset="-79"/>
              </a:rPr>
              <a:t>ג.  שלא רצה שצדוק ואבייתר ייקחו ,אבל אילו היו כוהנים אחרים בוודאי היה מסכים.</a:t>
            </a:r>
          </a:p>
          <a:p>
            <a:r>
              <a:rPr lang="he-IL" sz="2200" dirty="0" smtClean="0">
                <a:latin typeface="David" panose="020E0502060401010101" pitchFamily="34" charset="-79"/>
                <a:cs typeface="David" panose="020E0502060401010101" pitchFamily="34" charset="-79"/>
              </a:rPr>
              <a:t>7</a:t>
            </a:r>
            <a:r>
              <a:rPr lang="he-IL" sz="2200" b="1" u="sng" dirty="0" smtClean="0">
                <a:latin typeface="David" panose="020E0502060401010101" pitchFamily="34" charset="-79"/>
                <a:cs typeface="David" panose="020E0502060401010101" pitchFamily="34" charset="-79"/>
              </a:rPr>
              <a:t>.	מה מבקש  דוד מחושי הארכי?</a:t>
            </a:r>
          </a:p>
          <a:p>
            <a:r>
              <a:rPr lang="he-IL" sz="2200" dirty="0" smtClean="0">
                <a:latin typeface="David" panose="020E0502060401010101" pitchFamily="34" charset="-79"/>
                <a:cs typeface="David" panose="020E0502060401010101" pitchFamily="34" charset="-79"/>
              </a:rPr>
              <a:t>א. שלא </a:t>
            </a:r>
            <a:r>
              <a:rPr lang="he-IL" sz="2200" dirty="0" err="1" smtClean="0">
                <a:latin typeface="David" panose="020E0502060401010101" pitchFamily="34" charset="-79"/>
                <a:cs typeface="David" panose="020E0502060401010101" pitchFamily="34" charset="-79"/>
              </a:rPr>
              <a:t>יעזנו</a:t>
            </a:r>
            <a:r>
              <a:rPr lang="he-IL" sz="2200" dirty="0" smtClean="0">
                <a:latin typeface="David" panose="020E0502060401010101" pitchFamily="34" charset="-79"/>
                <a:cs typeface="David" panose="020E0502060401010101" pitchFamily="34" charset="-79"/>
              </a:rPr>
              <a:t> ולא לרגע קט</a:t>
            </a:r>
          </a:p>
          <a:p>
            <a:r>
              <a:rPr lang="he-IL" sz="2200" dirty="0" smtClean="0">
                <a:latin typeface="David" panose="020E0502060401010101" pitchFamily="34" charset="-79"/>
                <a:cs typeface="David" panose="020E0502060401010101" pitchFamily="34" charset="-79"/>
              </a:rPr>
              <a:t>ב. שיתפלל שמרד לא יצליח ודוד ישוב לירושלים</a:t>
            </a:r>
          </a:p>
          <a:p>
            <a:r>
              <a:rPr lang="he-IL" sz="2200" dirty="0" smtClean="0">
                <a:latin typeface="David" panose="020E0502060401010101" pitchFamily="34" charset="-79"/>
                <a:cs typeface="David" panose="020E0502060401010101" pitchFamily="34" charset="-79"/>
              </a:rPr>
              <a:t>ג. שיתחבר לאבשלום ויפר את עצת אחיתופל</a:t>
            </a:r>
          </a:p>
          <a:p>
            <a:r>
              <a:rPr lang="he-IL" sz="2200" smtClean="0">
                <a:latin typeface="David" panose="020E0502060401010101" pitchFamily="34" charset="-79"/>
                <a:cs typeface="David" panose="020E0502060401010101" pitchFamily="34" charset="-79"/>
              </a:rPr>
              <a:t>ד. שיישאר </a:t>
            </a:r>
            <a:r>
              <a:rPr lang="he-IL" sz="2200" dirty="0" smtClean="0">
                <a:latin typeface="David" panose="020E0502060401010101" pitchFamily="34" charset="-79"/>
                <a:cs typeface="David" panose="020E0502060401010101" pitchFamily="34" charset="-79"/>
              </a:rPr>
              <a:t>בביתו בירושלים ולא יעשה מאומה.</a:t>
            </a:r>
            <a:endParaRPr lang="he-IL" sz="2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191962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44699</TotalTime>
  <Words>2594</Words>
  <Application>Microsoft Office PowerPoint</Application>
  <PresentationFormat>מסך רחב</PresentationFormat>
  <Paragraphs>146</Paragraphs>
  <Slides>23</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23</vt:i4>
      </vt:variant>
    </vt:vector>
  </HeadingPairs>
  <TitlesOfParts>
    <vt:vector size="32" baseType="lpstr">
      <vt:lpstr>Arial</vt:lpstr>
      <vt:lpstr>Calibri</vt:lpstr>
      <vt:lpstr>Calibri Light</vt:lpstr>
      <vt:lpstr>Century Gothic</vt:lpstr>
      <vt:lpstr>David</vt:lpstr>
      <vt:lpstr>Gisha</vt:lpstr>
      <vt:lpstr>Narkisim</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101</cp:revision>
  <dcterms:created xsi:type="dcterms:W3CDTF">2024-05-24T15:47:27Z</dcterms:created>
  <dcterms:modified xsi:type="dcterms:W3CDTF">2024-06-24T16:46:30Z</dcterms:modified>
</cp:coreProperties>
</file>