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8" r:id="rId2"/>
    <p:sldId id="259" r:id="rId3"/>
    <p:sldId id="261" r:id="rId4"/>
    <p:sldId id="262" r:id="rId5"/>
    <p:sldId id="263" r:id="rId6"/>
    <p:sldId id="264" r:id="rId7"/>
    <p:sldId id="257" r:id="rId8"/>
    <p:sldId id="260" r:id="rId9"/>
    <p:sldId id="265" r:id="rId10"/>
    <p:sldId id="266" r:id="rId11"/>
    <p:sldId id="267" r:id="rId12"/>
    <p:sldId id="268" r:id="rId1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971" autoAdjust="0"/>
    <p:restoredTop sz="94660"/>
  </p:normalViewPr>
  <p:slideViewPr>
    <p:cSldViewPr snapToGrid="0">
      <p:cViewPr varScale="1">
        <p:scale>
          <a:sx n="81" d="100"/>
          <a:sy n="81" d="100"/>
        </p:scale>
        <p:origin x="2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173381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1736744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2159642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2905831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2327182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1339010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4112909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110484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3834222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2555530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68798D0-1E8D-449C-84AB-A7AB66C0A925}" type="datetimeFigureOut">
              <a:rPr lang="he-IL" smtClean="0"/>
              <a:t>כ'/טבת/תשפ"ד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E55D96D-A491-49AF-A6A0-A316AB02DD74}" type="slidenum">
              <a:rPr lang="he-IL" smtClean="0"/>
              <a:t>‹#›</a:t>
            </a:fld>
            <a:endParaRPr lang="he-IL"/>
          </a:p>
        </p:txBody>
      </p:sp>
    </p:spTree>
    <p:extLst>
      <p:ext uri="{BB962C8B-B14F-4D97-AF65-F5344CB8AC3E}">
        <p14:creationId xmlns:p14="http://schemas.microsoft.com/office/powerpoint/2010/main" val="962511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68798D0-1E8D-449C-84AB-A7AB66C0A925}" type="datetimeFigureOut">
              <a:rPr lang="he-IL" smtClean="0"/>
              <a:t>כ'/טבת/תשפ"ד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E55D96D-A491-49AF-A6A0-A316AB02DD74}" type="slidenum">
              <a:rPr lang="he-IL" smtClean="0"/>
              <a:t>‹#›</a:t>
            </a:fld>
            <a:endParaRPr lang="he-IL"/>
          </a:p>
        </p:txBody>
      </p:sp>
    </p:spTree>
    <p:extLst>
      <p:ext uri="{BB962C8B-B14F-4D97-AF65-F5344CB8AC3E}">
        <p14:creationId xmlns:p14="http://schemas.microsoft.com/office/powerpoint/2010/main" val="4151691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95055" y="59377"/>
            <a:ext cx="9310255" cy="707886"/>
          </a:xfrm>
          <a:prstGeom prst="rect">
            <a:avLst/>
          </a:prstGeom>
          <a:solidFill>
            <a:schemeClr val="accent2">
              <a:lumMod val="40000"/>
              <a:lumOff val="60000"/>
            </a:schemeClr>
          </a:solidFill>
          <a:ln w="38100">
            <a:solidFill>
              <a:schemeClr val="tx1"/>
            </a:solidFill>
          </a:ln>
        </p:spPr>
        <p:txBody>
          <a:bodyPr wrap="square" rtlCol="1">
            <a:spAutoFit/>
          </a:bodyPr>
          <a:lstStyle/>
          <a:p>
            <a:r>
              <a:rPr lang="he-IL" sz="4000" b="1" dirty="0" smtClean="0">
                <a:latin typeface="David" panose="020E0502060401010101" pitchFamily="34" charset="-79"/>
                <a:cs typeface="David" panose="020E0502060401010101" pitchFamily="34" charset="-79"/>
              </a:rPr>
              <a:t>שמואל ב' פרק ח': הכאת אויבי ישראל שמסביב</a:t>
            </a:r>
            <a:endParaRPr lang="he-IL" sz="4000" b="1" dirty="0">
              <a:latin typeface="David" panose="020E0502060401010101" pitchFamily="34" charset="-79"/>
              <a:cs typeface="David" panose="020E0502060401010101" pitchFamily="34" charset="-79"/>
            </a:endParaRPr>
          </a:p>
        </p:txBody>
      </p:sp>
      <p:sp>
        <p:nvSpPr>
          <p:cNvPr id="5" name="TextBox 4"/>
          <p:cNvSpPr txBox="1"/>
          <p:nvPr/>
        </p:nvSpPr>
        <p:spPr>
          <a:xfrm>
            <a:off x="6315694" y="1031173"/>
            <a:ext cx="5664530" cy="5693866"/>
          </a:xfrm>
          <a:prstGeom prst="rect">
            <a:avLst/>
          </a:prstGeom>
          <a:solidFill>
            <a:schemeClr val="accent1">
              <a:lumMod val="60000"/>
              <a:lumOff val="40000"/>
            </a:schemeClr>
          </a:solidFill>
          <a:ln w="38100">
            <a:solidFill>
              <a:schemeClr val="tx1"/>
            </a:solidFill>
          </a:ln>
        </p:spPr>
        <p:txBody>
          <a:bodyPr wrap="square" rtlCol="1">
            <a:spAutoFit/>
          </a:bodyPr>
          <a:lstStyle/>
          <a:p>
            <a:r>
              <a:rPr lang="he-IL" sz="4400" b="1" u="sng" dirty="0" smtClean="0">
                <a:latin typeface="David" panose="020E0502060401010101" pitchFamily="34" charset="-79"/>
                <a:cs typeface="David" panose="020E0502060401010101" pitchFamily="34" charset="-79"/>
              </a:rPr>
              <a:t>הקדמה:</a:t>
            </a:r>
          </a:p>
          <a:p>
            <a:r>
              <a:rPr lang="he-IL" sz="3200" dirty="0" smtClean="0">
                <a:latin typeface="David" panose="020E0502060401010101" pitchFamily="34" charset="-79"/>
                <a:cs typeface="David" panose="020E0502060401010101" pitchFamily="34" charset="-79"/>
              </a:rPr>
              <a:t>לאחר שדוד קיבל והבין שהוא לא יבנה את בית המקדש אלא בנו שלמה. הוא גם הבין שכנראה אין עדיין מנוחה שלמה מסביב מהאויבים, שהם יכולים פתאום להפתיע ולהתקיף. ואם המצב יישאר כך חלילה, גם לשלמה בנו לא יהיה שקט.. ואיך יזכה לבנות את בית המקדש? </a:t>
            </a:r>
            <a:r>
              <a:rPr lang="he-IL" sz="3200" b="1" dirty="0" smtClean="0">
                <a:latin typeface="David" panose="020E0502060401010101" pitchFamily="34" charset="-79"/>
                <a:cs typeface="David" panose="020E0502060401010101" pitchFamily="34" charset="-79"/>
              </a:rPr>
              <a:t>אני חייב לצאת ולהילחם בגויים כדי להכניעם לתמיד....</a:t>
            </a:r>
            <a:endParaRPr lang="he-IL" sz="3200" b="1"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2"/>
          <a:stretch>
            <a:fillRect/>
          </a:stretch>
        </p:blipFill>
        <p:spPr>
          <a:xfrm>
            <a:off x="229528" y="855023"/>
            <a:ext cx="4999634" cy="6014852"/>
          </a:xfrm>
          <a:prstGeom prst="rect">
            <a:avLst/>
          </a:prstGeom>
        </p:spPr>
      </p:pic>
      <p:sp>
        <p:nvSpPr>
          <p:cNvPr id="2" name="אליפסה 1"/>
          <p:cNvSpPr/>
          <p:nvPr/>
        </p:nvSpPr>
        <p:spPr>
          <a:xfrm>
            <a:off x="2612571" y="2078181"/>
            <a:ext cx="1282535" cy="1009403"/>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עם פינה יחידה מעוגלת 6"/>
          <p:cNvSpPr/>
          <p:nvPr/>
        </p:nvSpPr>
        <p:spPr>
          <a:xfrm>
            <a:off x="2612571" y="3800105"/>
            <a:ext cx="928255" cy="769916"/>
          </a:xfrm>
          <a:prstGeom prst="round1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p:cNvSpPr/>
          <p:nvPr/>
        </p:nvSpPr>
        <p:spPr>
          <a:xfrm>
            <a:off x="2278083" y="4645906"/>
            <a:ext cx="902524" cy="719111"/>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p:cNvSpPr/>
          <p:nvPr/>
        </p:nvSpPr>
        <p:spPr>
          <a:xfrm>
            <a:off x="1626919" y="5365017"/>
            <a:ext cx="1341912" cy="10120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p:cNvSpPr/>
          <p:nvPr/>
        </p:nvSpPr>
        <p:spPr>
          <a:xfrm>
            <a:off x="727423" y="4049486"/>
            <a:ext cx="1101377" cy="905819"/>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עם פינה יחידה מעוגלת 11"/>
          <p:cNvSpPr/>
          <p:nvPr/>
        </p:nvSpPr>
        <p:spPr>
          <a:xfrm>
            <a:off x="3655620" y="1152896"/>
            <a:ext cx="928255" cy="769916"/>
          </a:xfrm>
          <a:prstGeom prst="round1Rect">
            <a:avLst>
              <a:gd name="adj" fmla="val 0"/>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עם פינה יחידה מעוגלת 13"/>
          <p:cNvSpPr/>
          <p:nvPr/>
        </p:nvSpPr>
        <p:spPr>
          <a:xfrm>
            <a:off x="5308300" y="3279570"/>
            <a:ext cx="928255" cy="769916"/>
          </a:xfrm>
          <a:prstGeom prst="round1Rect">
            <a:avLst>
              <a:gd name="adj" fmla="val 0"/>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TextBox 2"/>
          <p:cNvSpPr txBox="1"/>
          <p:nvPr/>
        </p:nvSpPr>
        <p:spPr>
          <a:xfrm>
            <a:off x="5308300" y="3295196"/>
            <a:ext cx="928255" cy="738664"/>
          </a:xfrm>
          <a:prstGeom prst="rect">
            <a:avLst/>
          </a:prstGeom>
          <a:solidFill>
            <a:schemeClr val="accent2">
              <a:lumMod val="60000"/>
              <a:lumOff val="40000"/>
            </a:schemeClr>
          </a:solidFill>
        </p:spPr>
        <p:txBody>
          <a:bodyPr wrap="square" rtlCol="1">
            <a:spAutoFit/>
          </a:bodyPr>
          <a:lstStyle/>
          <a:p>
            <a:r>
              <a:rPr lang="he-IL" sz="1400" b="1" dirty="0" smtClean="0">
                <a:latin typeface="David" panose="020E0502060401010101" pitchFamily="34" charset="-79"/>
                <a:cs typeface="David" panose="020E0502060401010101" pitchFamily="34" charset="-79"/>
              </a:rPr>
              <a:t>עמים שלא נלחם בהם דוד</a:t>
            </a:r>
            <a:endParaRPr lang="he-IL" sz="1400" b="1" dirty="0">
              <a:latin typeface="David" panose="020E0502060401010101" pitchFamily="34" charset="-79"/>
              <a:cs typeface="David" panose="020E0502060401010101" pitchFamily="34" charset="-79"/>
            </a:endParaRPr>
          </a:p>
        </p:txBody>
      </p:sp>
      <p:cxnSp>
        <p:nvCxnSpPr>
          <p:cNvPr id="16" name="מחבר חץ ישר 15"/>
          <p:cNvCxnSpPr/>
          <p:nvPr/>
        </p:nvCxnSpPr>
        <p:spPr>
          <a:xfrm flipH="1" flipV="1">
            <a:off x="4595841" y="2078181"/>
            <a:ext cx="866899" cy="120138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7" name="מחבר חץ ישר 16"/>
          <p:cNvCxnSpPr/>
          <p:nvPr/>
        </p:nvCxnSpPr>
        <p:spPr>
          <a:xfrm flipH="1">
            <a:off x="3539837" y="3834425"/>
            <a:ext cx="1768464" cy="35063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02202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heel(1)">
                                      <p:cBhvr>
                                        <p:cTn id="38" dur="20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barn(inVertical)">
                                      <p:cBhvr>
                                        <p:cTn id="64" dur="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down)">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additive="base">
                                        <p:cTn id="74" dur="500" fill="hold"/>
                                        <p:tgtEl>
                                          <p:spTgt spid="3"/>
                                        </p:tgtEl>
                                        <p:attrNameLst>
                                          <p:attrName>ppt_x</p:attrName>
                                        </p:attrNameLst>
                                      </p:cBhvr>
                                      <p:tavLst>
                                        <p:tav tm="0">
                                          <p:val>
                                            <p:strVal val="#ppt_x"/>
                                          </p:val>
                                        </p:tav>
                                        <p:tav tm="100000">
                                          <p:val>
                                            <p:strVal val="#ppt_x"/>
                                          </p:val>
                                        </p:tav>
                                      </p:tavLst>
                                    </p:anim>
                                    <p:anim calcmode="lin" valueType="num">
                                      <p:cBhvr additive="base">
                                        <p:cTn id="7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7" grpId="0" animBg="1"/>
      <p:bldP spid="8" grpId="0" animBg="1"/>
      <p:bldP spid="10" grpId="0" animBg="1"/>
      <p:bldP spid="11" grpId="0" animBg="1"/>
      <p:bldP spid="12" grpId="0" animBg="1"/>
      <p:bldP spid="14" grpId="0" animBg="1"/>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36426" y="3368475"/>
            <a:ext cx="5664530" cy="3416320"/>
          </a:xfrm>
          <a:prstGeom prst="rect">
            <a:avLst/>
          </a:prstGeom>
          <a:solidFill>
            <a:schemeClr val="accent4">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בחומש בראשית, </a:t>
            </a:r>
            <a:r>
              <a:rPr kumimoji="0" lang="he-IL" sz="24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אבימלך מלך פלישתים </a:t>
            </a:r>
            <a:r>
              <a:rPr kumimoji="0" lang="he-IL" sz="24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כרת ברית עם אברהם ולאחר מכן עם יצחק,</a:t>
            </a:r>
            <a:r>
              <a:rPr kumimoji="0" lang="he-IL" sz="24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שלא ילחמו אחד בשני. יצחק נשבע ובנוסף חתך חתיכה מהרסן של החמור שלו ונתן לאבימלך. </a:t>
            </a:r>
            <a:r>
              <a:rPr kumimoji="0" lang="he-IL" sz="2400" b="1"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וזה נקרא "מתג האמה". </a:t>
            </a:r>
            <a:r>
              <a:rPr kumimoji="0" lang="he-IL" sz="24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השבועה החזיקה במשך שנים, עד זמנו של דוד המלך.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2400" b="1" baseline="0" dirty="0" smtClean="0">
                <a:solidFill>
                  <a:prstClr val="black"/>
                </a:solidFill>
                <a:latin typeface="David" panose="020E0502060401010101" pitchFamily="34" charset="-79"/>
                <a:cs typeface="David" panose="020E0502060401010101" pitchFamily="34" charset="-79"/>
              </a:rPr>
              <a:t>הפלישתים נלחמו</a:t>
            </a:r>
            <a:r>
              <a:rPr lang="he-IL" sz="2400" b="1" dirty="0" smtClean="0">
                <a:solidFill>
                  <a:prstClr val="black"/>
                </a:solidFill>
                <a:latin typeface="David" panose="020E0502060401010101" pitchFamily="34" charset="-79"/>
                <a:cs typeface="David" panose="020E0502060401010101" pitchFamily="34" charset="-79"/>
              </a:rPr>
              <a:t> הרבה </a:t>
            </a:r>
            <a:r>
              <a:rPr lang="he-IL" sz="2400" dirty="0" smtClean="0">
                <a:solidFill>
                  <a:prstClr val="black"/>
                </a:solidFill>
                <a:latin typeface="David" panose="020E0502060401010101" pitchFamily="34" charset="-79"/>
                <a:cs typeface="David" panose="020E0502060401010101" pitchFamily="34" charset="-79"/>
              </a:rPr>
              <a:t>מול עם ישראל בכל מיני מקרים וגם ניצחו את ישראל. דוד המלך היה אחד מהמלכים שניצח אותם. (גם המלך חזקיה).</a:t>
            </a:r>
            <a:endParaRPr kumimoji="0" lang="he-IL" sz="24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5" name="TextBox 4"/>
          <p:cNvSpPr txBox="1"/>
          <p:nvPr/>
        </p:nvSpPr>
        <p:spPr>
          <a:xfrm>
            <a:off x="354281" y="160754"/>
            <a:ext cx="5664530" cy="4031873"/>
          </a:xfrm>
          <a:prstGeom prst="rect">
            <a:avLst/>
          </a:prstGeom>
          <a:solidFill>
            <a:schemeClr val="accent2">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א. לאחר מכן יצא דוד ונילחם מול הפלישתים וניצח אותם ושיעבד אותם. ודוד ניכנס לתוך העיר גת ושבר את מתג האמה, והכה בהם וכבש את העיר. </a:t>
            </a:r>
            <a:r>
              <a:rPr lang="he-IL" sz="2400" noProof="0" dirty="0" smtClean="0">
                <a:solidFill>
                  <a:prstClr val="black"/>
                </a:solidFill>
                <a:latin typeface="David" panose="020E0502060401010101" pitchFamily="34" charset="-79"/>
                <a:cs typeface="David" panose="020E0502060401010101" pitchFamily="34" charset="-79"/>
              </a:rPr>
              <a:t>{ </a:t>
            </a:r>
            <a:r>
              <a:rPr lang="he-IL" sz="2400" b="1" u="sng" noProof="0" dirty="0" smtClean="0">
                <a:solidFill>
                  <a:prstClr val="black"/>
                </a:solidFill>
                <a:latin typeface="David" panose="020E0502060401010101" pitchFamily="34" charset="-79"/>
                <a:cs typeface="David" panose="020E0502060401010101" pitchFamily="34" charset="-79"/>
              </a:rPr>
              <a:t>רש"י מסביר- "מתג האמה"-</a:t>
            </a:r>
            <a:r>
              <a:rPr lang="he-IL" sz="2400" noProof="0" dirty="0" smtClean="0">
                <a:solidFill>
                  <a:prstClr val="black"/>
                </a:solidFill>
                <a:latin typeface="David" panose="020E0502060401010101" pitchFamily="34" charset="-79"/>
                <a:cs typeface="David" panose="020E0502060401010101" pitchFamily="34" charset="-79"/>
              </a:rPr>
              <a:t> דוד כבש את העיר גת שהייתה החשובה ביותר לפלישתים ושם ישבו מלכים. וזה כמו המתג אמה שמובילים את הבהמה לאן שרוצים שהיא החלק החשוב}</a:t>
            </a:r>
            <a:endParaRPr kumimoji="0" lang="he-IL" sz="24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endParaRPr>
          </a:p>
        </p:txBody>
      </p:sp>
      <p:sp>
        <p:nvSpPr>
          <p:cNvPr id="6" name="מלבן 5"/>
          <p:cNvSpPr/>
          <p:nvPr/>
        </p:nvSpPr>
        <p:spPr>
          <a:xfrm>
            <a:off x="6365174" y="160754"/>
            <a:ext cx="5735782" cy="1569660"/>
          </a:xfrm>
          <a:prstGeom prst="rect">
            <a:avLst/>
          </a:prstGeom>
          <a:solidFill>
            <a:schemeClr val="accent3">
              <a:lumMod val="60000"/>
              <a:lumOff val="4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א</a:t>
            </a:r>
            <a:r>
              <a:rPr lang="he-IL" sz="3200" b="0" i="0" dirty="0" smtClean="0">
                <a:solidFill>
                  <a:srgbClr val="000000"/>
                </a:solidFill>
                <a:effectLst/>
                <a:latin typeface="David" panose="020E0502060401010101" pitchFamily="34" charset="-79"/>
                <a:cs typeface="David" panose="020E0502060401010101" pitchFamily="34" charset="-79"/>
              </a:rPr>
              <a:t> וַיְהִי, אַחֲרֵי-כֵן, </a:t>
            </a:r>
            <a:r>
              <a:rPr lang="he-IL" sz="3200" b="0" i="0" dirty="0" err="1" smtClean="0">
                <a:solidFill>
                  <a:srgbClr val="000000"/>
                </a:solidFill>
                <a:effectLst/>
                <a:latin typeface="David" panose="020E0502060401010101" pitchFamily="34" charset="-79"/>
                <a:cs typeface="David" panose="020E0502060401010101" pitchFamily="34" charset="-79"/>
              </a:rPr>
              <a:t>וַיַּך</a:t>
            </a:r>
            <a:r>
              <a:rPr lang="he-IL" sz="3200" b="0" i="0" dirty="0" smtClean="0">
                <a:solidFill>
                  <a:srgbClr val="000000"/>
                </a:solidFill>
                <a:effectLst/>
                <a:latin typeface="David" panose="020E0502060401010101" pitchFamily="34" charset="-79"/>
                <a:cs typeface="David" panose="020E0502060401010101" pitchFamily="34" charset="-79"/>
              </a:rPr>
              <a:t>ְ דָּוִד </a:t>
            </a:r>
            <a:r>
              <a:rPr lang="he-IL" sz="3200" b="0" i="0" dirty="0" err="1" smtClean="0">
                <a:solidFill>
                  <a:srgbClr val="000000"/>
                </a:solidFill>
                <a:effectLst/>
                <a:latin typeface="David" panose="020E0502060401010101" pitchFamily="34" charset="-79"/>
                <a:cs typeface="David" panose="020E0502060401010101" pitchFamily="34" charset="-79"/>
              </a:rPr>
              <a:t>אֶת-פ</a:t>
            </a:r>
            <a:r>
              <a:rPr lang="he-IL" sz="3200" b="1" i="0" dirty="0" err="1" smtClean="0">
                <a:solidFill>
                  <a:srgbClr val="000000"/>
                </a:solidFill>
                <a:effectLst/>
                <a:latin typeface="David" panose="020E0502060401010101" pitchFamily="34" charset="-79"/>
                <a:cs typeface="David" panose="020E0502060401010101" pitchFamily="34" charset="-79"/>
              </a:rPr>
              <a:t>ְּלִשְׁתִּים</a:t>
            </a:r>
            <a:r>
              <a:rPr lang="he-IL" sz="3200" b="0" i="0" dirty="0" smtClean="0">
                <a:solidFill>
                  <a:srgbClr val="000000"/>
                </a:solidFill>
                <a:effectLst/>
                <a:latin typeface="David" panose="020E0502060401010101" pitchFamily="34" charset="-79"/>
                <a:cs typeface="David" panose="020E0502060401010101" pitchFamily="34" charset="-79"/>
              </a:rPr>
              <a:t>, וַיַּכְנִיעֵם; </a:t>
            </a:r>
            <a:r>
              <a:rPr lang="he-IL" sz="3200" b="0" i="0" dirty="0" err="1" smtClean="0">
                <a:solidFill>
                  <a:srgbClr val="000000"/>
                </a:solidFill>
                <a:effectLst/>
                <a:latin typeface="David" panose="020E0502060401010101" pitchFamily="34" charset="-79"/>
                <a:cs typeface="David" panose="020E0502060401010101" pitchFamily="34" charset="-79"/>
              </a:rPr>
              <a:t>וַיִּקַּח</a:t>
            </a:r>
            <a:r>
              <a:rPr lang="he-IL" sz="3200" b="0" i="0" dirty="0" smtClean="0">
                <a:solidFill>
                  <a:srgbClr val="000000"/>
                </a:solidFill>
                <a:effectLst/>
                <a:latin typeface="David" panose="020E0502060401010101" pitchFamily="34" charset="-79"/>
                <a:cs typeface="David" panose="020E0502060401010101" pitchFamily="34" charset="-79"/>
              </a:rPr>
              <a:t> דָּוִד </a:t>
            </a:r>
            <a:r>
              <a:rPr lang="he-IL" sz="3200" b="1" i="0" dirty="0" smtClean="0">
                <a:solidFill>
                  <a:srgbClr val="000000"/>
                </a:solidFill>
                <a:effectLst/>
                <a:latin typeface="David" panose="020E0502060401010101" pitchFamily="34" charset="-79"/>
                <a:cs typeface="David" panose="020E0502060401010101" pitchFamily="34" charset="-79"/>
              </a:rPr>
              <a:t>אֶת-מֶתֶג הָאַמָּה</a:t>
            </a:r>
            <a:r>
              <a:rPr lang="he-IL" sz="3200" b="0" i="0" dirty="0" smtClean="0">
                <a:solidFill>
                  <a:srgbClr val="000000"/>
                </a:solidFill>
                <a:effectLst/>
                <a:latin typeface="David" panose="020E0502060401010101" pitchFamily="34" charset="-79"/>
                <a:cs typeface="David" panose="020E0502060401010101" pitchFamily="34" charset="-79"/>
              </a:rPr>
              <a:t>, מִיַּד </a:t>
            </a:r>
            <a:r>
              <a:rPr lang="he-IL" sz="3200" b="0" i="0" dirty="0" err="1" smtClean="0">
                <a:solidFill>
                  <a:srgbClr val="000000"/>
                </a:solidFill>
                <a:effectLst/>
                <a:latin typeface="David" panose="020E0502060401010101" pitchFamily="34" charset="-79"/>
                <a:cs typeface="David" panose="020E0502060401010101" pitchFamily="34" charset="-79"/>
              </a:rPr>
              <a:t>פְּלִשְׁתִּים</a:t>
            </a:r>
            <a:r>
              <a:rPr lang="he-IL" sz="3200" b="0" i="0" dirty="0" smtClean="0">
                <a:solidFill>
                  <a:srgbClr val="000000"/>
                </a:solidFill>
                <a:effectLst/>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7" name="TextBox 6"/>
          <p:cNvSpPr txBox="1"/>
          <p:nvPr/>
        </p:nvSpPr>
        <p:spPr>
          <a:xfrm>
            <a:off x="6400800" y="1856947"/>
            <a:ext cx="5664530" cy="1384995"/>
          </a:xfrm>
          <a:prstGeom prst="rect">
            <a:avLst/>
          </a:prstGeom>
          <a:solidFill>
            <a:schemeClr val="accent2">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smtClean="0">
                <a:ln>
                  <a:noFill/>
                </a:ln>
                <a:solidFill>
                  <a:srgbClr val="C00000"/>
                </a:solidFill>
                <a:effectLst/>
                <a:uLnTx/>
                <a:uFillTx/>
                <a:latin typeface="David" panose="020E0502060401010101" pitchFamily="34" charset="-79"/>
                <a:ea typeface="+mn-ea"/>
                <a:cs typeface="David" panose="020E0502060401010101" pitchFamily="34" charset="-79"/>
              </a:rPr>
              <a:t>"הפלישתים"- </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ישבו בחמישה ערים: גת, אשקלון, עקרון, אשדוד,</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עזה. העיר החשובה שלהם הייתה "גת"</a:t>
            </a:r>
            <a:endPar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118754" y="3859481"/>
            <a:ext cx="3486211" cy="2853338"/>
          </a:xfrm>
          <a:prstGeom prst="rect">
            <a:avLst/>
          </a:prstGeom>
        </p:spPr>
      </p:pic>
      <p:cxnSp>
        <p:nvCxnSpPr>
          <p:cNvPr id="8" name="מחבר חץ ישר 7"/>
          <p:cNvCxnSpPr/>
          <p:nvPr/>
        </p:nvCxnSpPr>
        <p:spPr>
          <a:xfrm flipH="1">
            <a:off x="2980706" y="1045029"/>
            <a:ext cx="3954485" cy="339634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10" name="תמונה 9"/>
          <p:cNvPicPr>
            <a:picLocks noChangeAspect="1"/>
          </p:cNvPicPr>
          <p:nvPr/>
        </p:nvPicPr>
        <p:blipFill>
          <a:blip r:embed="rId3"/>
          <a:stretch>
            <a:fillRect/>
          </a:stretch>
        </p:blipFill>
        <p:spPr>
          <a:xfrm>
            <a:off x="4057092" y="4413713"/>
            <a:ext cx="2409825" cy="2398741"/>
          </a:xfrm>
          <a:prstGeom prst="rect">
            <a:avLst/>
          </a:prstGeom>
        </p:spPr>
      </p:pic>
      <p:cxnSp>
        <p:nvCxnSpPr>
          <p:cNvPr id="11" name="מחבר חץ ישר 10"/>
          <p:cNvCxnSpPr/>
          <p:nvPr/>
        </p:nvCxnSpPr>
        <p:spPr>
          <a:xfrm flipH="1">
            <a:off x="5262004" y="4042629"/>
            <a:ext cx="3272644" cy="105646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16" name="תמונה 15"/>
          <p:cNvPicPr>
            <a:picLocks noChangeAspect="1"/>
          </p:cNvPicPr>
          <p:nvPr/>
        </p:nvPicPr>
        <p:blipFill>
          <a:blip r:embed="rId4"/>
          <a:stretch>
            <a:fillRect/>
          </a:stretch>
        </p:blipFill>
        <p:spPr>
          <a:xfrm>
            <a:off x="6058305" y="43217"/>
            <a:ext cx="6081031" cy="6669602"/>
          </a:xfrm>
          <a:prstGeom prst="rect">
            <a:avLst/>
          </a:prstGeom>
        </p:spPr>
      </p:pic>
      <p:sp>
        <p:nvSpPr>
          <p:cNvPr id="17" name="אליפסה 16"/>
          <p:cNvSpPr/>
          <p:nvPr/>
        </p:nvSpPr>
        <p:spPr>
          <a:xfrm>
            <a:off x="6466918" y="3252643"/>
            <a:ext cx="1673186" cy="131526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93108692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circle(in)">
                                      <p:cBhvr>
                                        <p:cTn id="30" dur="2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1000" fill="hold"/>
                                        <p:tgtEl>
                                          <p:spTgt spid="2"/>
                                        </p:tgtEl>
                                        <p:attrNameLst>
                                          <p:attrName>ppt_w</p:attrName>
                                        </p:attrNameLst>
                                      </p:cBhvr>
                                      <p:tavLst>
                                        <p:tav tm="0">
                                          <p:val>
                                            <p:fltVal val="0"/>
                                          </p:val>
                                        </p:tav>
                                        <p:tav tm="100000">
                                          <p:val>
                                            <p:strVal val="#ppt_w"/>
                                          </p:val>
                                        </p:tav>
                                      </p:tavLst>
                                    </p:anim>
                                    <p:anim calcmode="lin" valueType="num">
                                      <p:cBhvr>
                                        <p:cTn id="41" dur="1000" fill="hold"/>
                                        <p:tgtEl>
                                          <p:spTgt spid="2"/>
                                        </p:tgtEl>
                                        <p:attrNameLst>
                                          <p:attrName>ppt_h</p:attrName>
                                        </p:attrNameLst>
                                      </p:cBhvr>
                                      <p:tavLst>
                                        <p:tav tm="0">
                                          <p:val>
                                            <p:fltVal val="0"/>
                                          </p:val>
                                        </p:tav>
                                        <p:tav tm="100000">
                                          <p:val>
                                            <p:strVal val="#ppt_h"/>
                                          </p:val>
                                        </p:tav>
                                      </p:tavLst>
                                    </p:anim>
                                    <p:anim calcmode="lin" valueType="num">
                                      <p:cBhvr>
                                        <p:cTn id="42" dur="1000" fill="hold"/>
                                        <p:tgtEl>
                                          <p:spTgt spid="2"/>
                                        </p:tgtEl>
                                        <p:attrNameLst>
                                          <p:attrName>style.rotation</p:attrName>
                                        </p:attrNameLst>
                                      </p:cBhvr>
                                      <p:tavLst>
                                        <p:tav tm="0">
                                          <p:val>
                                            <p:fltVal val="90"/>
                                          </p:val>
                                        </p:tav>
                                        <p:tav tm="100000">
                                          <p:val>
                                            <p:fltVal val="0"/>
                                          </p:val>
                                        </p:tav>
                                      </p:tavLst>
                                    </p:anim>
                                    <p:animEffect transition="in" filter="fade">
                                      <p:cBhvr>
                                        <p:cTn id="43" dur="10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randombar(horizontal)">
                                      <p:cBhvr>
                                        <p:cTn id="60" dur="500"/>
                                        <p:tgtEl>
                                          <p:spTgt spid="17"/>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down)">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504" y="210733"/>
            <a:ext cx="5640779" cy="3108543"/>
          </a:xfrm>
          <a:prstGeom prst="rect">
            <a:avLst/>
          </a:prstGeom>
          <a:solidFill>
            <a:schemeClr val="accent2">
              <a:lumMod val="40000"/>
              <a:lumOff val="6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ב</a:t>
            </a:r>
            <a:r>
              <a:rPr lang="he-IL" sz="2800" dirty="0" smtClean="0">
                <a:latin typeface="David" panose="020E0502060401010101" pitchFamily="34" charset="-79"/>
                <a:cs typeface="David" panose="020E0502060401010101" pitchFamily="34" charset="-79"/>
              </a:rPr>
              <a:t>. לאחר מכן ניצח דוד את המואבים. מה עשה? לקח את כל השבויים והשכיב אותם על האדמה, לקח חבל ארוך ומדד שני שליש מהחבל, השבויים שהיו בתוך השני שליש- הרגם. והשבויים שהיו בשליש האחרון השאיר אותם חיים. והמואבים מאז היו משועבדים לדוד ומעלים לו מס. </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5969330" y="210733"/>
            <a:ext cx="6096000" cy="2062103"/>
          </a:xfrm>
          <a:prstGeom prst="rect">
            <a:avLst/>
          </a:prstGeom>
          <a:solidFill>
            <a:schemeClr val="accent6">
              <a:lumMod val="60000"/>
              <a:lumOff val="40000"/>
            </a:schemeClr>
          </a:solidFill>
        </p:spPr>
        <p:txBody>
          <a:bodyPr>
            <a:spAutoFit/>
          </a:bodyPr>
          <a:lstStyle/>
          <a:p>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ב</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וַיַּך</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אֶת-מוֹאָב</a:t>
            </a:r>
            <a:r>
              <a:rPr lang="he-IL" sz="3200" b="0" i="0" dirty="0" smtClean="0">
                <a:solidFill>
                  <a:srgbClr val="000000"/>
                </a:solidFill>
                <a:effectLst/>
                <a:latin typeface="David" panose="020E0502060401010101" pitchFamily="34" charset="-79"/>
                <a:cs typeface="David" panose="020E0502060401010101" pitchFamily="34" charset="-79"/>
              </a:rPr>
              <a:t>, וַיְמַדְּדֵם בַּחֶבֶל הַשְׁכֵּב אוֹתָם אַרְצָה, </a:t>
            </a:r>
            <a:r>
              <a:rPr lang="he-IL" sz="3200" b="1" i="0" dirty="0" err="1" smtClean="0">
                <a:solidFill>
                  <a:srgbClr val="000000"/>
                </a:solidFill>
                <a:effectLst/>
                <a:latin typeface="David" panose="020E0502060401010101" pitchFamily="34" charset="-79"/>
                <a:cs typeface="David" panose="020E0502060401010101" pitchFamily="34" charset="-79"/>
              </a:rPr>
              <a:t>וַיְמַדֵּד</a:t>
            </a:r>
            <a:r>
              <a:rPr lang="he-IL" sz="3200" b="1" i="0" dirty="0" smtClean="0">
                <a:solidFill>
                  <a:srgbClr val="000000"/>
                </a:solidFill>
                <a:effectLst/>
                <a:latin typeface="David" panose="020E0502060401010101" pitchFamily="34" charset="-79"/>
                <a:cs typeface="David" panose="020E0502060401010101" pitchFamily="34" charset="-79"/>
              </a:rPr>
              <a:t> שְׁנֵי-חֲבָלִים לְהָמִית, וּמְלֹא הַחֶבֶל לְהַחֲיוֹת</a:t>
            </a:r>
            <a:r>
              <a:rPr lang="he-IL" sz="3200" b="0" i="0" dirty="0" smtClean="0">
                <a:solidFill>
                  <a:srgbClr val="000000"/>
                </a:solidFill>
                <a:effectLst/>
                <a:latin typeface="David" panose="020E0502060401010101" pitchFamily="34" charset="-79"/>
                <a:cs typeface="David" panose="020E0502060401010101" pitchFamily="34" charset="-79"/>
              </a:rPr>
              <a:t>; וַתְּהִי מוֹאָב לְדָוִד, לַעֲבָדִים נֹשְׂאֵי מִנְחָה.</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602681" y="2432462"/>
            <a:ext cx="5294416" cy="4278094"/>
          </a:xfrm>
          <a:prstGeom prst="rect">
            <a:avLst/>
          </a:prstGeom>
          <a:solidFill>
            <a:schemeClr val="tx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"מואב"- </a:t>
            </a:r>
            <a:r>
              <a:rPr lang="he-IL" sz="2400" dirty="0" smtClean="0">
                <a:latin typeface="David" panose="020E0502060401010101" pitchFamily="34" charset="-79"/>
                <a:cs typeface="David" panose="020E0502060401010101" pitchFamily="34" charset="-79"/>
              </a:rPr>
              <a:t>בזמן שדוד ברח משאול, המשפחה של דוד פחדה ובאה אתו (ישי אביו, נצבת אמו, וכל האחים. דוד לא רצה שיסחבו </a:t>
            </a:r>
            <a:r>
              <a:rPr lang="he-IL" sz="2400" dirty="0" err="1" smtClean="0">
                <a:latin typeface="David" panose="020E0502060401010101" pitchFamily="34" charset="-79"/>
                <a:cs typeface="David" panose="020E0502060401010101" pitchFamily="34" charset="-79"/>
              </a:rPr>
              <a:t>איתו</a:t>
            </a:r>
            <a:r>
              <a:rPr lang="he-IL" sz="2400" dirty="0" smtClean="0">
                <a:latin typeface="David" panose="020E0502060401010101" pitchFamily="34" charset="-79"/>
                <a:cs typeface="David" panose="020E0502060401010101" pitchFamily="34" charset="-79"/>
              </a:rPr>
              <a:t>, ולכן ביקש ממלך מואב שישמור עליהם עד שימצא מקום בטוח לגור בו. (דוד חשב מכיוון שסבתו רות </a:t>
            </a:r>
            <a:r>
              <a:rPr lang="he-IL" sz="2400" dirty="0" err="1" smtClean="0">
                <a:latin typeface="David" panose="020E0502060401010101" pitchFamily="34" charset="-79"/>
                <a:cs typeface="David" panose="020E0502060401010101" pitchFamily="34" charset="-79"/>
              </a:rPr>
              <a:t>המואביה</a:t>
            </a:r>
            <a:r>
              <a:rPr lang="he-IL" sz="2400" dirty="0" smtClean="0">
                <a:latin typeface="David" panose="020E0502060401010101" pitchFamily="34" charset="-79"/>
                <a:cs typeface="David" panose="020E0502060401010101" pitchFamily="34" charset="-79"/>
              </a:rPr>
              <a:t> ומלך מואב יכבד את בקשת דוד). אך ברגע שדוד עזב מלך מואב הרג את כל משפחת דוד, חוץ מאח אחד "אליהוא" שברח לעמון. ולא נהרג. </a:t>
            </a:r>
          </a:p>
          <a:p>
            <a:r>
              <a:rPr lang="he-IL" sz="2400" b="1" dirty="0" smtClean="0">
                <a:latin typeface="David" panose="020E0502060401010101" pitchFamily="34" charset="-79"/>
                <a:cs typeface="David" panose="020E0502060401010101" pitchFamily="34" charset="-79"/>
              </a:rPr>
              <a:t>עכשיו בא דוד להעניש אותם על כך שהרגו את כל משפחתו. </a:t>
            </a:r>
            <a:endParaRPr lang="he-IL" sz="2400" b="1"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25778" b="73333" l="0" r="100000"/>
                    </a14:imgEffect>
                  </a14:imgLayer>
                </a14:imgProps>
              </a:ext>
            </a:extLst>
          </a:blip>
          <a:stretch>
            <a:fillRect/>
          </a:stretch>
        </p:blipFill>
        <p:spPr>
          <a:xfrm>
            <a:off x="66614" y="3405930"/>
            <a:ext cx="2143125" cy="2143125"/>
          </a:xfrm>
          <a:prstGeom prst="rect">
            <a:avLst/>
          </a:prstGeom>
        </p:spPr>
      </p:pic>
      <p:pic>
        <p:nvPicPr>
          <p:cNvPr id="6" name="תמונה 5"/>
          <p:cNvPicPr>
            <a:picLocks noChangeAspect="1"/>
          </p:cNvPicPr>
          <p:nvPr/>
        </p:nvPicPr>
        <p:blipFill>
          <a:blip r:embed="rId2">
            <a:extLst>
              <a:ext uri="{BEBA8EAE-BF5A-486C-A8C5-ECC9F3942E4B}">
                <a14:imgProps xmlns:a14="http://schemas.microsoft.com/office/drawing/2010/main">
                  <a14:imgLayer r:embed="rId3">
                    <a14:imgEffect>
                      <a14:backgroundRemoval t="25778" b="73333" l="0" r="100000"/>
                    </a14:imgEffect>
                  </a14:imgLayer>
                </a14:imgProps>
              </a:ext>
            </a:extLst>
          </a:blip>
          <a:stretch>
            <a:fillRect/>
          </a:stretch>
        </p:blipFill>
        <p:spPr>
          <a:xfrm>
            <a:off x="2566445" y="3321254"/>
            <a:ext cx="2143125" cy="2143125"/>
          </a:xfrm>
          <a:prstGeom prst="rect">
            <a:avLst/>
          </a:prstGeom>
        </p:spPr>
      </p:pic>
      <p:pic>
        <p:nvPicPr>
          <p:cNvPr id="7" name="תמונה 6"/>
          <p:cNvPicPr>
            <a:picLocks noChangeAspect="1"/>
          </p:cNvPicPr>
          <p:nvPr/>
        </p:nvPicPr>
        <p:blipFill>
          <a:blip r:embed="rId2">
            <a:extLst>
              <a:ext uri="{BEBA8EAE-BF5A-486C-A8C5-ECC9F3942E4B}">
                <a14:imgProps xmlns:a14="http://schemas.microsoft.com/office/drawing/2010/main">
                  <a14:imgLayer r:embed="rId3">
                    <a14:imgEffect>
                      <a14:backgroundRemoval t="25778" b="73333" l="0" r="100000"/>
                    </a14:imgEffect>
                  </a14:imgLayer>
                </a14:imgProps>
              </a:ext>
            </a:extLst>
          </a:blip>
          <a:stretch>
            <a:fillRect/>
          </a:stretch>
        </p:blipFill>
        <p:spPr>
          <a:xfrm>
            <a:off x="4787920" y="3319275"/>
            <a:ext cx="1990725" cy="2143125"/>
          </a:xfrm>
          <a:prstGeom prst="rect">
            <a:avLst/>
          </a:prstGeom>
        </p:spPr>
      </p:pic>
      <p:pic>
        <p:nvPicPr>
          <p:cNvPr id="9" name="תמונה 8"/>
          <p:cNvPicPr>
            <a:picLocks noChangeAspect="1"/>
          </p:cNvPicPr>
          <p:nvPr/>
        </p:nvPicPr>
        <p:blipFill>
          <a:blip r:embed="rId4"/>
          <a:stretch>
            <a:fillRect/>
          </a:stretch>
        </p:blipFill>
        <p:spPr>
          <a:xfrm>
            <a:off x="7035634" y="3209007"/>
            <a:ext cx="2181225" cy="2095500"/>
          </a:xfrm>
          <a:prstGeom prst="rect">
            <a:avLst/>
          </a:prstGeom>
        </p:spPr>
      </p:pic>
      <p:sp>
        <p:nvSpPr>
          <p:cNvPr id="10" name="תרשים זרימה: תהליך 9"/>
          <p:cNvSpPr/>
          <p:nvPr/>
        </p:nvSpPr>
        <p:spPr>
          <a:xfrm>
            <a:off x="2466727" y="3990109"/>
            <a:ext cx="4464317" cy="997527"/>
          </a:xfrm>
          <a:prstGeom prst="flowChartProcess">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TextBox 10"/>
          <p:cNvSpPr txBox="1"/>
          <p:nvPr/>
        </p:nvSpPr>
        <p:spPr>
          <a:xfrm>
            <a:off x="2808977" y="4571509"/>
            <a:ext cx="3496820" cy="369332"/>
          </a:xfrm>
          <a:prstGeom prst="rect">
            <a:avLst/>
          </a:prstGeom>
          <a:noFill/>
        </p:spPr>
        <p:txBody>
          <a:bodyPr wrap="square" rtlCol="1">
            <a:spAutoFit/>
          </a:bodyPr>
          <a:lstStyle/>
          <a:p>
            <a:r>
              <a:rPr lang="he-IL" dirty="0" smtClean="0"/>
              <a:t>שני שליש חבל הרג מהשבויים</a:t>
            </a:r>
            <a:endParaRPr lang="he-IL" dirty="0"/>
          </a:p>
        </p:txBody>
      </p:sp>
      <p:sp>
        <p:nvSpPr>
          <p:cNvPr id="12" name="תרשים זרימה: תהליך 11"/>
          <p:cNvSpPr/>
          <p:nvPr/>
        </p:nvSpPr>
        <p:spPr>
          <a:xfrm>
            <a:off x="-43280" y="4002480"/>
            <a:ext cx="2266981" cy="997527"/>
          </a:xfrm>
          <a:prstGeom prst="flowChartProcess">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TextBox 12"/>
          <p:cNvSpPr txBox="1"/>
          <p:nvPr/>
        </p:nvSpPr>
        <p:spPr>
          <a:xfrm>
            <a:off x="-300269" y="4658176"/>
            <a:ext cx="2420387" cy="646331"/>
          </a:xfrm>
          <a:prstGeom prst="rect">
            <a:avLst/>
          </a:prstGeom>
          <a:noFill/>
        </p:spPr>
        <p:txBody>
          <a:bodyPr wrap="square" rtlCol="1">
            <a:spAutoFit/>
          </a:bodyPr>
          <a:lstStyle/>
          <a:p>
            <a:r>
              <a:rPr lang="he-IL" dirty="0" smtClean="0"/>
              <a:t>שליש חבל מהשבויים השאיר בחיים</a:t>
            </a:r>
            <a:endParaRPr lang="he-IL" dirty="0"/>
          </a:p>
        </p:txBody>
      </p:sp>
      <p:pic>
        <p:nvPicPr>
          <p:cNvPr id="14" name="תמונה 13"/>
          <p:cNvPicPr>
            <a:picLocks noChangeAspect="1"/>
          </p:cNvPicPr>
          <p:nvPr/>
        </p:nvPicPr>
        <p:blipFill>
          <a:blip r:embed="rId5"/>
          <a:stretch>
            <a:fillRect/>
          </a:stretch>
        </p:blipFill>
        <p:spPr>
          <a:xfrm>
            <a:off x="6058305" y="43217"/>
            <a:ext cx="6081031" cy="6669602"/>
          </a:xfrm>
          <a:prstGeom prst="rect">
            <a:avLst/>
          </a:prstGeom>
        </p:spPr>
      </p:pic>
      <p:sp>
        <p:nvSpPr>
          <p:cNvPr id="15" name="אליפסה 14"/>
          <p:cNvSpPr/>
          <p:nvPr/>
        </p:nvSpPr>
        <p:spPr>
          <a:xfrm>
            <a:off x="8954025" y="3733206"/>
            <a:ext cx="1673186" cy="131526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1206907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circle(in)">
                                      <p:cBhvr>
                                        <p:cTn id="34" dur="20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1000" fill="hold"/>
                                        <p:tgtEl>
                                          <p:spTgt spid="12"/>
                                        </p:tgtEl>
                                        <p:attrNameLst>
                                          <p:attrName>ppt_w</p:attrName>
                                        </p:attrNameLst>
                                      </p:cBhvr>
                                      <p:tavLst>
                                        <p:tav tm="0">
                                          <p:val>
                                            <p:fltVal val="0"/>
                                          </p:val>
                                        </p:tav>
                                        <p:tav tm="100000">
                                          <p:val>
                                            <p:strVal val="#ppt_w"/>
                                          </p:val>
                                        </p:tav>
                                      </p:tavLst>
                                    </p:anim>
                                    <p:anim calcmode="lin" valueType="num">
                                      <p:cBhvr>
                                        <p:cTn id="46" dur="1000" fill="hold"/>
                                        <p:tgtEl>
                                          <p:spTgt spid="12"/>
                                        </p:tgtEl>
                                        <p:attrNameLst>
                                          <p:attrName>ppt_h</p:attrName>
                                        </p:attrNameLst>
                                      </p:cBhvr>
                                      <p:tavLst>
                                        <p:tav tm="0">
                                          <p:val>
                                            <p:fltVal val="0"/>
                                          </p:val>
                                        </p:tav>
                                        <p:tav tm="100000">
                                          <p:val>
                                            <p:strVal val="#ppt_h"/>
                                          </p:val>
                                        </p:tav>
                                      </p:tavLst>
                                    </p:anim>
                                    <p:anim calcmode="lin" valueType="num">
                                      <p:cBhvr>
                                        <p:cTn id="47" dur="1000" fill="hold"/>
                                        <p:tgtEl>
                                          <p:spTgt spid="12"/>
                                        </p:tgtEl>
                                        <p:attrNameLst>
                                          <p:attrName>style.rotation</p:attrName>
                                        </p:attrNameLst>
                                      </p:cBhvr>
                                      <p:tavLst>
                                        <p:tav tm="0">
                                          <p:val>
                                            <p:fltVal val="90"/>
                                          </p:val>
                                        </p:tav>
                                        <p:tav tm="100000">
                                          <p:val>
                                            <p:fltVal val="0"/>
                                          </p:val>
                                        </p:tav>
                                      </p:tavLst>
                                    </p:anim>
                                    <p:animEffect transition="in" filter="fade">
                                      <p:cBhvr>
                                        <p:cTn id="48" dur="10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down)">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down)">
                                      <p:cBhvr>
                                        <p:cTn id="63" dur="580">
                                          <p:stCondLst>
                                            <p:cond delay="0"/>
                                          </p:stCondLst>
                                        </p:cTn>
                                        <p:tgtEl>
                                          <p:spTgt spid="14"/>
                                        </p:tgtEl>
                                      </p:cBhvr>
                                    </p:animEffect>
                                    <p:anim calcmode="lin" valueType="num">
                                      <p:cBhvr>
                                        <p:cTn id="6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9" dur="26">
                                          <p:stCondLst>
                                            <p:cond delay="650"/>
                                          </p:stCondLst>
                                        </p:cTn>
                                        <p:tgtEl>
                                          <p:spTgt spid="14"/>
                                        </p:tgtEl>
                                      </p:cBhvr>
                                      <p:to x="100000" y="60000"/>
                                    </p:animScale>
                                    <p:animScale>
                                      <p:cBhvr>
                                        <p:cTn id="70" dur="166" decel="50000">
                                          <p:stCondLst>
                                            <p:cond delay="676"/>
                                          </p:stCondLst>
                                        </p:cTn>
                                        <p:tgtEl>
                                          <p:spTgt spid="14"/>
                                        </p:tgtEl>
                                      </p:cBhvr>
                                      <p:to x="100000" y="100000"/>
                                    </p:animScale>
                                    <p:animScale>
                                      <p:cBhvr>
                                        <p:cTn id="71" dur="26">
                                          <p:stCondLst>
                                            <p:cond delay="1312"/>
                                          </p:stCondLst>
                                        </p:cTn>
                                        <p:tgtEl>
                                          <p:spTgt spid="14"/>
                                        </p:tgtEl>
                                      </p:cBhvr>
                                      <p:to x="100000" y="80000"/>
                                    </p:animScale>
                                    <p:animScale>
                                      <p:cBhvr>
                                        <p:cTn id="72" dur="166" decel="50000">
                                          <p:stCondLst>
                                            <p:cond delay="1338"/>
                                          </p:stCondLst>
                                        </p:cTn>
                                        <p:tgtEl>
                                          <p:spTgt spid="14"/>
                                        </p:tgtEl>
                                      </p:cBhvr>
                                      <p:to x="100000" y="100000"/>
                                    </p:animScale>
                                    <p:animScale>
                                      <p:cBhvr>
                                        <p:cTn id="73" dur="26">
                                          <p:stCondLst>
                                            <p:cond delay="1642"/>
                                          </p:stCondLst>
                                        </p:cTn>
                                        <p:tgtEl>
                                          <p:spTgt spid="14"/>
                                        </p:tgtEl>
                                      </p:cBhvr>
                                      <p:to x="100000" y="90000"/>
                                    </p:animScale>
                                    <p:animScale>
                                      <p:cBhvr>
                                        <p:cTn id="74" dur="166" decel="50000">
                                          <p:stCondLst>
                                            <p:cond delay="1668"/>
                                          </p:stCondLst>
                                        </p:cTn>
                                        <p:tgtEl>
                                          <p:spTgt spid="14"/>
                                        </p:tgtEl>
                                      </p:cBhvr>
                                      <p:to x="100000" y="100000"/>
                                    </p:animScale>
                                    <p:animScale>
                                      <p:cBhvr>
                                        <p:cTn id="75" dur="26">
                                          <p:stCondLst>
                                            <p:cond delay="1808"/>
                                          </p:stCondLst>
                                        </p:cTn>
                                        <p:tgtEl>
                                          <p:spTgt spid="14"/>
                                        </p:tgtEl>
                                      </p:cBhvr>
                                      <p:to x="100000" y="95000"/>
                                    </p:animScale>
                                    <p:animScale>
                                      <p:cBhvr>
                                        <p:cTn id="76" dur="166" decel="50000">
                                          <p:stCondLst>
                                            <p:cond delay="1834"/>
                                          </p:stCondLst>
                                        </p:cTn>
                                        <p:tgtEl>
                                          <p:spTgt spid="14"/>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500" fill="hold"/>
                                        <p:tgtEl>
                                          <p:spTgt spid="15"/>
                                        </p:tgtEl>
                                        <p:attrNameLst>
                                          <p:attrName>ppt_w</p:attrName>
                                        </p:attrNameLst>
                                      </p:cBhvr>
                                      <p:tavLst>
                                        <p:tav tm="0">
                                          <p:val>
                                            <p:fltVal val="0"/>
                                          </p:val>
                                        </p:tav>
                                        <p:tav tm="100000">
                                          <p:val>
                                            <p:strVal val="#ppt_w"/>
                                          </p:val>
                                        </p:tav>
                                      </p:tavLst>
                                    </p:anim>
                                    <p:anim calcmode="lin" valueType="num">
                                      <p:cBhvr>
                                        <p:cTn id="82" dur="500" fill="hold"/>
                                        <p:tgtEl>
                                          <p:spTgt spid="15"/>
                                        </p:tgtEl>
                                        <p:attrNameLst>
                                          <p:attrName>ppt_h</p:attrName>
                                        </p:attrNameLst>
                                      </p:cBhvr>
                                      <p:tavLst>
                                        <p:tav tm="0">
                                          <p:val>
                                            <p:fltVal val="0"/>
                                          </p:val>
                                        </p:tav>
                                        <p:tav tm="100000">
                                          <p:val>
                                            <p:strVal val="#ppt_h"/>
                                          </p:val>
                                        </p:tav>
                                      </p:tavLst>
                                    </p:anim>
                                    <p:animEffect transition="in" filter="fade">
                                      <p:cBhvr>
                                        <p:cTn id="8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0" grpId="0" animBg="1"/>
      <p:bldP spid="11" grpId="0"/>
      <p:bldP spid="12" grpId="0" animBg="1"/>
      <p:bldP spid="13"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5632" y="222608"/>
            <a:ext cx="5367646" cy="6555641"/>
          </a:xfrm>
          <a:prstGeom prst="rect">
            <a:avLst/>
          </a:prstGeom>
          <a:solidFill>
            <a:schemeClr val="accent2">
              <a:lumMod val="40000"/>
              <a:lumOff val="6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ג</a:t>
            </a:r>
            <a:r>
              <a:rPr lang="he-IL" sz="2800" dirty="0" smtClean="0">
                <a:latin typeface="David" panose="020E0502060401010101" pitchFamily="34" charset="-79"/>
                <a:cs typeface="David" panose="020E0502060401010101" pitchFamily="34" charset="-79"/>
              </a:rPr>
              <a:t>. לאחר מכן הלך דוד להילחם בארם (שנמצאת </a:t>
            </a:r>
            <a:r>
              <a:rPr lang="he-IL" sz="2800" dirty="0" err="1" smtClean="0">
                <a:latin typeface="David" panose="020E0502060401010101" pitchFamily="34" charset="-79"/>
                <a:cs typeface="David" panose="020E0502060401010101" pitchFamily="34" charset="-79"/>
              </a:rPr>
              <a:t>באיזור</a:t>
            </a:r>
            <a:r>
              <a:rPr lang="he-IL" sz="2800" dirty="0" smtClean="0">
                <a:latin typeface="David" panose="020E0502060401010101" pitchFamily="34" charset="-79"/>
                <a:cs typeface="David" panose="020E0502060401010101" pitchFamily="34" charset="-79"/>
              </a:rPr>
              <a:t> סוריה) מול </a:t>
            </a:r>
            <a:r>
              <a:rPr lang="he-IL" sz="2800" dirty="0" err="1" smtClean="0">
                <a:latin typeface="David" panose="020E0502060401010101" pitchFamily="34" charset="-79"/>
                <a:cs typeface="David" panose="020E0502060401010101" pitchFamily="34" charset="-79"/>
              </a:rPr>
              <a:t>הדדעזר</a:t>
            </a:r>
            <a:r>
              <a:rPr lang="he-IL" sz="2800" dirty="0" smtClean="0">
                <a:latin typeface="David" panose="020E0502060401010101" pitchFamily="34" charset="-79"/>
                <a:cs typeface="David" panose="020E0502060401010101" pitchFamily="34" charset="-79"/>
              </a:rPr>
              <a:t> בן רחוב שהיה מלך בארם צובה, והיה בדרכו להרחיב את תחומי שלטונו עד לנהר פרת.</a:t>
            </a:r>
          </a:p>
          <a:p>
            <a:r>
              <a:rPr lang="he-IL" sz="2800" b="1" u="sng" dirty="0" smtClean="0">
                <a:latin typeface="David" panose="020E0502060401010101" pitchFamily="34" charset="-79"/>
                <a:cs typeface="David" panose="020E0502060401010101" pitchFamily="34" charset="-79"/>
              </a:rPr>
              <a:t>ד</a:t>
            </a:r>
            <a:r>
              <a:rPr lang="he-IL" sz="2800" dirty="0" smtClean="0">
                <a:latin typeface="David" panose="020E0502060401010101" pitchFamily="34" charset="-79"/>
                <a:cs typeface="David" panose="020E0502060401010101" pitchFamily="34" charset="-79"/>
              </a:rPr>
              <a:t>. ולקח דוד ממנו בשבי 1,700 חיילים שרוכבים על סוסים. ועוד 20 אלף חיילים שהולכים ברגל. </a:t>
            </a:r>
            <a:r>
              <a:rPr lang="he-IL" sz="2800" b="1" dirty="0" smtClean="0">
                <a:latin typeface="David" panose="020E0502060401010101" pitchFamily="34" charset="-79"/>
                <a:cs typeface="David" panose="020E0502060401010101" pitchFamily="34" charset="-79"/>
              </a:rPr>
              <a:t>וחתך דוד את רגלי הסוסים של המרכבות </a:t>
            </a:r>
            <a:r>
              <a:rPr lang="he-IL" sz="2800" dirty="0" smtClean="0">
                <a:latin typeface="David" panose="020E0502060401010101" pitchFamily="34" charset="-79"/>
                <a:cs typeface="David" panose="020E0502060401010101" pitchFamily="34" charset="-79"/>
              </a:rPr>
              <a:t>(כדי שלא יוכלו עוד להילחם עמם) , ודוד לא לקח את הסוסים לעצמו בגלל הציווי </a:t>
            </a:r>
            <a:r>
              <a:rPr lang="he-IL" sz="2800" b="1" dirty="0" smtClean="0">
                <a:latin typeface="David" panose="020E0502060401010101" pitchFamily="34" charset="-79"/>
                <a:cs typeface="David" panose="020E0502060401010101" pitchFamily="34" charset="-79"/>
              </a:rPr>
              <a:t>"רק לא ירבה לו סוסים" –</a:t>
            </a:r>
            <a:r>
              <a:rPr lang="he-IL" sz="2800" dirty="0" smtClean="0">
                <a:latin typeface="David" panose="020E0502060401010101" pitchFamily="34" charset="-79"/>
                <a:cs typeface="David" panose="020E0502060401010101" pitchFamily="34" charset="-79"/>
              </a:rPr>
              <a:t> שנאמר למלך. </a:t>
            </a:r>
            <a:r>
              <a:rPr lang="he-IL" sz="2800" b="1" dirty="0" smtClean="0">
                <a:latin typeface="David" panose="020E0502060401010101" pitchFamily="34" charset="-79"/>
                <a:cs typeface="David" panose="020E0502060401010101" pitchFamily="34" charset="-79"/>
              </a:rPr>
              <a:t>והשאיר דוד לעצמו 100 מרכבות </a:t>
            </a:r>
            <a:r>
              <a:rPr lang="he-IL" sz="2800" dirty="0" smtClean="0">
                <a:latin typeface="David" panose="020E0502060401010101" pitchFamily="34" charset="-79"/>
                <a:cs typeface="David" panose="020E0502060401010101" pitchFamily="34" charset="-79"/>
              </a:rPr>
              <a:t>שכל מרכבה עם 4 סוסים, סה"כ 400 סוסים לצורך מרכבתו. </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5719948" y="222608"/>
            <a:ext cx="6096000" cy="3046988"/>
          </a:xfrm>
          <a:prstGeom prst="rect">
            <a:avLst/>
          </a:prstGeom>
          <a:solidFill>
            <a:schemeClr val="accent1">
              <a:lumMod val="40000"/>
              <a:lumOff val="60000"/>
            </a:schemeClr>
          </a:solidFill>
        </p:spPr>
        <p:txBody>
          <a:bodyPr>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ג</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וַיַּך</a:t>
            </a:r>
            <a:r>
              <a:rPr lang="he-IL" sz="3200" b="0" i="0" dirty="0" smtClean="0">
                <a:solidFill>
                  <a:srgbClr val="000000"/>
                </a:solidFill>
                <a:effectLst/>
                <a:latin typeface="David" panose="020E0502060401010101" pitchFamily="34" charset="-79"/>
                <a:cs typeface="David" panose="020E0502060401010101" pitchFamily="34" charset="-79"/>
              </a:rPr>
              <a:t>ְ דָּוִד,</a:t>
            </a:r>
            <a:r>
              <a:rPr lang="he-IL" sz="3200" b="1" i="0" dirty="0" smtClean="0">
                <a:solidFill>
                  <a:srgbClr val="000000"/>
                </a:solidFill>
                <a:effectLst/>
                <a:latin typeface="David" panose="020E0502060401010101" pitchFamily="34" charset="-79"/>
                <a:cs typeface="David" panose="020E0502060401010101" pitchFamily="34" charset="-79"/>
              </a:rPr>
              <a:t> </a:t>
            </a:r>
            <a:r>
              <a:rPr lang="he-IL" sz="3200" b="1" i="0" dirty="0" err="1" smtClean="0">
                <a:solidFill>
                  <a:srgbClr val="000000"/>
                </a:solidFill>
                <a:effectLst/>
                <a:latin typeface="David" panose="020E0502060401010101" pitchFamily="34" charset="-79"/>
                <a:cs typeface="David" panose="020E0502060401010101" pitchFamily="34" charset="-79"/>
              </a:rPr>
              <a:t>אֶת-הֲדַדְעֶזֶר</a:t>
            </a:r>
            <a:r>
              <a:rPr lang="he-IL" sz="3200" b="1" i="0" dirty="0" smtClean="0">
                <a:solidFill>
                  <a:srgbClr val="000000"/>
                </a:solidFill>
                <a:effectLst/>
                <a:latin typeface="David" panose="020E0502060401010101" pitchFamily="34" charset="-79"/>
                <a:cs typeface="David" panose="020E0502060401010101" pitchFamily="34" charset="-79"/>
              </a:rPr>
              <a:t> בֶּן-רְחֹב מֶלֶךְ צוֹבָה</a:t>
            </a:r>
            <a:r>
              <a:rPr lang="he-IL" sz="3200" b="0" i="0" dirty="0" smtClean="0">
                <a:solidFill>
                  <a:srgbClr val="000000"/>
                </a:solidFill>
                <a:effectLst/>
                <a:latin typeface="David" panose="020E0502060401010101" pitchFamily="34" charset="-79"/>
                <a:cs typeface="David" panose="020E0502060401010101" pitchFamily="34" charset="-79"/>
              </a:rPr>
              <a:t>, בְּלֶכְתּוֹ, לְהָשִׁיב יָדוֹ בִּנְהַר-    </a:t>
            </a:r>
            <a:r>
              <a:rPr lang="he-IL" sz="3200" b="0" i="0" dirty="0" smtClean="0">
                <a:solidFill>
                  <a:srgbClr val="FFFFFF"/>
                </a:solidFill>
                <a:effectLst/>
                <a:latin typeface="David" panose="020E0502060401010101" pitchFamily="34" charset="-79"/>
                <a:cs typeface="David" panose="020E0502060401010101" pitchFamily="34" charset="-79"/>
              </a:rPr>
              <a:t>פְּרָת</a:t>
            </a:r>
            <a:r>
              <a:rPr lang="he-IL" sz="3200" b="0" i="0" dirty="0" smtClean="0">
                <a:solidFill>
                  <a:srgbClr val="000000"/>
                </a:solidFill>
                <a:effectLst/>
                <a:latin typeface="David" panose="020E0502060401010101" pitchFamily="34" charset="-79"/>
                <a:cs typeface="David" panose="020E0502060401010101" pitchFamily="34" charset="-79"/>
              </a:rPr>
              <a:t>.  </a:t>
            </a:r>
          </a:p>
          <a:p>
            <a:r>
              <a:rPr lang="he-IL" sz="3200" b="1" i="0" dirty="0" smtClean="0">
                <a:solidFill>
                  <a:srgbClr val="000000"/>
                </a:solidFill>
                <a:effectLst/>
                <a:latin typeface="David" panose="020E0502060401010101" pitchFamily="34" charset="-79"/>
                <a:cs typeface="David" panose="020E0502060401010101" pitchFamily="34" charset="-79"/>
              </a:rPr>
              <a:t>ד</a:t>
            </a:r>
            <a:r>
              <a:rPr lang="he-IL" sz="3200" b="0" i="0" dirty="0" smtClean="0">
                <a:solidFill>
                  <a:srgbClr val="000000"/>
                </a:solidFill>
                <a:effectLst/>
                <a:latin typeface="David" panose="020E0502060401010101" pitchFamily="34" charset="-79"/>
                <a:cs typeface="David" panose="020E0502060401010101" pitchFamily="34" charset="-79"/>
              </a:rPr>
              <a:t> וַיִּלְכֹּד דָּוִד מִמֶּנּוּ, אֶלֶף וּשְׁבַע-מֵאוֹת פָּרָשִׁים, וְעֶשְׂרִים אֶלֶף, אִישׁ רַגְלִי; וַיְעַקֵּר דָּוִד אֶת-כָּל-הָרֶכֶב, וַיּוֹתֵר מִמֶּנּוּ מֵאָה רָכֶב.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7338951" y="3503221"/>
            <a:ext cx="4560125" cy="310854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800" dirty="0" smtClean="0">
                <a:latin typeface="David" panose="020E0502060401010101" pitchFamily="34" charset="-79"/>
                <a:cs typeface="David" panose="020E0502060401010101" pitchFamily="34" charset="-79"/>
              </a:rPr>
              <a:t>כאשר דוד הלך לכיוון ארם הוא נתקל בערימה של אבנים ואבן אחת גדולה שעמדה באמצע- זה המקום שבו לבן ויעקב והבטיחו שלא יעברו את הגל הזה (לבן הארמי מארם) ודוד שבר את האבן ועבר להילחם מול ארם </a:t>
            </a:r>
            <a:endParaRPr lang="he-IL" sz="28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8871" b="98790" l="0" r="97537"/>
                    </a14:imgEffect>
                  </a14:imgLayer>
                </a14:imgProps>
              </a:ext>
            </a:extLst>
          </a:blip>
          <a:stretch>
            <a:fillRect/>
          </a:stretch>
        </p:blipFill>
        <p:spPr>
          <a:xfrm>
            <a:off x="5593278" y="1985544"/>
            <a:ext cx="2514538" cy="3071948"/>
          </a:xfrm>
          <a:prstGeom prst="rect">
            <a:avLst/>
          </a:prstGeom>
        </p:spPr>
      </p:pic>
      <p:pic>
        <p:nvPicPr>
          <p:cNvPr id="6" name="תמונה 5"/>
          <p:cNvPicPr>
            <a:picLocks noChangeAspect="1"/>
          </p:cNvPicPr>
          <p:nvPr/>
        </p:nvPicPr>
        <p:blipFill>
          <a:blip r:embed="rId4">
            <a:extLst>
              <a:ext uri="{BEBA8EAE-BF5A-486C-A8C5-ECC9F3942E4B}">
                <a14:imgProps xmlns:a14="http://schemas.microsoft.com/office/drawing/2010/main">
                  <a14:imgLayer r:embed="rId5">
                    <a14:imgEffect>
                      <a14:backgroundRemoval t="9794" b="95361" l="772" r="98842"/>
                    </a14:imgEffect>
                  </a14:imgLayer>
                </a14:imgProps>
              </a:ext>
            </a:extLst>
          </a:blip>
          <a:stretch>
            <a:fillRect/>
          </a:stretch>
        </p:blipFill>
        <p:spPr>
          <a:xfrm>
            <a:off x="5920345" y="4539746"/>
            <a:ext cx="3698668" cy="2280682"/>
          </a:xfrm>
          <a:prstGeom prst="rect">
            <a:avLst/>
          </a:prstGeom>
        </p:spPr>
      </p:pic>
    </p:spTree>
    <p:extLst>
      <p:ext uri="{BB962C8B-B14F-4D97-AF65-F5344CB8AC3E}">
        <p14:creationId xmlns:p14="http://schemas.microsoft.com/office/powerpoint/2010/main" val="284295111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80">
                                          <p:stCondLst>
                                            <p:cond delay="0"/>
                                          </p:stCondLst>
                                        </p:cTn>
                                        <p:tgtEl>
                                          <p:spTgt spid="5"/>
                                        </p:tgtEl>
                                      </p:cBhvr>
                                    </p:animEffect>
                                    <p:anim calcmode="lin" valueType="num">
                                      <p:cBhvr>
                                        <p:cTn id="2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5" dur="26">
                                          <p:stCondLst>
                                            <p:cond delay="650"/>
                                          </p:stCondLst>
                                        </p:cTn>
                                        <p:tgtEl>
                                          <p:spTgt spid="5"/>
                                        </p:tgtEl>
                                      </p:cBhvr>
                                      <p:to x="100000" y="60000"/>
                                    </p:animScale>
                                    <p:animScale>
                                      <p:cBhvr>
                                        <p:cTn id="26" dur="166" decel="50000">
                                          <p:stCondLst>
                                            <p:cond delay="676"/>
                                          </p:stCondLst>
                                        </p:cTn>
                                        <p:tgtEl>
                                          <p:spTgt spid="5"/>
                                        </p:tgtEl>
                                      </p:cBhvr>
                                      <p:to x="100000" y="100000"/>
                                    </p:animScale>
                                    <p:animScale>
                                      <p:cBhvr>
                                        <p:cTn id="27" dur="26">
                                          <p:stCondLst>
                                            <p:cond delay="1312"/>
                                          </p:stCondLst>
                                        </p:cTn>
                                        <p:tgtEl>
                                          <p:spTgt spid="5"/>
                                        </p:tgtEl>
                                      </p:cBhvr>
                                      <p:to x="100000" y="80000"/>
                                    </p:animScale>
                                    <p:animScale>
                                      <p:cBhvr>
                                        <p:cTn id="28" dur="166" decel="50000">
                                          <p:stCondLst>
                                            <p:cond delay="1338"/>
                                          </p:stCondLst>
                                        </p:cTn>
                                        <p:tgtEl>
                                          <p:spTgt spid="5"/>
                                        </p:tgtEl>
                                      </p:cBhvr>
                                      <p:to x="100000" y="100000"/>
                                    </p:animScale>
                                    <p:animScale>
                                      <p:cBhvr>
                                        <p:cTn id="29" dur="26">
                                          <p:stCondLst>
                                            <p:cond delay="1642"/>
                                          </p:stCondLst>
                                        </p:cTn>
                                        <p:tgtEl>
                                          <p:spTgt spid="5"/>
                                        </p:tgtEl>
                                      </p:cBhvr>
                                      <p:to x="100000" y="90000"/>
                                    </p:animScale>
                                    <p:animScale>
                                      <p:cBhvr>
                                        <p:cTn id="30" dur="166" decel="50000">
                                          <p:stCondLst>
                                            <p:cond delay="1668"/>
                                          </p:stCondLst>
                                        </p:cTn>
                                        <p:tgtEl>
                                          <p:spTgt spid="5"/>
                                        </p:tgtEl>
                                      </p:cBhvr>
                                      <p:to x="100000" y="100000"/>
                                    </p:animScale>
                                    <p:animScale>
                                      <p:cBhvr>
                                        <p:cTn id="31" dur="26">
                                          <p:stCondLst>
                                            <p:cond delay="1808"/>
                                          </p:stCondLst>
                                        </p:cTn>
                                        <p:tgtEl>
                                          <p:spTgt spid="5"/>
                                        </p:tgtEl>
                                      </p:cBhvr>
                                      <p:to x="100000" y="95000"/>
                                    </p:animScale>
                                    <p:animScale>
                                      <p:cBhvr>
                                        <p:cTn id="32" dur="166" decel="50000">
                                          <p:stCondLst>
                                            <p:cond delay="1834"/>
                                          </p:stCondLst>
                                        </p:cTn>
                                        <p:tgtEl>
                                          <p:spTgt spid="5"/>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1" end="1"/>
                                            </p:txEl>
                                          </p:spTgt>
                                        </p:tgtEl>
                                        <p:attrNameLst>
                                          <p:attrName>style.visibility</p:attrName>
                                        </p:attrNameLst>
                                      </p:cBhvr>
                                      <p:to>
                                        <p:strVal val="visible"/>
                                      </p:to>
                                    </p:set>
                                    <p:anim calcmode="lin" valueType="num">
                                      <p:cBhvr additive="base">
                                        <p:cTn id="3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1000" fill="hold"/>
                                        <p:tgtEl>
                                          <p:spTgt spid="6"/>
                                        </p:tgtEl>
                                        <p:attrNameLst>
                                          <p:attrName>ppt_w</p:attrName>
                                        </p:attrNameLst>
                                      </p:cBhvr>
                                      <p:tavLst>
                                        <p:tav tm="0">
                                          <p:val>
                                            <p:fltVal val="0"/>
                                          </p:val>
                                        </p:tav>
                                        <p:tav tm="100000">
                                          <p:val>
                                            <p:strVal val="#ppt_w"/>
                                          </p:val>
                                        </p:tav>
                                      </p:tavLst>
                                    </p:anim>
                                    <p:anim calcmode="lin" valueType="num">
                                      <p:cBhvr>
                                        <p:cTn id="44" dur="1000" fill="hold"/>
                                        <p:tgtEl>
                                          <p:spTgt spid="6"/>
                                        </p:tgtEl>
                                        <p:attrNameLst>
                                          <p:attrName>ppt_h</p:attrName>
                                        </p:attrNameLst>
                                      </p:cBhvr>
                                      <p:tavLst>
                                        <p:tav tm="0">
                                          <p:val>
                                            <p:fltVal val="0"/>
                                          </p:val>
                                        </p:tav>
                                        <p:tav tm="100000">
                                          <p:val>
                                            <p:strVal val="#ppt_h"/>
                                          </p:val>
                                        </p:tav>
                                      </p:tavLst>
                                    </p:anim>
                                    <p:anim calcmode="lin" valueType="num">
                                      <p:cBhvr>
                                        <p:cTn id="45" dur="1000" fill="hold"/>
                                        <p:tgtEl>
                                          <p:spTgt spid="6"/>
                                        </p:tgtEl>
                                        <p:attrNameLst>
                                          <p:attrName>style.rotation</p:attrName>
                                        </p:attrNameLst>
                                      </p:cBhvr>
                                      <p:tavLst>
                                        <p:tav tm="0">
                                          <p:val>
                                            <p:fltVal val="90"/>
                                          </p:val>
                                        </p:tav>
                                        <p:tav tm="100000">
                                          <p:val>
                                            <p:fltVal val="0"/>
                                          </p:val>
                                        </p:tav>
                                      </p:tavLst>
                                    </p:anim>
                                    <p:animEffect transition="in" filter="fade">
                                      <p:cBhvr>
                                        <p:cTn id="4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1888" y="201742"/>
            <a:ext cx="5462648" cy="353943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ארם דמשק ראו שדוד נלחם בארם צובה</a:t>
            </a:r>
            <a:r>
              <a:rPr lang="he-IL" sz="3200" dirty="0" smtClean="0">
                <a:latin typeface="David" panose="020E0502060401010101" pitchFamily="34" charset="-79"/>
                <a:cs typeface="David" panose="020E0502060401010101" pitchFamily="34" charset="-79"/>
              </a:rPr>
              <a:t>, באו לעזור </a:t>
            </a:r>
            <a:r>
              <a:rPr lang="he-IL" sz="3200" dirty="0" err="1" smtClean="0">
                <a:latin typeface="David" panose="020E0502060401010101" pitchFamily="34" charset="-79"/>
                <a:cs typeface="David" panose="020E0502060401010101" pitchFamily="34" charset="-79"/>
              </a:rPr>
              <a:t>להדדעזר</a:t>
            </a:r>
            <a:r>
              <a:rPr lang="he-IL" sz="3200" dirty="0" smtClean="0">
                <a:latin typeface="David" panose="020E0502060401010101" pitchFamily="34" charset="-79"/>
                <a:cs typeface="David" panose="020E0502060401010101" pitchFamily="34" charset="-79"/>
              </a:rPr>
              <a:t>, ודוד הרג בהם 22 אלף חיילים.</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דוד שם ממונים (פקידים) בארם דמשק לגביית מיסים</a:t>
            </a:r>
            <a:r>
              <a:rPr lang="he-IL" sz="3200" dirty="0" smtClean="0">
                <a:latin typeface="David" panose="020E0502060401010101" pitchFamily="34" charset="-79"/>
                <a:cs typeface="David" panose="020E0502060401010101" pitchFamily="34" charset="-79"/>
              </a:rPr>
              <a:t>. והעם הארמי היו לעבדים ומעלי מס. והושיע ה' את דוד והצליח בכל דרכיו.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5969330" y="139481"/>
            <a:ext cx="6096000" cy="3046988"/>
          </a:xfrm>
          <a:prstGeom prst="rect">
            <a:avLst/>
          </a:prstGeom>
          <a:solidFill>
            <a:schemeClr val="accent3">
              <a:lumMod val="60000"/>
              <a:lumOff val="40000"/>
            </a:schemeClr>
          </a:solidFill>
        </p:spPr>
        <p:txBody>
          <a:bodyPr>
            <a:spAutoFit/>
          </a:bodyPr>
          <a:lstStyle/>
          <a:p>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וַתָּבֹא</a:t>
            </a:r>
            <a:r>
              <a:rPr lang="he-IL" sz="3200" dirty="0" smtClean="0">
                <a:latin typeface="David" panose="020E0502060401010101" pitchFamily="34" charset="-79"/>
                <a:cs typeface="David" panose="020E0502060401010101" pitchFamily="34" charset="-79"/>
              </a:rPr>
              <a:t>, אֲרַם דַּמֶּשֶׂק, לַעְזֹר, </a:t>
            </a:r>
            <a:r>
              <a:rPr lang="he-IL" sz="3200" dirty="0" err="1" smtClean="0">
                <a:latin typeface="David" panose="020E0502060401010101" pitchFamily="34" charset="-79"/>
                <a:cs typeface="David" panose="020E0502060401010101" pitchFamily="34" charset="-79"/>
              </a:rPr>
              <a:t>לַהֲדַדְעֶזֶר</a:t>
            </a:r>
            <a:r>
              <a:rPr lang="he-IL" sz="3200" dirty="0" smtClean="0">
                <a:latin typeface="David" panose="020E0502060401010101" pitchFamily="34" charset="-79"/>
                <a:cs typeface="David" panose="020E0502060401010101" pitchFamily="34" charset="-79"/>
              </a:rPr>
              <a:t> מֶלֶךְ צוֹבָה; </a:t>
            </a:r>
            <a:r>
              <a:rPr lang="he-IL" sz="3200" dirty="0" err="1" smtClean="0">
                <a:latin typeface="David" panose="020E0502060401010101" pitchFamily="34" charset="-79"/>
                <a:cs typeface="David" panose="020E0502060401010101" pitchFamily="34" charset="-79"/>
              </a:rPr>
              <a:t>וַיַּך</a:t>
            </a:r>
            <a:r>
              <a:rPr lang="he-IL" sz="3200" dirty="0" smtClean="0">
                <a:latin typeface="David" panose="020E0502060401010101" pitchFamily="34" charset="-79"/>
                <a:cs typeface="David" panose="020E0502060401010101" pitchFamily="34" charset="-79"/>
              </a:rPr>
              <a:t>ְ דָּוִד בַּאֲרָם, עֶשְׂרִים-וּשְׁנַיִם אֶלֶף אִישׁ.  </a:t>
            </a:r>
          </a:p>
          <a:p>
            <a:r>
              <a:rPr lang="he-IL" sz="3200" b="1"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וַיָּשֶׂם דָּוִד נְצִבִים, בַּאֲרַם דַּמֶּשֶׂק, וַתְּהִי אֲרָם לְדָוִד, לַעֲבָדִים נוֹשְׂאֵי מִנְחָה; וַיֹּשַׁע יְהוָה אֶת-דָּוִד, בְּכֹל אֲשֶׁר הָלָךְ.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7388554" y="201742"/>
            <a:ext cx="4166137" cy="6358805"/>
          </a:xfrm>
          <a:prstGeom prst="rect">
            <a:avLst/>
          </a:prstGeom>
        </p:spPr>
      </p:pic>
      <p:sp>
        <p:nvSpPr>
          <p:cNvPr id="5" name="אליפסה 4"/>
          <p:cNvSpPr/>
          <p:nvPr/>
        </p:nvSpPr>
        <p:spPr>
          <a:xfrm>
            <a:off x="9198491" y="201742"/>
            <a:ext cx="2719449" cy="1903934"/>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אליפסה 5"/>
          <p:cNvSpPr/>
          <p:nvPr/>
        </p:nvSpPr>
        <p:spPr>
          <a:xfrm>
            <a:off x="4305856" y="3921541"/>
            <a:ext cx="2719449" cy="1903934"/>
          </a:xfrm>
          <a:prstGeom prst="ellipse">
            <a:avLst/>
          </a:prstGeom>
          <a:solidFill>
            <a:schemeClr val="accent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TextBox 6"/>
          <p:cNvSpPr txBox="1"/>
          <p:nvPr/>
        </p:nvSpPr>
        <p:spPr>
          <a:xfrm>
            <a:off x="4650242" y="4273343"/>
            <a:ext cx="1971303" cy="1200329"/>
          </a:xfrm>
          <a:prstGeom prst="rect">
            <a:avLst/>
          </a:prstGeom>
          <a:noFill/>
        </p:spPr>
        <p:txBody>
          <a:bodyPr wrap="square" rtlCol="1">
            <a:spAutoFit/>
          </a:bodyPr>
          <a:lstStyle/>
          <a:p>
            <a:r>
              <a:rPr lang="he-IL" sz="2400" dirty="0" smtClean="0">
                <a:latin typeface="David" panose="020E0502060401010101" pitchFamily="34" charset="-79"/>
                <a:cs typeface="David" panose="020E0502060401010101" pitchFamily="34" charset="-79"/>
              </a:rPr>
              <a:t>ארם דמשק וארם צובה הם באזור סוריה. </a:t>
            </a:r>
            <a:endParaRPr lang="he-IL" sz="2400" dirty="0">
              <a:latin typeface="David" panose="020E0502060401010101" pitchFamily="34" charset="-79"/>
              <a:cs typeface="David" panose="020E0502060401010101" pitchFamily="34" charset="-79"/>
            </a:endParaRPr>
          </a:p>
        </p:txBody>
      </p:sp>
      <p:cxnSp>
        <p:nvCxnSpPr>
          <p:cNvPr id="9" name="מחבר חץ ישר 8"/>
          <p:cNvCxnSpPr/>
          <p:nvPr/>
        </p:nvCxnSpPr>
        <p:spPr>
          <a:xfrm flipH="1">
            <a:off x="6621545" y="1339787"/>
            <a:ext cx="3128097" cy="27572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0533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circle(in)">
                                      <p:cBhvr>
                                        <p:cTn id="34" dur="2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randombar(horizontal)">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636" y="261118"/>
            <a:ext cx="5723904" cy="4031873"/>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דוד לקח את אשפתות החיצים שהיו עשויות מזהב והם היו על עבדי </a:t>
            </a:r>
            <a:r>
              <a:rPr lang="he-IL" sz="3200" dirty="0" err="1" smtClean="0">
                <a:latin typeface="David" panose="020E0502060401010101" pitchFamily="34" charset="-79"/>
                <a:cs typeface="David" panose="020E0502060401010101" pitchFamily="34" charset="-79"/>
              </a:rPr>
              <a:t>הדדעזר</a:t>
            </a:r>
            <a:r>
              <a:rPr lang="he-IL" sz="3200" dirty="0" smtClean="0">
                <a:latin typeface="David" panose="020E0502060401010101" pitchFamily="34" charset="-79"/>
                <a:cs typeface="David" panose="020E0502060401010101" pitchFamily="34" charset="-79"/>
              </a:rPr>
              <a:t> במלחמה, ולקחם דוד והביאם לירושלים.</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דוד הלך לשתי ערים שהיו </a:t>
            </a:r>
            <a:r>
              <a:rPr lang="he-IL" sz="3200" dirty="0" err="1" smtClean="0">
                <a:latin typeface="David" panose="020E0502060401010101" pitchFamily="34" charset="-79"/>
                <a:cs typeface="David" panose="020E0502060401010101" pitchFamily="34" charset="-79"/>
              </a:rPr>
              <a:t>להדדעזר</a:t>
            </a:r>
            <a:r>
              <a:rPr lang="he-IL" sz="3200" dirty="0" smtClean="0">
                <a:latin typeface="David" panose="020E0502060401010101" pitchFamily="34" charset="-79"/>
                <a:cs typeface="David" panose="020E0502060401010101" pitchFamily="34" charset="-79"/>
              </a:rPr>
              <a:t> ונקראו "בטח וברותי" ולקח משם דוד הרבה מאד נחושת (ומהם עשה שלמה את כלי המקדש העשויות מנחושת.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270171" y="222608"/>
            <a:ext cx="5712032" cy="2554545"/>
          </a:xfrm>
          <a:prstGeom prst="rect">
            <a:avLst/>
          </a:prstGeom>
          <a:solidFill>
            <a:schemeClr val="accent5">
              <a:lumMod val="40000"/>
              <a:lumOff val="6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ז</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0" i="0" dirty="0" err="1" smtClean="0">
                <a:solidFill>
                  <a:srgbClr val="000000"/>
                </a:solidFill>
                <a:effectLst/>
                <a:latin typeface="David" panose="020E0502060401010101" pitchFamily="34" charset="-79"/>
                <a:cs typeface="David" panose="020E0502060401010101" pitchFamily="34" charset="-79"/>
              </a:rPr>
              <a:t>וַיִּקַּח</a:t>
            </a:r>
            <a:r>
              <a:rPr lang="he-IL" sz="3200" b="0" i="0" dirty="0" smtClean="0">
                <a:solidFill>
                  <a:srgbClr val="000000"/>
                </a:solidFill>
                <a:effectLst/>
                <a:latin typeface="David" panose="020E0502060401010101" pitchFamily="34" charset="-79"/>
                <a:cs typeface="David" panose="020E0502060401010101" pitchFamily="34" charset="-79"/>
              </a:rPr>
              <a:t> דָּוִד, </a:t>
            </a:r>
            <a:r>
              <a:rPr lang="he-IL" sz="3200" b="1" i="0" dirty="0" smtClean="0">
                <a:solidFill>
                  <a:srgbClr val="000000"/>
                </a:solidFill>
                <a:effectLst/>
                <a:latin typeface="David" panose="020E0502060401010101" pitchFamily="34" charset="-79"/>
                <a:cs typeface="David" panose="020E0502060401010101" pitchFamily="34" charset="-79"/>
              </a:rPr>
              <a:t>אֵת שִׁלְטֵי הַזָּהָב</a:t>
            </a:r>
            <a:r>
              <a:rPr lang="he-IL" sz="3200" b="0" i="0" dirty="0" smtClean="0">
                <a:solidFill>
                  <a:srgbClr val="000000"/>
                </a:solidFill>
                <a:effectLst/>
                <a:latin typeface="David" panose="020E0502060401010101" pitchFamily="34" charset="-79"/>
                <a:cs typeface="David" panose="020E0502060401010101" pitchFamily="34" charset="-79"/>
              </a:rPr>
              <a:t>, אֲשֶׁר הָיוּ, אֶל עַבְדֵי </a:t>
            </a:r>
            <a:r>
              <a:rPr lang="he-IL" sz="3200" b="0" i="0" dirty="0" err="1" smtClean="0">
                <a:solidFill>
                  <a:srgbClr val="000000"/>
                </a:solidFill>
                <a:effectLst/>
                <a:latin typeface="David" panose="020E0502060401010101" pitchFamily="34" charset="-79"/>
                <a:cs typeface="David" panose="020E0502060401010101" pitchFamily="34" charset="-79"/>
              </a:rPr>
              <a:t>הֲדַדְעָזֶר</a:t>
            </a:r>
            <a:r>
              <a:rPr lang="he-IL" sz="3200" b="0" i="0" dirty="0" smtClean="0">
                <a:solidFill>
                  <a:srgbClr val="000000"/>
                </a:solidFill>
                <a:effectLst/>
                <a:latin typeface="David" panose="020E0502060401010101" pitchFamily="34" charset="-79"/>
                <a:cs typeface="David" panose="020E0502060401010101" pitchFamily="34" charset="-79"/>
              </a:rPr>
              <a:t>; וַיְבִיאֵם, יְרוּשָׁלִָם.  </a:t>
            </a:r>
          </a:p>
          <a:p>
            <a:r>
              <a:rPr lang="he-IL" sz="3200" b="1" i="0" dirty="0" smtClean="0">
                <a:solidFill>
                  <a:srgbClr val="000000"/>
                </a:solidFill>
                <a:effectLst/>
                <a:latin typeface="David" panose="020E0502060401010101" pitchFamily="34" charset="-79"/>
                <a:cs typeface="David" panose="020E0502060401010101" pitchFamily="34" charset="-79"/>
              </a:rPr>
              <a:t>ח</a:t>
            </a:r>
            <a:r>
              <a:rPr lang="he-IL" sz="3200" b="0" i="0" dirty="0" smtClean="0">
                <a:solidFill>
                  <a:srgbClr val="000000"/>
                </a:solidFill>
                <a:effectLst/>
                <a:latin typeface="David" panose="020E0502060401010101" pitchFamily="34" charset="-79"/>
                <a:cs typeface="David" panose="020E0502060401010101" pitchFamily="34" charset="-79"/>
              </a:rPr>
              <a:t> וּמִבֶּטַח </a:t>
            </a:r>
            <a:r>
              <a:rPr lang="he-IL" sz="3200" b="0" i="0" dirty="0" err="1" smtClean="0">
                <a:solidFill>
                  <a:srgbClr val="000000"/>
                </a:solidFill>
                <a:effectLst/>
                <a:latin typeface="David" panose="020E0502060401010101" pitchFamily="34" charset="-79"/>
                <a:cs typeface="David" panose="020E0502060401010101" pitchFamily="34" charset="-79"/>
              </a:rPr>
              <a:t>וּמִבֵּרֹתַי</a:t>
            </a:r>
            <a:r>
              <a:rPr lang="he-IL" sz="3200" b="0" i="0" dirty="0" smtClean="0">
                <a:solidFill>
                  <a:srgbClr val="000000"/>
                </a:solidFill>
                <a:effectLst/>
                <a:latin typeface="David" panose="020E0502060401010101" pitchFamily="34" charset="-79"/>
                <a:cs typeface="David" panose="020E0502060401010101" pitchFamily="34" charset="-79"/>
              </a:rPr>
              <a:t>, עָרֵי </a:t>
            </a:r>
            <a:r>
              <a:rPr lang="he-IL" sz="3200" b="0" i="0" dirty="0" err="1" smtClean="0">
                <a:solidFill>
                  <a:srgbClr val="000000"/>
                </a:solidFill>
                <a:effectLst/>
                <a:latin typeface="David" panose="020E0502060401010101" pitchFamily="34" charset="-79"/>
                <a:cs typeface="David" panose="020E0502060401010101" pitchFamily="34" charset="-79"/>
              </a:rPr>
              <a:t>הֲדַדְעָזֶר</a:t>
            </a:r>
            <a:r>
              <a:rPr lang="he-IL" sz="3200" b="0" i="0" dirty="0" smtClean="0">
                <a:solidFill>
                  <a:srgbClr val="000000"/>
                </a:solidFill>
                <a:effectLst/>
                <a:latin typeface="David" panose="020E0502060401010101" pitchFamily="34" charset="-79"/>
                <a:cs typeface="David" panose="020E0502060401010101" pitchFamily="34" charset="-79"/>
              </a:rPr>
              <a:t>:  לָקַח הַמֶּלֶךְ דָּוִד, </a:t>
            </a:r>
            <a:r>
              <a:rPr lang="he-IL" sz="3200" b="1" i="0" dirty="0" err="1" smtClean="0">
                <a:solidFill>
                  <a:srgbClr val="000000"/>
                </a:solidFill>
                <a:effectLst/>
                <a:latin typeface="David" panose="020E0502060401010101" pitchFamily="34" charset="-79"/>
                <a:cs typeface="David" panose="020E0502060401010101" pitchFamily="34" charset="-79"/>
              </a:rPr>
              <a:t>נְחֹשֶׁת</a:t>
            </a:r>
            <a:r>
              <a:rPr lang="he-IL" sz="3200" b="1" i="0" dirty="0" smtClean="0">
                <a:solidFill>
                  <a:srgbClr val="000000"/>
                </a:solidFill>
                <a:effectLst/>
                <a:latin typeface="David" panose="020E0502060401010101" pitchFamily="34" charset="-79"/>
                <a:cs typeface="David" panose="020E0502060401010101" pitchFamily="34" charset="-79"/>
              </a:rPr>
              <a:t>--הַרְבֵּה מְאֹד</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6828311" y="3016333"/>
            <a:ext cx="5153892" cy="3558123"/>
          </a:xfrm>
          <a:prstGeom prst="frame">
            <a:avLst/>
          </a:prstGeom>
          <a:solidFill>
            <a:schemeClr val="accent6">
              <a:lumMod val="60000"/>
              <a:lumOff val="40000"/>
            </a:schemeClr>
          </a:solidFill>
          <a:ln w="38100">
            <a:solidFill>
              <a:schemeClr val="tx1"/>
            </a:solidFill>
          </a:ln>
          <a:scene3d>
            <a:camera prst="isometricOffAxis1Right"/>
            <a:lightRig rig="threePt" dir="t"/>
          </a:scene3d>
        </p:spPr>
        <p:txBody>
          <a:bodyPr wrap="square" rtlCol="1">
            <a:spAutoFit/>
          </a:bodyPr>
          <a:lstStyle/>
          <a:p>
            <a:r>
              <a:rPr lang="he-IL" sz="2800" dirty="0" smtClean="0">
                <a:latin typeface="David" panose="020E0502060401010101" pitchFamily="34" charset="-79"/>
                <a:cs typeface="David" panose="020E0502060401010101" pitchFamily="34" charset="-79"/>
              </a:rPr>
              <a:t>דוד היה אוסף את כל השלל והכסף והמיסים שגבה לא בשבילו, אלא היה שומר אותם </a:t>
            </a:r>
            <a:r>
              <a:rPr lang="he-IL" sz="2800" b="1" u="sng" dirty="0" smtClean="0">
                <a:latin typeface="David" panose="020E0502060401010101" pitchFamily="34" charset="-79"/>
                <a:cs typeface="David" panose="020E0502060401010101" pitchFamily="34" charset="-79"/>
              </a:rPr>
              <a:t>בשביל בניית בית המקדש, </a:t>
            </a:r>
            <a:r>
              <a:rPr lang="he-IL" sz="2800" dirty="0" smtClean="0">
                <a:latin typeface="David" panose="020E0502060401010101" pitchFamily="34" charset="-79"/>
                <a:cs typeface="David" panose="020E0502060401010101" pitchFamily="34" charset="-79"/>
              </a:rPr>
              <a:t>לפחות אכין לבן שלי שלמה כסף וזהב לבניית המקדש. </a:t>
            </a:r>
            <a:endParaRPr lang="he-IL" sz="28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446" b="100000" l="0" r="100000"/>
                    </a14:imgEffect>
                  </a14:imgLayer>
                </a14:imgProps>
              </a:ext>
            </a:extLst>
          </a:blip>
          <a:stretch>
            <a:fillRect/>
          </a:stretch>
        </p:blipFill>
        <p:spPr>
          <a:xfrm>
            <a:off x="3811979" y="3659201"/>
            <a:ext cx="3213079" cy="3198799"/>
          </a:xfrm>
          <a:prstGeom prst="rect">
            <a:avLst/>
          </a:prstGeom>
        </p:spPr>
      </p:pic>
      <p:pic>
        <p:nvPicPr>
          <p:cNvPr id="6" name="תמונה 5"/>
          <p:cNvPicPr>
            <a:picLocks noChangeAspect="1"/>
          </p:cNvPicPr>
          <p:nvPr/>
        </p:nvPicPr>
        <p:blipFill>
          <a:blip r:embed="rId4">
            <a:extLst>
              <a:ext uri="{BEBA8EAE-BF5A-486C-A8C5-ECC9F3942E4B}">
                <a14:imgProps xmlns:a14="http://schemas.microsoft.com/office/drawing/2010/main">
                  <a14:imgLayer r:embed="rId5">
                    <a14:imgEffect>
                      <a14:backgroundRemoval t="1873" b="92135" l="0" r="100000"/>
                    </a14:imgEffect>
                  </a14:imgLayer>
                </a14:imgProps>
              </a:ext>
            </a:extLst>
          </a:blip>
          <a:stretch>
            <a:fillRect/>
          </a:stretch>
        </p:blipFill>
        <p:spPr>
          <a:xfrm>
            <a:off x="-101712" y="3336627"/>
            <a:ext cx="2720995" cy="3843945"/>
          </a:xfrm>
          <a:prstGeom prst="rect">
            <a:avLst/>
          </a:prstGeom>
        </p:spPr>
      </p:pic>
    </p:spTree>
    <p:extLst>
      <p:ext uri="{BB962C8B-B14F-4D97-AF65-F5344CB8AC3E}">
        <p14:creationId xmlns:p14="http://schemas.microsoft.com/office/powerpoint/2010/main" val="18071778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barn(inVertic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
                                            <p:txEl>
                                              <p:pRg st="1" end="1"/>
                                            </p:txEl>
                                          </p:spTgt>
                                        </p:tgtEl>
                                        <p:attrNameLst>
                                          <p:attrName>style.visibility</p:attrName>
                                        </p:attrNameLst>
                                      </p:cBhvr>
                                      <p:to>
                                        <p:strVal val="visible"/>
                                      </p:to>
                                    </p:set>
                                    <p:animEffect transition="in" filter="fade">
                                      <p:cBhvr>
                                        <p:cTn id="32" dur="1000"/>
                                        <p:tgtEl>
                                          <p:spTgt spid="2">
                                            <p:txEl>
                                              <p:pRg st="1" end="1"/>
                                            </p:txEl>
                                          </p:spTgt>
                                        </p:tgtEl>
                                      </p:cBhvr>
                                    </p:animEffect>
                                    <p:anim calcmode="lin" valueType="num">
                                      <p:cBhvr>
                                        <p:cTn id="3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5"/>
          <p:cNvSpPr/>
          <p:nvPr/>
        </p:nvSpPr>
        <p:spPr>
          <a:xfrm>
            <a:off x="5957454" y="168763"/>
            <a:ext cx="6096000" cy="3108543"/>
          </a:xfrm>
          <a:prstGeom prst="rect">
            <a:avLst/>
          </a:prstGeom>
          <a:solidFill>
            <a:schemeClr val="accent4">
              <a:lumMod val="60000"/>
              <a:lumOff val="40000"/>
            </a:schemeClr>
          </a:solidFill>
        </p:spPr>
        <p:txBody>
          <a:bodyPr>
            <a:spAutoFit/>
          </a:bodyPr>
          <a:lstStyle/>
          <a:p>
            <a:r>
              <a:rPr lang="he-IL" sz="2800" b="1" i="0" dirty="0" smtClean="0">
                <a:solidFill>
                  <a:srgbClr val="000000"/>
                </a:solidFill>
                <a:effectLst/>
                <a:latin typeface="David" panose="020E0502060401010101" pitchFamily="34" charset="-79"/>
                <a:cs typeface="David" panose="020E0502060401010101" pitchFamily="34" charset="-79"/>
              </a:rPr>
              <a:t>ט</a:t>
            </a:r>
            <a:r>
              <a:rPr lang="he-IL" sz="2800" b="0" i="0" dirty="0" smtClean="0">
                <a:solidFill>
                  <a:srgbClr val="000000"/>
                </a:solidFill>
                <a:effectLst/>
                <a:latin typeface="David" panose="020E0502060401010101" pitchFamily="34" charset="-79"/>
                <a:cs typeface="David" panose="020E0502060401010101" pitchFamily="34" charset="-79"/>
              </a:rPr>
              <a:t> וַיִּשְׁמַע, תֹּעִי מֶלֶךְ חֲמָת:  כִּי הִכָּה דָוִד, אֵת כָּל-חֵיל </a:t>
            </a:r>
            <a:r>
              <a:rPr lang="he-IL" sz="2800" b="0" i="0" dirty="0" err="1" smtClean="0">
                <a:solidFill>
                  <a:srgbClr val="000000"/>
                </a:solidFill>
                <a:effectLst/>
                <a:latin typeface="David" panose="020E0502060401010101" pitchFamily="34" charset="-79"/>
                <a:cs typeface="David" panose="020E0502060401010101" pitchFamily="34" charset="-79"/>
              </a:rPr>
              <a:t>הֲדַדְעָזֶר</a:t>
            </a:r>
            <a:r>
              <a:rPr lang="he-IL" sz="2800" b="0" i="0" dirty="0" smtClean="0">
                <a:solidFill>
                  <a:srgbClr val="000000"/>
                </a:solidFill>
                <a:effectLst/>
                <a:latin typeface="David" panose="020E0502060401010101" pitchFamily="34" charset="-79"/>
                <a:cs typeface="David" panose="020E0502060401010101" pitchFamily="34" charset="-79"/>
              </a:rPr>
              <a:t>.  </a:t>
            </a:r>
          </a:p>
          <a:p>
            <a:r>
              <a:rPr lang="he-IL" sz="2800" b="1" i="0" dirty="0" smtClean="0">
                <a:solidFill>
                  <a:srgbClr val="000000"/>
                </a:solidFill>
                <a:effectLst/>
                <a:latin typeface="David" panose="020E0502060401010101" pitchFamily="34" charset="-79"/>
                <a:cs typeface="David" panose="020E0502060401010101" pitchFamily="34" charset="-79"/>
              </a:rPr>
              <a:t>י</a:t>
            </a:r>
            <a:r>
              <a:rPr lang="he-IL" sz="2800" b="0" i="0" dirty="0" smtClean="0">
                <a:solidFill>
                  <a:srgbClr val="000000"/>
                </a:solidFill>
                <a:effectLst/>
                <a:latin typeface="David" panose="020E0502060401010101" pitchFamily="34" charset="-79"/>
                <a:cs typeface="David" panose="020E0502060401010101" pitchFamily="34" charset="-79"/>
              </a:rPr>
              <a:t> </a:t>
            </a:r>
            <a:r>
              <a:rPr lang="he-IL" sz="2800" b="1" i="0" dirty="0" smtClean="0">
                <a:solidFill>
                  <a:srgbClr val="000000"/>
                </a:solidFill>
                <a:effectLst/>
                <a:latin typeface="David" panose="020E0502060401010101" pitchFamily="34" charset="-79"/>
                <a:cs typeface="David" panose="020E0502060401010101" pitchFamily="34" charset="-79"/>
              </a:rPr>
              <a:t>וַיִּשְׁלַח תֹּעִי אֶת-יוֹרָם-בְּנוֹ </a:t>
            </a:r>
            <a:r>
              <a:rPr lang="he-IL" sz="2800" b="0" i="0" dirty="0" smtClean="0">
                <a:solidFill>
                  <a:srgbClr val="000000"/>
                </a:solidFill>
                <a:effectLst/>
                <a:latin typeface="David" panose="020E0502060401010101" pitchFamily="34" charset="-79"/>
                <a:cs typeface="David" panose="020E0502060401010101" pitchFamily="34" charset="-79"/>
              </a:rPr>
              <a:t>אֶל-הַמֶּלֶךְ-דָּוִד </a:t>
            </a:r>
            <a:r>
              <a:rPr lang="he-IL" sz="2800" b="0" i="0" dirty="0" err="1" smtClean="0">
                <a:solidFill>
                  <a:srgbClr val="000000"/>
                </a:solidFill>
                <a:effectLst/>
                <a:latin typeface="David" panose="020E0502060401010101" pitchFamily="34" charset="-79"/>
                <a:cs typeface="David" panose="020E0502060401010101" pitchFamily="34" charset="-79"/>
              </a:rPr>
              <a:t>לִשְׁאָל-לו</a:t>
            </a:r>
            <a:r>
              <a:rPr lang="he-IL" sz="2800" b="0" i="0" dirty="0" smtClean="0">
                <a:solidFill>
                  <a:srgbClr val="000000"/>
                </a:solidFill>
                <a:effectLst/>
                <a:latin typeface="David" panose="020E0502060401010101" pitchFamily="34" charset="-79"/>
                <a:cs typeface="David" panose="020E0502060401010101" pitchFamily="34" charset="-79"/>
              </a:rPr>
              <a:t>ֹ לְשָׁלוֹם וּלְבָרְכוֹ, עַל אֲשֶׁר נִלְחַם </a:t>
            </a:r>
            <a:r>
              <a:rPr lang="he-IL" sz="2800" b="0" i="0" dirty="0" err="1" smtClean="0">
                <a:solidFill>
                  <a:srgbClr val="000000"/>
                </a:solidFill>
                <a:effectLst/>
                <a:latin typeface="David" panose="020E0502060401010101" pitchFamily="34" charset="-79"/>
                <a:cs typeface="David" panose="020E0502060401010101" pitchFamily="34" charset="-79"/>
              </a:rPr>
              <a:t>בַּהֲדַדְעֶזֶר</a:t>
            </a:r>
            <a:r>
              <a:rPr lang="he-IL" sz="2800" b="0" i="0" dirty="0" smtClean="0">
                <a:solidFill>
                  <a:srgbClr val="000000"/>
                </a:solidFill>
                <a:effectLst/>
                <a:latin typeface="David" panose="020E0502060401010101" pitchFamily="34" charset="-79"/>
                <a:cs typeface="David" panose="020E0502060401010101" pitchFamily="34" charset="-79"/>
              </a:rPr>
              <a:t> וַיַּכֵּהוּ--כ</a:t>
            </a:r>
            <a:r>
              <a:rPr lang="he-IL" sz="2800" b="1" i="0" dirty="0" smtClean="0">
                <a:solidFill>
                  <a:srgbClr val="000000"/>
                </a:solidFill>
                <a:effectLst/>
                <a:latin typeface="David" panose="020E0502060401010101" pitchFamily="34" charset="-79"/>
                <a:cs typeface="David" panose="020E0502060401010101" pitchFamily="34" charset="-79"/>
              </a:rPr>
              <a:t>ִּי-אִישׁ מִלְחֲמוֹת תֹּעִי, הָיָה </a:t>
            </a:r>
            <a:r>
              <a:rPr lang="he-IL" sz="2800" b="1" i="0" dirty="0" err="1" smtClean="0">
                <a:solidFill>
                  <a:srgbClr val="000000"/>
                </a:solidFill>
                <a:effectLst/>
                <a:latin typeface="David" panose="020E0502060401010101" pitchFamily="34" charset="-79"/>
                <a:cs typeface="David" panose="020E0502060401010101" pitchFamily="34" charset="-79"/>
              </a:rPr>
              <a:t>הֲדַדְעָזֶר</a:t>
            </a:r>
            <a:r>
              <a:rPr lang="he-IL" sz="2800" b="0" i="0" dirty="0" smtClean="0">
                <a:solidFill>
                  <a:srgbClr val="000000"/>
                </a:solidFill>
                <a:effectLst/>
                <a:latin typeface="David" panose="020E0502060401010101" pitchFamily="34" charset="-79"/>
                <a:cs typeface="David" panose="020E0502060401010101" pitchFamily="34" charset="-79"/>
              </a:rPr>
              <a:t>; וּבְיָדוֹ, הָיוּ כְּלֵי-כֶסֶף וּכְלֵי-זָהָב--וּכְלֵי </a:t>
            </a:r>
            <a:r>
              <a:rPr lang="he-IL" sz="2800" b="0" i="0" dirty="0" err="1" smtClean="0">
                <a:solidFill>
                  <a:srgbClr val="000000"/>
                </a:solidFill>
                <a:effectLst/>
                <a:latin typeface="David" panose="020E0502060401010101" pitchFamily="34" charset="-79"/>
                <a:cs typeface="David" panose="020E0502060401010101" pitchFamily="34" charset="-79"/>
              </a:rPr>
              <a:t>נְחֹשֶׁת</a:t>
            </a:r>
            <a:r>
              <a:rPr lang="he-IL" sz="2800" b="0" i="0" dirty="0" smtClean="0">
                <a:solidFill>
                  <a:srgbClr val="000000"/>
                </a:solidFill>
                <a:effectLst/>
                <a:latin typeface="David" panose="020E0502060401010101" pitchFamily="34" charset="-79"/>
                <a:cs typeface="David" panose="020E0502060401010101" pitchFamily="34" charset="-79"/>
              </a:rPr>
              <a:t>. </a:t>
            </a:r>
            <a:endParaRPr lang="he-IL" sz="2800" dirty="0">
              <a:latin typeface="David" panose="020E0502060401010101" pitchFamily="34" charset="-79"/>
              <a:cs typeface="David" panose="020E0502060401010101" pitchFamily="34" charset="-79"/>
            </a:endParaRPr>
          </a:p>
        </p:txBody>
      </p:sp>
      <p:sp>
        <p:nvSpPr>
          <p:cNvPr id="7" name="TextBox 6"/>
          <p:cNvSpPr txBox="1"/>
          <p:nvPr/>
        </p:nvSpPr>
        <p:spPr>
          <a:xfrm>
            <a:off x="5391397" y="3588856"/>
            <a:ext cx="6555179" cy="310854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ט</a:t>
            </a:r>
            <a:r>
              <a:rPr lang="he-IL" sz="2800" dirty="0" smtClean="0">
                <a:latin typeface="David" panose="020E0502060401010101" pitchFamily="34" charset="-79"/>
                <a:cs typeface="David" panose="020E0502060401010101" pitchFamily="34" charset="-79"/>
              </a:rPr>
              <a:t>.  ליד ארם צובה היה מלך בשם </a:t>
            </a:r>
            <a:r>
              <a:rPr lang="he-IL" sz="2800" dirty="0" err="1" smtClean="0">
                <a:latin typeface="David" panose="020E0502060401010101" pitchFamily="34" charset="-79"/>
                <a:cs typeface="David" panose="020E0502060401010101" pitchFamily="34" charset="-79"/>
              </a:rPr>
              <a:t>תועי</a:t>
            </a:r>
            <a:r>
              <a:rPr lang="he-IL" sz="2800" dirty="0" smtClean="0">
                <a:latin typeface="David" panose="020E0502060401010101" pitchFamily="34" charset="-79"/>
                <a:cs typeface="David" panose="020E0502060401010101" pitchFamily="34" charset="-79"/>
              </a:rPr>
              <a:t> שהיה נלחם הרבה עם </a:t>
            </a:r>
            <a:r>
              <a:rPr lang="he-IL" sz="2800" dirty="0" err="1" smtClean="0">
                <a:latin typeface="David" panose="020E0502060401010101" pitchFamily="34" charset="-79"/>
                <a:cs typeface="David" panose="020E0502060401010101" pitchFamily="34" charset="-79"/>
              </a:rPr>
              <a:t>הדדעזר</a:t>
            </a:r>
            <a:r>
              <a:rPr lang="he-IL" sz="2800" dirty="0" smtClean="0">
                <a:latin typeface="David" panose="020E0502060401010101" pitchFamily="34" charset="-79"/>
                <a:cs typeface="David" panose="020E0502060401010101" pitchFamily="34" charset="-79"/>
              </a:rPr>
              <a:t>, וכאשר שמע </a:t>
            </a:r>
            <a:r>
              <a:rPr lang="he-IL" sz="2800" dirty="0" err="1" smtClean="0">
                <a:latin typeface="David" panose="020E0502060401010101" pitchFamily="34" charset="-79"/>
                <a:cs typeface="David" panose="020E0502060401010101" pitchFamily="34" charset="-79"/>
              </a:rPr>
              <a:t>תועי</a:t>
            </a:r>
            <a:r>
              <a:rPr lang="he-IL" sz="2800" dirty="0" smtClean="0">
                <a:latin typeface="David" panose="020E0502060401010101" pitchFamily="34" charset="-79"/>
                <a:cs typeface="David" panose="020E0502060401010101" pitchFamily="34" charset="-79"/>
              </a:rPr>
              <a:t> שדוד הכה את </a:t>
            </a:r>
            <a:r>
              <a:rPr lang="he-IL" sz="2800" dirty="0" err="1" smtClean="0">
                <a:latin typeface="David" panose="020E0502060401010101" pitchFamily="34" charset="-79"/>
                <a:cs typeface="David" panose="020E0502060401010101" pitchFamily="34" charset="-79"/>
              </a:rPr>
              <a:t>הדדעזר</a:t>
            </a:r>
            <a:r>
              <a:rPr lang="he-IL" sz="2800" dirty="0" smtClean="0">
                <a:latin typeface="David" panose="020E0502060401010101" pitchFamily="34" charset="-79"/>
                <a:cs typeface="David" panose="020E0502060401010101" pitchFamily="34" charset="-79"/>
              </a:rPr>
              <a:t>- שמח מאד על כך. מה עשה? </a:t>
            </a:r>
          </a:p>
          <a:p>
            <a:r>
              <a:rPr lang="he-IL" sz="2800" b="1" dirty="0" smtClean="0">
                <a:latin typeface="David" panose="020E0502060401010101" pitchFamily="34" charset="-79"/>
                <a:cs typeface="David" panose="020E0502060401010101" pitchFamily="34" charset="-79"/>
              </a:rPr>
              <a:t>י</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שלח את הבן שלו יורם למלך דוד </a:t>
            </a:r>
            <a:r>
              <a:rPr lang="he-IL" sz="2800" dirty="0" smtClean="0">
                <a:latin typeface="David" panose="020E0502060401010101" pitchFamily="34" charset="-79"/>
                <a:cs typeface="David" panose="020E0502060401010101" pitchFamily="34" charset="-79"/>
              </a:rPr>
              <a:t>להודות לו על שיצא להילחם </a:t>
            </a:r>
            <a:r>
              <a:rPr lang="he-IL" sz="2800" dirty="0" err="1" smtClean="0">
                <a:latin typeface="David" panose="020E0502060401010101" pitchFamily="34" charset="-79"/>
                <a:cs typeface="David" panose="020E0502060401010101" pitchFamily="34" charset="-79"/>
              </a:rPr>
              <a:t>בהדדעזר</a:t>
            </a:r>
            <a:r>
              <a:rPr lang="he-IL" sz="2800" dirty="0" smtClean="0">
                <a:latin typeface="David" panose="020E0502060401010101" pitchFamily="34" charset="-79"/>
                <a:cs typeface="David" panose="020E0502060401010101" pitchFamily="34" charset="-79"/>
              </a:rPr>
              <a:t> וניצח אותו, שהרי בעל מלחמות עם </a:t>
            </a:r>
            <a:r>
              <a:rPr lang="he-IL" sz="2800" dirty="0" err="1" smtClean="0">
                <a:latin typeface="David" panose="020E0502060401010101" pitchFamily="34" charset="-79"/>
                <a:cs typeface="David" panose="020E0502060401010101" pitchFamily="34" charset="-79"/>
              </a:rPr>
              <a:t>תועי</a:t>
            </a:r>
            <a:r>
              <a:rPr lang="he-IL" sz="2800" dirty="0" smtClean="0">
                <a:latin typeface="David" panose="020E0502060401010101" pitchFamily="34" charset="-79"/>
                <a:cs typeface="David" panose="020E0502060401010101" pitchFamily="34" charset="-79"/>
              </a:rPr>
              <a:t> היה </a:t>
            </a:r>
            <a:r>
              <a:rPr lang="he-IL" sz="2800" dirty="0" err="1" smtClean="0">
                <a:latin typeface="David" panose="020E0502060401010101" pitchFamily="34" charset="-79"/>
                <a:cs typeface="David" panose="020E0502060401010101" pitchFamily="34" charset="-79"/>
              </a:rPr>
              <a:t>הדדעזר</a:t>
            </a:r>
            <a:r>
              <a:rPr lang="he-IL" sz="2800" dirty="0" smtClean="0">
                <a:latin typeface="David" panose="020E0502060401010101" pitchFamily="34" charset="-79"/>
                <a:cs typeface="David" panose="020E0502060401010101" pitchFamily="34" charset="-79"/>
              </a:rPr>
              <a:t>. ובידו של יורם היו גם מתנות: כלי כסף וזהב ונחושת.   </a:t>
            </a:r>
            <a:endParaRPr lang="he-IL" sz="2800" dirty="0">
              <a:latin typeface="David" panose="020E0502060401010101" pitchFamily="34" charset="-79"/>
              <a:cs typeface="David" panose="020E0502060401010101" pitchFamily="34" charset="-79"/>
            </a:endParaRPr>
          </a:p>
        </p:txBody>
      </p:sp>
      <p:pic>
        <p:nvPicPr>
          <p:cNvPr id="8" name="תמונה 7"/>
          <p:cNvPicPr>
            <a:picLocks noChangeAspect="1"/>
          </p:cNvPicPr>
          <p:nvPr/>
        </p:nvPicPr>
        <p:blipFill>
          <a:blip r:embed="rId2"/>
          <a:stretch>
            <a:fillRect/>
          </a:stretch>
        </p:blipFill>
        <p:spPr>
          <a:xfrm>
            <a:off x="242084" y="149499"/>
            <a:ext cx="4971184" cy="6641907"/>
          </a:xfrm>
          <a:prstGeom prst="rect">
            <a:avLst/>
          </a:prstGeom>
        </p:spPr>
      </p:pic>
      <p:cxnSp>
        <p:nvCxnSpPr>
          <p:cNvPr id="10" name="מחבר חץ ישר 9"/>
          <p:cNvCxnSpPr/>
          <p:nvPr/>
        </p:nvCxnSpPr>
        <p:spPr>
          <a:xfrm flipH="1">
            <a:off x="4417621" y="558140"/>
            <a:ext cx="5296395" cy="3800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מחבר חץ ישר 10"/>
          <p:cNvCxnSpPr/>
          <p:nvPr/>
        </p:nvCxnSpPr>
        <p:spPr>
          <a:xfrm flipH="1">
            <a:off x="3598223" y="947517"/>
            <a:ext cx="7089570" cy="8812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886148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ircle(in)">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20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 calcmode="lin" valueType="num">
                                      <p:cBhvr>
                                        <p:cTn id="29" dur="1000" fill="hold"/>
                                        <p:tgtEl>
                                          <p:spTgt spid="11"/>
                                        </p:tgtEl>
                                        <p:attrNameLst>
                                          <p:attrName>style.rotation</p:attrName>
                                        </p:attrNameLst>
                                      </p:cBhvr>
                                      <p:tavLst>
                                        <p:tav tm="0">
                                          <p:val>
                                            <p:fltVal val="90"/>
                                          </p:val>
                                        </p:tav>
                                        <p:tav tm="100000">
                                          <p:val>
                                            <p:fltVal val="0"/>
                                          </p:val>
                                        </p:tav>
                                      </p:tavLst>
                                    </p:anim>
                                    <p:animEffect transition="in" filter="fade">
                                      <p:cBhvr>
                                        <p:cTn id="3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3756" y="204389"/>
            <a:ext cx="5474526" cy="5693866"/>
          </a:xfrm>
          <a:prstGeom prst="rect">
            <a:avLst/>
          </a:prstGeom>
          <a:solidFill>
            <a:schemeClr val="accent6">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יא</a:t>
            </a:r>
            <a:r>
              <a:rPr lang="he-IL" sz="2800" dirty="0" smtClean="0">
                <a:latin typeface="David" panose="020E0502060401010101" pitchFamily="34" charset="-79"/>
                <a:cs typeface="David" panose="020E0502060401010101" pitchFamily="34" charset="-79"/>
              </a:rPr>
              <a:t>. גם את הכלים שקיבל דוד </a:t>
            </a:r>
            <a:r>
              <a:rPr lang="he-IL" sz="2800" dirty="0" err="1" smtClean="0">
                <a:latin typeface="David" panose="020E0502060401010101" pitchFamily="34" charset="-79"/>
                <a:cs typeface="David" panose="020E0502060401010101" pitchFamily="34" charset="-79"/>
              </a:rPr>
              <a:t>מתועי</a:t>
            </a:r>
            <a:r>
              <a:rPr lang="he-IL" sz="2800" dirty="0" smtClean="0">
                <a:latin typeface="David" panose="020E0502060401010101" pitchFamily="34" charset="-79"/>
                <a:cs typeface="David" panose="020E0502060401010101" pitchFamily="34" charset="-79"/>
              </a:rPr>
              <a:t> מלך חמת, הקדיש דוד לבניין בית המקדש, ביחד עם הכסף והזהב שאסף וייעד לבניין בית המקדש מכל העמים אשר כבש. </a:t>
            </a:r>
          </a:p>
          <a:p>
            <a:r>
              <a:rPr lang="he-IL" sz="2800" b="1" u="sng" dirty="0" err="1" smtClean="0">
                <a:latin typeface="David" panose="020E0502060401010101" pitchFamily="34" charset="-79"/>
                <a:cs typeface="David" panose="020E0502060401010101" pitchFamily="34" charset="-79"/>
              </a:rPr>
              <a:t>יב</a:t>
            </a:r>
            <a:r>
              <a:rPr lang="he-IL" sz="2800" dirty="0" smtClean="0">
                <a:latin typeface="David" panose="020E0502060401010101" pitchFamily="34" charset="-79"/>
                <a:cs typeface="David" panose="020E0502060401010101" pitchFamily="34" charset="-79"/>
              </a:rPr>
              <a:t>. וההקדש זה היה מהשלל שלקח מארם וממואב ומבני עמון ומפלישתים ומעמלק, ומהשלל שלקח </a:t>
            </a:r>
            <a:r>
              <a:rPr lang="he-IL" sz="2800" dirty="0" err="1" smtClean="0">
                <a:latin typeface="David" panose="020E0502060401010101" pitchFamily="34" charset="-79"/>
                <a:cs typeface="David" panose="020E0502060401010101" pitchFamily="34" charset="-79"/>
              </a:rPr>
              <a:t>מהדדעזר</a:t>
            </a:r>
            <a:r>
              <a:rPr lang="he-IL" sz="2800" dirty="0" smtClean="0">
                <a:latin typeface="David" panose="020E0502060401010101" pitchFamily="34" charset="-79"/>
                <a:cs typeface="David" panose="020E0502060401010101" pitchFamily="34" charset="-79"/>
              </a:rPr>
              <a:t> מלך צובה. </a:t>
            </a:r>
          </a:p>
          <a:p>
            <a:r>
              <a:rPr lang="he-IL" sz="2800" b="1" u="sng" dirty="0" err="1" smtClean="0">
                <a:latin typeface="David" panose="020E0502060401010101" pitchFamily="34" charset="-79"/>
                <a:cs typeface="David" panose="020E0502060401010101" pitchFamily="34" charset="-79"/>
              </a:rPr>
              <a:t>יג</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ועשה דוד שם טוב וגדול לישראל בכך שהיו קוברים את החללים של האויב שהרגו. </a:t>
            </a:r>
            <a:r>
              <a:rPr lang="he-IL" sz="2800" dirty="0" smtClean="0">
                <a:latin typeface="David" panose="020E0502060401010101" pitchFamily="34" charset="-79"/>
                <a:cs typeface="David" panose="020E0502060401010101" pitchFamily="34" charset="-79"/>
              </a:rPr>
              <a:t>כאשר חזר דוד </a:t>
            </a:r>
            <a:r>
              <a:rPr lang="he-IL" sz="2800" dirty="0" err="1" smtClean="0">
                <a:latin typeface="David" panose="020E0502060401010101" pitchFamily="34" charset="-79"/>
                <a:cs typeface="David" panose="020E0502060401010101" pitchFamily="34" charset="-79"/>
              </a:rPr>
              <a:t>מהכותו</a:t>
            </a:r>
            <a:r>
              <a:rPr lang="he-IL" sz="2800" dirty="0" smtClean="0">
                <a:latin typeface="David" panose="020E0502060401010101" pitchFamily="34" charset="-79"/>
                <a:cs typeface="David" panose="020E0502060401010101" pitchFamily="34" charset="-79"/>
              </a:rPr>
              <a:t> את ארם נלחם גם מול אדום, בגיא מלח והרג בהם 18 אלף איש (וקברו ישראל את החללים של אדום.)</a:t>
            </a:r>
            <a:endParaRPr lang="he-IL" sz="2800" dirty="0">
              <a:latin typeface="David" panose="020E0502060401010101" pitchFamily="34" charset="-79"/>
              <a:cs typeface="David" panose="020E0502060401010101" pitchFamily="34" charset="-79"/>
            </a:endParaRPr>
          </a:p>
        </p:txBody>
      </p:sp>
      <p:sp>
        <p:nvSpPr>
          <p:cNvPr id="5" name="מלבן 4"/>
          <p:cNvSpPr/>
          <p:nvPr/>
        </p:nvSpPr>
        <p:spPr>
          <a:xfrm>
            <a:off x="5957455" y="204389"/>
            <a:ext cx="6096000" cy="4031873"/>
          </a:xfrm>
          <a:prstGeom prst="rect">
            <a:avLst/>
          </a:prstGeom>
          <a:solidFill>
            <a:schemeClr val="accent1">
              <a:lumMod val="40000"/>
              <a:lumOff val="60000"/>
            </a:schemeClr>
          </a:solidFill>
        </p:spPr>
        <p:txBody>
          <a:bodyPr>
            <a:spAutoFit/>
          </a:bodyPr>
          <a:lstStyle/>
          <a:p>
            <a:r>
              <a:rPr lang="he-IL" sz="3200" dirty="0" smtClean="0">
                <a:latin typeface="David" panose="020E0502060401010101" pitchFamily="34" charset="-79"/>
                <a:cs typeface="David" panose="020E0502060401010101" pitchFamily="34" charset="-79"/>
              </a:rPr>
              <a:t>יא </a:t>
            </a:r>
            <a:r>
              <a:rPr lang="he-IL" sz="3200" b="1" dirty="0" smtClean="0">
                <a:latin typeface="David" panose="020E0502060401010101" pitchFamily="34" charset="-79"/>
                <a:cs typeface="David" panose="020E0502060401010101" pitchFamily="34" charset="-79"/>
              </a:rPr>
              <a:t>גַּם-אֹתָם, הִקְדִּישׁ הַמֶּלֶךְ דָּוִד לַיהוָה</a:t>
            </a:r>
            <a:r>
              <a:rPr lang="he-IL" sz="3200" dirty="0" smtClean="0">
                <a:latin typeface="David" panose="020E0502060401010101" pitchFamily="34" charset="-79"/>
                <a:cs typeface="David" panose="020E0502060401010101" pitchFamily="34" charset="-79"/>
              </a:rPr>
              <a:t>, עִם-הַכֶּסֶף וְהַזָּהָב אֲשֶׁר הִקְדִּישׁ, </a:t>
            </a:r>
            <a:r>
              <a:rPr lang="he-IL" sz="3200" dirty="0" err="1" smtClean="0">
                <a:latin typeface="David" panose="020E0502060401010101" pitchFamily="34" charset="-79"/>
                <a:cs typeface="David" panose="020E0502060401010101" pitchFamily="34" charset="-79"/>
              </a:rPr>
              <a:t>מִכָּל-הַגּוֹיִם</a:t>
            </a:r>
            <a:r>
              <a:rPr lang="he-IL" sz="3200" dirty="0" smtClean="0">
                <a:latin typeface="David" panose="020E0502060401010101" pitchFamily="34" charset="-79"/>
                <a:cs typeface="David" panose="020E0502060401010101" pitchFamily="34" charset="-79"/>
              </a:rPr>
              <a:t> אֲשֶׁר כִּבֵּשׁ.  </a:t>
            </a:r>
          </a:p>
          <a:p>
            <a:r>
              <a:rPr lang="he-IL" sz="3200"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מֵאֲרָם וּמִמּוֹאָב וּמִבְּנֵי עַמּוֹן, </a:t>
            </a:r>
            <a:r>
              <a:rPr lang="he-IL" sz="3200" dirty="0" err="1" smtClean="0">
                <a:latin typeface="David" panose="020E0502060401010101" pitchFamily="34" charset="-79"/>
                <a:cs typeface="David" panose="020E0502060401010101" pitchFamily="34" charset="-79"/>
              </a:rPr>
              <a:t>וּמִפְּלִשְׁתִּים</a:t>
            </a:r>
            <a:r>
              <a:rPr lang="he-IL" sz="3200" dirty="0" smtClean="0">
                <a:latin typeface="David" panose="020E0502060401010101" pitchFamily="34" charset="-79"/>
                <a:cs typeface="David" panose="020E0502060401010101" pitchFamily="34" charset="-79"/>
              </a:rPr>
              <a:t> וּמֵעֲמָלֵק, וּמִשְּׁלַל </a:t>
            </a:r>
            <a:r>
              <a:rPr lang="he-IL" sz="3200" dirty="0" err="1" smtClean="0">
                <a:latin typeface="David" panose="020E0502060401010101" pitchFamily="34" charset="-79"/>
                <a:cs typeface="David" panose="020E0502060401010101" pitchFamily="34" charset="-79"/>
              </a:rPr>
              <a:t>הֲדַדְעֶזֶר</a:t>
            </a:r>
            <a:r>
              <a:rPr lang="he-IL" sz="3200" dirty="0" smtClean="0">
                <a:latin typeface="David" panose="020E0502060401010101" pitchFamily="34" charset="-79"/>
                <a:cs typeface="David" panose="020E0502060401010101" pitchFamily="34" charset="-79"/>
              </a:rPr>
              <a:t> בֶּן-רְחֹב, מֶלֶךְ צוֹבָה.  </a:t>
            </a:r>
          </a:p>
          <a:p>
            <a:r>
              <a:rPr lang="he-IL" sz="3200"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וַיַּעַשׂ דָּוִד, שֵׁם, </a:t>
            </a:r>
            <a:r>
              <a:rPr lang="he-IL" sz="3200" dirty="0" smtClean="0">
                <a:latin typeface="David" panose="020E0502060401010101" pitchFamily="34" charset="-79"/>
                <a:cs typeface="David" panose="020E0502060401010101" pitchFamily="34" charset="-79"/>
              </a:rPr>
              <a:t>בְּשֻׁבוֹ, </a:t>
            </a:r>
            <a:r>
              <a:rPr lang="he-IL" sz="3200" dirty="0" err="1" smtClean="0">
                <a:latin typeface="David" panose="020E0502060401010101" pitchFamily="34" charset="-79"/>
                <a:cs typeface="David" panose="020E0502060401010101" pitchFamily="34" charset="-79"/>
              </a:rPr>
              <a:t>מֵהַכּוֹתו</a:t>
            </a:r>
            <a:r>
              <a:rPr lang="he-IL" sz="3200" dirty="0" smtClean="0">
                <a:latin typeface="David" panose="020E0502060401010101" pitchFamily="34" charset="-79"/>
                <a:cs typeface="David" panose="020E0502060401010101" pitchFamily="34" charset="-79"/>
              </a:rPr>
              <a:t>ֹ אֶת-אֲרָם בְּגֵיא-מֶלַח--שְׁמוֹנָה עָשָׂר, אָלֶף. </a:t>
            </a:r>
            <a:endParaRPr lang="he-IL" sz="32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stretch>
            <a:fillRect/>
          </a:stretch>
        </p:blipFill>
        <p:spPr>
          <a:xfrm>
            <a:off x="6853628" y="0"/>
            <a:ext cx="4968671" cy="6639119"/>
          </a:xfrm>
          <a:prstGeom prst="rect">
            <a:avLst/>
          </a:prstGeom>
        </p:spPr>
      </p:pic>
      <p:sp>
        <p:nvSpPr>
          <p:cNvPr id="8" name="אליפסה 7"/>
          <p:cNvSpPr/>
          <p:nvPr/>
        </p:nvSpPr>
        <p:spPr>
          <a:xfrm>
            <a:off x="7944592" y="4802360"/>
            <a:ext cx="1733798" cy="132530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806546054"/>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ircle(in)">
                                      <p:cBhvr>
                                        <p:cTn id="2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9386"/>
            <a:ext cx="5759532" cy="440120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יד. </a:t>
            </a:r>
            <a:r>
              <a:rPr lang="he-IL" sz="2800" dirty="0" smtClean="0">
                <a:latin typeface="David" panose="020E0502060401010101" pitchFamily="34" charset="-79"/>
                <a:cs typeface="David" panose="020E0502060401010101" pitchFamily="34" charset="-79"/>
              </a:rPr>
              <a:t>דוד שם באדום פקידים בכל ערי אדום, לחזק את שעבודם, והיו כל אדום משועבדים לדוד ועזר ה' לדוד והצליח בכל דרכיו. </a:t>
            </a:r>
          </a:p>
          <a:p>
            <a:r>
              <a:rPr lang="he-IL" sz="2800" b="1" u="sng" dirty="0" smtClean="0">
                <a:latin typeface="David" panose="020E0502060401010101" pitchFamily="34" charset="-79"/>
                <a:cs typeface="David" panose="020E0502060401010101" pitchFamily="34" charset="-79"/>
              </a:rPr>
              <a:t>טו</a:t>
            </a:r>
            <a:r>
              <a:rPr lang="he-IL" sz="2800" dirty="0" smtClean="0">
                <a:latin typeface="David" panose="020E0502060401010101" pitchFamily="34" charset="-79"/>
                <a:cs typeface="David" panose="020E0502060401010101" pitchFamily="34" charset="-79"/>
              </a:rPr>
              <a:t>. לאחר שניצח דוד בכל המלחמות ולא נישאר מזרע שאול, ומלך דוד על כל ישראל ללא עוררים ואף בעת מלחמותיו לא התרשל דוד מהנהגת העם והיה עושה משפט אמת בין איש לאיש, וצדקה נתן לנצרכים, וכך נהג לכל עמו. </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5997038" y="204389"/>
            <a:ext cx="6020789" cy="2554545"/>
          </a:xfrm>
          <a:prstGeom prst="rect">
            <a:avLst/>
          </a:prstGeom>
          <a:solidFill>
            <a:schemeClr val="accent2">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וַיָּשֶׂם בֶּאֱדוֹם נְצִבִים</a:t>
            </a:r>
            <a:r>
              <a:rPr lang="he-IL" sz="3200" dirty="0" smtClean="0">
                <a:latin typeface="David" panose="020E0502060401010101" pitchFamily="34" charset="-79"/>
                <a:cs typeface="David" panose="020E0502060401010101" pitchFamily="34" charset="-79"/>
              </a:rPr>
              <a:t>, בְּכָל-אֱדוֹם שָׂם נְצִבִים, וַיְהִי כָל-אֱדוֹם, עֲבָדִים לְדָוִד; </a:t>
            </a:r>
            <a:r>
              <a:rPr lang="he-IL" sz="3200" dirty="0" err="1" smtClean="0">
                <a:latin typeface="David" panose="020E0502060401010101" pitchFamily="34" charset="-79"/>
                <a:cs typeface="David" panose="020E0502060401010101" pitchFamily="34" charset="-79"/>
              </a:rPr>
              <a:t>וַיּוֹשַׁע</a:t>
            </a:r>
            <a:r>
              <a:rPr lang="he-IL" sz="3200" dirty="0" smtClean="0">
                <a:latin typeface="David" panose="020E0502060401010101" pitchFamily="34" charset="-79"/>
                <a:cs typeface="David" panose="020E0502060401010101" pitchFamily="34" charset="-79"/>
              </a:rPr>
              <a:t> יְהוָה אֶת-דָּוִד, בְּכֹל אֲשֶׁר הָלָךְ.  </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וַיִּמְלֹך</a:t>
            </a:r>
            <a:r>
              <a:rPr lang="he-IL" sz="3200" dirty="0" smtClean="0">
                <a:latin typeface="David" panose="020E0502060401010101" pitchFamily="34" charset="-79"/>
                <a:cs typeface="David" panose="020E0502060401010101" pitchFamily="34" charset="-79"/>
              </a:rPr>
              <a:t>ְ דָּוִד, עַל-כָּל-יִשְׂרָאֵל; </a:t>
            </a:r>
            <a:r>
              <a:rPr lang="he-IL" sz="3200" b="1" dirty="0" smtClean="0">
                <a:latin typeface="David" panose="020E0502060401010101" pitchFamily="34" charset="-79"/>
                <a:cs typeface="David" panose="020E0502060401010101" pitchFamily="34" charset="-79"/>
              </a:rPr>
              <a:t>וַיְהִי דָוִד, עֹשֶׂה מִשְׁפָּט וּצְדָקָה--לְכָל-עַמּוֹ</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7427026" y="2787679"/>
            <a:ext cx="5168735" cy="3445823"/>
          </a:xfrm>
          <a:prstGeom prst="rect">
            <a:avLst/>
          </a:prstGeom>
          <a:ln>
            <a:noFill/>
          </a:ln>
          <a:effectLst>
            <a:outerShdw blurRad="292100" dist="139700" dir="2700000" algn="tl" rotWithShape="0">
              <a:srgbClr val="333333">
                <a:alpha val="65000"/>
              </a:srgbClr>
            </a:outerShdw>
          </a:effectLst>
          <a:scene3d>
            <a:camera prst="perspectiveHeroicExtremeRightFacing"/>
            <a:lightRig rig="threePt" dir="t"/>
          </a:scene3d>
        </p:spPr>
      </p:pic>
      <p:sp>
        <p:nvSpPr>
          <p:cNvPr id="5" name="מלבן 4"/>
          <p:cNvSpPr/>
          <p:nvPr/>
        </p:nvSpPr>
        <p:spPr>
          <a:xfrm>
            <a:off x="522513" y="4884364"/>
            <a:ext cx="7089569" cy="1815882"/>
          </a:xfrm>
          <a:prstGeom prst="rect">
            <a:avLst/>
          </a:prstGeom>
          <a:solidFill>
            <a:schemeClr val="accent1">
              <a:lumMod val="40000"/>
              <a:lumOff val="60000"/>
            </a:schemeClr>
          </a:solidFill>
        </p:spPr>
        <p:txBody>
          <a:bodyPr wrap="square">
            <a:spAutoFit/>
          </a:bodyPr>
          <a:lstStyle/>
          <a:p>
            <a:r>
              <a:rPr lang="he-IL" sz="2800" b="1" u="sng" dirty="0" smtClean="0">
                <a:latin typeface="David" panose="020E0502060401010101" pitchFamily="34" charset="-79"/>
                <a:cs typeface="David" panose="020E0502060401010101" pitchFamily="34" charset="-79"/>
              </a:rPr>
              <a:t>"עושה צדקה ומשפט"- </a:t>
            </a:r>
            <a:r>
              <a:rPr lang="he-IL" sz="2800" dirty="0" smtClean="0">
                <a:latin typeface="David" panose="020E0502060401010101" pitchFamily="34" charset="-79"/>
                <a:cs typeface="David" panose="020E0502060401010101" pitchFamily="34" charset="-79"/>
              </a:rPr>
              <a:t>כאשר היו באים שני אנשים למשפט, דוד היה שופט אותם, וכשהיה רואה שאין לאחד מהם לשלם, היה מרחם עליו ונותן לו כסף משלו כדי שישלם לשני, וכך היה עושה גם משפט וגם צדקה</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386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758" y="109386"/>
            <a:ext cx="6555179" cy="6124754"/>
          </a:xfrm>
          <a:prstGeom prst="rect">
            <a:avLst/>
          </a:prstGeom>
          <a:solidFill>
            <a:schemeClr val="accent6">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בעלי התפקידים אצל דוד:</a:t>
            </a:r>
          </a:p>
          <a:p>
            <a:r>
              <a:rPr lang="he-IL" sz="2800" b="1" dirty="0" smtClean="0">
                <a:solidFill>
                  <a:srgbClr val="C00000"/>
                </a:solidFill>
                <a:latin typeface="David" panose="020E0502060401010101" pitchFamily="34" charset="-79"/>
                <a:cs typeface="David" panose="020E0502060401010101" pitchFamily="34" charset="-79"/>
              </a:rPr>
              <a:t>יואב שר צבא-, </a:t>
            </a:r>
            <a:r>
              <a:rPr lang="he-IL" sz="2800" dirty="0" smtClean="0">
                <a:latin typeface="David" panose="020E0502060401010101" pitchFamily="34" charset="-79"/>
                <a:cs typeface="David" panose="020E0502060401010101" pitchFamily="34" charset="-79"/>
              </a:rPr>
              <a:t>היה נלחם את המלחמות וכך </a:t>
            </a:r>
            <a:r>
              <a:rPr lang="he-IL" sz="2800" dirty="0" err="1" smtClean="0">
                <a:latin typeface="David" panose="020E0502060401010101" pitchFamily="34" charset="-79"/>
                <a:cs typeface="David" panose="020E0502060401010101" pitchFamily="34" charset="-79"/>
              </a:rPr>
              <a:t>יכל</a:t>
            </a:r>
            <a:r>
              <a:rPr lang="he-IL" sz="2800" dirty="0" smtClean="0">
                <a:latin typeface="David" panose="020E0502060401010101" pitchFamily="34" charset="-79"/>
                <a:cs typeface="David" panose="020E0502060401010101" pitchFamily="34" charset="-79"/>
              </a:rPr>
              <a:t> דוד פנוי לשפוט צדק, וגם הצלחת יואב הייתה בזכות המשפט והצדק שעשה דוד. (יואב היה הבן שלצרויה אחות דוד המלך)</a:t>
            </a:r>
          </a:p>
          <a:p>
            <a:r>
              <a:rPr lang="he-IL" sz="2800" b="1" dirty="0" smtClean="0">
                <a:solidFill>
                  <a:srgbClr val="C00000"/>
                </a:solidFill>
                <a:latin typeface="David" panose="020E0502060401010101" pitchFamily="34" charset="-79"/>
                <a:cs typeface="David" panose="020E0502060401010101" pitchFamily="34" charset="-79"/>
              </a:rPr>
              <a:t>יהושפט בן </a:t>
            </a:r>
            <a:r>
              <a:rPr lang="he-IL" sz="2800" b="1" dirty="0" err="1" smtClean="0">
                <a:solidFill>
                  <a:srgbClr val="C00000"/>
                </a:solidFill>
                <a:latin typeface="David" panose="020E0502060401010101" pitchFamily="34" charset="-79"/>
                <a:cs typeface="David" panose="020E0502060401010101" pitchFamily="34" charset="-79"/>
              </a:rPr>
              <a:t>אחילוד</a:t>
            </a:r>
            <a:r>
              <a:rPr lang="he-IL" sz="2800" b="1" dirty="0" smtClean="0">
                <a:solidFill>
                  <a:srgbClr val="C00000"/>
                </a:solidFill>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היה המזכיר (לדוד את סדר פסיקת הדינים לפי זמן בואם אליו, וכן עורך בפר </a:t>
            </a:r>
            <a:r>
              <a:rPr lang="he-IL" sz="2800" dirty="0" err="1" smtClean="0">
                <a:latin typeface="David" panose="020E0502060401010101" pitchFamily="34" charset="-79"/>
                <a:cs typeface="David" panose="020E0502060401010101" pitchFamily="34" charset="-79"/>
              </a:rPr>
              <a:t>הזכרונות</a:t>
            </a:r>
            <a:r>
              <a:rPr lang="he-IL" sz="2800" dirty="0" smtClean="0">
                <a:latin typeface="David" panose="020E0502060401010101" pitchFamily="34" charset="-79"/>
                <a:cs typeface="David" panose="020E0502060401010101" pitchFamily="34" charset="-79"/>
              </a:rPr>
              <a:t>.</a:t>
            </a:r>
          </a:p>
          <a:p>
            <a:r>
              <a:rPr lang="he-IL" sz="2800" b="1" u="sng" dirty="0" smtClean="0">
                <a:solidFill>
                  <a:srgbClr val="C00000"/>
                </a:solidFill>
                <a:latin typeface="David" panose="020E0502060401010101" pitchFamily="34" charset="-79"/>
                <a:cs typeface="David" panose="020E0502060401010101" pitchFamily="34" charset="-79"/>
              </a:rPr>
              <a:t>צדוק </a:t>
            </a:r>
            <a:r>
              <a:rPr lang="he-IL" sz="2800" b="1" u="sng" dirty="0" err="1" smtClean="0">
                <a:solidFill>
                  <a:srgbClr val="C00000"/>
                </a:solidFill>
                <a:latin typeface="David" panose="020E0502060401010101" pitchFamily="34" charset="-79"/>
                <a:cs typeface="David" panose="020E0502060401010101" pitchFamily="34" charset="-79"/>
              </a:rPr>
              <a:t>ואחימלך</a:t>
            </a:r>
            <a:r>
              <a:rPr lang="he-IL" sz="2800" b="1" u="sng" dirty="0" smtClean="0">
                <a:solidFill>
                  <a:srgbClr val="C00000"/>
                </a:solidFill>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היו כהן גדול </a:t>
            </a:r>
            <a:r>
              <a:rPr lang="he-IL" sz="2800" dirty="0" err="1" smtClean="0">
                <a:latin typeface="David" panose="020E0502060401010101" pitchFamily="34" charset="-79"/>
                <a:cs typeface="David" panose="020E0502060401010101" pitchFamily="34" charset="-79"/>
              </a:rPr>
              <a:t>וסגנו</a:t>
            </a:r>
            <a:r>
              <a:rPr lang="he-IL" sz="2800" dirty="0" smtClean="0">
                <a:latin typeface="David" panose="020E0502060401010101" pitchFamily="34" charset="-79"/>
                <a:cs typeface="David" panose="020E0502060401010101" pitchFamily="34" charset="-79"/>
              </a:rPr>
              <a:t>.</a:t>
            </a:r>
          </a:p>
          <a:p>
            <a:r>
              <a:rPr lang="he-IL" sz="2800" b="1" u="sng" dirty="0" smtClean="0">
                <a:solidFill>
                  <a:srgbClr val="C00000"/>
                </a:solidFill>
                <a:latin typeface="David" panose="020E0502060401010101" pitchFamily="34" charset="-79"/>
                <a:cs typeface="David" panose="020E0502060401010101" pitchFamily="34" charset="-79"/>
              </a:rPr>
              <a:t>שריה-</a:t>
            </a:r>
            <a:r>
              <a:rPr lang="he-IL" sz="2800" dirty="0" smtClean="0">
                <a:latin typeface="David" panose="020E0502060401010101" pitchFamily="34" charset="-79"/>
                <a:cs typeface="David" panose="020E0502060401010101" pitchFamily="34" charset="-79"/>
              </a:rPr>
              <a:t> היה הסופר והרושם של המלך.</a:t>
            </a:r>
          </a:p>
          <a:p>
            <a:r>
              <a:rPr lang="he-IL" sz="2800" b="1" u="sng" dirty="0" smtClean="0">
                <a:solidFill>
                  <a:srgbClr val="C00000"/>
                </a:solidFill>
                <a:latin typeface="David" panose="020E0502060401010101" pitchFamily="34" charset="-79"/>
                <a:cs typeface="David" panose="020E0502060401010101" pitchFamily="34" charset="-79"/>
              </a:rPr>
              <a:t>בניהו בן יהוידע- </a:t>
            </a:r>
            <a:r>
              <a:rPr lang="he-IL" sz="2800" dirty="0" smtClean="0">
                <a:latin typeface="David" panose="020E0502060401010101" pitchFamily="34" charset="-79"/>
                <a:cs typeface="David" panose="020E0502060401010101" pitchFamily="34" charset="-79"/>
              </a:rPr>
              <a:t>היה ממונה הקשתים והקלעים המובחרים בצבא דוד. וכן על הסנהדרין.</a:t>
            </a:r>
          </a:p>
          <a:p>
            <a:r>
              <a:rPr lang="he-IL" sz="2800" b="1" u="sng" dirty="0" smtClean="0">
                <a:solidFill>
                  <a:srgbClr val="C00000"/>
                </a:solidFill>
                <a:latin typeface="David" panose="020E0502060401010101" pitchFamily="34" charset="-79"/>
                <a:cs typeface="David" panose="020E0502060401010101" pitchFamily="34" charset="-79"/>
              </a:rPr>
              <a:t>ובני דוד- </a:t>
            </a:r>
            <a:r>
              <a:rPr lang="he-IL" sz="2800" dirty="0" smtClean="0">
                <a:latin typeface="David" panose="020E0502060401010101" pitchFamily="34" charset="-79"/>
                <a:cs typeface="David" panose="020E0502060401010101" pitchFamily="34" charset="-79"/>
              </a:rPr>
              <a:t>היו שרים גדולים, ויושבים ראשונה לפני המלך.</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7113319" y="204389"/>
            <a:ext cx="4797632" cy="3539430"/>
          </a:xfrm>
          <a:prstGeom prst="rect">
            <a:avLst/>
          </a:prstGeom>
          <a:solidFill>
            <a:schemeClr val="accent4">
              <a:lumMod val="40000"/>
              <a:lumOff val="60000"/>
            </a:schemeClr>
          </a:solidFill>
        </p:spPr>
        <p:txBody>
          <a:bodyPr wrap="square">
            <a:spAutoFit/>
          </a:bodyPr>
          <a:lstStyle/>
          <a:p>
            <a:r>
              <a:rPr lang="he-IL" sz="3200" b="1"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וְיוֹאָב בֶּן-צְרוּיָה</a:t>
            </a:r>
            <a:r>
              <a:rPr lang="he-IL" sz="3200" dirty="0" smtClean="0">
                <a:latin typeface="David" panose="020E0502060401010101" pitchFamily="34" charset="-79"/>
                <a:cs typeface="David" panose="020E0502060401010101" pitchFamily="34" charset="-79"/>
              </a:rPr>
              <a:t>, עַל-הַצָּבָא; </a:t>
            </a:r>
            <a:r>
              <a:rPr lang="he-IL" sz="3200" b="1" dirty="0" smtClean="0">
                <a:latin typeface="David" panose="020E0502060401010101" pitchFamily="34" charset="-79"/>
                <a:cs typeface="David" panose="020E0502060401010101" pitchFamily="34" charset="-79"/>
              </a:rPr>
              <a:t>וִיהוֹשָׁפָט </a:t>
            </a:r>
            <a:r>
              <a:rPr lang="he-IL" sz="3200" b="1" dirty="0" err="1" smtClean="0">
                <a:latin typeface="David" panose="020E0502060401010101" pitchFamily="34" charset="-79"/>
                <a:cs typeface="David" panose="020E0502060401010101" pitchFamily="34" charset="-79"/>
              </a:rPr>
              <a:t>בֶּן-אֲחִילוּד</a:t>
            </a:r>
            <a:r>
              <a:rPr lang="he-IL" sz="3200" dirty="0" smtClean="0">
                <a:latin typeface="David" panose="020E0502060401010101" pitchFamily="34" charset="-79"/>
                <a:cs typeface="David" panose="020E0502060401010101" pitchFamily="34" charset="-79"/>
              </a:rPr>
              <a:t>, מַזְכִּיר.  </a:t>
            </a:r>
          </a:p>
          <a:p>
            <a:r>
              <a:rPr lang="he-IL" sz="3200" b="1"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וְצָדוֹק בֶּן-אֲחִיטוּב </a:t>
            </a:r>
            <a:r>
              <a:rPr lang="he-IL" sz="3200" b="1" dirty="0" err="1" smtClean="0">
                <a:latin typeface="David" panose="020E0502060401010101" pitchFamily="34" charset="-79"/>
                <a:cs typeface="David" panose="020E0502060401010101" pitchFamily="34" charset="-79"/>
              </a:rPr>
              <a:t>וַאֲחִימֶלֶך</a:t>
            </a:r>
            <a:r>
              <a:rPr lang="he-IL" sz="3200" b="1" dirty="0" smtClean="0">
                <a:latin typeface="David" panose="020E0502060401010101" pitchFamily="34" charset="-79"/>
                <a:cs typeface="David" panose="020E0502060401010101" pitchFamily="34" charset="-79"/>
              </a:rPr>
              <a:t>ְ בֶּן-אֶבְיָתָר</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כֹּהֲנִים</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וּשְׂרָיָה</a:t>
            </a:r>
            <a:r>
              <a:rPr lang="he-IL" sz="3200" dirty="0" smtClean="0">
                <a:latin typeface="David" panose="020E0502060401010101" pitchFamily="34" charset="-79"/>
                <a:cs typeface="David" panose="020E0502060401010101" pitchFamily="34" charset="-79"/>
              </a:rPr>
              <a:t>, סוֹפֵר.  </a:t>
            </a:r>
          </a:p>
          <a:p>
            <a:r>
              <a:rPr lang="he-IL" sz="3200" b="1" dirty="0" err="1" smtClean="0">
                <a:latin typeface="David" panose="020E0502060401010101" pitchFamily="34" charset="-79"/>
                <a:cs typeface="David" panose="020E0502060401010101" pitchFamily="34" charset="-79"/>
              </a:rPr>
              <a:t>יח</a:t>
            </a:r>
            <a:r>
              <a:rPr lang="he-IL" sz="3200" b="1" dirty="0" smtClean="0">
                <a:latin typeface="David" panose="020E0502060401010101" pitchFamily="34" charset="-79"/>
                <a:cs typeface="David" panose="020E0502060401010101" pitchFamily="34" charset="-79"/>
              </a:rPr>
              <a:t> וּבְנָיָהוּ, בֶּן-יְהוֹיָדָע, </a:t>
            </a:r>
            <a:r>
              <a:rPr lang="he-IL" sz="3200" dirty="0" smtClean="0">
                <a:latin typeface="David" panose="020E0502060401010101" pitchFamily="34" charset="-79"/>
                <a:cs typeface="David" panose="020E0502060401010101" pitchFamily="34" charset="-79"/>
              </a:rPr>
              <a:t>וְהַכְּרֵתִי, וְהַפְּלֵתִי; </a:t>
            </a:r>
            <a:r>
              <a:rPr lang="he-IL" sz="3200" b="1" dirty="0" smtClean="0">
                <a:latin typeface="David" panose="020E0502060401010101" pitchFamily="34" charset="-79"/>
                <a:cs typeface="David" panose="020E0502060401010101" pitchFamily="34" charset="-79"/>
              </a:rPr>
              <a:t>וּבְנֵי דָוִד</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כֹּהֲנִים</a:t>
            </a:r>
            <a:r>
              <a:rPr lang="he-IL" sz="3200" dirty="0" smtClean="0">
                <a:latin typeface="David" panose="020E0502060401010101" pitchFamily="34" charset="-79"/>
                <a:cs typeface="David" panose="020E0502060401010101" pitchFamily="34" charset="-79"/>
              </a:rPr>
              <a:t> הָיו</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10482201" y="3877416"/>
            <a:ext cx="1428750" cy="2879644"/>
          </a:xfrm>
          <a:prstGeom prst="rect">
            <a:avLst/>
          </a:prstGeom>
        </p:spPr>
      </p:pic>
      <p:pic>
        <p:nvPicPr>
          <p:cNvPr id="5" name="תמונה 4"/>
          <p:cNvPicPr>
            <a:picLocks noChangeAspect="1"/>
          </p:cNvPicPr>
          <p:nvPr/>
        </p:nvPicPr>
        <p:blipFill>
          <a:blip r:embed="rId3"/>
          <a:stretch>
            <a:fillRect/>
          </a:stretch>
        </p:blipFill>
        <p:spPr>
          <a:xfrm>
            <a:off x="8209498" y="4212338"/>
            <a:ext cx="2066925" cy="2209800"/>
          </a:xfrm>
          <a:prstGeom prst="rect">
            <a:avLst/>
          </a:prstGeom>
        </p:spPr>
      </p:pic>
      <p:cxnSp>
        <p:nvCxnSpPr>
          <p:cNvPr id="9" name="מחבר חץ ישר 8"/>
          <p:cNvCxnSpPr/>
          <p:nvPr/>
        </p:nvCxnSpPr>
        <p:spPr>
          <a:xfrm>
            <a:off x="6578930" y="3877416"/>
            <a:ext cx="4203865" cy="23144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מחבר חץ ישר 9"/>
          <p:cNvCxnSpPr/>
          <p:nvPr/>
        </p:nvCxnSpPr>
        <p:spPr>
          <a:xfrm>
            <a:off x="5698176" y="4374200"/>
            <a:ext cx="2982686" cy="18592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12" name="תמונה 11"/>
          <p:cNvPicPr>
            <a:picLocks noChangeAspect="1"/>
          </p:cNvPicPr>
          <p:nvPr/>
        </p:nvPicPr>
        <p:blipFill>
          <a:blip r:embed="rId4"/>
          <a:stretch>
            <a:fillRect/>
          </a:stretch>
        </p:blipFill>
        <p:spPr>
          <a:xfrm>
            <a:off x="6613688" y="4909210"/>
            <a:ext cx="1710915" cy="1847850"/>
          </a:xfrm>
          <a:prstGeom prst="rect">
            <a:avLst/>
          </a:prstGeom>
        </p:spPr>
      </p:pic>
      <p:cxnSp>
        <p:nvCxnSpPr>
          <p:cNvPr id="13" name="מחבר חץ ישר 12"/>
          <p:cNvCxnSpPr/>
          <p:nvPr/>
        </p:nvCxnSpPr>
        <p:spPr>
          <a:xfrm>
            <a:off x="5122345" y="938396"/>
            <a:ext cx="2025733" cy="42836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06120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ircle(in)">
                                      <p:cBhvr>
                                        <p:cTn id="27" dur="2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circle(in)">
                                      <p:cBhvr>
                                        <p:cTn id="32" dur="2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circle(in)">
                                      <p:cBhvr>
                                        <p:cTn id="37" dur="2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barn(inVertical)">
                                      <p:cBhvr>
                                        <p:cTn id="54" dur="5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circle(in)">
                                      <p:cBhvr>
                                        <p:cTn id="65" dur="20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nodeType="click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randombar(horizontal)">
                                      <p:cBhvr>
                                        <p:cTn id="7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01984" y="0"/>
            <a:ext cx="8051469" cy="6678751"/>
          </a:xfrm>
          <a:prstGeom prst="rect">
            <a:avLst/>
          </a:prstGeom>
          <a:solidFill>
            <a:schemeClr val="accent6">
              <a:lumMod val="60000"/>
              <a:lumOff val="40000"/>
            </a:schemeClr>
          </a:solidFill>
          <a:ln w="38100">
            <a:solidFill>
              <a:schemeClr val="tx1"/>
            </a:solidFill>
          </a:ln>
        </p:spPr>
        <p:txBody>
          <a:bodyPr wrap="square" rtlCol="1">
            <a:spAutoFit/>
          </a:bodyPr>
          <a:lstStyle/>
          <a:p>
            <a:r>
              <a:rPr lang="he-IL" sz="4000" b="1" u="sng" dirty="0" smtClean="0">
                <a:solidFill>
                  <a:srgbClr val="C00000"/>
                </a:solidFill>
                <a:latin typeface="David" panose="020E0502060401010101" pitchFamily="34" charset="-79"/>
                <a:cs typeface="David" panose="020E0502060401010101" pitchFamily="34" charset="-79"/>
              </a:rPr>
              <a:t>לסכום הפרק: </a:t>
            </a:r>
          </a:p>
          <a:p>
            <a:r>
              <a:rPr lang="he-IL" sz="2800" dirty="0" smtClean="0">
                <a:latin typeface="David" panose="020E0502060401010101" pitchFamily="34" charset="-79"/>
                <a:cs typeface="David" panose="020E0502060401010101" pitchFamily="34" charset="-79"/>
              </a:rPr>
              <a:t>דוד יוצא למלחמה מול הפלישתים ומכניע אותם. ממואב הוא ממית שני שליש, והשליש שנותר בחיים היו לו לעבדים. דוד המשיך להכות גם את צובה. וארם דמשק באים לעזרת צובה ודוד מכה גם אותם.</a:t>
            </a:r>
          </a:p>
          <a:p>
            <a:r>
              <a:rPr lang="he-IL" sz="2800" dirty="0" err="1" smtClean="0">
                <a:latin typeface="David" panose="020E0502060401010101" pitchFamily="34" charset="-79"/>
                <a:cs typeface="David" panose="020E0502060401010101" pitchFamily="34" charset="-79"/>
              </a:rPr>
              <a:t>תועי</a:t>
            </a:r>
            <a:r>
              <a:rPr lang="he-IL" sz="2800" dirty="0" smtClean="0">
                <a:latin typeface="David" panose="020E0502060401010101" pitchFamily="34" charset="-79"/>
                <a:cs typeface="David" panose="020E0502060401010101" pitchFamily="34" charset="-79"/>
              </a:rPr>
              <a:t> מלך חמת שמע שדוד הכה את כל חיל </a:t>
            </a:r>
            <a:r>
              <a:rPr lang="he-IL" sz="2800" dirty="0" err="1" smtClean="0">
                <a:latin typeface="David" panose="020E0502060401010101" pitchFamily="34" charset="-79"/>
                <a:cs typeface="David" panose="020E0502060401010101" pitchFamily="34" charset="-79"/>
              </a:rPr>
              <a:t>הדדעזר</a:t>
            </a:r>
            <a:r>
              <a:rPr lang="he-IL" sz="2800" dirty="0" smtClean="0">
                <a:latin typeface="David" panose="020E0502060401010101" pitchFamily="34" charset="-79"/>
                <a:cs typeface="David" panose="020E0502060401010101" pitchFamily="34" charset="-79"/>
              </a:rPr>
              <a:t>, הוא שולח לדוד מתנות  רבות ע"י בנו יורם. ודוד הקדיש את כל המתנות קודש לה' יחד עם השלל שלקח משאר העמים. </a:t>
            </a:r>
          </a:p>
          <a:p>
            <a:r>
              <a:rPr lang="he-IL" sz="2800" dirty="0" smtClean="0">
                <a:latin typeface="David" panose="020E0502060401010101" pitchFamily="34" charset="-79"/>
                <a:cs typeface="David" panose="020E0502060401010101" pitchFamily="34" charset="-79"/>
              </a:rPr>
              <a:t>דוד היה עושה משפט וצדקה לכל עמו.. ולבסוף בעלי התפקידים אצל דוד. </a:t>
            </a:r>
          </a:p>
          <a:p>
            <a:r>
              <a:rPr lang="he-IL" sz="2800" u="sng" dirty="0" smtClean="0">
                <a:latin typeface="David" panose="020E0502060401010101" pitchFamily="34" charset="-79"/>
                <a:cs typeface="David" panose="020E0502060401010101" pitchFamily="34" charset="-79"/>
              </a:rPr>
              <a:t>סימן לזכור את הפרק: פרק </a:t>
            </a:r>
            <a:r>
              <a:rPr lang="he-IL" sz="3600" b="1" u="sng" dirty="0" smtClean="0">
                <a:latin typeface="David" panose="020E0502060401010101" pitchFamily="34" charset="-79"/>
                <a:cs typeface="David" panose="020E0502060401010101" pitchFamily="34" charset="-79"/>
              </a:rPr>
              <a:t>ח</a:t>
            </a:r>
            <a:r>
              <a:rPr lang="he-IL" sz="2800" u="sng" dirty="0" smtClean="0">
                <a:latin typeface="David" panose="020E0502060401010101" pitchFamily="34" charset="-79"/>
                <a:cs typeface="David" panose="020E0502060401010101" pitchFamily="34" charset="-79"/>
              </a:rPr>
              <a:t>': </a:t>
            </a:r>
          </a:p>
          <a:p>
            <a:r>
              <a:rPr lang="he-IL" sz="4000" b="1" dirty="0" err="1" smtClean="0">
                <a:latin typeface="David" panose="020E0502060401010101" pitchFamily="34" charset="-79"/>
                <a:cs typeface="David" panose="020E0502060401010101" pitchFamily="34" charset="-79"/>
              </a:rPr>
              <a:t>ח</a:t>
            </a:r>
            <a:r>
              <a:rPr lang="he-IL" sz="2800" dirty="0" err="1" smtClean="0">
                <a:latin typeface="David" panose="020E0502060401010101" pitchFamily="34" charset="-79"/>
                <a:cs typeface="David" panose="020E0502060401010101" pitchFamily="34" charset="-79"/>
              </a:rPr>
              <a:t>סול</a:t>
            </a:r>
            <a:r>
              <a:rPr lang="he-IL" sz="2800" dirty="0" smtClean="0">
                <a:latin typeface="David" panose="020E0502060401010101" pitchFamily="34" charset="-79"/>
                <a:cs typeface="David" panose="020E0502060401010101" pitchFamily="34" charset="-79"/>
              </a:rPr>
              <a:t>, </a:t>
            </a:r>
            <a:r>
              <a:rPr lang="he-IL" sz="4000" b="1" dirty="0" smtClean="0">
                <a:latin typeface="David" panose="020E0502060401010101" pitchFamily="34" charset="-79"/>
                <a:cs typeface="David" panose="020E0502060401010101" pitchFamily="34" charset="-79"/>
              </a:rPr>
              <a:t>ח</a:t>
            </a:r>
            <a:r>
              <a:rPr lang="he-IL" sz="2800" dirty="0" smtClean="0">
                <a:latin typeface="David" panose="020E0502060401010101" pitchFamily="34" charset="-79"/>
                <a:cs typeface="David" panose="020E0502060401010101" pitchFamily="34" charset="-79"/>
              </a:rPr>
              <a:t>בל- דוד מחסל את מואב ומודד אותם בחבל..</a:t>
            </a:r>
          </a:p>
          <a:p>
            <a:r>
              <a:rPr lang="he-IL" sz="3600" b="1" dirty="0" smtClean="0">
                <a:latin typeface="David" panose="020E0502060401010101" pitchFamily="34" charset="-79"/>
                <a:cs typeface="David" panose="020E0502060401010101" pitchFamily="34" charset="-79"/>
              </a:rPr>
              <a:t>ח</a:t>
            </a:r>
            <a:r>
              <a:rPr lang="he-IL" sz="2800" dirty="0" smtClean="0">
                <a:latin typeface="David" panose="020E0502060401010101" pitchFamily="34" charset="-79"/>
                <a:cs typeface="David" panose="020E0502060401010101" pitchFamily="34" charset="-79"/>
              </a:rPr>
              <a:t>רם- דוד נלחם בכל העמים מואב וארם ואדום ואת כל שללם מקדיש חרם לה'.</a:t>
            </a:r>
            <a:endParaRPr lang="he-IL" sz="28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9778" b="89778" l="889" r="96000"/>
                    </a14:imgEffect>
                  </a14:imgLayer>
                </a14:imgProps>
              </a:ext>
            </a:extLst>
          </a:blip>
          <a:stretch>
            <a:fillRect/>
          </a:stretch>
        </p:blipFill>
        <p:spPr>
          <a:xfrm>
            <a:off x="358022" y="-83128"/>
            <a:ext cx="3688092" cy="3688092"/>
          </a:xfrm>
          <a:prstGeom prst="rect">
            <a:avLst/>
          </a:prstGeom>
        </p:spPr>
      </p:pic>
      <p:pic>
        <p:nvPicPr>
          <p:cNvPr id="3" name="תמונה 2"/>
          <p:cNvPicPr>
            <a:picLocks noChangeAspect="1"/>
          </p:cNvPicPr>
          <p:nvPr/>
        </p:nvPicPr>
        <p:blipFill>
          <a:blip r:embed="rId4"/>
          <a:stretch>
            <a:fillRect/>
          </a:stretch>
        </p:blipFill>
        <p:spPr>
          <a:xfrm>
            <a:off x="-66923" y="3241344"/>
            <a:ext cx="4068907" cy="3047753"/>
          </a:xfrm>
          <a:prstGeom prst="rect">
            <a:avLst/>
          </a:prstGeom>
          <a:scene3d>
            <a:camera prst="perspectiveHeroicExtremeLeftFacing"/>
            <a:lightRig rig="threePt" dir="t"/>
          </a:scene3d>
        </p:spPr>
      </p:pic>
    </p:spTree>
    <p:extLst>
      <p:ext uri="{BB962C8B-B14F-4D97-AF65-F5344CB8AC3E}">
        <p14:creationId xmlns:p14="http://schemas.microsoft.com/office/powerpoint/2010/main" val="29149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anim calcmode="lin" valueType="num">
                                      <p:cBhvr>
                                        <p:cTn id="2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1000"/>
                                        <p:tgtEl>
                                          <p:spTgt spid="4">
                                            <p:txEl>
                                              <p:pRg st="5" end="5"/>
                                            </p:txEl>
                                          </p:spTgt>
                                        </p:tgtEl>
                                      </p:cBhvr>
                                    </p:animEffect>
                                    <p:anim calcmode="lin" valueType="num">
                                      <p:cBhvr>
                                        <p:cTn id="3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1000"/>
                                        <p:tgtEl>
                                          <p:spTgt spid="4">
                                            <p:txEl>
                                              <p:pRg st="6" end="6"/>
                                            </p:txEl>
                                          </p:spTgt>
                                        </p:tgtEl>
                                      </p:cBhvr>
                                    </p:animEffect>
                                    <p:anim calcmode="lin" valueType="num">
                                      <p:cBhvr>
                                        <p:cTn id="3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down)">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1009403" y="266596"/>
            <a:ext cx="10711542" cy="6186309"/>
          </a:xfrm>
          <a:prstGeom prst="rect">
            <a:avLst/>
          </a:prstGeom>
          <a:solidFill>
            <a:schemeClr val="accent1">
              <a:lumMod val="40000"/>
              <a:lumOff val="60000"/>
            </a:schemeClr>
          </a:solidFill>
        </p:spPr>
        <p:txBody>
          <a:bodyPr wrap="square">
            <a:spAutoFit/>
          </a:bodyPr>
          <a:lstStyle/>
          <a:p>
            <a:pPr marL="342900" lvl="0" indent="-342900">
              <a:lnSpc>
                <a:spcPct val="150000"/>
              </a:lnSpc>
              <a:buSzPts val="1400"/>
              <a:buFont typeface="+mj-lt"/>
              <a:buAutoNum type="arabicPeriod"/>
              <a:tabLst>
                <a:tab pos="1129030" algn="l"/>
              </a:tabLst>
            </a:pPr>
            <a:r>
              <a:rPr lang="he-IL" sz="2400" dirty="0">
                <a:latin typeface="Times New Roman" panose="02020603050405020304" pitchFamily="18" charset="0"/>
                <a:ea typeface="Times New Roman" panose="02020603050405020304" pitchFamily="18" charset="0"/>
              </a:rPr>
              <a:t>מה עשה דוד למואב? ומדוע? ___________________________________________________</a:t>
            </a:r>
            <a:endParaRPr lang="en-US" sz="2400" dirty="0">
              <a:latin typeface="Times New Roman" panose="02020603050405020304" pitchFamily="18" charset="0"/>
              <a:ea typeface="Times New Roman" panose="02020603050405020304" pitchFamily="18" charset="0"/>
            </a:endParaRPr>
          </a:p>
          <a:p>
            <a:pPr marL="342900" lvl="0" indent="-342900">
              <a:lnSpc>
                <a:spcPct val="150000"/>
              </a:lnSpc>
              <a:buSzPts val="1400"/>
              <a:buFont typeface="+mj-lt"/>
              <a:buAutoNum type="arabicPeriod"/>
              <a:tabLst>
                <a:tab pos="1129030" algn="l"/>
              </a:tabLst>
            </a:pPr>
            <a:r>
              <a:rPr lang="he-IL" sz="2400" dirty="0">
                <a:latin typeface="Times New Roman" panose="02020603050405020304" pitchFamily="18" charset="0"/>
                <a:ea typeface="Times New Roman" panose="02020603050405020304" pitchFamily="18" charset="0"/>
              </a:rPr>
              <a:t>מה עשה דוד לצבא </a:t>
            </a:r>
            <a:r>
              <a:rPr lang="he-IL" sz="2400" dirty="0" err="1">
                <a:latin typeface="Times New Roman" panose="02020603050405020304" pitchFamily="18" charset="0"/>
                <a:ea typeface="Times New Roman" panose="02020603050405020304" pitchFamily="18" charset="0"/>
              </a:rPr>
              <a:t>הדדעזר</a:t>
            </a:r>
            <a:r>
              <a:rPr lang="he-IL" sz="2400" dirty="0">
                <a:latin typeface="Times New Roman" panose="02020603050405020304" pitchFamily="18" charset="0"/>
                <a:ea typeface="Times New Roman" panose="02020603050405020304" pitchFamily="18" charset="0"/>
              </a:rPr>
              <a:t> מלך צובה? ___________________________________________________</a:t>
            </a:r>
            <a:endParaRPr lang="en-US" sz="2400" dirty="0">
              <a:latin typeface="Times New Roman" panose="02020603050405020304" pitchFamily="18" charset="0"/>
              <a:ea typeface="Times New Roman" panose="02020603050405020304" pitchFamily="18" charset="0"/>
            </a:endParaRPr>
          </a:p>
          <a:p>
            <a:pPr marL="342900" lvl="0" indent="-342900">
              <a:lnSpc>
                <a:spcPct val="150000"/>
              </a:lnSpc>
              <a:buSzPts val="1400"/>
              <a:buFont typeface="+mj-lt"/>
              <a:buAutoNum type="arabicPeriod"/>
              <a:tabLst>
                <a:tab pos="1129030" algn="l"/>
              </a:tabLst>
            </a:pPr>
            <a:r>
              <a:rPr lang="he-IL" sz="2400" dirty="0">
                <a:latin typeface="Times New Roman" panose="02020603050405020304" pitchFamily="18" charset="0"/>
                <a:ea typeface="Times New Roman" panose="02020603050405020304" pitchFamily="18" charset="0"/>
              </a:rPr>
              <a:t>איזה שלל לקח דוד </a:t>
            </a:r>
            <a:r>
              <a:rPr lang="he-IL" sz="2400" dirty="0" err="1">
                <a:latin typeface="Times New Roman" panose="02020603050405020304" pitchFamily="18" charset="0"/>
                <a:ea typeface="Times New Roman" panose="02020603050405020304" pitchFamily="18" charset="0"/>
              </a:rPr>
              <a:t>מהדדעזר</a:t>
            </a:r>
            <a:r>
              <a:rPr lang="he-IL" sz="2400" dirty="0">
                <a:latin typeface="Times New Roman" panose="02020603050405020304" pitchFamily="18" charset="0"/>
                <a:ea typeface="Times New Roman" panose="02020603050405020304" pitchFamily="18" charset="0"/>
              </a:rPr>
              <a:t> מלך צובה? ___________________________________________________</a:t>
            </a:r>
            <a:endParaRPr lang="en-US" sz="2400" dirty="0">
              <a:latin typeface="Times New Roman" panose="02020603050405020304" pitchFamily="18" charset="0"/>
              <a:ea typeface="Times New Roman" panose="02020603050405020304" pitchFamily="18" charset="0"/>
            </a:endParaRPr>
          </a:p>
          <a:p>
            <a:pPr marL="342900" lvl="0" indent="-342900">
              <a:lnSpc>
                <a:spcPct val="150000"/>
              </a:lnSpc>
              <a:buSzPts val="1400"/>
              <a:buFont typeface="+mj-lt"/>
              <a:buAutoNum type="arabicPeriod"/>
              <a:tabLst>
                <a:tab pos="1129030" algn="l"/>
              </a:tabLst>
            </a:pPr>
            <a:r>
              <a:rPr lang="he-IL" sz="2400" dirty="0">
                <a:latin typeface="Times New Roman" panose="02020603050405020304" pitchFamily="18" charset="0"/>
                <a:ea typeface="Times New Roman" panose="02020603050405020304" pitchFamily="18" charset="0"/>
              </a:rPr>
              <a:t>מי ברך את דוד על נצחונו את </a:t>
            </a:r>
            <a:r>
              <a:rPr lang="he-IL" sz="2400" dirty="0" err="1">
                <a:latin typeface="Times New Roman" panose="02020603050405020304" pitchFamily="18" charset="0"/>
                <a:ea typeface="Times New Roman" panose="02020603050405020304" pitchFamily="18" charset="0"/>
              </a:rPr>
              <a:t>הדדעזר</a:t>
            </a:r>
            <a:r>
              <a:rPr lang="he-IL" sz="2400" dirty="0">
                <a:latin typeface="Times New Roman" panose="02020603050405020304" pitchFamily="18" charset="0"/>
                <a:ea typeface="Times New Roman" panose="02020603050405020304" pitchFamily="18" charset="0"/>
              </a:rPr>
              <a:t>? __________________________________</a:t>
            </a:r>
            <a:endParaRPr lang="en-US" sz="2400" dirty="0">
              <a:latin typeface="Times New Roman" panose="02020603050405020304" pitchFamily="18" charset="0"/>
              <a:ea typeface="Times New Roman" panose="02020603050405020304" pitchFamily="18" charset="0"/>
            </a:endParaRPr>
          </a:p>
          <a:p>
            <a:pPr marL="342900" lvl="0" indent="-342900">
              <a:lnSpc>
                <a:spcPct val="150000"/>
              </a:lnSpc>
              <a:buSzPts val="1400"/>
              <a:buFont typeface="+mj-lt"/>
              <a:buAutoNum type="arabicPeriod"/>
              <a:tabLst>
                <a:tab pos="1129030" algn="l"/>
              </a:tabLst>
            </a:pPr>
            <a:r>
              <a:rPr lang="he-IL" sz="2400" dirty="0">
                <a:latin typeface="Times New Roman" panose="02020603050405020304" pitchFamily="18" charset="0"/>
                <a:ea typeface="Times New Roman" panose="02020603050405020304" pitchFamily="18" charset="0"/>
              </a:rPr>
              <a:t>מה עושה דוד ברכוש ובשלל שהוא מקבל או לוקח מהמלחמות? __________________________________</a:t>
            </a:r>
            <a:endParaRPr lang="en-US" sz="2400" dirty="0">
              <a:latin typeface="Times New Roman" panose="02020603050405020304" pitchFamily="18" charset="0"/>
              <a:ea typeface="Times New Roman" panose="02020603050405020304" pitchFamily="18" charset="0"/>
            </a:endParaRPr>
          </a:p>
          <a:p>
            <a:pPr marL="342900" lvl="0" indent="-342900">
              <a:lnSpc>
                <a:spcPct val="150000"/>
              </a:lnSpc>
              <a:buSzPts val="1400"/>
              <a:buFont typeface="+mj-lt"/>
              <a:buAutoNum type="arabicPeriod"/>
              <a:tabLst>
                <a:tab pos="1129030" algn="l"/>
              </a:tabLst>
            </a:pPr>
            <a:r>
              <a:rPr lang="he-IL" sz="2400" dirty="0">
                <a:latin typeface="Times New Roman" panose="02020603050405020304" pitchFamily="18" charset="0"/>
                <a:ea typeface="Times New Roman" panose="02020603050405020304" pitchFamily="18" charset="0"/>
              </a:rPr>
              <a:t>מי היו הכרתי והפלתי? __________________________________ </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8364681"/>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4816</TotalTime>
  <Words>1405</Words>
  <Application>Microsoft Office PowerPoint</Application>
  <PresentationFormat>מסך רחב</PresentationFormat>
  <Paragraphs>68</Paragraphs>
  <Slides>12</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12</vt:i4>
      </vt:variant>
    </vt:vector>
  </HeadingPairs>
  <TitlesOfParts>
    <vt:vector size="18"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46</cp:revision>
  <dcterms:created xsi:type="dcterms:W3CDTF">2024-01-01T10:10:17Z</dcterms:created>
  <dcterms:modified xsi:type="dcterms:W3CDTF">2024-01-04T18:26:51Z</dcterms:modified>
</cp:coreProperties>
</file>