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18"/>
  </p:notes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59"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71"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8E16727-7F82-49C9-A04B-BBAFF08D654D}" type="datetimeFigureOut">
              <a:rPr lang="he-IL" smtClean="0"/>
              <a:t>י"ג/טבת/תשפ"ד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1187E80-E9B1-49C4-88ED-3BBE4D453B05}" type="slidenum">
              <a:rPr lang="he-IL" smtClean="0"/>
              <a:t>‹#›</a:t>
            </a:fld>
            <a:endParaRPr lang="he-IL"/>
          </a:p>
        </p:txBody>
      </p:sp>
    </p:spTree>
    <p:extLst>
      <p:ext uri="{BB962C8B-B14F-4D97-AF65-F5344CB8AC3E}">
        <p14:creationId xmlns:p14="http://schemas.microsoft.com/office/powerpoint/2010/main" val="9366124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r">
              <a:defRPr sz="48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r">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12/25/2023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Content Placeholder 3"/>
          <p:cNvSpPr>
            <a:spLocks noGrp="1"/>
          </p:cNvSpPr>
          <p:nvPr>
            <p:ph sz="half" idx="2"/>
          </p:nvPr>
        </p:nvSpPr>
        <p:spPr>
          <a:xfrm>
            <a:off x="1141410" y="3073397"/>
            <a:ext cx="4878391" cy="2717801"/>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Content Placeholder 5"/>
          <p:cNvSpPr>
            <a:spLocks noGrp="1"/>
          </p:cNvSpPr>
          <p:nvPr>
            <p:ph sz="quarter" idx="4"/>
          </p:nvPr>
        </p:nvSpPr>
        <p:spPr>
          <a:xfrm>
            <a:off x="6172200" y="3073397"/>
            <a:ext cx="4875210" cy="2717801"/>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he-IL" smtClean="0"/>
              <a:t>לחץ על הסמל כדי להוסיף תמונה</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he-IL" smtClean="0"/>
              <a:t>לחץ כדי לערוך סגנון כותרת של תבנית בסיס</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he-IL" smtClean="0"/>
              <a:t>לחץ כדי לערוך סגנון כותרת של תבנית בסיס</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12/25/2023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he-IL" smtClean="0"/>
              <a:t>לחץ כדי לערוך סגנון כותרת של תבנית בסיס</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12/25/2023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12/25/2023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r">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1"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r" defTabSz="914400" rtl="1"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r" defTabSz="914400" rtl="1"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2"/>
          <a:stretch>
            <a:fillRect/>
          </a:stretch>
        </p:blipFill>
        <p:spPr>
          <a:xfrm>
            <a:off x="131829" y="72875"/>
            <a:ext cx="11957251" cy="6696060"/>
          </a:xfrm>
          <a:prstGeom prst="rect">
            <a:avLst/>
          </a:prstGeom>
        </p:spPr>
      </p:pic>
      <p:sp>
        <p:nvSpPr>
          <p:cNvPr id="5" name="TextBox 4"/>
          <p:cNvSpPr txBox="1"/>
          <p:nvPr/>
        </p:nvSpPr>
        <p:spPr>
          <a:xfrm>
            <a:off x="4524499" y="5913911"/>
            <a:ext cx="3170711" cy="646331"/>
          </a:xfrm>
          <a:prstGeom prst="rect">
            <a:avLst/>
          </a:prstGeom>
          <a:blipFill>
            <a:blip r:embed="rId3"/>
            <a:tile tx="0" ty="0" sx="100000" sy="100000" flip="none" algn="tl"/>
          </a:blipFill>
        </p:spPr>
        <p:txBody>
          <a:bodyPr wrap="square" rtlCol="1">
            <a:spAutoFit/>
          </a:bodyPr>
          <a:lstStyle/>
          <a:p>
            <a:pPr algn="r"/>
            <a:endParaRPr lang="he-IL" sz="36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56612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52" y="118752"/>
            <a:ext cx="5367648" cy="5878532"/>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dirty="0" smtClean="0">
                <a:solidFill>
                  <a:schemeClr val="bg1"/>
                </a:solidFill>
                <a:latin typeface="David" panose="020E0502060401010101" pitchFamily="34" charset="-79"/>
                <a:cs typeface="David" panose="020E0502060401010101" pitchFamily="34" charset="-79"/>
              </a:rPr>
              <a:t>תארו לכם את דוד המלך, יושב בירושלים, בארמונו המפואר. הוא ניצח את כל אויביו מסביב. כל הממלכה מנוהלת היטב, ואפילו כבר ארון ה' נמצא בירושלים. זהו אפשר לנוח רגל על רגל? או שחסר משהו משמעותי מאוד בירושלים?</a:t>
            </a:r>
          </a:p>
          <a:p>
            <a:pPr algn="r"/>
            <a:r>
              <a:rPr lang="he-IL" sz="3600" b="1" u="sng" dirty="0" smtClean="0">
                <a:solidFill>
                  <a:schemeClr val="bg1"/>
                </a:solidFill>
                <a:latin typeface="David" panose="020E0502060401010101" pitchFamily="34" charset="-79"/>
                <a:cs typeface="David" panose="020E0502060401010101" pitchFamily="34" charset="-79"/>
              </a:rPr>
              <a:t>נכון, בית המקדש! מרכזו של עולם "המקום אשר בחר ה' "</a:t>
            </a:r>
          </a:p>
          <a:p>
            <a:pPr algn="r"/>
            <a:r>
              <a:rPr lang="he-IL" sz="3600" b="1" dirty="0" smtClean="0">
                <a:solidFill>
                  <a:srgbClr val="7030A0"/>
                </a:solidFill>
                <a:latin typeface="David" panose="020E0502060401010101" pitchFamily="34" charset="-79"/>
                <a:cs typeface="David" panose="020E0502060401010101" pitchFamily="34" charset="-79"/>
              </a:rPr>
              <a:t>בפרק שלפנינו , נראה כי דוד רוצה מאד לבנות את בית המקדש:</a:t>
            </a:r>
            <a:endParaRPr lang="he-IL" sz="3600" b="1" dirty="0">
              <a:solidFill>
                <a:srgbClr val="7030A0"/>
              </a:solidFill>
              <a:latin typeface="David" panose="020E0502060401010101" pitchFamily="34" charset="-79"/>
              <a:cs typeface="David" panose="020E0502060401010101" pitchFamily="34" charset="-79"/>
            </a:endParaRPr>
          </a:p>
        </p:txBody>
      </p:sp>
      <p:sp>
        <p:nvSpPr>
          <p:cNvPr id="3" name="TextBox 2"/>
          <p:cNvSpPr txBox="1"/>
          <p:nvPr/>
        </p:nvSpPr>
        <p:spPr>
          <a:xfrm>
            <a:off x="7042068" y="118752"/>
            <a:ext cx="5021283" cy="6063198"/>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4400" b="1" u="sng" dirty="0" smtClean="0">
                <a:solidFill>
                  <a:srgbClr val="C00000"/>
                </a:solidFill>
                <a:latin typeface="David" panose="020E0502060401010101" pitchFamily="34" charset="-79"/>
                <a:cs typeface="David" panose="020E0502060401010101" pitchFamily="34" charset="-79"/>
              </a:rPr>
              <a:t>שמואל ב' פרק ז':</a:t>
            </a:r>
          </a:p>
          <a:p>
            <a:pPr algn="r"/>
            <a:r>
              <a:rPr lang="he-IL" sz="2800" dirty="0" smtClean="0">
                <a:solidFill>
                  <a:schemeClr val="bg1"/>
                </a:solidFill>
                <a:latin typeface="David" panose="020E0502060401010101" pitchFamily="34" charset="-79"/>
                <a:cs typeface="David" panose="020E0502060401010101" pitchFamily="34" charset="-79"/>
              </a:rPr>
              <a:t>הוזמנתם לחתונה מפוארת, נכנסתם לאולם, </a:t>
            </a:r>
            <a:r>
              <a:rPr lang="he-IL" sz="2800" dirty="0" err="1" smtClean="0">
                <a:solidFill>
                  <a:schemeClr val="bg1"/>
                </a:solidFill>
                <a:latin typeface="David" panose="020E0502060401010101" pitchFamily="34" charset="-79"/>
                <a:cs typeface="David" panose="020E0502060401010101" pitchFamily="34" charset="-79"/>
              </a:rPr>
              <a:t>הכל</a:t>
            </a:r>
            <a:r>
              <a:rPr lang="he-IL" sz="2800" dirty="0" smtClean="0">
                <a:solidFill>
                  <a:schemeClr val="bg1"/>
                </a:solidFill>
                <a:latin typeface="David" panose="020E0502060401010101" pitchFamily="34" charset="-79"/>
                <a:cs typeface="David" panose="020E0502060401010101" pitchFamily="34" charset="-79"/>
              </a:rPr>
              <a:t> היה מסודר ומפואר עד הפרט האחרון, האוכל על השולחן הנגנים, ההורים האורחים הגיעו ולפתע מישהו מהקהל שם לב : "הכלה חסרה" היא נתקעה בפקק ארוך ולא תגיע לחתונה</a:t>
            </a:r>
            <a:r>
              <a:rPr lang="he-IL" sz="3200" dirty="0" smtClean="0">
                <a:solidFill>
                  <a:schemeClr val="bg1"/>
                </a:solidFill>
                <a:latin typeface="David" panose="020E0502060401010101" pitchFamily="34" charset="-79"/>
                <a:cs typeface="David" panose="020E0502060401010101" pitchFamily="34" charset="-79"/>
              </a:rPr>
              <a:t>.</a:t>
            </a:r>
          </a:p>
          <a:p>
            <a:pPr algn="r"/>
            <a:r>
              <a:rPr lang="he-IL" sz="3200" dirty="0" smtClean="0">
                <a:solidFill>
                  <a:schemeClr val="bg1"/>
                </a:solidFill>
                <a:latin typeface="David" panose="020E0502060401010101" pitchFamily="34" charset="-79"/>
                <a:cs typeface="David" panose="020E0502060401010101" pitchFamily="34" charset="-79"/>
              </a:rPr>
              <a:t> </a:t>
            </a:r>
            <a:r>
              <a:rPr lang="he-IL" sz="3600" b="1" dirty="0" smtClean="0">
                <a:solidFill>
                  <a:schemeClr val="bg1"/>
                </a:solidFill>
                <a:latin typeface="David" panose="020E0502060401010101" pitchFamily="34" charset="-79"/>
                <a:cs typeface="David" panose="020E0502060401010101" pitchFamily="34" charset="-79"/>
              </a:rPr>
              <a:t>מה דעתכם? האם אפשר לומר לא נורא, נמשיך בחתונה, לא חשוב שאין כלה? </a:t>
            </a:r>
            <a:endParaRPr lang="he-IL" sz="3600" b="1" dirty="0">
              <a:solidFill>
                <a:schemeClr val="bg1"/>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5735782" y="0"/>
            <a:ext cx="6327569" cy="6696260"/>
          </a:xfrm>
          <a:prstGeom prst="rect">
            <a:avLst/>
          </a:prstGeom>
        </p:spPr>
      </p:pic>
    </p:spTree>
    <p:extLst>
      <p:ext uri="{BB962C8B-B14F-4D97-AF65-F5344CB8AC3E}">
        <p14:creationId xmlns:p14="http://schemas.microsoft.com/office/powerpoint/2010/main" val="275354886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down)">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down)">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circle(in)">
                                      <p:cBhvr>
                                        <p:cTn id="24" dur="20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wipe(down)">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882" y="154379"/>
            <a:ext cx="5961414" cy="6247864"/>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smtClean="0">
                <a:solidFill>
                  <a:schemeClr val="bg1"/>
                </a:solidFill>
                <a:latin typeface="David" panose="020E0502060401010101" pitchFamily="34" charset="-79"/>
                <a:cs typeface="David" panose="020E0502060401010101" pitchFamily="34" charset="-79"/>
              </a:rPr>
              <a:t>א</a:t>
            </a:r>
            <a:r>
              <a:rPr lang="he-IL" sz="3200" dirty="0" smtClean="0">
                <a:solidFill>
                  <a:schemeClr val="bg1"/>
                </a:solidFill>
                <a:latin typeface="David" panose="020E0502060401010101" pitchFamily="34" charset="-79"/>
                <a:cs typeface="David" panose="020E0502060401010101" pitchFamily="34" charset="-79"/>
              </a:rPr>
              <a:t>. כאשר ישב דוד בביתו שלו ושאנן ללא צורך למלחמה, מאחר שה' נתן לו שקט מכל החזיתות מכל שונאיו</a:t>
            </a:r>
            <a:r>
              <a:rPr lang="he-IL" sz="2800" dirty="0" smtClean="0">
                <a:solidFill>
                  <a:schemeClr val="bg1"/>
                </a:solidFill>
                <a:latin typeface="David" panose="020E0502060401010101" pitchFamily="34" charset="-79"/>
                <a:cs typeface="David" panose="020E0502060401010101" pitchFamily="34" charset="-79"/>
              </a:rPr>
              <a:t> (ה' הפיל עליהם אימה מפני דוד) </a:t>
            </a:r>
          </a:p>
          <a:p>
            <a:pPr algn="r"/>
            <a:r>
              <a:rPr lang="he-IL" sz="2800" dirty="0" smtClean="0">
                <a:solidFill>
                  <a:schemeClr val="bg1"/>
                </a:solidFill>
                <a:latin typeface="David" panose="020E0502060401010101" pitchFamily="34" charset="-79"/>
                <a:cs typeface="David" panose="020E0502060401010101" pitchFamily="34" charset="-79"/>
              </a:rPr>
              <a:t>{</a:t>
            </a:r>
            <a:r>
              <a:rPr lang="he-IL" sz="2800" b="1" u="sng" dirty="0" smtClean="0">
                <a:solidFill>
                  <a:schemeClr val="bg1"/>
                </a:solidFill>
                <a:latin typeface="David" panose="020E0502060401010101" pitchFamily="34" charset="-79"/>
                <a:cs typeface="David" panose="020E0502060401010101" pitchFamily="34" charset="-79"/>
              </a:rPr>
              <a:t>אמר דוד בליבו: </a:t>
            </a:r>
            <a:r>
              <a:rPr lang="he-IL" sz="2800" dirty="0" smtClean="0">
                <a:solidFill>
                  <a:schemeClr val="bg1"/>
                </a:solidFill>
                <a:latin typeface="David" panose="020E0502060401010101" pitchFamily="34" charset="-79"/>
                <a:cs typeface="David" panose="020E0502060401010101" pitchFamily="34" charset="-79"/>
              </a:rPr>
              <a:t>כתוב בתורה לאחר שיכנסו לארץ ויהיה שקט ומנוחה- צריך לבנות את בית המקדש.}</a:t>
            </a:r>
          </a:p>
          <a:p>
            <a:pPr algn="r"/>
            <a:r>
              <a:rPr lang="he-IL" sz="3200" b="1" u="sng" dirty="0" smtClean="0">
                <a:solidFill>
                  <a:schemeClr val="bg1"/>
                </a:solidFill>
                <a:latin typeface="David" panose="020E0502060401010101" pitchFamily="34" charset="-79"/>
                <a:cs typeface="David" panose="020E0502060401010101" pitchFamily="34" charset="-79"/>
              </a:rPr>
              <a:t>ב</a:t>
            </a:r>
            <a:r>
              <a:rPr lang="he-IL" sz="3200" dirty="0" smtClean="0">
                <a:solidFill>
                  <a:schemeClr val="bg1"/>
                </a:solidFill>
                <a:latin typeface="David" panose="020E0502060401010101" pitchFamily="34" charset="-79"/>
                <a:cs typeface="David" panose="020E0502060401010101" pitchFamily="34" charset="-79"/>
              </a:rPr>
              <a:t>. אמר דוד לנתן הנביא, שים לב אני מתגורר בדירת קבע (בית מקורה בעצי ארזים) ואילו ארון ה' יושב בתוך אוהל שעשוי מווילונות </a:t>
            </a:r>
            <a:r>
              <a:rPr lang="he-IL" sz="2800" dirty="0" smtClean="0">
                <a:solidFill>
                  <a:schemeClr val="bg1"/>
                </a:solidFill>
                <a:latin typeface="David" panose="020E0502060401010101" pitchFamily="34" charset="-79"/>
                <a:cs typeface="David" panose="020E0502060401010101" pitchFamily="34" charset="-79"/>
              </a:rPr>
              <a:t>(וכמובן גם שאר כלי הקודש שנמצאים באוהל מועד שבגבעון שהיה מכוסה ביריעות)</a:t>
            </a:r>
            <a:endParaRPr lang="he-IL" sz="28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6353297" y="154379"/>
            <a:ext cx="5672447" cy="2554545"/>
          </a:xfrm>
          <a:prstGeom prst="rect">
            <a:avLst/>
          </a:prstGeom>
          <a:solidFill>
            <a:schemeClr val="accent3">
              <a:lumMod val="60000"/>
              <a:lumOff val="4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א</a:t>
            </a:r>
            <a:r>
              <a:rPr lang="he-IL" sz="3200" dirty="0">
                <a:solidFill>
                  <a:srgbClr val="000000"/>
                </a:solidFill>
                <a:latin typeface="David" panose="020E0502060401010101" pitchFamily="34" charset="-79"/>
                <a:cs typeface="David" panose="020E0502060401010101" pitchFamily="34" charset="-79"/>
              </a:rPr>
              <a:t> וַיְהִי, כִּי-יָשַׁב הַמֶּלֶךְ בְּבֵיתוֹ; וַיהוָה הֵנִיחַ-לוֹ מִסָּבִיב, </a:t>
            </a:r>
            <a:r>
              <a:rPr lang="he-IL" sz="3200" dirty="0" err="1">
                <a:solidFill>
                  <a:srgbClr val="000000"/>
                </a:solidFill>
                <a:latin typeface="David" panose="020E0502060401010101" pitchFamily="34" charset="-79"/>
                <a:cs typeface="David" panose="020E0502060401010101" pitchFamily="34" charset="-79"/>
              </a:rPr>
              <a:t>מִכָּל-אֹיְבָיו</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ב</a:t>
            </a:r>
            <a:r>
              <a:rPr lang="he-IL" sz="3200" dirty="0">
                <a:solidFill>
                  <a:srgbClr val="000000"/>
                </a:solidFill>
                <a:latin typeface="David" panose="020E0502060401010101" pitchFamily="34" charset="-79"/>
                <a:cs typeface="David" panose="020E0502060401010101" pitchFamily="34" charset="-79"/>
              </a:rPr>
              <a:t> וַיֹּאמֶר הַמֶּלֶךְ, אֶל-נָתָן הַנָּבִיא, רְאֵה נָא, </a:t>
            </a:r>
            <a:r>
              <a:rPr lang="he-IL" sz="3200" b="1" dirty="0">
                <a:solidFill>
                  <a:srgbClr val="000000"/>
                </a:solidFill>
                <a:latin typeface="David" panose="020E0502060401010101" pitchFamily="34" charset="-79"/>
                <a:cs typeface="David" panose="020E0502060401010101" pitchFamily="34" charset="-79"/>
              </a:rPr>
              <a:t>אָנֹכִי יוֹשֵׁב בְּבֵית אֲרָזִים</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וַאֲרוֹן, </a:t>
            </a:r>
            <a:r>
              <a:rPr lang="he-IL" sz="3200" b="1" dirty="0" err="1">
                <a:solidFill>
                  <a:srgbClr val="000000"/>
                </a:solidFill>
                <a:latin typeface="David" panose="020E0502060401010101" pitchFamily="34" charset="-79"/>
                <a:cs typeface="David" panose="020E0502060401010101" pitchFamily="34" charset="-79"/>
              </a:rPr>
              <a:t>הָאֱלֹהִים</a:t>
            </a:r>
            <a:r>
              <a:rPr lang="he-IL" sz="3200" b="1" dirty="0">
                <a:solidFill>
                  <a:srgbClr val="000000"/>
                </a:solidFill>
                <a:latin typeface="David" panose="020E0502060401010101" pitchFamily="34" charset="-79"/>
                <a:cs typeface="David" panose="020E0502060401010101" pitchFamily="34" charset="-79"/>
              </a:rPr>
              <a:t>, יֹשֵׁב, בְּתוֹךְ הַיְרִיעָה.</a:t>
            </a:r>
            <a:r>
              <a:rPr lang="he-IL" b="1" dirty="0">
                <a:solidFill>
                  <a:srgbClr val="000000"/>
                </a:solidFill>
                <a:latin typeface="shlomo"/>
              </a:rPr>
              <a:t> </a:t>
            </a:r>
            <a:endParaRPr lang="he-IL" b="1" dirty="0"/>
          </a:p>
        </p:txBody>
      </p:sp>
      <p:pic>
        <p:nvPicPr>
          <p:cNvPr id="5" name="תמונה 4"/>
          <p:cNvPicPr>
            <a:picLocks noChangeAspect="1"/>
          </p:cNvPicPr>
          <p:nvPr/>
        </p:nvPicPr>
        <p:blipFill>
          <a:blip r:embed="rId2"/>
          <a:stretch>
            <a:fillRect/>
          </a:stretch>
        </p:blipFill>
        <p:spPr>
          <a:xfrm>
            <a:off x="6353297" y="2824904"/>
            <a:ext cx="3354408" cy="2625870"/>
          </a:xfrm>
          <a:prstGeom prst="rect">
            <a:avLst/>
          </a:prstGeom>
        </p:spPr>
      </p:pic>
      <p:sp>
        <p:nvSpPr>
          <p:cNvPr id="6" name="TextBox 5"/>
          <p:cNvSpPr txBox="1"/>
          <p:nvPr/>
        </p:nvSpPr>
        <p:spPr>
          <a:xfrm>
            <a:off x="9927771" y="2985923"/>
            <a:ext cx="2097973" cy="3539430"/>
          </a:xfrm>
          <a:prstGeom prst="rect">
            <a:avLst/>
          </a:prstGeom>
          <a:solidFill>
            <a:schemeClr val="accent4">
              <a:lumMod val="60000"/>
              <a:lumOff val="40000"/>
            </a:schemeClr>
          </a:solidFill>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smtClean="0">
                <a:solidFill>
                  <a:schemeClr val="bg1"/>
                </a:solidFill>
                <a:latin typeface="David" panose="020E0502060401010101" pitchFamily="34" charset="-79"/>
                <a:cs typeface="David" panose="020E0502060401010101" pitchFamily="34" charset="-79"/>
              </a:rPr>
              <a:t>"ויהי"- </a:t>
            </a:r>
            <a:r>
              <a:rPr lang="he-IL" sz="2800" dirty="0" smtClean="0">
                <a:solidFill>
                  <a:schemeClr val="bg1"/>
                </a:solidFill>
                <a:latin typeface="David" panose="020E0502060401010101" pitchFamily="34" charset="-79"/>
                <a:cs typeface="David" panose="020E0502060401010101" pitchFamily="34" charset="-79"/>
              </a:rPr>
              <a:t>אמר רבי לוי.. דבר זה מסורת בידינו מאנשי כנסת הגדולה </a:t>
            </a:r>
            <a:r>
              <a:rPr lang="he-IL" sz="2800" b="1" i="1" dirty="0" smtClean="0">
                <a:solidFill>
                  <a:srgbClr val="C00000"/>
                </a:solidFill>
                <a:latin typeface="David" panose="020E0502060401010101" pitchFamily="34" charset="-79"/>
                <a:cs typeface="David" panose="020E0502060401010101" pitchFamily="34" charset="-79"/>
              </a:rPr>
              <a:t>כל "ויהי" אינו אלא לשון צער..</a:t>
            </a:r>
            <a:endParaRPr lang="he-IL" sz="2800" b="1" i="1" dirty="0">
              <a:solidFill>
                <a:srgbClr val="C000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38519049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anim calcmode="lin" valueType="num">
                                      <p:cBhvr>
                                        <p:cTn id="28" dur="2000" fill="hold"/>
                                        <p:tgtEl>
                                          <p:spTgt spid="5"/>
                                        </p:tgtEl>
                                        <p:attrNameLst>
                                          <p:attrName>ppt_w</p:attrName>
                                        </p:attrNameLst>
                                      </p:cBhvr>
                                      <p:tavLst>
                                        <p:tav tm="0" fmla="#ppt_w*sin(2.5*pi*$)">
                                          <p:val>
                                            <p:fltVal val="0"/>
                                          </p:val>
                                        </p:tav>
                                        <p:tav tm="100000">
                                          <p:val>
                                            <p:fltVal val="1"/>
                                          </p:val>
                                        </p:tav>
                                      </p:tavLst>
                                    </p:anim>
                                    <p:anim calcmode="lin" valueType="num">
                                      <p:cBhvr>
                                        <p:cTn id="2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506" y="160754"/>
            <a:ext cx="6020790" cy="5509200"/>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smtClean="0">
                <a:solidFill>
                  <a:schemeClr val="bg1"/>
                </a:solidFill>
                <a:latin typeface="David" panose="020E0502060401010101" pitchFamily="34" charset="-79"/>
                <a:cs typeface="David" panose="020E0502060401010101" pitchFamily="34" charset="-79"/>
              </a:rPr>
              <a:t>ג</a:t>
            </a:r>
            <a:r>
              <a:rPr lang="he-IL" sz="3200" dirty="0" smtClean="0">
                <a:solidFill>
                  <a:schemeClr val="bg1"/>
                </a:solidFill>
                <a:latin typeface="David" panose="020E0502060401010101" pitchFamily="34" charset="-79"/>
                <a:cs typeface="David" panose="020E0502060401010101" pitchFamily="34" charset="-79"/>
              </a:rPr>
              <a:t>. ענה לו נתן לדוד המלך: אם רצונך לבנות בית לה' גש לפעול שהרי ה' עמך</a:t>
            </a:r>
            <a:r>
              <a:rPr lang="he-IL" sz="2800" dirty="0" smtClean="0">
                <a:solidFill>
                  <a:schemeClr val="bg1"/>
                </a:solidFill>
                <a:latin typeface="David" panose="020E0502060401010101" pitchFamily="34" charset="-79"/>
                <a:cs typeface="David" panose="020E0502060401010101" pitchFamily="34" charset="-79"/>
              </a:rPr>
              <a:t>.(מחשבה טובה הקב"ה מצרפה למעשה).</a:t>
            </a:r>
          </a:p>
          <a:p>
            <a:pPr algn="r"/>
            <a:r>
              <a:rPr lang="he-IL" sz="3200" b="1" u="sng" dirty="0" smtClean="0">
                <a:solidFill>
                  <a:schemeClr val="bg1"/>
                </a:solidFill>
                <a:latin typeface="David" panose="020E0502060401010101" pitchFamily="34" charset="-79"/>
                <a:cs typeface="David" panose="020E0502060401010101" pitchFamily="34" charset="-79"/>
              </a:rPr>
              <a:t>ד</a:t>
            </a:r>
            <a:r>
              <a:rPr lang="he-IL" sz="3200" dirty="0" smtClean="0">
                <a:solidFill>
                  <a:schemeClr val="bg1"/>
                </a:solidFill>
                <a:latin typeface="David" panose="020E0502060401010101" pitchFamily="34" charset="-79"/>
                <a:cs typeface="David" panose="020E0502060401010101" pitchFamily="34" charset="-79"/>
              </a:rPr>
              <a:t>. </a:t>
            </a:r>
            <a:r>
              <a:rPr lang="he-IL" sz="2800" dirty="0" smtClean="0">
                <a:solidFill>
                  <a:schemeClr val="bg1"/>
                </a:solidFill>
                <a:latin typeface="David" panose="020E0502060401010101" pitchFamily="34" charset="-79"/>
                <a:cs typeface="David" panose="020E0502060401010101" pitchFamily="34" charset="-79"/>
              </a:rPr>
              <a:t>ובגלל שדוד המלך היה זריז ועלול היה ללכת מהר ולשכור פועלים, ולהפסיד וכן היה נדרן שמא ינדור שלא יואכל כלום עד שיבנה בית לה'. </a:t>
            </a:r>
            <a:r>
              <a:rPr lang="he-IL" sz="3200" dirty="0" smtClean="0">
                <a:solidFill>
                  <a:schemeClr val="bg1"/>
                </a:solidFill>
                <a:latin typeface="David" panose="020E0502060401010101" pitchFamily="34" charset="-79"/>
                <a:cs typeface="David" panose="020E0502060401010101" pitchFamily="34" charset="-79"/>
              </a:rPr>
              <a:t>מיד בלילה הופיעה נבואה מה' אל נתן הנביא. וכך נאמר לו:</a:t>
            </a:r>
          </a:p>
          <a:p>
            <a:pPr algn="r"/>
            <a:r>
              <a:rPr lang="he-IL" sz="3200" b="1" u="sng" dirty="0" smtClean="0">
                <a:solidFill>
                  <a:schemeClr val="bg1"/>
                </a:solidFill>
                <a:latin typeface="David" panose="020E0502060401010101" pitchFamily="34" charset="-79"/>
                <a:cs typeface="David" panose="020E0502060401010101" pitchFamily="34" charset="-79"/>
              </a:rPr>
              <a:t>ה. </a:t>
            </a:r>
            <a:r>
              <a:rPr lang="he-IL" sz="3200" dirty="0" smtClean="0">
                <a:solidFill>
                  <a:schemeClr val="bg1"/>
                </a:solidFill>
                <a:latin typeface="David" panose="020E0502060401010101" pitchFamily="34" charset="-79"/>
                <a:cs typeface="David" panose="020E0502060401010101" pitchFamily="34" charset="-79"/>
              </a:rPr>
              <a:t>לך ותאמר לדוד עבדי הנאמן אלה דברי ה', </a:t>
            </a:r>
            <a:r>
              <a:rPr lang="he-IL" sz="3600" b="1" dirty="0" smtClean="0">
                <a:solidFill>
                  <a:srgbClr val="C00000"/>
                </a:solidFill>
                <a:latin typeface="David" panose="020E0502060401010101" pitchFamily="34" charset="-79"/>
                <a:cs typeface="David" panose="020E0502060401010101" pitchFamily="34" charset="-79"/>
              </a:rPr>
              <a:t>האם אתה מתאים לבנות לי מקדש שתשרה בו שכינתי</a:t>
            </a:r>
            <a:r>
              <a:rPr lang="he-IL" sz="3200" dirty="0" smtClean="0">
                <a:solidFill>
                  <a:schemeClr val="bg1"/>
                </a:solidFill>
                <a:latin typeface="David" panose="020E0502060401010101" pitchFamily="34" charset="-79"/>
                <a:cs typeface="David" panose="020E0502060401010101" pitchFamily="34" charset="-79"/>
              </a:rPr>
              <a:t>? </a:t>
            </a:r>
            <a:endParaRPr lang="he-IL" sz="3200" dirty="0">
              <a:solidFill>
                <a:schemeClr val="bg1"/>
              </a:solidFill>
              <a:latin typeface="David" panose="020E0502060401010101" pitchFamily="34" charset="-79"/>
              <a:cs typeface="David" panose="020E0502060401010101" pitchFamily="34" charset="-79"/>
            </a:endParaRPr>
          </a:p>
        </p:txBody>
      </p:sp>
      <p:sp>
        <p:nvSpPr>
          <p:cNvPr id="3" name="מלבן 2"/>
          <p:cNvSpPr/>
          <p:nvPr/>
        </p:nvSpPr>
        <p:spPr>
          <a:xfrm>
            <a:off x="6424550" y="160754"/>
            <a:ext cx="5628903" cy="3539430"/>
          </a:xfrm>
          <a:prstGeom prst="rect">
            <a:avLst/>
          </a:prstGeom>
          <a:solidFill>
            <a:schemeClr val="accent1">
              <a:lumMod val="60000"/>
              <a:lumOff val="4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ג</a:t>
            </a:r>
            <a:r>
              <a:rPr lang="he-IL" sz="3200" dirty="0">
                <a:solidFill>
                  <a:srgbClr val="000000"/>
                </a:solidFill>
                <a:latin typeface="David" panose="020E0502060401010101" pitchFamily="34" charset="-79"/>
                <a:cs typeface="David" panose="020E0502060401010101" pitchFamily="34" charset="-79"/>
              </a:rPr>
              <a:t> וַיֹּאמֶר נָתָן אֶל-הַמֶּלֶךְ, </a:t>
            </a:r>
            <a:r>
              <a:rPr lang="he-IL" sz="3200" b="1" dirty="0">
                <a:solidFill>
                  <a:srgbClr val="000000"/>
                </a:solidFill>
                <a:latin typeface="David" panose="020E0502060401010101" pitchFamily="34" charset="-79"/>
                <a:cs typeface="David" panose="020E0502060401010101" pitchFamily="34" charset="-79"/>
              </a:rPr>
              <a:t>כֹּל אֲשֶׁר בִּלְבָבְךָ לֵךְ עֲשֵׂה</a:t>
            </a:r>
            <a:r>
              <a:rPr lang="he-IL" sz="3200" dirty="0">
                <a:solidFill>
                  <a:srgbClr val="000000"/>
                </a:solidFill>
                <a:latin typeface="David" panose="020E0502060401010101" pitchFamily="34" charset="-79"/>
                <a:cs typeface="David" panose="020E0502060401010101" pitchFamily="34" charset="-79"/>
              </a:rPr>
              <a:t>:  כִּי יְהוָה, עִמָּךְ.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ד</a:t>
            </a:r>
            <a:r>
              <a:rPr lang="he-IL" sz="3200" dirty="0">
                <a:solidFill>
                  <a:srgbClr val="000000"/>
                </a:solidFill>
                <a:latin typeface="David" panose="020E0502060401010101" pitchFamily="34" charset="-79"/>
                <a:cs typeface="David" panose="020E0502060401010101" pitchFamily="34" charset="-79"/>
              </a:rPr>
              <a:t> וַיְהִי, בַּלַּיְלָה הַהוּא</a:t>
            </a:r>
            <a:r>
              <a:rPr lang="he-IL" sz="3200" dirty="0" smtClean="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וַיְהִי, דְּבַר-יְהוָה, אֶל-נָתָן, </a:t>
            </a:r>
            <a:r>
              <a:rPr lang="he-IL" sz="3200" dirty="0" err="1">
                <a:solidFill>
                  <a:srgbClr val="000000"/>
                </a:solidFill>
                <a:latin typeface="David" panose="020E0502060401010101" pitchFamily="34" charset="-79"/>
                <a:cs typeface="David" panose="020E0502060401010101" pitchFamily="34" charset="-79"/>
              </a:rPr>
              <a:t>לֵאמֹר</a:t>
            </a:r>
            <a:r>
              <a:rPr lang="he-IL" sz="3200" dirty="0" smtClean="0">
                <a:solidFill>
                  <a:srgbClr val="000000"/>
                </a:solidFill>
                <a:latin typeface="David" panose="020E0502060401010101" pitchFamily="34" charset="-79"/>
                <a:cs typeface="David" panose="020E0502060401010101" pitchFamily="34" charset="-79"/>
              </a:rPr>
              <a:t>.</a:t>
            </a:r>
          </a:p>
          <a:p>
            <a:pPr algn="r"/>
            <a:r>
              <a:rPr lang="he-IL" sz="3200" b="1" dirty="0">
                <a:solidFill>
                  <a:srgbClr val="000000"/>
                </a:solidFill>
                <a:latin typeface="David" panose="020E0502060401010101" pitchFamily="34" charset="-79"/>
                <a:cs typeface="David" panose="020E0502060401010101" pitchFamily="34" charset="-79"/>
              </a:rPr>
              <a:t>ה</a:t>
            </a:r>
            <a:r>
              <a:rPr lang="he-IL" sz="3200" dirty="0">
                <a:solidFill>
                  <a:srgbClr val="000000"/>
                </a:solidFill>
                <a:latin typeface="David" panose="020E0502060401010101" pitchFamily="34" charset="-79"/>
                <a:cs typeface="David" panose="020E0502060401010101" pitchFamily="34" charset="-79"/>
              </a:rPr>
              <a:t> לֵךְ וְאָמַרְתָּ אֶל-עַבְדִּי אֶל-דָּוִד</a:t>
            </a:r>
            <a:r>
              <a:rPr lang="he-IL" sz="3200" dirty="0" smtClean="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a:t>
            </a:r>
            <a:r>
              <a:rPr lang="he-IL" sz="3200" dirty="0" smtClean="0">
                <a:solidFill>
                  <a:srgbClr val="000000"/>
                </a:solidFill>
                <a:latin typeface="David" panose="020E0502060401010101" pitchFamily="34" charset="-79"/>
                <a:cs typeface="David" panose="020E0502060401010101" pitchFamily="34" charset="-79"/>
              </a:rPr>
              <a:t>כֹּה </a:t>
            </a:r>
            <a:r>
              <a:rPr lang="he-IL" sz="3200" dirty="0">
                <a:solidFill>
                  <a:srgbClr val="000000"/>
                </a:solidFill>
                <a:latin typeface="David" panose="020E0502060401010101" pitchFamily="34" charset="-79"/>
                <a:cs typeface="David" panose="020E0502060401010101" pitchFamily="34" charset="-79"/>
              </a:rPr>
              <a:t>אָמַר יְהוָה:  </a:t>
            </a:r>
            <a:r>
              <a:rPr lang="he-IL" sz="3200" b="1" dirty="0" err="1">
                <a:solidFill>
                  <a:srgbClr val="000000"/>
                </a:solidFill>
                <a:latin typeface="David" panose="020E0502060401010101" pitchFamily="34" charset="-79"/>
                <a:cs typeface="David" panose="020E0502060401010101" pitchFamily="34" charset="-79"/>
              </a:rPr>
              <a:t>הַאַתָּה</a:t>
            </a:r>
            <a:r>
              <a:rPr lang="he-IL" sz="3200" b="1" dirty="0">
                <a:solidFill>
                  <a:srgbClr val="000000"/>
                </a:solidFill>
                <a:latin typeface="David" panose="020E0502060401010101" pitchFamily="34" charset="-79"/>
                <a:cs typeface="David" panose="020E0502060401010101" pitchFamily="34" charset="-79"/>
              </a:rPr>
              <a:t> תִּבְנֶה-לִּי בַיִת, לְשִׁבְתִּי</a:t>
            </a:r>
          </a:p>
        </p:txBody>
      </p:sp>
      <p:pic>
        <p:nvPicPr>
          <p:cNvPr id="5" name="תמונה 4"/>
          <p:cNvPicPr>
            <a:picLocks noChangeAspect="1"/>
          </p:cNvPicPr>
          <p:nvPr/>
        </p:nvPicPr>
        <p:blipFill>
          <a:blip r:embed="rId2"/>
          <a:stretch>
            <a:fillRect/>
          </a:stretch>
        </p:blipFill>
        <p:spPr>
          <a:xfrm>
            <a:off x="7540832" y="3804618"/>
            <a:ext cx="4168237" cy="2927283"/>
          </a:xfrm>
          <a:prstGeom prst="rect">
            <a:avLst/>
          </a:prstGeom>
        </p:spPr>
      </p:pic>
    </p:spTree>
    <p:extLst>
      <p:ext uri="{BB962C8B-B14F-4D97-AF65-F5344CB8AC3E}">
        <p14:creationId xmlns:p14="http://schemas.microsoft.com/office/powerpoint/2010/main" val="27562459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633" y="-130629"/>
            <a:ext cx="11305307" cy="4212491"/>
          </a:xfrm>
          <a:prstGeom prst="horizontalScroll">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smtClean="0">
                <a:solidFill>
                  <a:srgbClr val="C00000"/>
                </a:solidFill>
                <a:latin typeface="David" panose="020E0502060401010101" pitchFamily="34" charset="-79"/>
                <a:cs typeface="David" panose="020E0502060401010101" pitchFamily="34" charset="-79"/>
              </a:rPr>
              <a:t>ה' שולח את נתן לומר לדוד שהוא לא יבנה את בית המקדש. מדוע?</a:t>
            </a:r>
          </a:p>
          <a:p>
            <a:pPr algn="r"/>
            <a:r>
              <a:rPr lang="he-IL" sz="2800" dirty="0" smtClean="0">
                <a:solidFill>
                  <a:schemeClr val="bg1"/>
                </a:solidFill>
                <a:latin typeface="David" panose="020E0502060401010101" pitchFamily="34" charset="-79"/>
                <a:cs typeface="David" panose="020E0502060401010101" pitchFamily="34" charset="-79"/>
              </a:rPr>
              <a:t>בית המקדש הוא מקום של שלום, ואלו דוד המלך היה איש מלחמה! הוא נלחם באויבים והרג בהם אלפים. לכן, </a:t>
            </a:r>
            <a:r>
              <a:rPr lang="he-IL" sz="2800" b="1" u="sng" dirty="0" smtClean="0">
                <a:solidFill>
                  <a:schemeClr val="bg1"/>
                </a:solidFill>
                <a:latin typeface="David" panose="020E0502060401010101" pitchFamily="34" charset="-79"/>
                <a:cs typeface="David" panose="020E0502060401010101" pitchFamily="34" charset="-79"/>
              </a:rPr>
              <a:t>בגלל שידיו של דוד עם דוד שהרג בני אדם- </a:t>
            </a:r>
            <a:r>
              <a:rPr lang="he-IL" sz="2800" dirty="0" smtClean="0">
                <a:solidFill>
                  <a:schemeClr val="bg1"/>
                </a:solidFill>
                <a:latin typeface="David" panose="020E0502060401010101" pitchFamily="34" charset="-79"/>
                <a:cs typeface="David" panose="020E0502060401010101" pitchFamily="34" charset="-79"/>
              </a:rPr>
              <a:t>לא מתאים שהוא יבנה את בית המקדש </a:t>
            </a:r>
            <a:r>
              <a:rPr lang="he-IL" sz="2800" dirty="0">
                <a:solidFill>
                  <a:srgbClr val="314B77"/>
                </a:solidFill>
                <a:latin typeface="David" panose="020E0502060401010101" pitchFamily="34" charset="-79"/>
                <a:cs typeface="David" panose="020E0502060401010101" pitchFamily="34" charset="-79"/>
              </a:rPr>
              <a:t>, </a:t>
            </a:r>
            <a:r>
              <a:rPr lang="he-IL" sz="2800" dirty="0" smtClean="0">
                <a:solidFill>
                  <a:srgbClr val="314B77"/>
                </a:solidFill>
                <a:latin typeface="David" panose="020E0502060401010101" pitchFamily="34" charset="-79"/>
                <a:cs typeface="David" panose="020E0502060401010101" pitchFamily="34" charset="-79"/>
              </a:rPr>
              <a:t> וכך מופיע בספר דביר הימים פרק </a:t>
            </a:r>
            <a:r>
              <a:rPr lang="he-IL" sz="2800" dirty="0" err="1" smtClean="0">
                <a:solidFill>
                  <a:srgbClr val="314B77"/>
                </a:solidFill>
                <a:latin typeface="David" panose="020E0502060401010101" pitchFamily="34" charset="-79"/>
                <a:cs typeface="David" panose="020E0502060401010101" pitchFamily="34" charset="-79"/>
              </a:rPr>
              <a:t>כב</a:t>
            </a:r>
            <a:r>
              <a:rPr lang="he-IL" sz="2800" dirty="0" smtClean="0">
                <a:solidFill>
                  <a:srgbClr val="314B77"/>
                </a:solidFill>
                <a:latin typeface="David" panose="020E0502060401010101" pitchFamily="34" charset="-79"/>
                <a:cs typeface="David" panose="020E0502060401010101" pitchFamily="34" charset="-79"/>
              </a:rPr>
              <a:t>: "דָּם </a:t>
            </a:r>
            <a:r>
              <a:rPr lang="he-IL" sz="2800" dirty="0">
                <a:solidFill>
                  <a:srgbClr val="314B77"/>
                </a:solidFill>
                <a:latin typeface="David" panose="020E0502060401010101" pitchFamily="34" charset="-79"/>
                <a:cs typeface="David" panose="020E0502060401010101" pitchFamily="34" charset="-79"/>
              </a:rPr>
              <a:t>לָרֹב שָׁפַכְתָּ, וּמִלְחָמוֹת גְּדֹלוֹת עָשִׂיתָ:  לֹא-תִבְנֶה בַיִת, לִשְׁמִי--כִּי דָּמִים רַבִּים, שָׁפַכְתָּ אַרְצָה לְפָנָי.</a:t>
            </a:r>
            <a:endParaRPr lang="he-IL" sz="2800" dirty="0" smtClean="0">
              <a:solidFill>
                <a:schemeClr val="bg1"/>
              </a:solidFill>
              <a:latin typeface="David" panose="020E0502060401010101" pitchFamily="34" charset="-79"/>
              <a:cs typeface="David" panose="020E0502060401010101" pitchFamily="34" charset="-79"/>
            </a:endParaRPr>
          </a:p>
          <a:p>
            <a:pPr algn="r"/>
            <a:endParaRPr lang="he-IL" sz="2800" dirty="0">
              <a:solidFill>
                <a:schemeClr val="bg1"/>
              </a:solidFill>
              <a:latin typeface="David" panose="020E0502060401010101" pitchFamily="34" charset="-79"/>
              <a:cs typeface="David" panose="020E0502060401010101" pitchFamily="34" charset="-79"/>
            </a:endParaRPr>
          </a:p>
        </p:txBody>
      </p:sp>
      <p:sp>
        <p:nvSpPr>
          <p:cNvPr id="3" name="TextBox 2"/>
          <p:cNvSpPr txBox="1"/>
          <p:nvPr/>
        </p:nvSpPr>
        <p:spPr>
          <a:xfrm>
            <a:off x="985651" y="3134474"/>
            <a:ext cx="10414661" cy="3636347"/>
          </a:xfrm>
          <a:prstGeom prst="ribbon">
            <a:avLst/>
          </a:prstGeom>
          <a:solidFill>
            <a:schemeClr val="accent4">
              <a:lumMod val="60000"/>
              <a:lumOff val="40000"/>
            </a:schemeClr>
          </a:solidFill>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400" dirty="0" smtClean="0">
                <a:solidFill>
                  <a:schemeClr val="bg1"/>
                </a:solidFill>
                <a:latin typeface="David" panose="020E0502060401010101" pitchFamily="34" charset="-79"/>
                <a:cs typeface="David" panose="020E0502060401010101" pitchFamily="34" charset="-79"/>
              </a:rPr>
              <a:t>דוד היה עצוב על כך שהוא נחשב פסול לבנית המקדש. ה' אמר לו אתה כל כך צדיק </a:t>
            </a:r>
            <a:r>
              <a:rPr lang="he-IL" sz="2400" b="1" dirty="0" smtClean="0">
                <a:solidFill>
                  <a:schemeClr val="bg1"/>
                </a:solidFill>
                <a:latin typeface="David" panose="020E0502060401010101" pitchFamily="34" charset="-79"/>
                <a:cs typeface="David" panose="020E0502060401010101" pitchFamily="34" charset="-79"/>
              </a:rPr>
              <a:t>שאם אתה תבנה את בית המקדש- הוא לא יחרב לעולם! </a:t>
            </a:r>
            <a:r>
              <a:rPr lang="he-IL" sz="2400" dirty="0" smtClean="0">
                <a:solidFill>
                  <a:schemeClr val="bg1"/>
                </a:solidFill>
                <a:latin typeface="David" panose="020E0502060401010101" pitchFamily="34" charset="-79"/>
                <a:cs typeface="David" panose="020E0502060401010101" pitchFamily="34" charset="-79"/>
              </a:rPr>
              <a:t>אמר דוד אז תן לי לבנות.. אמר לו ה' אני יודע שבעתיד יחטאו ישראל, וכשאכעס עליהם אחריב את בית המקדש, אבל אם אתה תבנה אותו- לא אוכל להחריבו, ואז אצטרך חלילה לפגוע בעם עצמו. </a:t>
            </a:r>
            <a:endParaRPr lang="he-IL" sz="2400" dirty="0">
              <a:solidFill>
                <a:schemeClr val="bg1"/>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8827325" y="3219170"/>
            <a:ext cx="3238005" cy="2840801"/>
          </a:xfrm>
          <a:prstGeom prst="rect">
            <a:avLst/>
          </a:prstGeom>
        </p:spPr>
      </p:pic>
      <p:pic>
        <p:nvPicPr>
          <p:cNvPr id="5" name="תמונה 4"/>
          <p:cNvPicPr>
            <a:picLocks noChangeAspect="1"/>
          </p:cNvPicPr>
          <p:nvPr/>
        </p:nvPicPr>
        <p:blipFill>
          <a:blip r:embed="rId3"/>
          <a:stretch>
            <a:fillRect/>
          </a:stretch>
        </p:blipFill>
        <p:spPr>
          <a:xfrm>
            <a:off x="106878" y="3388857"/>
            <a:ext cx="3479470" cy="2501426"/>
          </a:xfrm>
          <a:prstGeom prst="rect">
            <a:avLst/>
          </a:prstGeom>
        </p:spPr>
      </p:pic>
    </p:spTree>
    <p:extLst>
      <p:ext uri="{BB962C8B-B14F-4D97-AF65-F5344CB8AC3E}">
        <p14:creationId xmlns:p14="http://schemas.microsoft.com/office/powerpoint/2010/main" val="13332045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arn(inVertical)">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628" y="100022"/>
            <a:ext cx="5581405" cy="6555641"/>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smtClean="0">
                <a:solidFill>
                  <a:schemeClr val="bg1"/>
                </a:solidFill>
                <a:latin typeface="David" panose="020E0502060401010101" pitchFamily="34" charset="-79"/>
                <a:cs typeface="David" panose="020E0502060401010101" pitchFamily="34" charset="-79"/>
              </a:rPr>
              <a:t>ו. </a:t>
            </a:r>
            <a:r>
              <a:rPr lang="he-IL" sz="3200" b="1" dirty="0" smtClean="0">
                <a:solidFill>
                  <a:schemeClr val="bg1"/>
                </a:solidFill>
                <a:latin typeface="David" panose="020E0502060401010101" pitchFamily="34" charset="-79"/>
                <a:cs typeface="David" panose="020E0502060401010101" pitchFamily="34" charset="-79"/>
              </a:rPr>
              <a:t>הרי לא נבנה עבורי מקום קבע ומקורה להשראת שכינתי </a:t>
            </a:r>
            <a:r>
              <a:rPr lang="he-IL" sz="3200" dirty="0" smtClean="0">
                <a:solidFill>
                  <a:schemeClr val="bg1"/>
                </a:solidFill>
                <a:latin typeface="David" panose="020E0502060401010101" pitchFamily="34" charset="-79"/>
                <a:cs typeface="David" panose="020E0502060401010101" pitchFamily="34" charset="-79"/>
              </a:rPr>
              <a:t>מהיום שהוצאתי את בני ישראל ממצרים, ועד עכשיו הייתי מתהלך באוהל מועד ובמשכן שילה</a:t>
            </a:r>
            <a:r>
              <a:rPr lang="he-IL" sz="2800" dirty="0" smtClean="0">
                <a:solidFill>
                  <a:schemeClr val="bg1"/>
                </a:solidFill>
                <a:latin typeface="David" panose="020E0502060401010101" pitchFamily="34" charset="-79"/>
                <a:cs typeface="David" panose="020E0502060401010101" pitchFamily="34" charset="-79"/>
              </a:rPr>
              <a:t> (שהיו קירותיו מאבנים אך התקרה מכוסה ביריעות).</a:t>
            </a:r>
          </a:p>
          <a:p>
            <a:pPr algn="r"/>
            <a:r>
              <a:rPr lang="he-IL" sz="3200" b="1" u="sng" dirty="0" smtClean="0">
                <a:solidFill>
                  <a:schemeClr val="bg1"/>
                </a:solidFill>
                <a:latin typeface="David" panose="020E0502060401010101" pitchFamily="34" charset="-79"/>
                <a:cs typeface="David" panose="020E0502060401010101" pitchFamily="34" charset="-79"/>
              </a:rPr>
              <a:t>ז</a:t>
            </a:r>
            <a:r>
              <a:rPr lang="he-IL" sz="3200" dirty="0" smtClean="0">
                <a:solidFill>
                  <a:schemeClr val="bg1"/>
                </a:solidFill>
                <a:latin typeface="David" panose="020E0502060401010101" pitchFamily="34" charset="-79"/>
                <a:cs typeface="David" panose="020E0502060401010101" pitchFamily="34" charset="-79"/>
              </a:rPr>
              <a:t>. בכל המקומות שנדדתי בין שבטי ישראל האם ציוויתי את אחד מהשופטים בישראל שציוויתי אותו להנהיג את העם. </a:t>
            </a:r>
            <a:r>
              <a:rPr lang="he-IL" sz="3200" b="1" u="sng" dirty="0" smtClean="0">
                <a:solidFill>
                  <a:schemeClr val="bg1"/>
                </a:solidFill>
                <a:latin typeface="David" panose="020E0502060401010101" pitchFamily="34" charset="-79"/>
                <a:cs typeface="David" panose="020E0502060401010101" pitchFamily="34" charset="-79"/>
              </a:rPr>
              <a:t>"מדוע אינכם בונים עבורי בית קבוע וחזק"? </a:t>
            </a:r>
            <a:r>
              <a:rPr lang="he-IL" sz="2400" dirty="0" smtClean="0">
                <a:solidFill>
                  <a:schemeClr val="bg1"/>
                </a:solidFill>
                <a:latin typeface="David" panose="020E0502060401010101" pitchFamily="34" charset="-79"/>
                <a:cs typeface="David" panose="020E0502060401010101" pitchFamily="34" charset="-79"/>
              </a:rPr>
              <a:t>{וגם הם לא עלה בדעתם לשאול או לעשות לפי שעדיין לא הגיע הזמן המנוחה המוחלטת מהאויבים וזכות זו שמורה למשהו מסוים}</a:t>
            </a:r>
            <a:endParaRPr lang="he-IL" sz="24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5830785" y="168764"/>
            <a:ext cx="6246420" cy="3539430"/>
          </a:xfrm>
          <a:prstGeom prst="rect">
            <a:avLst/>
          </a:prstGeom>
          <a:solidFill>
            <a:schemeClr val="tx2">
              <a:lumMod val="60000"/>
              <a:lumOff val="4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ו</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כִּי לֹא יָשַׁבְתִּי, בְּבַיִת</a:t>
            </a:r>
            <a:r>
              <a:rPr lang="he-IL" sz="3200" dirty="0">
                <a:solidFill>
                  <a:srgbClr val="000000"/>
                </a:solidFill>
                <a:latin typeface="David" panose="020E0502060401010101" pitchFamily="34" charset="-79"/>
                <a:cs typeface="David" panose="020E0502060401010101" pitchFamily="34" charset="-79"/>
              </a:rPr>
              <a:t>, לְמִיּוֹם </a:t>
            </a:r>
            <a:r>
              <a:rPr lang="he-IL" sz="3200" dirty="0" err="1">
                <a:solidFill>
                  <a:srgbClr val="000000"/>
                </a:solidFill>
                <a:latin typeface="David" panose="020E0502060401010101" pitchFamily="34" charset="-79"/>
                <a:cs typeface="David" panose="020E0502060401010101" pitchFamily="34" charset="-79"/>
              </a:rPr>
              <a:t>הַעֲלֹתִי</a:t>
            </a:r>
            <a:r>
              <a:rPr lang="he-IL" sz="3200" dirty="0">
                <a:solidFill>
                  <a:srgbClr val="000000"/>
                </a:solidFill>
                <a:latin typeface="David" panose="020E0502060401010101" pitchFamily="34" charset="-79"/>
                <a:cs typeface="David" panose="020E0502060401010101" pitchFamily="34" charset="-79"/>
              </a:rPr>
              <a:t> אֶת-בְּנֵי יִשְׂרָאֵל מִמִּצְרַיִם, וְעַד הַיּוֹם הַזֶּה; וָאֶהְיֶה, מִתְהַלֵּךְ, </a:t>
            </a:r>
            <a:r>
              <a:rPr lang="he-IL" sz="3200" b="1" dirty="0">
                <a:solidFill>
                  <a:srgbClr val="000000"/>
                </a:solidFill>
                <a:latin typeface="David" panose="020E0502060401010101" pitchFamily="34" charset="-79"/>
                <a:cs typeface="David" panose="020E0502060401010101" pitchFamily="34" charset="-79"/>
              </a:rPr>
              <a:t>בְּאֹהֶל, וּבְמִשְׁכָּן.</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ז</a:t>
            </a:r>
            <a:r>
              <a:rPr lang="he-IL" sz="3200" dirty="0">
                <a:solidFill>
                  <a:srgbClr val="000000"/>
                </a:solidFill>
                <a:latin typeface="David" panose="020E0502060401010101" pitchFamily="34" charset="-79"/>
                <a:cs typeface="David" panose="020E0502060401010101" pitchFamily="34" charset="-79"/>
              </a:rPr>
              <a:t> בְּכֹל אֲשֶׁר-הִתְהַלַּכְתִּי, בְּכָל-בְּנֵי יִשְׂרָאֵל, הֲדָבָר דִּבַּרְתִּי אֶת-אַחַד שִׁבְטֵי יִשְׂרָאֵל, אֲשֶׁר </a:t>
            </a:r>
            <a:r>
              <a:rPr lang="he-IL" sz="3200" dirty="0" err="1">
                <a:solidFill>
                  <a:srgbClr val="000000"/>
                </a:solidFill>
                <a:latin typeface="David" panose="020E0502060401010101" pitchFamily="34" charset="-79"/>
                <a:cs typeface="David" panose="020E0502060401010101" pitchFamily="34" charset="-79"/>
              </a:rPr>
              <a:t>צִוִּיתִי</a:t>
            </a:r>
            <a:r>
              <a:rPr lang="he-IL" sz="3200" dirty="0">
                <a:solidFill>
                  <a:srgbClr val="000000"/>
                </a:solidFill>
                <a:latin typeface="David" panose="020E0502060401010101" pitchFamily="34" charset="-79"/>
                <a:cs typeface="David" panose="020E0502060401010101" pitchFamily="34" charset="-79"/>
              </a:rPr>
              <a:t> לִרְעוֹת אֶת-עַמִּי אֶת-יִשְׂרָאֵל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לָמָּה לֹא-בְנִיתֶם לִי, בֵּית </a:t>
            </a:r>
            <a:r>
              <a:rPr lang="he-IL" sz="3200" b="1" dirty="0" smtClean="0">
                <a:solidFill>
                  <a:srgbClr val="000000"/>
                </a:solidFill>
                <a:latin typeface="David" panose="020E0502060401010101" pitchFamily="34" charset="-79"/>
                <a:cs typeface="David" panose="020E0502060401010101" pitchFamily="34" charset="-79"/>
              </a:rPr>
              <a:t>אֲרָזִים?</a:t>
            </a:r>
            <a:r>
              <a:rPr lang="he-IL" sz="3200" dirty="0" smtClean="0">
                <a:solidFill>
                  <a:srgbClr val="000000"/>
                </a:solidFill>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9126639" y="3809683"/>
            <a:ext cx="2758602" cy="2845979"/>
          </a:xfrm>
          <a:prstGeom prst="rect">
            <a:avLst/>
          </a:prstGeom>
          <a:ln w="88900" cap="sq" cmpd="thickThin">
            <a:solidFill>
              <a:srgbClr val="000000"/>
            </a:solidFill>
            <a:prstDash val="solid"/>
            <a:miter lim="800000"/>
          </a:ln>
          <a:effectLst>
            <a:innerShdw blurRad="76200">
              <a:srgbClr val="000000"/>
            </a:innerShdw>
          </a:effectLst>
          <a:scene3d>
            <a:camera prst="perspectiveHeroicExtremeLeftFacing"/>
            <a:lightRig rig="threePt" dir="t"/>
          </a:scene3d>
        </p:spPr>
      </p:pic>
      <p:pic>
        <p:nvPicPr>
          <p:cNvPr id="6" name="תמונה 5"/>
          <p:cNvPicPr>
            <a:picLocks noChangeAspect="1"/>
          </p:cNvPicPr>
          <p:nvPr/>
        </p:nvPicPr>
        <p:blipFill>
          <a:blip r:embed="rId3"/>
          <a:stretch>
            <a:fillRect/>
          </a:stretch>
        </p:blipFill>
        <p:spPr>
          <a:xfrm>
            <a:off x="5949537" y="3964518"/>
            <a:ext cx="3177102" cy="23225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3047898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p:cTn id="23"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6878"/>
            <a:ext cx="5466607" cy="6432530"/>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smtClean="0">
                <a:solidFill>
                  <a:schemeClr val="bg1"/>
                </a:solidFill>
                <a:latin typeface="David" panose="020E0502060401010101" pitchFamily="34" charset="-79"/>
                <a:cs typeface="David" panose="020E0502060401010101" pitchFamily="34" charset="-79"/>
              </a:rPr>
              <a:t>ח</a:t>
            </a:r>
            <a:r>
              <a:rPr lang="he-IL" sz="2800" dirty="0" smtClean="0">
                <a:solidFill>
                  <a:schemeClr val="bg1"/>
                </a:solidFill>
                <a:latin typeface="David" panose="020E0502060401010101" pitchFamily="34" charset="-79"/>
                <a:cs typeface="David" panose="020E0502060401010101" pitchFamily="34" charset="-79"/>
              </a:rPr>
              <a:t>. לכן כך תאמר נתן לדוד עבדי הנאמן, כך אמר ה'- אני רוממתי אותך </a:t>
            </a:r>
            <a:r>
              <a:rPr lang="he-IL" sz="2800" b="1" dirty="0" smtClean="0">
                <a:solidFill>
                  <a:schemeClr val="bg1"/>
                </a:solidFill>
                <a:latin typeface="David" panose="020E0502060401010101" pitchFamily="34" charset="-79"/>
                <a:cs typeface="David" panose="020E0502060401010101" pitchFamily="34" charset="-79"/>
              </a:rPr>
              <a:t>מתוך הדיר מרעיית הכבשים, ומניתי אותך מנהיג </a:t>
            </a:r>
            <a:r>
              <a:rPr lang="he-IL" sz="2800" dirty="0" smtClean="0">
                <a:solidFill>
                  <a:schemeClr val="bg1"/>
                </a:solidFill>
                <a:latin typeface="David" panose="020E0502060401010101" pitchFamily="34" charset="-79"/>
                <a:cs typeface="David" panose="020E0502060401010101" pitchFamily="34" charset="-79"/>
              </a:rPr>
              <a:t>על עמי ישראל. </a:t>
            </a:r>
          </a:p>
          <a:p>
            <a:pPr algn="r"/>
            <a:r>
              <a:rPr lang="he-IL" sz="2800" b="1" u="sng" dirty="0" smtClean="0">
                <a:solidFill>
                  <a:schemeClr val="bg1"/>
                </a:solidFill>
                <a:latin typeface="David" panose="020E0502060401010101" pitchFamily="34" charset="-79"/>
                <a:cs typeface="David" panose="020E0502060401010101" pitchFamily="34" charset="-79"/>
              </a:rPr>
              <a:t>ט. </a:t>
            </a:r>
            <a:r>
              <a:rPr lang="he-IL" sz="2800" dirty="0" smtClean="0">
                <a:solidFill>
                  <a:schemeClr val="bg1"/>
                </a:solidFill>
                <a:latin typeface="David" panose="020E0502060401010101" pitchFamily="34" charset="-79"/>
                <a:cs typeface="David" panose="020E0502060401010101" pitchFamily="34" charset="-79"/>
              </a:rPr>
              <a:t>והייתי בעזרך בכל מקום שהלכת, והשמדתי את כל שונאיך מלפניך. </a:t>
            </a:r>
            <a:r>
              <a:rPr lang="he-IL" sz="2800" b="1" dirty="0" smtClean="0">
                <a:solidFill>
                  <a:schemeClr val="bg1"/>
                </a:solidFill>
                <a:latin typeface="David" panose="020E0502060401010101" pitchFamily="34" charset="-79"/>
                <a:cs typeface="David" panose="020E0502060401010101" pitchFamily="34" charset="-79"/>
              </a:rPr>
              <a:t>וגם הגדלתי את הכבוד והשם שלך כמו הגדולים </a:t>
            </a:r>
            <a:r>
              <a:rPr lang="he-IL" sz="2400" dirty="0" smtClean="0">
                <a:solidFill>
                  <a:schemeClr val="bg1"/>
                </a:solidFill>
                <a:latin typeface="David" panose="020E0502060401010101" pitchFamily="34" charset="-79"/>
                <a:cs typeface="David" panose="020E0502060401010101" pitchFamily="34" charset="-79"/>
              </a:rPr>
              <a:t>{(שלושת האבות) כמו שחותמים בתפילת שמונה עשרה "מגן אברהם" כך חותמים בשמך בברכות ההפטרה בשבת "מגן דוד".}</a:t>
            </a:r>
          </a:p>
          <a:p>
            <a:pPr algn="r"/>
            <a:r>
              <a:rPr lang="he-IL" sz="2800" b="1" u="sng" dirty="0" smtClean="0">
                <a:solidFill>
                  <a:schemeClr val="bg1"/>
                </a:solidFill>
                <a:latin typeface="David" panose="020E0502060401010101" pitchFamily="34" charset="-79"/>
                <a:cs typeface="David" panose="020E0502060401010101" pitchFamily="34" charset="-79"/>
              </a:rPr>
              <a:t>י</a:t>
            </a:r>
            <a:r>
              <a:rPr lang="he-IL" sz="2800" dirty="0" smtClean="0">
                <a:solidFill>
                  <a:schemeClr val="bg1"/>
                </a:solidFill>
                <a:latin typeface="David" panose="020E0502060401010101" pitchFamily="34" charset="-79"/>
                <a:cs typeface="David" panose="020E0502060401010101" pitchFamily="34" charset="-79"/>
              </a:rPr>
              <a:t>. ועוד אוסיף וארחיב את שטחי עם ישראל בארץ, וישבו באופן קבוע, ויחיו לבטח ובשקט ולא יחיו בפחד, ולא ימשיכו רשעי האומות לשעבד את העם כפי שהיה בזמנים קודמים.   </a:t>
            </a:r>
            <a:endParaRPr lang="he-IL" sz="28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5933704" y="106878"/>
            <a:ext cx="6096000" cy="5016758"/>
          </a:xfrm>
          <a:prstGeom prst="rect">
            <a:avLst/>
          </a:prstGeom>
          <a:solidFill>
            <a:schemeClr val="accent3">
              <a:lumMod val="40000"/>
              <a:lumOff val="60000"/>
            </a:schemeClr>
          </a:solidFill>
        </p:spPr>
        <p:txBody>
          <a:bodyPr>
            <a:spAutoFit/>
          </a:bodyPr>
          <a:lstStyle/>
          <a:p>
            <a:pPr algn="r"/>
            <a:r>
              <a:rPr lang="he-IL" sz="3200" b="1" dirty="0">
                <a:solidFill>
                  <a:srgbClr val="000000"/>
                </a:solidFill>
                <a:latin typeface="David" panose="020E0502060401010101" pitchFamily="34" charset="-79"/>
                <a:cs typeface="David" panose="020E0502060401010101" pitchFamily="34" charset="-79"/>
              </a:rPr>
              <a:t>ח</a:t>
            </a:r>
            <a:r>
              <a:rPr lang="he-IL" sz="3200" dirty="0">
                <a:solidFill>
                  <a:srgbClr val="000000"/>
                </a:solidFill>
                <a:latin typeface="David" panose="020E0502060401010101" pitchFamily="34" charset="-79"/>
                <a:cs typeface="David" panose="020E0502060401010101" pitchFamily="34" charset="-79"/>
              </a:rPr>
              <a:t> וְעַתָּה כֹּה-תֹאמַר לְעַבְדִּי לְדָוִד, כֹּה אָמַר יְהוָה צְבָאוֹת, אֲנִי לְקַחְתִּיךָ </a:t>
            </a:r>
            <a:r>
              <a:rPr lang="he-IL" sz="3200" b="1" dirty="0" err="1">
                <a:solidFill>
                  <a:srgbClr val="000000"/>
                </a:solidFill>
                <a:latin typeface="David" panose="020E0502060401010101" pitchFamily="34" charset="-79"/>
                <a:cs typeface="David" panose="020E0502060401010101" pitchFamily="34" charset="-79"/>
              </a:rPr>
              <a:t>מִן-הַנָּוֶה</a:t>
            </a:r>
            <a:r>
              <a:rPr lang="he-IL" sz="3200" b="1" dirty="0">
                <a:solidFill>
                  <a:srgbClr val="000000"/>
                </a:solidFill>
                <a:latin typeface="David" panose="020E0502060401010101" pitchFamily="34" charset="-79"/>
                <a:cs typeface="David" panose="020E0502060401010101" pitchFamily="34" charset="-79"/>
              </a:rPr>
              <a:t>, מֵאַחַר הַצֹּאן--לִהְיוֹת נָגִיד</a:t>
            </a:r>
            <a:r>
              <a:rPr lang="he-IL" sz="3200" dirty="0">
                <a:solidFill>
                  <a:srgbClr val="000000"/>
                </a:solidFill>
                <a:latin typeface="David" panose="020E0502060401010101" pitchFamily="34" charset="-79"/>
                <a:cs typeface="David" panose="020E0502060401010101" pitchFamily="34" charset="-79"/>
              </a:rPr>
              <a:t>, עַל-עַמִּי עַל-יִשְׂרָאֵל.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ט</a:t>
            </a:r>
            <a:r>
              <a:rPr lang="he-IL" sz="3200" dirty="0">
                <a:solidFill>
                  <a:srgbClr val="000000"/>
                </a:solidFill>
                <a:latin typeface="David" panose="020E0502060401010101" pitchFamily="34" charset="-79"/>
                <a:cs typeface="David" panose="020E0502060401010101" pitchFamily="34" charset="-79"/>
              </a:rPr>
              <a:t> וָאֶהְיֶה עִמְּךָ, בְּכֹל אֲשֶׁר הָלַכְתָּ, וָאַכְרִתָה </a:t>
            </a:r>
            <a:r>
              <a:rPr lang="he-IL" sz="3200" dirty="0" err="1">
                <a:solidFill>
                  <a:srgbClr val="000000"/>
                </a:solidFill>
                <a:latin typeface="David" panose="020E0502060401010101" pitchFamily="34" charset="-79"/>
                <a:cs typeface="David" panose="020E0502060401010101" pitchFamily="34" charset="-79"/>
              </a:rPr>
              <a:t>אֶת-כָּל-אֹיְבֶיך</a:t>
            </a:r>
            <a:r>
              <a:rPr lang="he-IL" sz="3200" dirty="0">
                <a:solidFill>
                  <a:srgbClr val="000000"/>
                </a:solidFill>
                <a:latin typeface="David" panose="020E0502060401010101" pitchFamily="34" charset="-79"/>
                <a:cs typeface="David" panose="020E0502060401010101" pitchFamily="34" charset="-79"/>
              </a:rPr>
              <a:t>ָ, מִפָּנֶיךָ; </a:t>
            </a:r>
            <a:r>
              <a:rPr lang="he-IL" sz="3200" b="1" dirty="0">
                <a:solidFill>
                  <a:srgbClr val="000000"/>
                </a:solidFill>
                <a:latin typeface="David" panose="020E0502060401010101" pitchFamily="34" charset="-79"/>
                <a:cs typeface="David" panose="020E0502060401010101" pitchFamily="34" charset="-79"/>
              </a:rPr>
              <a:t>וְעָשִׂתִי לְךָ שֵׁם גָּדוֹל, כְּשֵׁם הַגְּדֹלִים אֲשֶׁר בָּאָרֶץ.</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י</a:t>
            </a:r>
            <a:r>
              <a:rPr lang="he-IL" sz="3200" dirty="0">
                <a:solidFill>
                  <a:srgbClr val="000000"/>
                </a:solidFill>
                <a:latin typeface="David" panose="020E0502060401010101" pitchFamily="34" charset="-79"/>
                <a:cs typeface="David" panose="020E0502060401010101" pitchFamily="34" charset="-79"/>
              </a:rPr>
              <a:t> וְשַׂמְתִּי מָקוֹם לְעַמִּי לְיִשְׂרָאֵל וּנְטַעְתִּיו, וְשָׁכַן תַּחְתָּיו, וְלֹא יִרְגַּז, עוֹד; </a:t>
            </a:r>
            <a:r>
              <a:rPr lang="he-IL" sz="3200" dirty="0" err="1">
                <a:solidFill>
                  <a:srgbClr val="000000"/>
                </a:solidFill>
                <a:latin typeface="David" panose="020E0502060401010101" pitchFamily="34" charset="-79"/>
                <a:cs typeface="David" panose="020E0502060401010101" pitchFamily="34" charset="-79"/>
              </a:rPr>
              <a:t>וְלֹא-יֹסִיפו</a:t>
            </a:r>
            <a:r>
              <a:rPr lang="he-IL" sz="3200" dirty="0">
                <a:solidFill>
                  <a:srgbClr val="000000"/>
                </a:solidFill>
                <a:latin typeface="David" panose="020E0502060401010101" pitchFamily="34" charset="-79"/>
                <a:cs typeface="David" panose="020E0502060401010101" pitchFamily="34" charset="-79"/>
              </a:rPr>
              <a:t>ּ בְנֵי-עַוְלָה לְעַנּוֹתוֹ, כַּאֲשֶׁר בָּרִאשׁוֹנָה</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5573485" y="5154413"/>
            <a:ext cx="6456219" cy="1384995"/>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dirty="0" smtClean="0">
                <a:solidFill>
                  <a:schemeClr val="bg1"/>
                </a:solidFill>
                <a:latin typeface="David" panose="020E0502060401010101" pitchFamily="34" charset="-79"/>
                <a:cs typeface="David" panose="020E0502060401010101" pitchFamily="34" charset="-79"/>
              </a:rPr>
              <a:t>אמר רבי יוחנן משום </a:t>
            </a:r>
            <a:r>
              <a:rPr lang="he-IL" sz="2800" dirty="0" err="1" smtClean="0">
                <a:solidFill>
                  <a:schemeClr val="bg1"/>
                </a:solidFill>
                <a:latin typeface="David" panose="020E0502060401010101" pitchFamily="34" charset="-79"/>
                <a:cs typeface="David" panose="020E0502060401010101" pitchFamily="34" charset="-79"/>
              </a:rPr>
              <a:t>רשב"י</a:t>
            </a:r>
            <a:r>
              <a:rPr lang="he-IL" sz="2800" dirty="0" smtClean="0">
                <a:solidFill>
                  <a:schemeClr val="bg1"/>
                </a:solidFill>
                <a:latin typeface="David" panose="020E0502060401010101" pitchFamily="34" charset="-79"/>
                <a:cs typeface="David" panose="020E0502060401010101" pitchFamily="34" charset="-79"/>
              </a:rPr>
              <a:t> כל הקובע מקום קבוע לתפילתו </a:t>
            </a:r>
            <a:r>
              <a:rPr lang="he-IL" sz="2400" dirty="0" smtClean="0">
                <a:solidFill>
                  <a:schemeClr val="bg1"/>
                </a:solidFill>
                <a:latin typeface="David" panose="020E0502060401010101" pitchFamily="34" charset="-79"/>
                <a:cs typeface="David" panose="020E0502060401010101" pitchFamily="34" charset="-79"/>
              </a:rPr>
              <a:t>(עומד במקום קבוע בתפילת 18 ) </a:t>
            </a:r>
            <a:r>
              <a:rPr lang="he-IL" sz="2800" dirty="0" smtClean="0">
                <a:solidFill>
                  <a:schemeClr val="bg1"/>
                </a:solidFill>
                <a:latin typeface="David" panose="020E0502060401010101" pitchFamily="34" charset="-79"/>
                <a:cs typeface="David" panose="020E0502060401010101" pitchFamily="34" charset="-79"/>
              </a:rPr>
              <a:t>אויביו נופלים לפניו שנאמר" ושמתי מקום לעמי...</a:t>
            </a:r>
            <a:r>
              <a:rPr lang="he-IL" dirty="0" smtClean="0">
                <a:solidFill>
                  <a:schemeClr val="bg1"/>
                </a:solidFill>
                <a:latin typeface="David" panose="020E0502060401010101" pitchFamily="34" charset="-79"/>
                <a:cs typeface="David" panose="020E0502060401010101" pitchFamily="34" charset="-79"/>
              </a:rPr>
              <a:t>( ברכות ז)</a:t>
            </a:r>
            <a:r>
              <a:rPr lang="en-US" dirty="0" smtClean="0">
                <a:solidFill>
                  <a:schemeClr val="bg1"/>
                </a:solidFill>
                <a:latin typeface="David" panose="020E0502060401010101" pitchFamily="34" charset="-79"/>
                <a:cs typeface="David" panose="020E0502060401010101" pitchFamily="34" charset="-79"/>
              </a:rPr>
              <a:t> </a:t>
            </a:r>
            <a:endParaRPr lang="he-IL" sz="2800"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81210337"/>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barn(inVertical)">
                                      <p:cBhvr>
                                        <p:cTn id="13" dur="500"/>
                                        <p:tgtEl>
                                          <p:spTgt spid="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circle(in)">
                                      <p:cBhvr>
                                        <p:cTn id="18" dur="2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629" y="142504"/>
            <a:ext cx="5795158" cy="2400657"/>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000" b="1" u="sng" dirty="0" smtClean="0">
                <a:solidFill>
                  <a:schemeClr val="bg1"/>
                </a:solidFill>
                <a:latin typeface="David" panose="020E0502060401010101" pitchFamily="34" charset="-79"/>
                <a:cs typeface="David" panose="020E0502060401010101" pitchFamily="34" charset="-79"/>
              </a:rPr>
              <a:t>יא</a:t>
            </a:r>
            <a:r>
              <a:rPr lang="he-IL" sz="3000" dirty="0" smtClean="0">
                <a:solidFill>
                  <a:schemeClr val="bg1"/>
                </a:solidFill>
                <a:latin typeface="David" panose="020E0502060401010101" pitchFamily="34" charset="-79"/>
                <a:cs typeface="David" panose="020E0502060401010101" pitchFamily="34" charset="-79"/>
              </a:rPr>
              <a:t>. ומאז אותו הזמן אשר מיניתי שופטים על עמי ישראל, היו עסוקים במלחמות, אבל בימיך עתיד להיות שקט מכל שונאיך, ואומר לך ה' היום ע"י הנביא </a:t>
            </a:r>
            <a:r>
              <a:rPr lang="he-IL" sz="3000" b="1" dirty="0" smtClean="0">
                <a:solidFill>
                  <a:schemeClr val="bg1"/>
                </a:solidFill>
                <a:latin typeface="David" panose="020E0502060401010101" pitchFamily="34" charset="-79"/>
                <a:cs typeface="David" panose="020E0502060401010101" pitchFamily="34" charset="-79"/>
              </a:rPr>
              <a:t>שתקום ממך שושלת מלוכה לעולם</a:t>
            </a:r>
            <a:r>
              <a:rPr lang="he-IL" sz="3000" dirty="0" smtClean="0">
                <a:solidFill>
                  <a:schemeClr val="bg1"/>
                </a:solidFill>
                <a:latin typeface="David" panose="020E0502060401010101" pitchFamily="34" charset="-79"/>
                <a:cs typeface="David" panose="020E0502060401010101" pitchFamily="34" charset="-79"/>
              </a:rPr>
              <a:t>.</a:t>
            </a:r>
          </a:p>
        </p:txBody>
      </p:sp>
      <p:sp>
        <p:nvSpPr>
          <p:cNvPr id="3" name="TextBox 2"/>
          <p:cNvSpPr txBox="1"/>
          <p:nvPr/>
        </p:nvSpPr>
        <p:spPr>
          <a:xfrm>
            <a:off x="130629" y="2783222"/>
            <a:ext cx="5795158" cy="3600986"/>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smtClean="0">
                <a:solidFill>
                  <a:schemeClr val="bg1"/>
                </a:solidFill>
                <a:latin typeface="David" panose="020E0502060401010101" pitchFamily="34" charset="-79"/>
                <a:cs typeface="David" panose="020E0502060401010101" pitchFamily="34" charset="-79"/>
              </a:rPr>
              <a:t>ה' מבטיח לדוד שלוש הבטחות:</a:t>
            </a:r>
          </a:p>
          <a:p>
            <a:pPr algn="r"/>
            <a:r>
              <a:rPr lang="he-IL" sz="2800" b="1" u="sng" dirty="0" err="1" smtClean="0">
                <a:solidFill>
                  <a:schemeClr val="bg1"/>
                </a:solidFill>
                <a:latin typeface="David" panose="020E0502060401010101" pitchFamily="34" charset="-79"/>
                <a:cs typeface="David" panose="020E0502060401010101" pitchFamily="34" charset="-79"/>
              </a:rPr>
              <a:t>יב</a:t>
            </a:r>
            <a:r>
              <a:rPr lang="he-IL" sz="2800" dirty="0" smtClean="0">
                <a:solidFill>
                  <a:schemeClr val="bg1"/>
                </a:solidFill>
                <a:latin typeface="David" panose="020E0502060401010101" pitchFamily="34" charset="-79"/>
                <a:cs typeface="David" panose="020E0502060401010101" pitchFamily="34" charset="-79"/>
              </a:rPr>
              <a:t>. </a:t>
            </a:r>
            <a:r>
              <a:rPr lang="he-IL" sz="2800" b="1" u="sng" dirty="0" smtClean="0">
                <a:solidFill>
                  <a:srgbClr val="C00000"/>
                </a:solidFill>
                <a:latin typeface="David" panose="020E0502060401010101" pitchFamily="34" charset="-79"/>
                <a:cs typeface="David" panose="020E0502060401010101" pitchFamily="34" charset="-79"/>
              </a:rPr>
              <a:t>הבטחה ראשונה</a:t>
            </a:r>
            <a:r>
              <a:rPr lang="he-IL" sz="2800" dirty="0" smtClean="0">
                <a:solidFill>
                  <a:schemeClr val="bg1"/>
                </a:solidFill>
                <a:latin typeface="David" panose="020E0502060401010101" pitchFamily="34" charset="-79"/>
                <a:cs typeface="David" panose="020E0502060401010101" pitchFamily="34" charset="-79"/>
              </a:rPr>
              <a:t>: כאשר ישלמו ימי חייך בעולם הזה ותיפטר מן העולם, אעמיד את שושלת המלוכה מצאצאיך, מבנך </a:t>
            </a:r>
            <a:r>
              <a:rPr lang="he-IL" sz="2800" dirty="0" err="1" smtClean="0">
                <a:solidFill>
                  <a:schemeClr val="bg1"/>
                </a:solidFill>
                <a:latin typeface="David" panose="020E0502060401010101" pitchFamily="34" charset="-79"/>
                <a:cs typeface="David" panose="020E0502060401010101" pitchFamily="34" charset="-79"/>
              </a:rPr>
              <a:t>שיוולד</a:t>
            </a:r>
            <a:r>
              <a:rPr lang="he-IL" sz="2800" dirty="0" smtClean="0">
                <a:solidFill>
                  <a:schemeClr val="bg1"/>
                </a:solidFill>
                <a:latin typeface="David" panose="020E0502060401010101" pitchFamily="34" charset="-79"/>
                <a:cs typeface="David" panose="020E0502060401010101" pitchFamily="34" charset="-79"/>
              </a:rPr>
              <a:t> ממך ואני </a:t>
            </a:r>
            <a:r>
              <a:rPr lang="he-IL" sz="2800" b="1" dirty="0" smtClean="0">
                <a:solidFill>
                  <a:schemeClr val="bg1"/>
                </a:solidFill>
                <a:latin typeface="David" panose="020E0502060401010101" pitchFamily="34" charset="-79"/>
                <a:cs typeface="David" panose="020E0502060401010101" pitchFamily="34" charset="-79"/>
              </a:rPr>
              <a:t>אבסס את ממלכתו. </a:t>
            </a:r>
          </a:p>
          <a:p>
            <a:pPr algn="r"/>
            <a:r>
              <a:rPr lang="he-IL" sz="3200" dirty="0" smtClean="0">
                <a:solidFill>
                  <a:schemeClr val="bg1"/>
                </a:solidFill>
                <a:latin typeface="David" panose="020E0502060401010101" pitchFamily="34" charset="-79"/>
                <a:cs typeface="David" panose="020E0502060401010101" pitchFamily="34" charset="-79"/>
              </a:rPr>
              <a:t> </a:t>
            </a:r>
            <a:r>
              <a:rPr lang="he-IL" sz="2800" b="1" u="sng" dirty="0" err="1" smtClean="0">
                <a:solidFill>
                  <a:schemeClr val="bg1"/>
                </a:solidFill>
                <a:latin typeface="David" panose="020E0502060401010101" pitchFamily="34" charset="-79"/>
                <a:cs typeface="David" panose="020E0502060401010101" pitchFamily="34" charset="-79"/>
              </a:rPr>
              <a:t>יג</a:t>
            </a:r>
            <a:r>
              <a:rPr lang="he-IL" sz="2800" dirty="0" smtClean="0">
                <a:solidFill>
                  <a:schemeClr val="bg1"/>
                </a:solidFill>
                <a:latin typeface="David" panose="020E0502060401010101" pitchFamily="34" charset="-79"/>
                <a:cs typeface="David" panose="020E0502060401010101" pitchFamily="34" charset="-79"/>
              </a:rPr>
              <a:t>. </a:t>
            </a:r>
            <a:r>
              <a:rPr lang="he-IL" sz="2800" b="1" u="sng" dirty="0" smtClean="0">
                <a:solidFill>
                  <a:srgbClr val="C00000"/>
                </a:solidFill>
                <a:latin typeface="David" panose="020E0502060401010101" pitchFamily="34" charset="-79"/>
                <a:cs typeface="David" panose="020E0502060401010101" pitchFamily="34" charset="-79"/>
              </a:rPr>
              <a:t>הבטחה שנייה:  </a:t>
            </a:r>
            <a:r>
              <a:rPr lang="he-IL" sz="2800" dirty="0" smtClean="0">
                <a:solidFill>
                  <a:schemeClr val="bg1"/>
                </a:solidFill>
                <a:latin typeface="David" panose="020E0502060401010101" pitchFamily="34" charset="-79"/>
                <a:cs typeface="David" panose="020E0502060401010101" pitchFamily="34" charset="-79"/>
              </a:rPr>
              <a:t>והוא בנך (שלמה) המתאים לבנות את המקדש לכבודי,</a:t>
            </a:r>
            <a:r>
              <a:rPr lang="he-IL" sz="2800" b="1" dirty="0" smtClean="0">
                <a:solidFill>
                  <a:schemeClr val="bg1"/>
                </a:solidFill>
                <a:latin typeface="David" panose="020E0502060401010101" pitchFamily="34" charset="-79"/>
                <a:cs typeface="David" panose="020E0502060401010101" pitchFamily="34" charset="-79"/>
              </a:rPr>
              <a:t> ואבסס </a:t>
            </a:r>
            <a:r>
              <a:rPr lang="he-IL" sz="2800" dirty="0" smtClean="0">
                <a:solidFill>
                  <a:schemeClr val="bg1"/>
                </a:solidFill>
                <a:latin typeface="David" panose="020E0502060401010101" pitchFamily="34" charset="-79"/>
                <a:cs typeface="David" panose="020E0502060401010101" pitchFamily="34" charset="-79"/>
              </a:rPr>
              <a:t>את שלטון מלכותו לדורי דורות. </a:t>
            </a:r>
            <a:endParaRPr lang="he-IL" sz="32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6151417" y="142504"/>
            <a:ext cx="5870369" cy="3600986"/>
          </a:xfrm>
          <a:prstGeom prst="rect">
            <a:avLst/>
          </a:prstGeom>
          <a:solidFill>
            <a:schemeClr val="accent1">
              <a:lumMod val="60000"/>
              <a:lumOff val="40000"/>
            </a:schemeClr>
          </a:solidFill>
        </p:spPr>
        <p:txBody>
          <a:bodyPr wrap="square">
            <a:spAutoFit/>
          </a:bodyPr>
          <a:lstStyle/>
          <a:p>
            <a:pPr algn="r"/>
            <a:r>
              <a:rPr lang="he-IL" sz="2800" b="1" dirty="0">
                <a:solidFill>
                  <a:srgbClr val="000000"/>
                </a:solidFill>
                <a:latin typeface="David" panose="020E0502060401010101" pitchFamily="34" charset="-79"/>
                <a:cs typeface="David" panose="020E0502060401010101" pitchFamily="34" charset="-79"/>
              </a:rPr>
              <a:t>יא</a:t>
            </a:r>
            <a:r>
              <a:rPr lang="he-IL" sz="2800" dirty="0">
                <a:solidFill>
                  <a:srgbClr val="000000"/>
                </a:solidFill>
                <a:latin typeface="David" panose="020E0502060401010101" pitchFamily="34" charset="-79"/>
                <a:cs typeface="David" panose="020E0502060401010101" pitchFamily="34" charset="-79"/>
              </a:rPr>
              <a:t> וּלְמִן-הַיּוֹם, אֲשֶׁר </a:t>
            </a:r>
            <a:r>
              <a:rPr lang="he-IL" sz="2800" dirty="0" err="1">
                <a:solidFill>
                  <a:srgbClr val="000000"/>
                </a:solidFill>
                <a:latin typeface="David" panose="020E0502060401010101" pitchFamily="34" charset="-79"/>
                <a:cs typeface="David" panose="020E0502060401010101" pitchFamily="34" charset="-79"/>
              </a:rPr>
              <a:t>צִוִּיתִי</a:t>
            </a:r>
            <a:r>
              <a:rPr lang="he-IL" sz="2800" dirty="0">
                <a:solidFill>
                  <a:srgbClr val="000000"/>
                </a:solidFill>
                <a:latin typeface="David" panose="020E0502060401010101" pitchFamily="34" charset="-79"/>
                <a:cs typeface="David" panose="020E0502060401010101" pitchFamily="34" charset="-79"/>
              </a:rPr>
              <a:t> שֹׁפְטִים עַל-עַמִּי יִשְׂרָאֵל, </a:t>
            </a:r>
            <a:r>
              <a:rPr lang="he-IL" sz="2800" dirty="0" err="1">
                <a:solidFill>
                  <a:srgbClr val="000000"/>
                </a:solidFill>
                <a:latin typeface="David" panose="020E0502060401010101" pitchFamily="34" charset="-79"/>
                <a:cs typeface="David" panose="020E0502060401010101" pitchFamily="34" charset="-79"/>
              </a:rPr>
              <a:t>וַהֲנִיחֹתִי</a:t>
            </a:r>
            <a:r>
              <a:rPr lang="he-IL" sz="2800" dirty="0">
                <a:solidFill>
                  <a:srgbClr val="000000"/>
                </a:solidFill>
                <a:latin typeface="David" panose="020E0502060401010101" pitchFamily="34" charset="-79"/>
                <a:cs typeface="David" panose="020E0502060401010101" pitchFamily="34" charset="-79"/>
              </a:rPr>
              <a:t> לְךָ, </a:t>
            </a:r>
            <a:r>
              <a:rPr lang="he-IL" sz="2800" dirty="0" err="1">
                <a:solidFill>
                  <a:srgbClr val="000000"/>
                </a:solidFill>
                <a:latin typeface="David" panose="020E0502060401010101" pitchFamily="34" charset="-79"/>
                <a:cs typeface="David" panose="020E0502060401010101" pitchFamily="34" charset="-79"/>
              </a:rPr>
              <a:t>מִכָּל-אֹיְבֶיך</a:t>
            </a:r>
            <a:r>
              <a:rPr lang="he-IL" sz="2800" dirty="0">
                <a:solidFill>
                  <a:srgbClr val="000000"/>
                </a:solidFill>
                <a:latin typeface="David" panose="020E0502060401010101" pitchFamily="34" charset="-79"/>
                <a:cs typeface="David" panose="020E0502060401010101" pitchFamily="34" charset="-79"/>
              </a:rPr>
              <a:t>ָ; וְהִגִּיד לְךָ יְהוָה, </a:t>
            </a:r>
            <a:r>
              <a:rPr lang="he-IL" sz="2800" b="1" dirty="0">
                <a:solidFill>
                  <a:srgbClr val="000000"/>
                </a:solidFill>
                <a:latin typeface="David" panose="020E0502060401010101" pitchFamily="34" charset="-79"/>
                <a:cs typeface="David" panose="020E0502060401010101" pitchFamily="34" charset="-79"/>
              </a:rPr>
              <a:t>כִּי-בַיִת יַעֲשֶׂה-לְּךָ יְהוָה</a:t>
            </a:r>
            <a:r>
              <a:rPr lang="he-IL" sz="2800" dirty="0">
                <a:solidFill>
                  <a:srgbClr val="000000"/>
                </a:solidFill>
                <a:latin typeface="David" panose="020E0502060401010101" pitchFamily="34" charset="-79"/>
                <a:cs typeface="David" panose="020E0502060401010101" pitchFamily="34" charset="-79"/>
              </a:rPr>
              <a:t>.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יב</a:t>
            </a:r>
            <a:r>
              <a:rPr lang="he-IL" sz="2800" dirty="0">
                <a:solidFill>
                  <a:srgbClr val="000000"/>
                </a:solidFill>
                <a:latin typeface="David" panose="020E0502060401010101" pitchFamily="34" charset="-79"/>
                <a:cs typeface="David" panose="020E0502060401010101" pitchFamily="34" charset="-79"/>
              </a:rPr>
              <a:t> כִּי יִמְלְאוּ יָמֶיךָ, וְשָׁכַבְתָּ </a:t>
            </a:r>
            <a:r>
              <a:rPr lang="he-IL" sz="2800" dirty="0" err="1">
                <a:solidFill>
                  <a:srgbClr val="000000"/>
                </a:solidFill>
                <a:latin typeface="David" panose="020E0502060401010101" pitchFamily="34" charset="-79"/>
                <a:cs typeface="David" panose="020E0502060401010101" pitchFamily="34" charset="-79"/>
              </a:rPr>
              <a:t>אֶת-אֲבֹתֶיך</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וַהֲקִימֹתִי</a:t>
            </a:r>
            <a:r>
              <a:rPr lang="he-IL" sz="2800" dirty="0">
                <a:solidFill>
                  <a:srgbClr val="000000"/>
                </a:solidFill>
                <a:latin typeface="David" panose="020E0502060401010101" pitchFamily="34" charset="-79"/>
                <a:cs typeface="David" panose="020E0502060401010101" pitchFamily="34" charset="-79"/>
              </a:rPr>
              <a:t> אֶת-זַרְעֲךָ אַחֲרֶיךָ, אֲשֶׁר יֵצֵא מִמֵּעֶיךָ; </a:t>
            </a:r>
            <a:r>
              <a:rPr lang="he-IL" sz="2800" b="1" dirty="0" err="1">
                <a:solidFill>
                  <a:srgbClr val="000000"/>
                </a:solidFill>
                <a:latin typeface="David" panose="020E0502060401010101" pitchFamily="34" charset="-79"/>
                <a:cs typeface="David" panose="020E0502060401010101" pitchFamily="34" charset="-79"/>
              </a:rPr>
              <a:t>וַהֲכִינֹתִי</a:t>
            </a:r>
            <a:r>
              <a:rPr lang="he-IL" sz="2800" b="1" dirty="0">
                <a:solidFill>
                  <a:srgbClr val="000000"/>
                </a:solidFill>
                <a:latin typeface="David" panose="020E0502060401010101" pitchFamily="34" charset="-79"/>
                <a:cs typeface="David" panose="020E0502060401010101" pitchFamily="34" charset="-79"/>
              </a:rPr>
              <a:t>, אֶת-מַמְלַכְתּוֹ.  </a:t>
            </a:r>
            <a:endParaRPr lang="he-IL" sz="2800" b="1"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יג</a:t>
            </a:r>
            <a:r>
              <a:rPr lang="he-IL" sz="28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הוּא יִבְנֶה-בַּיִת, לִשְׁמִי</a:t>
            </a:r>
            <a:r>
              <a:rPr lang="he-IL" sz="2800" dirty="0">
                <a:solidFill>
                  <a:srgbClr val="000000"/>
                </a:solidFill>
                <a:latin typeface="David" panose="020E0502060401010101" pitchFamily="34" charset="-79"/>
                <a:cs typeface="David" panose="020E0502060401010101" pitchFamily="34" charset="-79"/>
              </a:rPr>
              <a:t>; </a:t>
            </a:r>
            <a:r>
              <a:rPr lang="he-IL" sz="2800" b="1" dirty="0">
                <a:solidFill>
                  <a:srgbClr val="000000"/>
                </a:solidFill>
                <a:latin typeface="David" panose="020E0502060401010101" pitchFamily="34" charset="-79"/>
                <a:cs typeface="David" panose="020E0502060401010101" pitchFamily="34" charset="-79"/>
              </a:rPr>
              <a:t>וְכֹנַנְתִּי</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אֶת-כִּסֵּא</a:t>
            </a:r>
            <a:r>
              <a:rPr lang="he-IL" sz="2800" dirty="0">
                <a:solidFill>
                  <a:srgbClr val="000000"/>
                </a:solidFill>
                <a:latin typeface="David" panose="020E0502060401010101" pitchFamily="34" charset="-79"/>
                <a:cs typeface="David" panose="020E0502060401010101" pitchFamily="34" charset="-79"/>
              </a:rPr>
              <a:t> מַמְלַכְתּוֹ, עַד-עוֹלָם</a:t>
            </a:r>
            <a:r>
              <a:rPr lang="he-IL" dirty="0">
                <a:solidFill>
                  <a:srgbClr val="000000"/>
                </a:solidFill>
                <a:latin typeface="shlomo"/>
              </a:rPr>
              <a:t>. </a:t>
            </a:r>
            <a:endParaRPr lang="he-IL" dirty="0"/>
          </a:p>
        </p:txBody>
      </p:sp>
      <p:pic>
        <p:nvPicPr>
          <p:cNvPr id="5" name="תמונה 4"/>
          <p:cNvPicPr>
            <a:picLocks noChangeAspect="1"/>
          </p:cNvPicPr>
          <p:nvPr/>
        </p:nvPicPr>
        <p:blipFill>
          <a:blip r:embed="rId2"/>
          <a:stretch>
            <a:fillRect/>
          </a:stretch>
        </p:blipFill>
        <p:spPr>
          <a:xfrm>
            <a:off x="7426667" y="3885993"/>
            <a:ext cx="4100315" cy="27285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2Left"/>
            <a:lightRig rig="threePt" dir="t"/>
          </a:scene3d>
          <a:sp3d>
            <a:bevelT w="165100" prst="coolSlant"/>
          </a:sp3d>
        </p:spPr>
      </p:pic>
    </p:spTree>
    <p:extLst>
      <p:ext uri="{BB962C8B-B14F-4D97-AF65-F5344CB8AC3E}">
        <p14:creationId xmlns:p14="http://schemas.microsoft.com/office/powerpoint/2010/main" val="3027138655"/>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circle(in)">
                                      <p:cBhvr>
                                        <p:cTn id="20" dur="20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 calcmode="lin" valueType="num">
                                      <p:cBhvr additive="base">
                                        <p:cTn id="4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002" y="178620"/>
            <a:ext cx="5486403" cy="6432530"/>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smtClean="0">
                <a:solidFill>
                  <a:schemeClr val="bg1"/>
                </a:solidFill>
                <a:latin typeface="David" panose="020E0502060401010101" pitchFamily="34" charset="-79"/>
                <a:cs typeface="David" panose="020E0502060401010101" pitchFamily="34" charset="-79"/>
              </a:rPr>
              <a:t>יד</a:t>
            </a:r>
            <a:r>
              <a:rPr lang="he-IL" sz="2800" dirty="0" smtClean="0">
                <a:solidFill>
                  <a:schemeClr val="bg1"/>
                </a:solidFill>
                <a:latin typeface="David" panose="020E0502060401010101" pitchFamily="34" charset="-79"/>
                <a:cs typeface="David" panose="020E0502060401010101" pitchFamily="34" charset="-79"/>
              </a:rPr>
              <a:t>. אני אדריך אותו כמו אבא לבן, והוא יהיה חביב עלי כבן, </a:t>
            </a:r>
            <a:r>
              <a:rPr lang="he-IL" sz="2800" b="1" dirty="0" smtClean="0">
                <a:solidFill>
                  <a:schemeClr val="bg1"/>
                </a:solidFill>
                <a:latin typeface="David" panose="020E0502060401010101" pitchFamily="34" charset="-79"/>
                <a:cs typeface="David" panose="020E0502060401010101" pitchFamily="34" charset="-79"/>
              </a:rPr>
              <a:t>וגם כאשר יחטא, אני אייסר אותו במקל, ע"י אנשים שיקומו נגדו</a:t>
            </a:r>
            <a:r>
              <a:rPr lang="he-IL" sz="2800" dirty="0" smtClean="0">
                <a:solidFill>
                  <a:schemeClr val="bg1"/>
                </a:solidFill>
                <a:latin typeface="David" panose="020E0502060401010101" pitchFamily="34" charset="-79"/>
                <a:cs typeface="David" panose="020E0502060401010101" pitchFamily="34" charset="-79"/>
              </a:rPr>
              <a:t>, ובעונשים שבני אדם מענישים את בניהם. </a:t>
            </a:r>
          </a:p>
          <a:p>
            <a:pPr algn="r"/>
            <a:r>
              <a:rPr lang="he-IL" sz="2800" b="1" u="sng" dirty="0" smtClean="0">
                <a:solidFill>
                  <a:schemeClr val="bg1"/>
                </a:solidFill>
                <a:latin typeface="David" panose="020E0502060401010101" pitchFamily="34" charset="-79"/>
                <a:cs typeface="David" panose="020E0502060401010101" pitchFamily="34" charset="-79"/>
              </a:rPr>
              <a:t>טו</a:t>
            </a:r>
            <a:r>
              <a:rPr lang="he-IL" sz="2800" dirty="0" smtClean="0">
                <a:solidFill>
                  <a:schemeClr val="bg1"/>
                </a:solidFill>
                <a:latin typeface="David" panose="020E0502060401010101" pitchFamily="34" charset="-79"/>
                <a:cs typeface="David" panose="020E0502060401010101" pitchFamily="34" charset="-79"/>
              </a:rPr>
              <a:t>. </a:t>
            </a:r>
            <a:r>
              <a:rPr lang="he-IL" sz="2800" b="1" u="sng" dirty="0" smtClean="0">
                <a:solidFill>
                  <a:srgbClr val="C00000"/>
                </a:solidFill>
                <a:latin typeface="David" panose="020E0502060401010101" pitchFamily="34" charset="-79"/>
                <a:cs typeface="David" panose="020E0502060401010101" pitchFamily="34" charset="-79"/>
              </a:rPr>
              <a:t>הבטחה שלישית: </a:t>
            </a:r>
            <a:r>
              <a:rPr lang="he-IL" sz="2800" dirty="0" smtClean="0">
                <a:solidFill>
                  <a:schemeClr val="bg1"/>
                </a:solidFill>
                <a:latin typeface="David" panose="020E0502060401010101" pitchFamily="34" charset="-79"/>
                <a:cs typeface="David" panose="020E0502060401010101" pitchFamily="34" charset="-79"/>
              </a:rPr>
              <a:t>ולמרות </a:t>
            </a:r>
            <a:r>
              <a:rPr lang="he-IL" sz="2800" dirty="0" err="1" smtClean="0">
                <a:solidFill>
                  <a:schemeClr val="bg1"/>
                </a:solidFill>
                <a:latin typeface="David" panose="020E0502060401010101" pitchFamily="34" charset="-79"/>
                <a:cs typeface="David" panose="020E0502060401010101" pitchFamily="34" charset="-79"/>
              </a:rPr>
              <a:t>הכל</a:t>
            </a:r>
            <a:r>
              <a:rPr lang="he-IL" sz="2800" dirty="0" smtClean="0">
                <a:solidFill>
                  <a:schemeClr val="bg1"/>
                </a:solidFill>
                <a:latin typeface="David" panose="020E0502060401010101" pitchFamily="34" charset="-79"/>
                <a:cs typeface="David" panose="020E0502060401010101" pitchFamily="34" charset="-79"/>
              </a:rPr>
              <a:t>, טובתי לא תחדל ממנו (למאוס בו ולהסירו ממלכותו) כפי שפסקה מלכות שאול שהורדתי אותו (שחטא לפני) כדי שאתה דוד תמלוך. </a:t>
            </a:r>
          </a:p>
          <a:p>
            <a:pPr algn="r"/>
            <a:r>
              <a:rPr lang="he-IL" sz="2800" dirty="0" smtClean="0">
                <a:solidFill>
                  <a:schemeClr val="bg1"/>
                </a:solidFill>
                <a:latin typeface="David" panose="020E0502060401010101" pitchFamily="34" charset="-79"/>
                <a:cs typeface="David" panose="020E0502060401010101" pitchFamily="34" charset="-79"/>
              </a:rPr>
              <a:t> </a:t>
            </a:r>
            <a:r>
              <a:rPr lang="he-IL" sz="2800" b="1" u="sng" dirty="0" err="1" smtClean="0">
                <a:solidFill>
                  <a:schemeClr val="bg1"/>
                </a:solidFill>
                <a:latin typeface="David" panose="020E0502060401010101" pitchFamily="34" charset="-79"/>
                <a:cs typeface="David" panose="020E0502060401010101" pitchFamily="34" charset="-79"/>
              </a:rPr>
              <a:t>טז</a:t>
            </a:r>
            <a:r>
              <a:rPr lang="he-IL" sz="2800" dirty="0" smtClean="0">
                <a:solidFill>
                  <a:schemeClr val="bg1"/>
                </a:solidFill>
                <a:latin typeface="David" panose="020E0502060401010101" pitchFamily="34" charset="-79"/>
                <a:cs typeface="David" panose="020E0502060401010101" pitchFamily="34" charset="-79"/>
              </a:rPr>
              <a:t>. ותתקיים שושלת מלכותך לדורי דורות. ומלכותך תהיה קיימת לתמיד. </a:t>
            </a:r>
          </a:p>
          <a:p>
            <a:pPr algn="r"/>
            <a:r>
              <a:rPr lang="he-IL" sz="2800" b="1" u="sng" dirty="0" err="1" smtClean="0">
                <a:solidFill>
                  <a:schemeClr val="bg1"/>
                </a:solidFill>
                <a:latin typeface="David" panose="020E0502060401010101" pitchFamily="34" charset="-79"/>
                <a:cs typeface="David" panose="020E0502060401010101" pitchFamily="34" charset="-79"/>
              </a:rPr>
              <a:t>יז</a:t>
            </a:r>
            <a:r>
              <a:rPr lang="he-IL" sz="2800" dirty="0" smtClean="0">
                <a:solidFill>
                  <a:schemeClr val="bg1"/>
                </a:solidFill>
                <a:latin typeface="David" panose="020E0502060401010101" pitchFamily="34" charset="-79"/>
                <a:cs typeface="David" panose="020E0502060401010101" pitchFamily="34" charset="-79"/>
              </a:rPr>
              <a:t>. כפי ששמע את כל ההבטחות הללו ואת כל הנבואה הזו, כך מסר נתן הנביא לדוד </a:t>
            </a:r>
            <a:r>
              <a:rPr lang="he-IL" sz="2000" dirty="0" smtClean="0">
                <a:solidFill>
                  <a:schemeClr val="bg1"/>
                </a:solidFill>
                <a:latin typeface="David" panose="020E0502060401010101" pitchFamily="34" charset="-79"/>
                <a:cs typeface="David" panose="020E0502060401010101" pitchFamily="34" charset="-79"/>
              </a:rPr>
              <a:t>(ולא התבייש נתן מלחזור בו ולומר לדוד שהוא לא יבנה)</a:t>
            </a:r>
            <a:endParaRPr lang="he-IL" sz="20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5791200" y="178620"/>
            <a:ext cx="6096000" cy="3970318"/>
          </a:xfrm>
          <a:prstGeom prst="rect">
            <a:avLst/>
          </a:prstGeom>
          <a:solidFill>
            <a:schemeClr val="accent2">
              <a:lumMod val="60000"/>
              <a:lumOff val="40000"/>
            </a:schemeClr>
          </a:solidFill>
        </p:spPr>
        <p:txBody>
          <a:bodyPr>
            <a:spAutoFit/>
          </a:bodyPr>
          <a:lstStyle/>
          <a:p>
            <a:pPr algn="r"/>
            <a:r>
              <a:rPr lang="he-IL" sz="2800" b="1" dirty="0">
                <a:solidFill>
                  <a:srgbClr val="000000"/>
                </a:solidFill>
                <a:latin typeface="David" panose="020E0502060401010101" pitchFamily="34" charset="-79"/>
                <a:cs typeface="David" panose="020E0502060401010101" pitchFamily="34" charset="-79"/>
              </a:rPr>
              <a:t>יד</a:t>
            </a:r>
            <a:r>
              <a:rPr lang="he-IL" sz="2800" dirty="0">
                <a:solidFill>
                  <a:srgbClr val="000000"/>
                </a:solidFill>
                <a:latin typeface="David" panose="020E0502060401010101" pitchFamily="34" charset="-79"/>
                <a:cs typeface="David" panose="020E0502060401010101" pitchFamily="34" charset="-79"/>
              </a:rPr>
              <a:t> אֲנִי אֶהְיֶה-לּוֹ לְאָב, וְהוּא יִהְיֶה-לִּי לְבֵן--אֲשֶׁר, </a:t>
            </a:r>
            <a:r>
              <a:rPr lang="he-IL" sz="2800" b="1" dirty="0" err="1">
                <a:solidFill>
                  <a:srgbClr val="000000"/>
                </a:solidFill>
                <a:latin typeface="David" panose="020E0502060401010101" pitchFamily="34" charset="-79"/>
                <a:cs typeface="David" panose="020E0502060401010101" pitchFamily="34" charset="-79"/>
              </a:rPr>
              <a:t>בְּהַעֲוֺתו</a:t>
            </a:r>
            <a:r>
              <a:rPr lang="he-IL" sz="2800" b="1" dirty="0">
                <a:solidFill>
                  <a:srgbClr val="000000"/>
                </a:solidFill>
                <a:latin typeface="David" panose="020E0502060401010101" pitchFamily="34" charset="-79"/>
                <a:cs typeface="David" panose="020E0502060401010101" pitchFamily="34" charset="-79"/>
              </a:rPr>
              <a:t>ֹ, </a:t>
            </a:r>
            <a:r>
              <a:rPr lang="he-IL" sz="2800" b="1" dirty="0" err="1">
                <a:solidFill>
                  <a:srgbClr val="000000"/>
                </a:solidFill>
                <a:latin typeface="David" panose="020E0502060401010101" pitchFamily="34" charset="-79"/>
                <a:cs typeface="David" panose="020E0502060401010101" pitchFamily="34" charset="-79"/>
              </a:rPr>
              <a:t>וְהֹכַחְתִּיו</a:t>
            </a:r>
            <a:r>
              <a:rPr lang="he-IL" sz="2800" b="1" dirty="0">
                <a:solidFill>
                  <a:srgbClr val="000000"/>
                </a:solidFill>
                <a:latin typeface="David" panose="020E0502060401010101" pitchFamily="34" charset="-79"/>
                <a:cs typeface="David" panose="020E0502060401010101" pitchFamily="34" charset="-79"/>
              </a:rPr>
              <a:t> בְּשֵׁבֶט אֲנָשִׁים</a:t>
            </a:r>
            <a:r>
              <a:rPr lang="he-IL" sz="2800" dirty="0">
                <a:solidFill>
                  <a:srgbClr val="000000"/>
                </a:solidFill>
                <a:latin typeface="David" panose="020E0502060401010101" pitchFamily="34" charset="-79"/>
                <a:cs typeface="David" panose="020E0502060401010101" pitchFamily="34" charset="-79"/>
              </a:rPr>
              <a:t>, וּבְנִגְעֵי בְּנֵי אָדָם.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smtClean="0">
                <a:solidFill>
                  <a:srgbClr val="000000"/>
                </a:solidFill>
                <a:latin typeface="David" panose="020E0502060401010101" pitchFamily="34" charset="-79"/>
                <a:cs typeface="David" panose="020E0502060401010101" pitchFamily="34" charset="-79"/>
              </a:rPr>
              <a:t>טו</a:t>
            </a:r>
            <a:r>
              <a:rPr lang="he-IL" sz="2800" dirty="0">
                <a:solidFill>
                  <a:srgbClr val="000000"/>
                </a:solidFill>
                <a:latin typeface="David" panose="020E0502060401010101" pitchFamily="34" charset="-79"/>
                <a:cs typeface="David" panose="020E0502060401010101" pitchFamily="34" charset="-79"/>
              </a:rPr>
              <a:t> וְחַסְדִּי, לֹא-יָסוּר מִמֶּנּוּ, כַּאֲשֶׁר הֲסִרֹתִי מֵעִם שָׁאוּל, אֲשֶׁר הֲסִרֹתִי מִלְּפָנֶיךָ.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טז</a:t>
            </a:r>
            <a:r>
              <a:rPr lang="he-IL" sz="2800" dirty="0">
                <a:solidFill>
                  <a:srgbClr val="000000"/>
                </a:solidFill>
                <a:latin typeface="David" panose="020E0502060401010101" pitchFamily="34" charset="-79"/>
                <a:cs typeface="David" panose="020E0502060401010101" pitchFamily="34" charset="-79"/>
              </a:rPr>
              <a:t> וְנֶאְמַן בֵּיתְךָ וּמַמְלַכְתְּךָ עַד-עוֹלָם, לְפָנֶיךָ:  </a:t>
            </a:r>
            <a:r>
              <a:rPr lang="he-IL" sz="2800" dirty="0" err="1">
                <a:solidFill>
                  <a:srgbClr val="000000"/>
                </a:solidFill>
                <a:latin typeface="David" panose="020E0502060401010101" pitchFamily="34" charset="-79"/>
                <a:cs typeface="David" panose="020E0502060401010101" pitchFamily="34" charset="-79"/>
              </a:rPr>
              <a:t>כִּסְאֲך</a:t>
            </a:r>
            <a:r>
              <a:rPr lang="he-IL" sz="2800" dirty="0">
                <a:solidFill>
                  <a:srgbClr val="000000"/>
                </a:solidFill>
                <a:latin typeface="David" panose="020E0502060401010101" pitchFamily="34" charset="-79"/>
                <a:cs typeface="David" panose="020E0502060401010101" pitchFamily="34" charset="-79"/>
              </a:rPr>
              <a:t>ָ, יִהְיֶה נָכוֹן עַד-עוֹלָם.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יז</a:t>
            </a:r>
            <a:r>
              <a:rPr lang="he-IL" sz="2800" dirty="0">
                <a:solidFill>
                  <a:srgbClr val="000000"/>
                </a:solidFill>
                <a:latin typeface="David" panose="020E0502060401010101" pitchFamily="34" charset="-79"/>
                <a:cs typeface="David" panose="020E0502060401010101" pitchFamily="34" charset="-79"/>
              </a:rPr>
              <a:t> כְּכֹל הַדְּבָרִים הָאֵלֶּה, וּכְכֹל </a:t>
            </a:r>
            <a:r>
              <a:rPr lang="he-IL" sz="2800" dirty="0" err="1">
                <a:solidFill>
                  <a:srgbClr val="000000"/>
                </a:solidFill>
                <a:latin typeface="David" panose="020E0502060401010101" pitchFamily="34" charset="-79"/>
                <a:cs typeface="David" panose="020E0502060401010101" pitchFamily="34" charset="-79"/>
              </a:rPr>
              <a:t>הַחִזָּיוֹן</a:t>
            </a:r>
            <a:r>
              <a:rPr lang="he-IL" sz="2800" dirty="0">
                <a:solidFill>
                  <a:srgbClr val="000000"/>
                </a:solidFill>
                <a:latin typeface="David" panose="020E0502060401010101" pitchFamily="34" charset="-79"/>
                <a:cs typeface="David" panose="020E0502060401010101" pitchFamily="34" charset="-79"/>
              </a:rPr>
              <a:t> הַזֶּה--כֵּן דִּבֶּר נָתָן, אֶל-דָּוִד.  {פ}</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1778" b="100000" l="6667" r="98667"/>
                    </a14:imgEffect>
                  </a14:imgLayer>
                </a14:imgProps>
              </a:ext>
            </a:extLst>
          </a:blip>
          <a:stretch>
            <a:fillRect/>
          </a:stretch>
        </p:blipFill>
        <p:spPr>
          <a:xfrm>
            <a:off x="5415147" y="3819092"/>
            <a:ext cx="3811979" cy="3038908"/>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1778" b="98667" l="15556" r="96889"/>
                    </a14:imgEffect>
                  </a14:imgLayer>
                </a14:imgProps>
              </a:ext>
            </a:extLst>
          </a:blip>
          <a:stretch>
            <a:fillRect/>
          </a:stretch>
        </p:blipFill>
        <p:spPr>
          <a:xfrm>
            <a:off x="5879461" y="3394885"/>
            <a:ext cx="2647023" cy="2647023"/>
          </a:xfrm>
          <a:prstGeom prst="rect">
            <a:avLst/>
          </a:prstGeom>
        </p:spPr>
      </p:pic>
    </p:spTree>
    <p:extLst>
      <p:ext uri="{BB962C8B-B14F-4D97-AF65-F5344CB8AC3E}">
        <p14:creationId xmlns:p14="http://schemas.microsoft.com/office/powerpoint/2010/main" val="56994065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arn(inVertical)">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circle(in)">
                                      <p:cBhvr>
                                        <p:cTn id="26" dur="20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80">
                                          <p:stCondLst>
                                            <p:cond delay="0"/>
                                          </p:stCondLst>
                                        </p:cTn>
                                        <p:tgtEl>
                                          <p:spTgt spid="6"/>
                                        </p:tgtEl>
                                      </p:cBhvr>
                                    </p:animEffect>
                                    <p:anim calcmode="lin" valueType="num">
                                      <p:cBhvr>
                                        <p:cTn id="3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4" dur="26">
                                          <p:stCondLst>
                                            <p:cond delay="650"/>
                                          </p:stCondLst>
                                        </p:cTn>
                                        <p:tgtEl>
                                          <p:spTgt spid="6"/>
                                        </p:tgtEl>
                                      </p:cBhvr>
                                      <p:to x="100000" y="60000"/>
                                    </p:animScale>
                                    <p:animScale>
                                      <p:cBhvr>
                                        <p:cTn id="45" dur="166" decel="50000">
                                          <p:stCondLst>
                                            <p:cond delay="676"/>
                                          </p:stCondLst>
                                        </p:cTn>
                                        <p:tgtEl>
                                          <p:spTgt spid="6"/>
                                        </p:tgtEl>
                                      </p:cBhvr>
                                      <p:to x="100000" y="100000"/>
                                    </p:animScale>
                                    <p:animScale>
                                      <p:cBhvr>
                                        <p:cTn id="46" dur="26">
                                          <p:stCondLst>
                                            <p:cond delay="1312"/>
                                          </p:stCondLst>
                                        </p:cTn>
                                        <p:tgtEl>
                                          <p:spTgt spid="6"/>
                                        </p:tgtEl>
                                      </p:cBhvr>
                                      <p:to x="100000" y="80000"/>
                                    </p:animScale>
                                    <p:animScale>
                                      <p:cBhvr>
                                        <p:cTn id="47" dur="166" decel="50000">
                                          <p:stCondLst>
                                            <p:cond delay="1338"/>
                                          </p:stCondLst>
                                        </p:cTn>
                                        <p:tgtEl>
                                          <p:spTgt spid="6"/>
                                        </p:tgtEl>
                                      </p:cBhvr>
                                      <p:to x="100000" y="100000"/>
                                    </p:animScale>
                                    <p:animScale>
                                      <p:cBhvr>
                                        <p:cTn id="48" dur="26">
                                          <p:stCondLst>
                                            <p:cond delay="1642"/>
                                          </p:stCondLst>
                                        </p:cTn>
                                        <p:tgtEl>
                                          <p:spTgt spid="6"/>
                                        </p:tgtEl>
                                      </p:cBhvr>
                                      <p:to x="100000" y="90000"/>
                                    </p:animScale>
                                    <p:animScale>
                                      <p:cBhvr>
                                        <p:cTn id="49" dur="166" decel="50000">
                                          <p:stCondLst>
                                            <p:cond delay="1668"/>
                                          </p:stCondLst>
                                        </p:cTn>
                                        <p:tgtEl>
                                          <p:spTgt spid="6"/>
                                        </p:tgtEl>
                                      </p:cBhvr>
                                      <p:to x="100000" y="100000"/>
                                    </p:animScale>
                                    <p:animScale>
                                      <p:cBhvr>
                                        <p:cTn id="50" dur="26">
                                          <p:stCondLst>
                                            <p:cond delay="1808"/>
                                          </p:stCondLst>
                                        </p:cTn>
                                        <p:tgtEl>
                                          <p:spTgt spid="6"/>
                                        </p:tgtEl>
                                      </p:cBhvr>
                                      <p:to x="100000" y="95000"/>
                                    </p:animScale>
                                    <p:animScale>
                                      <p:cBhvr>
                                        <p:cTn id="51"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878" y="83128"/>
            <a:ext cx="5628904" cy="3662541"/>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ctr"/>
            <a:r>
              <a:rPr lang="he-IL" sz="3200" b="1" u="sng" dirty="0" smtClean="0">
                <a:solidFill>
                  <a:schemeClr val="bg1"/>
                </a:solidFill>
                <a:latin typeface="David" panose="020E0502060401010101" pitchFamily="34" charset="-79"/>
                <a:cs typeface="David" panose="020E0502060401010101" pitchFamily="34" charset="-79"/>
              </a:rPr>
              <a:t>דוד מודה לה' על כל הבשורות הטובות:</a:t>
            </a:r>
          </a:p>
          <a:p>
            <a:pPr algn="r"/>
            <a:r>
              <a:rPr lang="he-IL" sz="2800" b="1" dirty="0" smtClean="0">
                <a:solidFill>
                  <a:schemeClr val="bg1"/>
                </a:solidFill>
                <a:latin typeface="David" panose="020E0502060401010101" pitchFamily="34" charset="-79"/>
                <a:cs typeface="David" panose="020E0502060401010101" pitchFamily="34" charset="-79"/>
              </a:rPr>
              <a:t>נתאר לעצמינו </a:t>
            </a:r>
            <a:r>
              <a:rPr lang="he-IL" sz="2800" dirty="0" smtClean="0">
                <a:solidFill>
                  <a:schemeClr val="bg1"/>
                </a:solidFill>
                <a:latin typeface="David" panose="020E0502060401010101" pitchFamily="34" charset="-79"/>
                <a:cs typeface="David" panose="020E0502060401010101" pitchFamily="34" charset="-79"/>
              </a:rPr>
              <a:t>שהתכוננו להתנדבות כלשהי הכנו קנינו </a:t>
            </a:r>
            <a:r>
              <a:rPr lang="he-IL" sz="2800" dirty="0" err="1" smtClean="0">
                <a:solidFill>
                  <a:schemeClr val="bg1"/>
                </a:solidFill>
                <a:latin typeface="David" panose="020E0502060401010101" pitchFamily="34" charset="-79"/>
                <a:cs typeface="David" panose="020E0502060401010101" pitchFamily="34" charset="-79"/>
              </a:rPr>
              <a:t>תיכננו</a:t>
            </a:r>
            <a:r>
              <a:rPr lang="he-IL" sz="2800" dirty="0" smtClean="0">
                <a:solidFill>
                  <a:schemeClr val="bg1"/>
                </a:solidFill>
                <a:latin typeface="David" panose="020E0502060401010101" pitchFamily="34" charset="-79"/>
                <a:cs typeface="David" panose="020E0502060401010101" pitchFamily="34" charset="-79"/>
              </a:rPr>
              <a:t> </a:t>
            </a:r>
            <a:r>
              <a:rPr lang="he-IL" sz="2800" dirty="0" err="1" smtClean="0">
                <a:solidFill>
                  <a:schemeClr val="bg1"/>
                </a:solidFill>
                <a:latin typeface="David" panose="020E0502060401010101" pitchFamily="34" charset="-79"/>
                <a:cs typeface="David" panose="020E0502060401010101" pitchFamily="34" charset="-79"/>
              </a:rPr>
              <a:t>וכו</a:t>
            </a:r>
            <a:r>
              <a:rPr lang="he-IL" sz="2800" dirty="0" smtClean="0">
                <a:solidFill>
                  <a:schemeClr val="bg1"/>
                </a:solidFill>
                <a:latin typeface="David" panose="020E0502060401010101" pitchFamily="34" charset="-79"/>
                <a:cs typeface="David" panose="020E0502060401010101" pitchFamily="34" charset="-79"/>
              </a:rPr>
              <a:t>'.. ובסוף רגע לפני אומרים לנו שזה מבוטל .. איך נגיב? </a:t>
            </a:r>
            <a:endParaRPr lang="en-US" sz="2800" dirty="0" smtClean="0">
              <a:solidFill>
                <a:schemeClr val="bg1"/>
              </a:solidFill>
              <a:latin typeface="David" panose="020E0502060401010101" pitchFamily="34" charset="-79"/>
              <a:cs typeface="David" panose="020E0502060401010101" pitchFamily="34" charset="-79"/>
            </a:endParaRPr>
          </a:p>
          <a:p>
            <a:pPr algn="r"/>
            <a:r>
              <a:rPr lang="he-IL" sz="2800" b="1" dirty="0" smtClean="0">
                <a:solidFill>
                  <a:schemeClr val="bg1"/>
                </a:solidFill>
                <a:latin typeface="David" panose="020E0502060401010101" pitchFamily="34" charset="-79"/>
                <a:cs typeface="David" panose="020E0502060401010101" pitchFamily="34" charset="-79"/>
              </a:rPr>
              <a:t>דוד המלך </a:t>
            </a:r>
            <a:r>
              <a:rPr lang="he-IL" sz="2800" dirty="0" err="1" smtClean="0">
                <a:solidFill>
                  <a:schemeClr val="bg1"/>
                </a:solidFill>
                <a:latin typeface="David" panose="020E0502060401010101" pitchFamily="34" charset="-79"/>
                <a:cs typeface="David" panose="020E0502060401010101" pitchFamily="34" charset="-79"/>
              </a:rPr>
              <a:t>תיכנן</a:t>
            </a:r>
            <a:r>
              <a:rPr lang="he-IL" sz="2800" dirty="0" smtClean="0">
                <a:solidFill>
                  <a:schemeClr val="bg1"/>
                </a:solidFill>
                <a:latin typeface="David" panose="020E0502060401010101" pitchFamily="34" charset="-79"/>
                <a:cs typeface="David" panose="020E0502060401010101" pitchFamily="34" charset="-79"/>
              </a:rPr>
              <a:t> וארגן וחשב איך לבנות וברגע האחרון ה' אומר לו עצור! איך מגיב דוד? (נראה את הפסוקים..) </a:t>
            </a:r>
            <a:endParaRPr lang="he-IL" sz="2800" dirty="0">
              <a:solidFill>
                <a:schemeClr val="bg1"/>
              </a:solidFill>
              <a:latin typeface="David" panose="020E0502060401010101" pitchFamily="34" charset="-79"/>
              <a:cs typeface="David" panose="020E0502060401010101" pitchFamily="34" charset="-79"/>
            </a:endParaRPr>
          </a:p>
        </p:txBody>
      </p:sp>
      <p:sp>
        <p:nvSpPr>
          <p:cNvPr id="3" name="TextBox 2"/>
          <p:cNvSpPr txBox="1"/>
          <p:nvPr/>
        </p:nvSpPr>
        <p:spPr>
          <a:xfrm>
            <a:off x="285009" y="4172635"/>
            <a:ext cx="11566566" cy="2246769"/>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err="1" smtClean="0">
                <a:solidFill>
                  <a:schemeClr val="bg1"/>
                </a:solidFill>
                <a:latin typeface="David" panose="020E0502060401010101" pitchFamily="34" charset="-79"/>
                <a:cs typeface="David" panose="020E0502060401010101" pitchFamily="34" charset="-79"/>
              </a:rPr>
              <a:t>יח</a:t>
            </a:r>
            <a:r>
              <a:rPr lang="he-IL" sz="2800" b="1" u="sng" dirty="0" smtClean="0">
                <a:solidFill>
                  <a:schemeClr val="bg1"/>
                </a:solidFill>
                <a:latin typeface="David" panose="020E0502060401010101" pitchFamily="34" charset="-79"/>
                <a:cs typeface="David" panose="020E0502060401010101" pitchFamily="34" charset="-79"/>
              </a:rPr>
              <a:t>. </a:t>
            </a:r>
            <a:r>
              <a:rPr lang="he-IL" sz="2800" dirty="0" smtClean="0">
                <a:solidFill>
                  <a:schemeClr val="bg1"/>
                </a:solidFill>
                <a:latin typeface="David" panose="020E0502060401010101" pitchFamily="34" charset="-79"/>
                <a:cs typeface="David" panose="020E0502060401010101" pitchFamily="34" charset="-79"/>
              </a:rPr>
              <a:t>ואחר כך בא דוד וישב לפני ארון ה' . </a:t>
            </a:r>
            <a:r>
              <a:rPr lang="he-IL" sz="2800" b="1" dirty="0" smtClean="0">
                <a:solidFill>
                  <a:schemeClr val="bg1"/>
                </a:solidFill>
                <a:latin typeface="David" panose="020E0502060401010101" pitchFamily="34" charset="-79"/>
                <a:cs typeface="David" panose="020E0502060401010101" pitchFamily="34" charset="-79"/>
              </a:rPr>
              <a:t>וכך אמר: וכי ראוי אני למלכות</a:t>
            </a:r>
            <a:r>
              <a:rPr lang="he-IL" sz="2800" dirty="0" smtClean="0">
                <a:solidFill>
                  <a:schemeClr val="bg1"/>
                </a:solidFill>
                <a:latin typeface="David" panose="020E0502060401010101" pitchFamily="34" charset="-79"/>
                <a:cs typeface="David" panose="020E0502060401010101" pitchFamily="34" charset="-79"/>
              </a:rPr>
              <a:t>? ה' שליט העולם ואיזו חשיבות יש למשפחתי שרוממת אותי למעלה כזו? </a:t>
            </a:r>
          </a:p>
          <a:p>
            <a:pPr algn="r"/>
            <a:r>
              <a:rPr lang="he-IL" sz="2800" b="1" u="sng" dirty="0" err="1" smtClean="0">
                <a:solidFill>
                  <a:schemeClr val="bg1"/>
                </a:solidFill>
                <a:latin typeface="David" panose="020E0502060401010101" pitchFamily="34" charset="-79"/>
                <a:cs typeface="David" panose="020E0502060401010101" pitchFamily="34" charset="-79"/>
              </a:rPr>
              <a:t>יט</a:t>
            </a:r>
            <a:r>
              <a:rPr lang="he-IL" sz="2800" b="1" u="sng" dirty="0" smtClean="0">
                <a:solidFill>
                  <a:schemeClr val="bg1"/>
                </a:solidFill>
                <a:latin typeface="David" panose="020E0502060401010101" pitchFamily="34" charset="-79"/>
                <a:cs typeface="David" panose="020E0502060401010101" pitchFamily="34" charset="-79"/>
              </a:rPr>
              <a:t>. </a:t>
            </a:r>
            <a:r>
              <a:rPr lang="he-IL" sz="2800" dirty="0" smtClean="0">
                <a:solidFill>
                  <a:schemeClr val="bg1"/>
                </a:solidFill>
                <a:latin typeface="David" panose="020E0502060401010101" pitchFamily="34" charset="-79"/>
                <a:cs typeface="David" panose="020E0502060401010101" pitchFamily="34" charset="-79"/>
              </a:rPr>
              <a:t>וטובה זו שעשית בעבורי שהייתי למלך ולא הסתפקת בזה. ועכשיו הבטחת לי המשך מלכות לזרעי למרחוק. וכי זו הנהגת האדם הראויה שיתברך בשפע טובה כזו?</a:t>
            </a:r>
          </a:p>
          <a:p>
            <a:pPr algn="r"/>
            <a:r>
              <a:rPr lang="he-IL" sz="2800" b="1" u="sng" dirty="0" smtClean="0">
                <a:solidFill>
                  <a:schemeClr val="bg1"/>
                </a:solidFill>
                <a:latin typeface="David" panose="020E0502060401010101" pitchFamily="34" charset="-79"/>
                <a:cs typeface="David" panose="020E0502060401010101" pitchFamily="34" charset="-79"/>
              </a:rPr>
              <a:t>כ</a:t>
            </a:r>
            <a:r>
              <a:rPr lang="he-IL" sz="2800" dirty="0" smtClean="0">
                <a:solidFill>
                  <a:schemeClr val="bg1"/>
                </a:solidFill>
                <a:latin typeface="David" panose="020E0502060401010101" pitchFamily="34" charset="-79"/>
                <a:cs typeface="David" panose="020E0502060401010101" pitchFamily="34" charset="-79"/>
              </a:rPr>
              <a:t>. ואין לי מה להוסיף עוד ולבקש ממך.  ואתה נתת לי </a:t>
            </a:r>
            <a:r>
              <a:rPr lang="he-IL" sz="2800" dirty="0" err="1" smtClean="0">
                <a:solidFill>
                  <a:schemeClr val="bg1"/>
                </a:solidFill>
                <a:latin typeface="David" panose="020E0502060401010101" pitchFamily="34" charset="-79"/>
                <a:cs typeface="David" panose="020E0502060401010101" pitchFamily="34" charset="-79"/>
              </a:rPr>
              <a:t>הכל</a:t>
            </a:r>
            <a:r>
              <a:rPr lang="he-IL" sz="2800" dirty="0" smtClean="0">
                <a:solidFill>
                  <a:schemeClr val="bg1"/>
                </a:solidFill>
                <a:latin typeface="David" panose="020E0502060401010101" pitchFamily="34" charset="-79"/>
                <a:cs typeface="David" panose="020E0502060401010101" pitchFamily="34" charset="-79"/>
              </a:rPr>
              <a:t> גם בלי שביקשתי.  </a:t>
            </a:r>
            <a:endParaRPr lang="he-IL" sz="2800" dirty="0">
              <a:solidFill>
                <a:schemeClr val="bg1"/>
              </a:solidFill>
              <a:latin typeface="David" panose="020E0502060401010101" pitchFamily="34" charset="-79"/>
              <a:cs typeface="David" panose="020E0502060401010101" pitchFamily="34" charset="-79"/>
            </a:endParaRPr>
          </a:p>
        </p:txBody>
      </p:sp>
      <p:sp>
        <p:nvSpPr>
          <p:cNvPr id="5" name="מלבן 4"/>
          <p:cNvSpPr/>
          <p:nvPr/>
        </p:nvSpPr>
        <p:spPr>
          <a:xfrm>
            <a:off x="5874327" y="220268"/>
            <a:ext cx="6096000" cy="3539430"/>
          </a:xfrm>
          <a:prstGeom prst="rect">
            <a:avLst/>
          </a:prstGeom>
          <a:solidFill>
            <a:schemeClr val="accent4">
              <a:lumMod val="40000"/>
              <a:lumOff val="60000"/>
            </a:schemeClr>
          </a:solidFill>
        </p:spPr>
        <p:txBody>
          <a:bodyPr>
            <a:spAutoFit/>
          </a:bodyPr>
          <a:lstStyle/>
          <a:p>
            <a:pPr algn="r"/>
            <a:r>
              <a:rPr lang="he-IL" sz="2800" b="1" dirty="0" err="1">
                <a:solidFill>
                  <a:srgbClr val="000000"/>
                </a:solidFill>
                <a:latin typeface="David" panose="020E0502060401010101" pitchFamily="34" charset="-79"/>
                <a:cs typeface="David" panose="020E0502060401010101" pitchFamily="34" charset="-79"/>
              </a:rPr>
              <a:t>יח</a:t>
            </a:r>
            <a:r>
              <a:rPr lang="he-IL" sz="2800" dirty="0">
                <a:solidFill>
                  <a:srgbClr val="000000"/>
                </a:solidFill>
                <a:latin typeface="David" panose="020E0502060401010101" pitchFamily="34" charset="-79"/>
                <a:cs typeface="David" panose="020E0502060401010101" pitchFamily="34" charset="-79"/>
              </a:rPr>
              <a:t> וַיָּבֹא הַמֶּלֶךְ דָּוִד, וַיֵּשֶׁב לִפְנֵי יְהוָה; </a:t>
            </a:r>
            <a:r>
              <a:rPr lang="he-IL" sz="2800" b="1" dirty="0">
                <a:solidFill>
                  <a:srgbClr val="000000"/>
                </a:solidFill>
                <a:latin typeface="David" panose="020E0502060401010101" pitchFamily="34" charset="-79"/>
                <a:cs typeface="David" panose="020E0502060401010101" pitchFamily="34" charset="-79"/>
              </a:rPr>
              <a:t>וַיֹּאמֶר, מִי אָנֹכִי אֲדֹנָי יְהוִה</a:t>
            </a:r>
            <a:r>
              <a:rPr lang="he-IL" sz="2800" dirty="0">
                <a:solidFill>
                  <a:srgbClr val="000000"/>
                </a:solidFill>
                <a:latin typeface="David" panose="020E0502060401010101" pitchFamily="34" charset="-79"/>
                <a:cs typeface="David" panose="020E0502060401010101" pitchFamily="34" charset="-79"/>
              </a:rPr>
              <a:t> וּמִי בֵיתִי--כִּי הֲבִאֹתַנִי, עַד-הֲלֹם.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יט</a:t>
            </a:r>
            <a:r>
              <a:rPr lang="he-IL" sz="2800" dirty="0">
                <a:solidFill>
                  <a:srgbClr val="000000"/>
                </a:solidFill>
                <a:latin typeface="David" panose="020E0502060401010101" pitchFamily="34" charset="-79"/>
                <a:cs typeface="David" panose="020E0502060401010101" pitchFamily="34" charset="-79"/>
              </a:rPr>
              <a:t> וַתִּקְטַן עוֹד זֹאת בְּעֵינֶיךָ אֲדֹנָי יְהוִה, וַתְּדַבֵּר גַּם אֶל-בֵּית-עַבְדְּךָ לְמֵרָחוֹק; וְזֹאת תּוֹרַת הָאָדָם, אֲדֹנָי יְהוִה.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smtClean="0">
                <a:solidFill>
                  <a:srgbClr val="000000"/>
                </a:solidFill>
                <a:latin typeface="David" panose="020E0502060401010101" pitchFamily="34" charset="-79"/>
                <a:cs typeface="David" panose="020E0502060401010101" pitchFamily="34" charset="-79"/>
              </a:rPr>
              <a:t>כ</a:t>
            </a:r>
            <a:r>
              <a:rPr lang="he-IL" sz="2800" dirty="0">
                <a:solidFill>
                  <a:srgbClr val="000000"/>
                </a:solidFill>
                <a:latin typeface="David" panose="020E0502060401010101" pitchFamily="34" charset="-79"/>
                <a:cs typeface="David" panose="020E0502060401010101" pitchFamily="34" charset="-79"/>
              </a:rPr>
              <a:t> וּמַה-יּוֹסִיף דָּוִד עוֹד, לְדַבֵּר אֵלֶיךָ; וְאַתָּה יָדַעְתָּ אֶת-עַבְדְּךָ, אֲדֹנָי יְהוִה.</a:t>
            </a:r>
            <a:endParaRPr lang="he-IL" sz="28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6496668" y="0"/>
            <a:ext cx="4851318" cy="4095785"/>
          </a:xfrm>
          <a:prstGeom prst="rect">
            <a:avLst/>
          </a:prstGeom>
        </p:spPr>
      </p:pic>
    </p:spTree>
    <p:extLst>
      <p:ext uri="{BB962C8B-B14F-4D97-AF65-F5344CB8AC3E}">
        <p14:creationId xmlns:p14="http://schemas.microsoft.com/office/powerpoint/2010/main" val="215798499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arn(inVertical)">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circle(in)">
                                      <p:cBhvr>
                                        <p:cTn id="24" dur="2000"/>
                                        <p:tgtEl>
                                          <p:spTgt spid="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anim calcmode="lin" valueType="num">
                                      <p:cBhvr>
                                        <p:cTn id="36"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3">
                                            <p:txEl>
                                              <p:pRg st="1" end="1"/>
                                            </p:txEl>
                                          </p:spTgt>
                                        </p:tgtEl>
                                        <p:attrNameLst>
                                          <p:attrName>style.visibility</p:attrName>
                                        </p:attrNameLst>
                                      </p:cBhvr>
                                      <p:to>
                                        <p:strVal val="visible"/>
                                      </p:to>
                                    </p:set>
                                    <p:anim calcmode="lin" valueType="num">
                                      <p:cBhvr>
                                        <p:cTn id="4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 calcmode="lin" valueType="num">
                                      <p:cBhvr>
                                        <p:cTn id="5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3">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down)">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626" y="0"/>
            <a:ext cx="5557654" cy="3108543"/>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err="1" smtClean="0">
                <a:solidFill>
                  <a:schemeClr val="bg1"/>
                </a:solidFill>
                <a:latin typeface="David" panose="020E0502060401010101" pitchFamily="34" charset="-79"/>
                <a:cs typeface="David" panose="020E0502060401010101" pitchFamily="34" charset="-79"/>
              </a:rPr>
              <a:t>כא</a:t>
            </a:r>
            <a:r>
              <a:rPr lang="he-IL" sz="2800" dirty="0" smtClean="0">
                <a:solidFill>
                  <a:schemeClr val="bg1"/>
                </a:solidFill>
                <a:latin typeface="David" panose="020E0502060401010101" pitchFamily="34" charset="-79"/>
                <a:cs typeface="David" panose="020E0502060401010101" pitchFamily="34" charset="-79"/>
              </a:rPr>
              <a:t>. ורק בעבור קיום הבטחתך ע"י שמואל, ולעשות חפצך הענקת לא את כל הכבוד הגדול הזה ואת הבשורה הטובה להמשיך את שושלת מלכותי. </a:t>
            </a:r>
            <a:endParaRPr lang="en-US" sz="2800" dirty="0" smtClean="0">
              <a:solidFill>
                <a:schemeClr val="bg1"/>
              </a:solidFill>
              <a:latin typeface="David" panose="020E0502060401010101" pitchFamily="34" charset="-79"/>
              <a:cs typeface="David" panose="020E0502060401010101" pitchFamily="34" charset="-79"/>
            </a:endParaRPr>
          </a:p>
          <a:p>
            <a:pPr algn="r"/>
            <a:r>
              <a:rPr lang="he-IL" sz="2800" b="1" u="sng" dirty="0" err="1" smtClean="0">
                <a:solidFill>
                  <a:schemeClr val="bg1"/>
                </a:solidFill>
                <a:latin typeface="David" panose="020E0502060401010101" pitchFamily="34" charset="-79"/>
                <a:cs typeface="David" panose="020E0502060401010101" pitchFamily="34" charset="-79"/>
              </a:rPr>
              <a:t>כב</a:t>
            </a:r>
            <a:r>
              <a:rPr lang="he-IL" sz="2800" dirty="0" smtClean="0">
                <a:solidFill>
                  <a:schemeClr val="bg1"/>
                </a:solidFill>
                <a:latin typeface="David" panose="020E0502060401010101" pitchFamily="34" charset="-79"/>
                <a:cs typeface="David" panose="020E0502060401010101" pitchFamily="34" charset="-79"/>
              </a:rPr>
              <a:t>. </a:t>
            </a:r>
            <a:r>
              <a:rPr lang="he-IL" sz="2800" b="1" dirty="0" smtClean="0">
                <a:solidFill>
                  <a:schemeClr val="bg1"/>
                </a:solidFill>
                <a:latin typeface="David" panose="020E0502060401010101" pitchFamily="34" charset="-79"/>
                <a:cs typeface="David" panose="020E0502060401010101" pitchFamily="34" charset="-79"/>
              </a:rPr>
              <a:t>ומפני שנעלה ונשגב אתה ה' שליט העולם</a:t>
            </a:r>
            <a:r>
              <a:rPr lang="he-IL" sz="2800" dirty="0" smtClean="0">
                <a:solidFill>
                  <a:schemeClr val="bg1"/>
                </a:solidFill>
                <a:latin typeface="David" panose="020E0502060401010101" pitchFamily="34" charset="-79"/>
                <a:cs typeface="David" panose="020E0502060401010101" pitchFamily="34" charset="-79"/>
              </a:rPr>
              <a:t>, שהרי אין דומה לך ואין </a:t>
            </a:r>
            <a:r>
              <a:rPr lang="he-IL" sz="2800" dirty="0" err="1" smtClean="0">
                <a:solidFill>
                  <a:schemeClr val="bg1"/>
                </a:solidFill>
                <a:latin typeface="David" panose="020E0502060401010101" pitchFamily="34" charset="-79"/>
                <a:cs typeface="David" panose="020E0502060401010101" pitchFamily="34" charset="-79"/>
              </a:rPr>
              <a:t>כח</a:t>
            </a:r>
            <a:r>
              <a:rPr lang="he-IL" sz="2800" dirty="0" smtClean="0">
                <a:solidFill>
                  <a:schemeClr val="bg1"/>
                </a:solidFill>
                <a:latin typeface="David" panose="020E0502060401010101" pitchFamily="34" charset="-79"/>
                <a:cs typeface="David" panose="020E0502060401010101" pitchFamily="34" charset="-79"/>
              </a:rPr>
              <a:t> בעולם מלבדך שיכול לעשות את הנפלאות</a:t>
            </a:r>
            <a:endParaRPr lang="he-IL" sz="2800" dirty="0">
              <a:solidFill>
                <a:schemeClr val="bg1"/>
              </a:solidFill>
              <a:latin typeface="David" panose="020E0502060401010101" pitchFamily="34" charset="-79"/>
              <a:cs typeface="David" panose="020E0502060401010101" pitchFamily="34" charset="-79"/>
            </a:endParaRPr>
          </a:p>
        </p:txBody>
      </p:sp>
      <p:sp>
        <p:nvSpPr>
          <p:cNvPr id="3" name="TextBox 2"/>
          <p:cNvSpPr txBox="1"/>
          <p:nvPr/>
        </p:nvSpPr>
        <p:spPr>
          <a:xfrm>
            <a:off x="130626" y="3211692"/>
            <a:ext cx="5937664" cy="3539430"/>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err="1" smtClean="0">
                <a:solidFill>
                  <a:schemeClr val="bg1"/>
                </a:solidFill>
                <a:latin typeface="David" panose="020E0502060401010101" pitchFamily="34" charset="-79"/>
                <a:cs typeface="David" panose="020E0502060401010101" pitchFamily="34" charset="-79"/>
              </a:rPr>
              <a:t>כג</a:t>
            </a:r>
            <a:r>
              <a:rPr lang="he-IL" sz="2800" dirty="0" smtClean="0">
                <a:solidFill>
                  <a:schemeClr val="bg1"/>
                </a:solidFill>
                <a:latin typeface="David" panose="020E0502060401010101" pitchFamily="34" charset="-79"/>
                <a:cs typeface="David" panose="020E0502060401010101" pitchFamily="34" charset="-79"/>
              </a:rPr>
              <a:t>. ואין מכל עובדי האלילים משובח כמו עמך ישראל שהוא מיוחד בארץ, שהלכו אהרון ומשה לפדות אותם מעבדות ולפרסם שמו של הקב"ה , וניסים שעשית להם וירשו את הארץ מפני הגויים. </a:t>
            </a:r>
          </a:p>
          <a:p>
            <a:pPr algn="r"/>
            <a:r>
              <a:rPr lang="he-IL" sz="2800" b="1" u="sng" dirty="0" smtClean="0">
                <a:solidFill>
                  <a:schemeClr val="bg1"/>
                </a:solidFill>
                <a:latin typeface="David" panose="020E0502060401010101" pitchFamily="34" charset="-79"/>
                <a:cs typeface="David" panose="020E0502060401010101" pitchFamily="34" charset="-79"/>
              </a:rPr>
              <a:t>כד</a:t>
            </a:r>
            <a:r>
              <a:rPr lang="he-IL" sz="2800" dirty="0" smtClean="0">
                <a:solidFill>
                  <a:schemeClr val="bg1"/>
                </a:solidFill>
                <a:latin typeface="David" panose="020E0502060401010101" pitchFamily="34" charset="-79"/>
                <a:cs typeface="David" panose="020E0502060401010101" pitchFamily="34" charset="-79"/>
              </a:rPr>
              <a:t>. והועדת לך את עם ישראל שיהיו לך לעם ולא תחליפם באחר, ואתה שומר עליהם בהשגחה פרטית.  </a:t>
            </a:r>
            <a:endParaRPr lang="he-IL" sz="28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5937661" y="166255"/>
            <a:ext cx="6008915" cy="2554545"/>
          </a:xfrm>
          <a:prstGeom prst="rect">
            <a:avLst/>
          </a:prstGeom>
          <a:solidFill>
            <a:schemeClr val="accent2">
              <a:lumMod val="40000"/>
              <a:lumOff val="60000"/>
            </a:schemeClr>
          </a:solidFill>
        </p:spPr>
        <p:txBody>
          <a:bodyPr wrap="square">
            <a:spAutoFit/>
          </a:bodyPr>
          <a:lstStyle/>
          <a:p>
            <a:pPr algn="r"/>
            <a:r>
              <a:rPr lang="he-IL" sz="3200" b="1" dirty="0" err="1">
                <a:solidFill>
                  <a:srgbClr val="000000"/>
                </a:solidFill>
                <a:latin typeface="David" panose="020E0502060401010101" pitchFamily="34" charset="-79"/>
                <a:cs typeface="David" panose="020E0502060401010101" pitchFamily="34" charset="-79"/>
              </a:rPr>
              <a:t>כא</a:t>
            </a:r>
            <a:r>
              <a:rPr lang="he-IL" sz="3200" dirty="0">
                <a:solidFill>
                  <a:srgbClr val="000000"/>
                </a:solidFill>
                <a:latin typeface="David" panose="020E0502060401010101" pitchFamily="34" charset="-79"/>
                <a:cs typeface="David" panose="020E0502060401010101" pitchFamily="34" charset="-79"/>
              </a:rPr>
              <a:t> בַּעֲבוּר דְּבָרְךָ, וּכְלִבְּךָ, עָשִׂיתָ, אֵת כָּל-הַגְּדוּלָּה הַזֹּאת--לְהוֹדִיעַ, אֶת-עַבְדֶּךָ.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כב</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עַל-כֵּן גָּדַלְתָּ, יְהוָה </a:t>
            </a:r>
            <a:r>
              <a:rPr lang="he-IL" sz="3200" b="1"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כִּי-אֵין כָּמוֹךָ, וְאֵין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זוּלָתֶךָ, בְּכֹל אֲשֶׁר-שָׁמַעְנוּ, </a:t>
            </a:r>
            <a:r>
              <a:rPr lang="he-IL" sz="3200" dirty="0" err="1">
                <a:solidFill>
                  <a:srgbClr val="000000"/>
                </a:solidFill>
                <a:latin typeface="David" panose="020E0502060401010101" pitchFamily="34" charset="-79"/>
                <a:cs typeface="David" panose="020E0502060401010101" pitchFamily="34" charset="-79"/>
              </a:rPr>
              <a:t>בְּאָזְנֵינו</a:t>
            </a:r>
            <a:r>
              <a:rPr lang="he-IL" sz="3200" dirty="0">
                <a:solidFill>
                  <a:srgbClr val="000000"/>
                </a:solidFill>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5" name="מלבן 4"/>
          <p:cNvSpPr/>
          <p:nvPr/>
        </p:nvSpPr>
        <p:spPr>
          <a:xfrm>
            <a:off x="6258296" y="3512635"/>
            <a:ext cx="5731822" cy="3108543"/>
          </a:xfrm>
          <a:prstGeom prst="rect">
            <a:avLst/>
          </a:prstGeom>
          <a:solidFill>
            <a:schemeClr val="accent3">
              <a:lumMod val="40000"/>
              <a:lumOff val="60000"/>
            </a:schemeClr>
          </a:solidFill>
        </p:spPr>
        <p:txBody>
          <a:bodyPr wrap="square">
            <a:spAutoFit/>
          </a:bodyPr>
          <a:lstStyle/>
          <a:p>
            <a:pPr algn="r"/>
            <a:r>
              <a:rPr lang="he-IL" dirty="0">
                <a:solidFill>
                  <a:srgbClr val="000000"/>
                </a:solidFill>
                <a:latin typeface="shlomo"/>
              </a:rPr>
              <a:t> </a:t>
            </a:r>
            <a:r>
              <a:rPr lang="he-IL" sz="2800" dirty="0">
                <a:solidFill>
                  <a:srgbClr val="000000"/>
                </a:solidFill>
                <a:latin typeface="David" panose="020E0502060401010101" pitchFamily="34" charset="-79"/>
                <a:cs typeface="David" panose="020E0502060401010101" pitchFamily="34" charset="-79"/>
              </a:rPr>
              <a:t> </a:t>
            </a:r>
            <a:r>
              <a:rPr lang="he-IL" sz="2800" b="1" dirty="0" err="1">
                <a:solidFill>
                  <a:srgbClr val="000000"/>
                </a:solidFill>
                <a:latin typeface="David" panose="020E0502060401010101" pitchFamily="34" charset="-79"/>
                <a:cs typeface="David" panose="020E0502060401010101" pitchFamily="34" charset="-79"/>
              </a:rPr>
              <a:t>כג</a:t>
            </a:r>
            <a:r>
              <a:rPr lang="he-IL" sz="2800" dirty="0">
                <a:solidFill>
                  <a:srgbClr val="000000"/>
                </a:solidFill>
                <a:latin typeface="David" panose="020E0502060401010101" pitchFamily="34" charset="-79"/>
                <a:cs typeface="David" panose="020E0502060401010101" pitchFamily="34" charset="-79"/>
              </a:rPr>
              <a:t> וּמִי כְעַמְּךָ כְּיִשְׂרָאֵל, גּוֹי אֶחָד בָּאָרֶץ--אֲשֶׁר </a:t>
            </a:r>
            <a:r>
              <a:rPr lang="he-IL" sz="2800" dirty="0" err="1">
                <a:solidFill>
                  <a:srgbClr val="000000"/>
                </a:solidFill>
                <a:latin typeface="David" panose="020E0502060401010101" pitchFamily="34" charset="-79"/>
                <a:cs typeface="David" panose="020E0502060401010101" pitchFamily="34" charset="-79"/>
              </a:rPr>
              <a:t>הָלְכוּ-אֱלֹהִים</a:t>
            </a:r>
            <a:r>
              <a:rPr lang="he-IL" sz="2800" dirty="0">
                <a:solidFill>
                  <a:srgbClr val="000000"/>
                </a:solidFill>
                <a:latin typeface="David" panose="020E0502060401010101" pitchFamily="34" charset="-79"/>
                <a:cs typeface="David" panose="020E0502060401010101" pitchFamily="34" charset="-79"/>
              </a:rPr>
              <a:t> לִפְדּוֹת-לוֹ לְעָם וְלָשׂוּם לוֹ שֵׁם, וְלַעֲשׂוֹת לָכֶם הַגְּדוּלָּה וְנֹרָאוֹת לְאַרְצֶךָ, מִפְּנֵי עַמְּךָ אֲשֶׁר פָּדִיתָ לְּךָ מִמִּצְרַיִם, גּוֹיִם </a:t>
            </a:r>
            <a:r>
              <a:rPr lang="he-IL" sz="2800" dirty="0" err="1">
                <a:solidFill>
                  <a:srgbClr val="000000"/>
                </a:solidFill>
                <a:latin typeface="David" panose="020E0502060401010101" pitchFamily="34" charset="-79"/>
                <a:cs typeface="David" panose="020E0502060401010101" pitchFamily="34" charset="-79"/>
              </a:rPr>
              <a:t>וֵאלֹהָיו</a:t>
            </a:r>
            <a:r>
              <a:rPr lang="he-IL" sz="2800" dirty="0">
                <a:solidFill>
                  <a:srgbClr val="000000"/>
                </a:solidFill>
                <a:latin typeface="David" panose="020E0502060401010101" pitchFamily="34" charset="-79"/>
                <a:cs typeface="David" panose="020E0502060401010101" pitchFamily="34" charset="-79"/>
              </a:rPr>
              <a:t>.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smtClean="0">
                <a:solidFill>
                  <a:srgbClr val="000000"/>
                </a:solidFill>
                <a:latin typeface="David" panose="020E0502060401010101" pitchFamily="34" charset="-79"/>
                <a:cs typeface="David" panose="020E0502060401010101" pitchFamily="34" charset="-79"/>
              </a:rPr>
              <a:t>כד</a:t>
            </a:r>
            <a:r>
              <a:rPr lang="he-IL" sz="2800" dirty="0">
                <a:solidFill>
                  <a:srgbClr val="000000"/>
                </a:solidFill>
                <a:latin typeface="David" panose="020E0502060401010101" pitchFamily="34" charset="-79"/>
                <a:cs typeface="David" panose="020E0502060401010101" pitchFamily="34" charset="-79"/>
              </a:rPr>
              <a:t> וַתְּכוֹנֵן לְךָ אֶת-עַמְּךָ יִשְׂרָאֵל לְךָ, לְעָם--עַד-עוֹלָם; וְאַתָּה יְהוָה, הָיִיתָ לָהֶם </a:t>
            </a:r>
            <a:r>
              <a:rPr lang="he-IL" sz="2800" dirty="0" err="1">
                <a:solidFill>
                  <a:srgbClr val="000000"/>
                </a:solidFill>
                <a:latin typeface="David" panose="020E0502060401010101" pitchFamily="34" charset="-79"/>
                <a:cs typeface="David" panose="020E0502060401010101" pitchFamily="34" charset="-79"/>
              </a:rPr>
              <a:t>לֵאלֹהִים</a:t>
            </a:r>
            <a:r>
              <a:rPr lang="he-IL" dirty="0">
                <a:solidFill>
                  <a:srgbClr val="000000"/>
                </a:solidFill>
                <a:latin typeface="shlomo"/>
              </a:rPr>
              <a:t>. </a:t>
            </a:r>
            <a:endParaRPr lang="he-IL" dirty="0"/>
          </a:p>
        </p:txBody>
      </p:sp>
      <p:sp>
        <p:nvSpPr>
          <p:cNvPr id="6" name="חץ שמאלה 5"/>
          <p:cNvSpPr/>
          <p:nvPr/>
        </p:nvSpPr>
        <p:spPr>
          <a:xfrm>
            <a:off x="5712030" y="1554271"/>
            <a:ext cx="843149" cy="6955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חץ שמאלה 6"/>
          <p:cNvSpPr/>
          <p:nvPr/>
        </p:nvSpPr>
        <p:spPr>
          <a:xfrm>
            <a:off x="6068290" y="4719129"/>
            <a:ext cx="843149" cy="695553"/>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13710555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2000"/>
                                        <p:tgtEl>
                                          <p:spTgt spid="3"/>
                                        </p:tgtEl>
                                      </p:cBhvr>
                                    </p:animEffect>
                                    <p:anim calcmode="lin" valueType="num">
                                      <p:cBhvr>
                                        <p:cTn id="25" dur="2000" fill="hold"/>
                                        <p:tgtEl>
                                          <p:spTgt spid="3"/>
                                        </p:tgtEl>
                                        <p:attrNameLst>
                                          <p:attrName>ppt_w</p:attrName>
                                        </p:attrNameLst>
                                      </p:cBhvr>
                                      <p:tavLst>
                                        <p:tav tm="0" fmla="#ppt_w*sin(2.5*pi*$)">
                                          <p:val>
                                            <p:fltVal val="0"/>
                                          </p:val>
                                        </p:tav>
                                        <p:tav tm="100000">
                                          <p:val>
                                            <p:fltVal val="1"/>
                                          </p:val>
                                        </p:tav>
                                      </p:tavLst>
                                    </p:anim>
                                    <p:anim calcmode="lin" valueType="num">
                                      <p:cBhvr>
                                        <p:cTn id="26"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796" y="0"/>
            <a:ext cx="5628905" cy="4524315"/>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smtClean="0">
                <a:solidFill>
                  <a:schemeClr val="bg1"/>
                </a:solidFill>
                <a:latin typeface="David" panose="020E0502060401010101" pitchFamily="34" charset="-79"/>
                <a:cs typeface="David" panose="020E0502060401010101" pitchFamily="34" charset="-79"/>
              </a:rPr>
              <a:t>כה</a:t>
            </a:r>
            <a:r>
              <a:rPr lang="he-IL" sz="3200" dirty="0" smtClean="0">
                <a:solidFill>
                  <a:schemeClr val="bg1"/>
                </a:solidFill>
                <a:latin typeface="David" panose="020E0502060401010101" pitchFamily="34" charset="-79"/>
                <a:cs typeface="David" panose="020E0502060401010101" pitchFamily="34" charset="-79"/>
              </a:rPr>
              <a:t>. בבקשה ה' אלוקים את ההבטחה שהבטחת ע"י נתן הנביא לקיים את המלכות לזרעי , תקים עד עולם ועשה זאת למען הבטחתך. </a:t>
            </a:r>
          </a:p>
          <a:p>
            <a:pPr algn="r"/>
            <a:r>
              <a:rPr lang="he-IL" sz="3200" b="1" u="sng" dirty="0" err="1" smtClean="0">
                <a:solidFill>
                  <a:schemeClr val="bg1"/>
                </a:solidFill>
                <a:latin typeface="David" panose="020E0502060401010101" pitchFamily="34" charset="-79"/>
                <a:cs typeface="David" panose="020E0502060401010101" pitchFamily="34" charset="-79"/>
              </a:rPr>
              <a:t>כו</a:t>
            </a:r>
            <a:r>
              <a:rPr lang="he-IL" sz="3200" b="1" u="sng" dirty="0" smtClean="0">
                <a:solidFill>
                  <a:schemeClr val="bg1"/>
                </a:solidFill>
                <a:latin typeface="David" panose="020E0502060401010101" pitchFamily="34" charset="-79"/>
                <a:cs typeface="David" panose="020E0502060401010101" pitchFamily="34" charset="-79"/>
              </a:rPr>
              <a:t>. </a:t>
            </a:r>
            <a:r>
              <a:rPr lang="he-IL" sz="3200" dirty="0" smtClean="0">
                <a:solidFill>
                  <a:schemeClr val="bg1"/>
                </a:solidFill>
                <a:latin typeface="David" panose="020E0502060401010101" pitchFamily="34" charset="-79"/>
                <a:cs typeface="David" panose="020E0502060401010101" pitchFamily="34" charset="-79"/>
              </a:rPr>
              <a:t>וע"י כך יגדל שמך וכך יאמרו כולם, ה' בורא שמים וארץ הוא המנהיג את עם ישראל, וגם שושלת עבדך דוד תהיה קיימת לעשות רצונך. </a:t>
            </a:r>
            <a:endParaRPr lang="he-IL" sz="3200" dirty="0">
              <a:solidFill>
                <a:schemeClr val="bg1"/>
              </a:solidFill>
              <a:latin typeface="David" panose="020E0502060401010101" pitchFamily="34" charset="-79"/>
              <a:cs typeface="David" panose="020E0502060401010101" pitchFamily="34" charset="-79"/>
            </a:endParaRPr>
          </a:p>
        </p:txBody>
      </p:sp>
      <p:sp>
        <p:nvSpPr>
          <p:cNvPr id="3" name="TextBox 2"/>
          <p:cNvSpPr txBox="1"/>
          <p:nvPr/>
        </p:nvSpPr>
        <p:spPr>
          <a:xfrm>
            <a:off x="166251" y="4683090"/>
            <a:ext cx="5628905" cy="2062103"/>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err="1" smtClean="0">
                <a:solidFill>
                  <a:schemeClr val="bg1"/>
                </a:solidFill>
                <a:latin typeface="David" panose="020E0502060401010101" pitchFamily="34" charset="-79"/>
                <a:cs typeface="David" panose="020E0502060401010101" pitchFamily="34" charset="-79"/>
              </a:rPr>
              <a:t>כז</a:t>
            </a:r>
            <a:r>
              <a:rPr lang="he-IL" sz="3200" b="1" u="sng" dirty="0" smtClean="0">
                <a:solidFill>
                  <a:schemeClr val="bg1"/>
                </a:solidFill>
                <a:latin typeface="David" panose="020E0502060401010101" pitchFamily="34" charset="-79"/>
                <a:cs typeface="David" panose="020E0502060401010101" pitchFamily="34" charset="-79"/>
              </a:rPr>
              <a:t>. </a:t>
            </a:r>
            <a:r>
              <a:rPr lang="he-IL" sz="3200" dirty="0" smtClean="0">
                <a:solidFill>
                  <a:schemeClr val="bg1"/>
                </a:solidFill>
                <a:latin typeface="David" panose="020E0502060401010101" pitchFamily="34" charset="-79"/>
                <a:cs typeface="David" panose="020E0502060401010101" pitchFamily="34" charset="-79"/>
              </a:rPr>
              <a:t>ורק בגלל שאתה ה' בשרת והשמעת לי, שבית מלכות אקים לך, לכן אזרתי אומץ בנפשי לבקש ממך בקשות אלו. ולהתפלל אליך. </a:t>
            </a:r>
            <a:endParaRPr lang="he-IL" sz="32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5945579" y="142504"/>
            <a:ext cx="6096000" cy="3046988"/>
          </a:xfrm>
          <a:prstGeom prst="rect">
            <a:avLst/>
          </a:prstGeom>
          <a:solidFill>
            <a:schemeClr val="accent4">
              <a:lumMod val="40000"/>
              <a:lumOff val="60000"/>
            </a:schemeClr>
          </a:solidFill>
        </p:spPr>
        <p:txBody>
          <a:bodyPr>
            <a:spAutoFit/>
          </a:bodyPr>
          <a:lstStyle/>
          <a:p>
            <a:pPr algn="r"/>
            <a:r>
              <a:rPr lang="he-IL" dirty="0">
                <a:solidFill>
                  <a:srgbClr val="000000"/>
                </a:solidFill>
                <a:latin typeface="shlomo"/>
              </a:rPr>
              <a:t> </a:t>
            </a:r>
            <a:r>
              <a:rPr lang="he-IL" sz="3200" b="1" dirty="0">
                <a:solidFill>
                  <a:srgbClr val="000000"/>
                </a:solidFill>
                <a:latin typeface="David" panose="020E0502060401010101" pitchFamily="34" charset="-79"/>
                <a:cs typeface="David" panose="020E0502060401010101" pitchFamily="34" charset="-79"/>
              </a:rPr>
              <a:t>כה</a:t>
            </a:r>
            <a:r>
              <a:rPr lang="he-IL" sz="3200" dirty="0">
                <a:solidFill>
                  <a:srgbClr val="000000"/>
                </a:solidFill>
                <a:latin typeface="David" panose="020E0502060401010101" pitchFamily="34" charset="-79"/>
                <a:cs typeface="David" panose="020E0502060401010101" pitchFamily="34" charset="-79"/>
              </a:rPr>
              <a:t> וְעַתָּה, יְהוָה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הַדָּבָר אֲשֶׁר דִּבַּרְתָּ עַל-עַבְדְּךָ וְעַל-בֵּיתוֹ, הָקֵם עַד-עוֹלָם; וַעֲשֵׂה, כַּאֲשֶׁר דִּבַּרְתָּ.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כו</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וְיִגְדַּל שִׁמְךָ עַד-עוֹלָם</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יְהוָה צְבָאוֹת,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עַל-יִשְׂרָאֵל; וּבֵית עַבְדְּךָ דָוִד, יִהְיֶה נָכוֹן לְפָנֶיךָ. </a:t>
            </a:r>
            <a:endParaRPr lang="he-IL" sz="3200" dirty="0">
              <a:latin typeface="David" panose="020E0502060401010101" pitchFamily="34" charset="-79"/>
              <a:cs typeface="David" panose="020E0502060401010101" pitchFamily="34" charset="-79"/>
            </a:endParaRPr>
          </a:p>
        </p:txBody>
      </p:sp>
      <p:sp>
        <p:nvSpPr>
          <p:cNvPr id="5" name="מלבן 4"/>
          <p:cNvSpPr/>
          <p:nvPr/>
        </p:nvSpPr>
        <p:spPr>
          <a:xfrm>
            <a:off x="5795156" y="4683872"/>
            <a:ext cx="6096000" cy="2062103"/>
          </a:xfrm>
          <a:prstGeom prst="rect">
            <a:avLst/>
          </a:prstGeom>
          <a:solidFill>
            <a:schemeClr val="accent2"/>
          </a:solidFill>
        </p:spPr>
        <p:txBody>
          <a:bodyPr>
            <a:spAutoFit/>
          </a:bodyPr>
          <a:lstStyle/>
          <a:p>
            <a:pPr algn="r"/>
            <a:r>
              <a:rPr lang="he-IL" sz="3200" b="1" dirty="0" err="1">
                <a:solidFill>
                  <a:srgbClr val="000000"/>
                </a:solidFill>
                <a:latin typeface="David" panose="020E0502060401010101" pitchFamily="34" charset="-79"/>
                <a:cs typeface="David" panose="020E0502060401010101" pitchFamily="34" charset="-79"/>
              </a:rPr>
              <a:t>כז</a:t>
            </a:r>
            <a:r>
              <a:rPr lang="he-IL" sz="3200" dirty="0">
                <a:solidFill>
                  <a:srgbClr val="000000"/>
                </a:solidFill>
                <a:latin typeface="David" panose="020E0502060401010101" pitchFamily="34" charset="-79"/>
                <a:cs typeface="David" panose="020E0502060401010101" pitchFamily="34" charset="-79"/>
              </a:rPr>
              <a:t> כִּי-אַתָּה יְהוָה צְבָאוֹת </a:t>
            </a:r>
            <a:r>
              <a:rPr lang="he-IL" sz="3200" dirty="0" err="1">
                <a:solidFill>
                  <a:srgbClr val="000000"/>
                </a:solidFill>
                <a:latin typeface="David" panose="020E0502060401010101" pitchFamily="34" charset="-79"/>
                <a:cs typeface="David" panose="020E0502060401010101" pitchFamily="34" charset="-79"/>
              </a:rPr>
              <a:t>אֱלֹהֵי</a:t>
            </a:r>
            <a:r>
              <a:rPr lang="he-IL" sz="3200" dirty="0">
                <a:solidFill>
                  <a:srgbClr val="000000"/>
                </a:solidFill>
                <a:latin typeface="David" panose="020E0502060401010101" pitchFamily="34" charset="-79"/>
                <a:cs typeface="David" panose="020E0502060401010101" pitchFamily="34" charset="-79"/>
              </a:rPr>
              <a:t> יִשְׂרָאֵל, </a:t>
            </a:r>
            <a:r>
              <a:rPr lang="he-IL" sz="3200" dirty="0" err="1">
                <a:solidFill>
                  <a:srgbClr val="000000"/>
                </a:solidFill>
                <a:latin typeface="David" panose="020E0502060401010101" pitchFamily="34" charset="-79"/>
                <a:cs typeface="David" panose="020E0502060401010101" pitchFamily="34" charset="-79"/>
              </a:rPr>
              <a:t>גָּלִיתָה</a:t>
            </a:r>
            <a:r>
              <a:rPr lang="he-IL" sz="3200" dirty="0">
                <a:solidFill>
                  <a:srgbClr val="000000"/>
                </a:solidFill>
                <a:latin typeface="David" panose="020E0502060401010101" pitchFamily="34" charset="-79"/>
                <a:cs typeface="David" panose="020E0502060401010101" pitchFamily="34" charset="-79"/>
              </a:rPr>
              <a:t> אֶת-אֹזֶן עַבְדְּךָ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בַּיִת, אֶבְנֶה-לָּךְ; עַל-כֵּן, מָצָא עַבְדְּךָ אֶת-לִבּוֹ, לְהִתְפַּלֵּל אֵלֶיךָ, אֶת-הַתְּפִלָּה הַזֹּאת.</a:t>
            </a:r>
            <a:endParaRPr lang="he-IL" sz="32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extLst>
              <a:ext uri="{BEBA8EAE-BF5A-486C-A8C5-ECC9F3942E4B}">
                <a14:imgProps xmlns:a14="http://schemas.microsoft.com/office/drawing/2010/main">
                  <a14:imgLayer r:embed="rId3">
                    <a14:imgEffect>
                      <a14:backgroundRemoval t="1245" b="97925" l="12919" r="96651"/>
                    </a14:imgEffect>
                  </a14:imgLayer>
                </a14:imgProps>
              </a:ext>
            </a:extLst>
          </a:blip>
          <a:stretch>
            <a:fillRect/>
          </a:stretch>
        </p:blipFill>
        <p:spPr>
          <a:xfrm>
            <a:off x="5706279" y="1008382"/>
            <a:ext cx="4185866" cy="3361554"/>
          </a:xfrm>
          <a:prstGeom prst="rect">
            <a:avLst/>
          </a:prstGeom>
        </p:spPr>
      </p:pic>
    </p:spTree>
    <p:extLst>
      <p:ext uri="{BB962C8B-B14F-4D97-AF65-F5344CB8AC3E}">
        <p14:creationId xmlns:p14="http://schemas.microsoft.com/office/powerpoint/2010/main" val="3343596700"/>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253" y="225632"/>
            <a:ext cx="5605155" cy="6001643"/>
          </a:xfrm>
          <a:prstGeom prst="rect">
            <a:avLst/>
          </a:prstGeom>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3200" b="1" u="sng" dirty="0" err="1" smtClean="0">
                <a:solidFill>
                  <a:schemeClr val="bg1"/>
                </a:solidFill>
                <a:latin typeface="David" panose="020E0502060401010101" pitchFamily="34" charset="-79"/>
                <a:cs typeface="David" panose="020E0502060401010101" pitchFamily="34" charset="-79"/>
              </a:rPr>
              <a:t>כח</a:t>
            </a:r>
            <a:r>
              <a:rPr lang="he-IL" sz="3200" dirty="0" smtClean="0">
                <a:solidFill>
                  <a:schemeClr val="bg1"/>
                </a:solidFill>
                <a:latin typeface="David" panose="020E0502060401010101" pitchFamily="34" charset="-79"/>
                <a:cs typeface="David" panose="020E0502060401010101" pitchFamily="34" charset="-79"/>
              </a:rPr>
              <a:t>. ותפילתי לפניך ה' אלוקים אינה בגלל שאיני מאמין בקיום הבטחותיך, שאתה הוא האלוקים ודבריך הינם אמת לעולם וללא שינוי, והבטחת לי את החסד הזה ע"י נתן נביאך. </a:t>
            </a:r>
          </a:p>
          <a:p>
            <a:pPr algn="r"/>
            <a:r>
              <a:rPr lang="he-IL" sz="3200" b="1" u="sng" dirty="0" err="1" smtClean="0">
                <a:solidFill>
                  <a:schemeClr val="bg1"/>
                </a:solidFill>
                <a:latin typeface="David" panose="020E0502060401010101" pitchFamily="34" charset="-79"/>
                <a:cs typeface="David" panose="020E0502060401010101" pitchFamily="34" charset="-79"/>
              </a:rPr>
              <a:t>כט</a:t>
            </a:r>
            <a:r>
              <a:rPr lang="he-IL" sz="3200" b="1" u="sng" dirty="0" smtClean="0">
                <a:solidFill>
                  <a:schemeClr val="bg1"/>
                </a:solidFill>
                <a:latin typeface="David" panose="020E0502060401010101" pitchFamily="34" charset="-79"/>
                <a:cs typeface="David" panose="020E0502060401010101" pitchFamily="34" charset="-79"/>
              </a:rPr>
              <a:t>. </a:t>
            </a:r>
            <a:r>
              <a:rPr lang="he-IL" sz="3200" b="1" dirty="0" smtClean="0">
                <a:solidFill>
                  <a:schemeClr val="bg1"/>
                </a:solidFill>
                <a:latin typeface="David" panose="020E0502060401010101" pitchFamily="34" charset="-79"/>
                <a:cs typeface="David" panose="020E0502060401010101" pitchFamily="34" charset="-79"/>
              </a:rPr>
              <a:t>ונשאר רק לבקש שתואיל לברך את בית עבדך שיהיו לעולם עובדים לפניך , שיהיה להם לב טהור ללכת בתורתך ומצוותיך</a:t>
            </a:r>
            <a:r>
              <a:rPr lang="he-IL" sz="3200" dirty="0" smtClean="0">
                <a:solidFill>
                  <a:schemeClr val="bg1"/>
                </a:solidFill>
                <a:latin typeface="David" panose="020E0502060401010101" pitchFamily="34" charset="-79"/>
                <a:cs typeface="David" panose="020E0502060401010101" pitchFamily="34" charset="-79"/>
              </a:rPr>
              <a:t>, שהרי אתה שליט העולם הבטחת, ומשפע טובך תשפיע על משפחתי בתמידות.</a:t>
            </a:r>
            <a:endParaRPr lang="he-IL" sz="3200" dirty="0">
              <a:solidFill>
                <a:schemeClr val="bg1"/>
              </a:solidFill>
              <a:latin typeface="David" panose="020E0502060401010101" pitchFamily="34" charset="-79"/>
              <a:cs typeface="David" panose="020E0502060401010101" pitchFamily="34" charset="-79"/>
            </a:endParaRPr>
          </a:p>
        </p:txBody>
      </p:sp>
      <p:sp>
        <p:nvSpPr>
          <p:cNvPr id="4" name="מלבן 3"/>
          <p:cNvSpPr/>
          <p:nvPr/>
        </p:nvSpPr>
        <p:spPr>
          <a:xfrm>
            <a:off x="5898078" y="225632"/>
            <a:ext cx="6096000" cy="3539430"/>
          </a:xfrm>
          <a:prstGeom prst="rect">
            <a:avLst/>
          </a:prstGeom>
          <a:solidFill>
            <a:schemeClr val="accent1"/>
          </a:solidFill>
        </p:spPr>
        <p:txBody>
          <a:bodyPr>
            <a:spAutoFit/>
          </a:bodyPr>
          <a:lstStyle/>
          <a:p>
            <a:pPr algn="r"/>
            <a:r>
              <a:rPr lang="he-IL" sz="3200" b="1" dirty="0" err="1">
                <a:solidFill>
                  <a:srgbClr val="000000"/>
                </a:solidFill>
                <a:latin typeface="David" panose="020E0502060401010101" pitchFamily="34" charset="-79"/>
                <a:cs typeface="David" panose="020E0502060401010101" pitchFamily="34" charset="-79"/>
              </a:rPr>
              <a:t>כח</a:t>
            </a:r>
            <a:r>
              <a:rPr lang="he-IL" sz="3200" dirty="0">
                <a:solidFill>
                  <a:srgbClr val="000000"/>
                </a:solidFill>
                <a:latin typeface="David" panose="020E0502060401010101" pitchFamily="34" charset="-79"/>
                <a:cs typeface="David" panose="020E0502060401010101" pitchFamily="34" charset="-79"/>
              </a:rPr>
              <a:t> וְעַתָּה אֲדֹנָי יְהוִה, אַתָּה-הוּא </a:t>
            </a:r>
            <a:r>
              <a:rPr lang="he-IL" sz="3200" dirty="0" err="1">
                <a:solidFill>
                  <a:srgbClr val="000000"/>
                </a:solidFill>
                <a:latin typeface="David" panose="020E0502060401010101" pitchFamily="34" charset="-79"/>
                <a:cs typeface="David" panose="020E0502060401010101" pitchFamily="34" charset="-79"/>
              </a:rPr>
              <a:t>הָאֱלֹהִים</a:t>
            </a:r>
            <a:r>
              <a:rPr lang="he-IL" sz="3200" dirty="0">
                <a:solidFill>
                  <a:srgbClr val="000000"/>
                </a:solidFill>
                <a:latin typeface="David" panose="020E0502060401010101" pitchFamily="34" charset="-79"/>
                <a:cs typeface="David" panose="020E0502060401010101" pitchFamily="34" charset="-79"/>
              </a:rPr>
              <a:t>, וּדְבָרֶיךָ, יִהְיוּ אֱמֶת; וַתְּדַבֵּר, אֶל-עַבְדְּךָ, אֶת-הַטּוֹבָה, הַזֹּאת.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כט</a:t>
            </a:r>
            <a:r>
              <a:rPr lang="he-IL" sz="3200" dirty="0">
                <a:solidFill>
                  <a:srgbClr val="000000"/>
                </a:solidFill>
                <a:latin typeface="David" panose="020E0502060401010101" pitchFamily="34" charset="-79"/>
                <a:cs typeface="David" panose="020E0502060401010101" pitchFamily="34" charset="-79"/>
              </a:rPr>
              <a:t> וְעַתָּה, </a:t>
            </a:r>
            <a:r>
              <a:rPr lang="he-IL" sz="3200" b="1" dirty="0">
                <a:solidFill>
                  <a:srgbClr val="000000"/>
                </a:solidFill>
                <a:latin typeface="David" panose="020E0502060401010101" pitchFamily="34" charset="-79"/>
                <a:cs typeface="David" panose="020E0502060401010101" pitchFamily="34" charset="-79"/>
              </a:rPr>
              <a:t>הוֹאֵל וּבָרֵךְ אֶת-בֵּית עַבְדְּךָ, לִהְיוֹת לְעוֹלָם, לְפָנֶיךָ: </a:t>
            </a:r>
            <a:r>
              <a:rPr lang="he-IL" sz="3200" dirty="0">
                <a:solidFill>
                  <a:srgbClr val="000000"/>
                </a:solidFill>
                <a:latin typeface="David" panose="020E0502060401010101" pitchFamily="34" charset="-79"/>
                <a:cs typeface="David" panose="020E0502060401010101" pitchFamily="34" charset="-79"/>
              </a:rPr>
              <a:t> כִּי-אַתָּה אֲדֹנָי יְהוִה, דִּבַּרְתָּ, וּמִבִּרְכָתְךָ, יְבֹרַךְ בֵּית-עַבְדְּךָ לְעוֹלָם.</a:t>
            </a:r>
            <a:r>
              <a:rPr lang="he-IL" dirty="0">
                <a:solidFill>
                  <a:srgbClr val="000000"/>
                </a:solidFill>
                <a:latin typeface="shlomo"/>
              </a:rPr>
              <a:t> </a:t>
            </a:r>
            <a:endParaRPr lang="he-IL" dirty="0"/>
          </a:p>
        </p:txBody>
      </p:sp>
      <p:pic>
        <p:nvPicPr>
          <p:cNvPr id="5" name="תמונה 4"/>
          <p:cNvPicPr>
            <a:picLocks noChangeAspect="1"/>
          </p:cNvPicPr>
          <p:nvPr/>
        </p:nvPicPr>
        <p:blipFill>
          <a:blip r:embed="rId2"/>
          <a:stretch>
            <a:fillRect/>
          </a:stretch>
        </p:blipFill>
        <p:spPr>
          <a:xfrm>
            <a:off x="6070829" y="3488076"/>
            <a:ext cx="4707533" cy="3138355"/>
          </a:xfrm>
          <a:prstGeom prst="rect">
            <a:avLst/>
          </a:prstGeom>
        </p:spPr>
      </p:pic>
    </p:spTree>
    <p:extLst>
      <p:ext uri="{BB962C8B-B14F-4D97-AF65-F5344CB8AC3E}">
        <p14:creationId xmlns:p14="http://schemas.microsoft.com/office/powerpoint/2010/main" val="2826075406"/>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4215741" y="166255"/>
            <a:ext cx="7730836" cy="5386090"/>
          </a:xfrm>
          <a:prstGeom prst="rect">
            <a:avLst/>
          </a:prstGeom>
          <a:solidFill>
            <a:schemeClr val="accent2">
              <a:lumMod val="40000"/>
              <a:lumOff val="60000"/>
            </a:schemeClr>
          </a:solidFill>
        </p:spPr>
        <p:txBody>
          <a:bodyPr wrap="square">
            <a:spAutoFit/>
          </a:bodyPr>
          <a:lstStyle/>
          <a:p>
            <a:pPr algn="r"/>
            <a:r>
              <a:rPr lang="he-IL" sz="3600" b="1" u="sng" dirty="0" smtClean="0">
                <a:solidFill>
                  <a:schemeClr val="bg1"/>
                </a:solidFill>
                <a:latin typeface="David" panose="020E0502060401010101" pitchFamily="34" charset="-79"/>
                <a:cs typeface="David" panose="020E0502060401010101" pitchFamily="34" charset="-79"/>
              </a:rPr>
              <a:t>לסכום:</a:t>
            </a:r>
          </a:p>
          <a:p>
            <a:pPr algn="r"/>
            <a:r>
              <a:rPr lang="he-IL" sz="2800" dirty="0" smtClean="0">
                <a:solidFill>
                  <a:schemeClr val="bg1"/>
                </a:solidFill>
                <a:latin typeface="David" panose="020E0502060401010101" pitchFamily="34" charset="-79"/>
                <a:cs typeface="David" panose="020E0502060401010101" pitchFamily="34" charset="-79"/>
              </a:rPr>
              <a:t>דוד המלך קורא לנתן הנביא ואומר לו שהוא רוצה לבנות בית מקדש לה', לפי שלא יתכן שהוא ישב בבית ארזים וארון ה' יהיה מונח ביריעות האוהל! נתן אומר לו: כל אשר בלבבך עשה כי ה' עמך. </a:t>
            </a:r>
          </a:p>
          <a:p>
            <a:pPr algn="r"/>
            <a:r>
              <a:rPr lang="he-IL" sz="2800" dirty="0" smtClean="0">
                <a:solidFill>
                  <a:schemeClr val="bg1"/>
                </a:solidFill>
                <a:latin typeface="David" panose="020E0502060401010101" pitchFamily="34" charset="-79"/>
                <a:cs typeface="David" panose="020E0502060401010101" pitchFamily="34" charset="-79"/>
              </a:rPr>
              <a:t>באותו לילה ה' בא לנתן </a:t>
            </a:r>
            <a:r>
              <a:rPr lang="he-IL" sz="2800" dirty="0" err="1" smtClean="0">
                <a:solidFill>
                  <a:schemeClr val="bg1"/>
                </a:solidFill>
                <a:latin typeface="David" panose="020E0502060401010101" pitchFamily="34" charset="-79"/>
                <a:cs typeface="David" panose="020E0502060401010101" pitchFamily="34" charset="-79"/>
              </a:rPr>
              <a:t>ומצווהו</a:t>
            </a:r>
            <a:r>
              <a:rPr lang="he-IL" sz="2800" dirty="0" smtClean="0">
                <a:solidFill>
                  <a:schemeClr val="bg1"/>
                </a:solidFill>
                <a:latin typeface="David" panose="020E0502060401010101" pitchFamily="34" charset="-79"/>
                <a:cs typeface="David" panose="020E0502060401010101" pitchFamily="34" charset="-79"/>
              </a:rPr>
              <a:t> ללכת לדוד ולומר לו שלא הוא יבנה את בית המקדש אלא בנו היוצא מחלציו הוא זה שיבנה את בית המקדש לה'. ושמלכות דוד תמשיך </a:t>
            </a:r>
            <a:r>
              <a:rPr lang="he-IL" sz="2800" dirty="0" err="1" smtClean="0">
                <a:solidFill>
                  <a:schemeClr val="bg1"/>
                </a:solidFill>
                <a:latin typeface="David" panose="020E0502060401010101" pitchFamily="34" charset="-79"/>
                <a:cs typeface="David" panose="020E0502060401010101" pitchFamily="34" charset="-79"/>
              </a:rPr>
              <a:t>לזעו</a:t>
            </a:r>
            <a:r>
              <a:rPr lang="he-IL" sz="2800" dirty="0" smtClean="0">
                <a:solidFill>
                  <a:schemeClr val="bg1"/>
                </a:solidFill>
                <a:latin typeface="David" panose="020E0502060401010101" pitchFamily="34" charset="-79"/>
                <a:cs typeface="David" panose="020E0502060401010101" pitchFamily="34" charset="-79"/>
              </a:rPr>
              <a:t> אחריו. </a:t>
            </a:r>
          </a:p>
          <a:p>
            <a:pPr algn="r"/>
            <a:r>
              <a:rPr lang="he-IL" sz="2800" dirty="0" smtClean="0">
                <a:solidFill>
                  <a:schemeClr val="bg1"/>
                </a:solidFill>
                <a:latin typeface="David" panose="020E0502060401010101" pitchFamily="34" charset="-79"/>
                <a:cs typeface="David" panose="020E0502060401010101" pitchFamily="34" charset="-79"/>
              </a:rPr>
              <a:t>כאשר דוד שמע זאת הוא בא, ישב לפני ארון ה' והחל לשבח את ה' ולהודות לו. וביקש שה' יתברך יקיים ברחמיו הרבים את אשר הבטיח לו ולזרעו</a:t>
            </a:r>
            <a:endParaRPr lang="he-IL" sz="2800" dirty="0">
              <a:solidFill>
                <a:schemeClr val="bg1"/>
              </a:solidFill>
              <a:latin typeface="David" panose="020E0502060401010101" pitchFamily="34" charset="-79"/>
              <a:cs typeface="David" panose="020E0502060401010101" pitchFamily="34" charset="-79"/>
            </a:endParaRPr>
          </a:p>
        </p:txBody>
      </p:sp>
      <p:sp>
        <p:nvSpPr>
          <p:cNvPr id="5" name="TextBox 4"/>
          <p:cNvSpPr txBox="1"/>
          <p:nvPr/>
        </p:nvSpPr>
        <p:spPr>
          <a:xfrm>
            <a:off x="383967" y="261779"/>
            <a:ext cx="3558641" cy="3293209"/>
          </a:xfrm>
          <a:prstGeom prst="rect">
            <a:avLst/>
          </a:prstGeom>
          <a:solidFill>
            <a:schemeClr val="accent6">
              <a:lumMod val="60000"/>
              <a:lumOff val="40000"/>
            </a:schemeClr>
          </a:solidFill>
          <a:ln/>
        </p:spPr>
        <p:style>
          <a:lnRef idx="2">
            <a:schemeClr val="dk1"/>
          </a:lnRef>
          <a:fillRef idx="1">
            <a:schemeClr val="lt1"/>
          </a:fillRef>
          <a:effectRef idx="0">
            <a:schemeClr val="dk1"/>
          </a:effectRef>
          <a:fontRef idx="minor">
            <a:schemeClr val="dk1"/>
          </a:fontRef>
        </p:style>
        <p:txBody>
          <a:bodyPr wrap="square" rtlCol="1">
            <a:spAutoFit/>
          </a:bodyPr>
          <a:lstStyle/>
          <a:p>
            <a:pPr algn="r"/>
            <a:r>
              <a:rPr lang="he-IL" sz="2800" b="1" u="sng" dirty="0" smtClean="0">
                <a:solidFill>
                  <a:schemeClr val="bg1"/>
                </a:solidFill>
                <a:latin typeface="David" panose="020E0502060401010101" pitchFamily="34" charset="-79"/>
                <a:cs typeface="David" panose="020E0502060401010101" pitchFamily="34" charset="-79"/>
              </a:rPr>
              <a:t>סימן </a:t>
            </a:r>
            <a:r>
              <a:rPr lang="he-IL" sz="2800" b="1" u="sng" dirty="0" err="1" smtClean="0">
                <a:solidFill>
                  <a:schemeClr val="bg1"/>
                </a:solidFill>
                <a:latin typeface="David" panose="020E0502060401010101" pitchFamily="34" charset="-79"/>
                <a:cs typeface="David" panose="020E0502060401010101" pitchFamily="34" charset="-79"/>
              </a:rPr>
              <a:t>לזכרון</a:t>
            </a:r>
            <a:r>
              <a:rPr lang="he-IL" sz="2800" b="1" u="sng" dirty="0" smtClean="0">
                <a:solidFill>
                  <a:schemeClr val="bg1"/>
                </a:solidFill>
                <a:latin typeface="David" panose="020E0502060401010101" pitchFamily="34" charset="-79"/>
                <a:cs typeface="David" panose="020E0502060401010101" pitchFamily="34" charset="-79"/>
              </a:rPr>
              <a:t> לפרק ז':</a:t>
            </a:r>
          </a:p>
          <a:p>
            <a:pPr algn="r"/>
            <a:r>
              <a:rPr lang="he-IL" sz="2800" dirty="0" smtClean="0">
                <a:solidFill>
                  <a:schemeClr val="bg1"/>
                </a:solidFill>
                <a:latin typeface="David" panose="020E0502060401010101" pitchFamily="34" charset="-79"/>
                <a:cs typeface="David" panose="020E0502060401010101" pitchFamily="34" charset="-79"/>
              </a:rPr>
              <a:t>"</a:t>
            </a:r>
            <a:r>
              <a:rPr lang="he-IL" sz="3600" b="1" dirty="0" smtClean="0">
                <a:solidFill>
                  <a:schemeClr val="bg1"/>
                </a:solidFill>
                <a:latin typeface="David" panose="020E0502060401010101" pitchFamily="34" charset="-79"/>
                <a:cs typeface="David" panose="020E0502060401010101" pitchFamily="34" charset="-79"/>
              </a:rPr>
              <a:t>ז</a:t>
            </a:r>
            <a:r>
              <a:rPr lang="he-IL" sz="2800" dirty="0" smtClean="0">
                <a:solidFill>
                  <a:schemeClr val="bg1"/>
                </a:solidFill>
                <a:latin typeface="David" panose="020E0502060401010101" pitchFamily="34" charset="-79"/>
                <a:cs typeface="David" panose="020E0502060401010101" pitchFamily="34" charset="-79"/>
              </a:rPr>
              <a:t>בול </a:t>
            </a:r>
            <a:r>
              <a:rPr lang="he-IL" sz="4000" b="1" dirty="0" smtClean="0">
                <a:solidFill>
                  <a:schemeClr val="bg1"/>
                </a:solidFill>
                <a:latin typeface="David" panose="020E0502060401010101" pitchFamily="34" charset="-79"/>
                <a:cs typeface="David" panose="020E0502060401010101" pitchFamily="34" charset="-79"/>
              </a:rPr>
              <a:t>ז</a:t>
            </a:r>
            <a:r>
              <a:rPr lang="he-IL" sz="2800" dirty="0" smtClean="0">
                <a:solidFill>
                  <a:schemeClr val="bg1"/>
                </a:solidFill>
                <a:latin typeface="David" panose="020E0502060401010101" pitchFamily="34" charset="-79"/>
                <a:cs typeface="David" panose="020E0502060401010101" pitchFamily="34" charset="-79"/>
              </a:rPr>
              <a:t>כותו- דוד המלך רצה לבנות את בית המקדש שנקרא "זבול". וה' אומר לנתן שזוהי זכותו של בנו שלמה שהוא יבנה את בית המקדש.</a:t>
            </a:r>
            <a:endParaRPr lang="he-IL" sz="2800"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32909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712519" y="167240"/>
            <a:ext cx="10735293" cy="642133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72236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1175657" y="0"/>
            <a:ext cx="10485912" cy="6740307"/>
          </a:xfrm>
          <a:prstGeom prst="rect">
            <a:avLst/>
          </a:prstGeom>
          <a:solidFill>
            <a:schemeClr val="accent2">
              <a:lumMod val="40000"/>
              <a:lumOff val="60000"/>
            </a:schemeClr>
          </a:solidFill>
        </p:spPr>
        <p:txBody>
          <a:bodyPr wrap="square">
            <a:spAutoFit/>
          </a:bodyPr>
          <a:lstStyle/>
          <a:p>
            <a:pPr marL="342900" lvl="0" indent="-342900" algn="just" rtl="1">
              <a:lnSpc>
                <a:spcPct val="115000"/>
              </a:lnSpc>
              <a:spcAft>
                <a:spcPts val="0"/>
              </a:spcAft>
              <a:buFont typeface="+mj-lt"/>
              <a:buAutoNum type="arabicPeriod"/>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הסבירי את המשפטים הבאים: (פסוקים יד'-</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טז</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cs"/>
              <a:buAutoNum type="hebrew2Minus"/>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והוכחתיו</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בשבט אנשים ובנגעי בני אדם" _____________________________________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685800" algn="just"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cs"/>
              <a:buAutoNum type="hebrew2Minus"/>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וחסדי לא יסור ממנו כאשר הסירותי מעם שאול _________________________________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cs"/>
              <a:buAutoNum type="hebrew2Minus"/>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"ונאמן ביתך וממלכתך עד עולם" ___________________________________________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היכן מקיים דוד את תפילתו? (</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יח</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_____________________________________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באלו מילים מבטא דוד את קטנותו (</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יח</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___________________________________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כיצד מסביר דוד את רצונו לבנות את בית ה'? (</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כז</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________________________________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מה מבקש דוד בסוף תפילתו? (</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כט</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___________________________________________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מה פרוש המילים:</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נווה (ט)- ____________        נגיד (ט)- ______________     שבט _________________</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a:t>
            </a:r>
            <a:endParaRPr lang="en-US"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נגעי בני אדם (יד)- ______________     עד הלום (</a:t>
            </a:r>
            <a:r>
              <a:rPr lang="he-IL" dirty="0" err="1">
                <a:solidFill>
                  <a:schemeClr val="bg1"/>
                </a:solidFill>
                <a:latin typeface="Times New Roman" panose="02020603050405020304" pitchFamily="18" charset="0"/>
                <a:ea typeface="Times New Roman" panose="02020603050405020304" pitchFamily="18" charset="0"/>
                <a:cs typeface="David" panose="020E0502060401010101" pitchFamily="34" charset="-79"/>
              </a:rPr>
              <a:t>יח</a:t>
            </a:r>
            <a:r>
              <a:rPr lang="he-IL" dirty="0">
                <a:solidFill>
                  <a:schemeClr val="bg1"/>
                </a:solidFill>
                <a:latin typeface="Times New Roman" panose="02020603050405020304" pitchFamily="18" charset="0"/>
                <a:ea typeface="Times New Roman" panose="02020603050405020304" pitchFamily="18" charset="0"/>
                <a:cs typeface="David" panose="020E0502060401010101" pitchFamily="34" charset="-79"/>
              </a:rPr>
              <a:t>) ______________________</a:t>
            </a:r>
            <a:endParaRPr lang="he-IL" dirty="0">
              <a:solidFill>
                <a:schemeClr val="bg1"/>
              </a:solidFill>
            </a:endParaRPr>
          </a:p>
        </p:txBody>
      </p:sp>
    </p:spTree>
    <p:extLst>
      <p:ext uri="{BB962C8B-B14F-4D97-AF65-F5344CB8AC3E}">
        <p14:creationId xmlns:p14="http://schemas.microsoft.com/office/powerpoint/2010/main" val="6511326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עגל">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TM04033919[[fn=מעגל]]</Template>
  <TotalTime>576</TotalTime>
  <Words>1477</Words>
  <Application>Microsoft Office PowerPoint</Application>
  <PresentationFormat>מסך רחב</PresentationFormat>
  <Paragraphs>101</Paragraphs>
  <Slides>16</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16</vt:i4>
      </vt:variant>
    </vt:vector>
  </HeadingPairs>
  <TitlesOfParts>
    <vt:vector size="24" baseType="lpstr">
      <vt:lpstr>Arial</vt:lpstr>
      <vt:lpstr>Calibri</vt:lpstr>
      <vt:lpstr>David</vt:lpstr>
      <vt:lpstr>shlomo</vt:lpstr>
      <vt:lpstr>Times New Roman</vt:lpstr>
      <vt:lpstr>Trebuchet MS</vt:lpstr>
      <vt:lpstr>Tw Cen MT</vt:lpstr>
      <vt:lpstr>מעגל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55</cp:revision>
  <dcterms:created xsi:type="dcterms:W3CDTF">2023-12-25T08:14:03Z</dcterms:created>
  <dcterms:modified xsi:type="dcterms:W3CDTF">2023-12-25T17:50:13Z</dcterms:modified>
</cp:coreProperties>
</file>