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57" r:id="rId14"/>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70" d="100"/>
          <a:sy n="70" d="100"/>
        </p:scale>
        <p:origin x="66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3"/>
            <a:ext cx="9144000" cy="2387600"/>
          </a:xfrm>
        </p:spPr>
        <p:txBody>
          <a:bodyPr anchor="b"/>
          <a:lstStyle>
            <a:lvl1pPr algn="ctr">
              <a:defRPr sz="6000"/>
            </a:lvl1p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91E50E6A-52DB-442F-BB5B-D23349C2492C}" type="datetimeFigureOut">
              <a:rPr lang="he-IL" smtClean="0"/>
              <a:t>י"ג/כסלו/תשפ"ד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B951E17D-6009-465D-9F8C-F9C4D69057DC}" type="slidenum">
              <a:rPr lang="he-IL" smtClean="0"/>
              <a:t>‹#›</a:t>
            </a:fld>
            <a:endParaRPr lang="he-IL"/>
          </a:p>
        </p:txBody>
      </p:sp>
    </p:spTree>
    <p:extLst>
      <p:ext uri="{BB962C8B-B14F-4D97-AF65-F5344CB8AC3E}">
        <p14:creationId xmlns:p14="http://schemas.microsoft.com/office/powerpoint/2010/main" val="3092533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91E50E6A-52DB-442F-BB5B-D23349C2492C}" type="datetimeFigureOut">
              <a:rPr lang="he-IL" smtClean="0"/>
              <a:t>י"ג/כסלו/תשפ"ד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B951E17D-6009-465D-9F8C-F9C4D69057DC}" type="slidenum">
              <a:rPr lang="he-IL" smtClean="0"/>
              <a:t>‹#›</a:t>
            </a:fld>
            <a:endParaRPr lang="he-IL"/>
          </a:p>
        </p:txBody>
      </p:sp>
    </p:spTree>
    <p:extLst>
      <p:ext uri="{BB962C8B-B14F-4D97-AF65-F5344CB8AC3E}">
        <p14:creationId xmlns:p14="http://schemas.microsoft.com/office/powerpoint/2010/main" val="790921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831850" y="1709738"/>
            <a:ext cx="10515600" cy="2852737"/>
          </a:xfrm>
        </p:spPr>
        <p:txBody>
          <a:bodyPr anchor="b"/>
          <a:lstStyle>
            <a:lvl1pPr>
              <a:defRPr sz="6000"/>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smtClean="0"/>
              <a:t>ערוך סגנונות טקסט של תבנית בסיס</a:t>
            </a:r>
          </a:p>
        </p:txBody>
      </p:sp>
      <p:sp>
        <p:nvSpPr>
          <p:cNvPr id="4" name="מציין מיקום של תאריך 3"/>
          <p:cNvSpPr>
            <a:spLocks noGrp="1"/>
          </p:cNvSpPr>
          <p:nvPr>
            <p:ph type="dt" sz="half" idx="10"/>
          </p:nvPr>
        </p:nvSpPr>
        <p:spPr/>
        <p:txBody>
          <a:bodyPr/>
          <a:lstStyle/>
          <a:p>
            <a:fld id="{91E50E6A-52DB-442F-BB5B-D23349C2492C}" type="datetimeFigureOut">
              <a:rPr lang="he-IL" smtClean="0"/>
              <a:t>י"ג/כסלו/תשפ"ד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B951E17D-6009-465D-9F8C-F9C4D69057DC}" type="slidenum">
              <a:rPr lang="he-IL" smtClean="0"/>
              <a:t>‹#›</a:t>
            </a:fld>
            <a:endParaRPr lang="he-IL"/>
          </a:p>
        </p:txBody>
      </p:sp>
    </p:spTree>
    <p:extLst>
      <p:ext uri="{BB962C8B-B14F-4D97-AF65-F5344CB8AC3E}">
        <p14:creationId xmlns:p14="http://schemas.microsoft.com/office/powerpoint/2010/main" val="9268136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838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72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91E50E6A-52DB-442F-BB5B-D23349C2492C}" type="datetimeFigureOut">
              <a:rPr lang="he-IL" smtClean="0"/>
              <a:t>י"ג/כסלו/תשפ"ד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B951E17D-6009-465D-9F8C-F9C4D69057DC}" type="slidenum">
              <a:rPr lang="he-IL" smtClean="0"/>
              <a:t>‹#›</a:t>
            </a:fld>
            <a:endParaRPr lang="he-IL"/>
          </a:p>
        </p:txBody>
      </p:sp>
    </p:spTree>
    <p:extLst>
      <p:ext uri="{BB962C8B-B14F-4D97-AF65-F5344CB8AC3E}">
        <p14:creationId xmlns:p14="http://schemas.microsoft.com/office/powerpoint/2010/main" val="2609260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365125"/>
            <a:ext cx="10515600" cy="1325563"/>
          </a:xfrm>
        </p:spPr>
        <p:txBody>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4" name="מציין מיקום תוכן 3"/>
          <p:cNvSpPr>
            <a:spLocks noGrp="1"/>
          </p:cNvSpPr>
          <p:nvPr>
            <p:ph sz="half" idx="2"/>
          </p:nvPr>
        </p:nvSpPr>
        <p:spPr>
          <a:xfrm>
            <a:off x="839788" y="2505075"/>
            <a:ext cx="5157787"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6" name="מציין מיקום תוכן 5"/>
          <p:cNvSpPr>
            <a:spLocks noGrp="1"/>
          </p:cNvSpPr>
          <p:nvPr>
            <p:ph sz="quarter" idx="4"/>
          </p:nvPr>
        </p:nvSpPr>
        <p:spPr>
          <a:xfrm>
            <a:off x="6172200" y="2505075"/>
            <a:ext cx="5183188"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91E50E6A-52DB-442F-BB5B-D23349C2492C}" type="datetimeFigureOut">
              <a:rPr lang="he-IL" smtClean="0"/>
              <a:t>י"ג/כסלו/תשפ"ד</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B951E17D-6009-465D-9F8C-F9C4D69057DC}" type="slidenum">
              <a:rPr lang="he-IL" smtClean="0"/>
              <a:t>‹#›</a:t>
            </a:fld>
            <a:endParaRPr lang="he-IL"/>
          </a:p>
        </p:txBody>
      </p:sp>
    </p:spTree>
    <p:extLst>
      <p:ext uri="{BB962C8B-B14F-4D97-AF65-F5344CB8AC3E}">
        <p14:creationId xmlns:p14="http://schemas.microsoft.com/office/powerpoint/2010/main" val="3770380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91E50E6A-52DB-442F-BB5B-D23349C2492C}" type="datetimeFigureOut">
              <a:rPr lang="he-IL" smtClean="0"/>
              <a:t>י"ג/כסלו/תשפ"ד</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B951E17D-6009-465D-9F8C-F9C4D69057DC}" type="slidenum">
              <a:rPr lang="he-IL" smtClean="0"/>
              <a:t>‹#›</a:t>
            </a:fld>
            <a:endParaRPr lang="he-IL"/>
          </a:p>
        </p:txBody>
      </p:sp>
    </p:spTree>
    <p:extLst>
      <p:ext uri="{BB962C8B-B14F-4D97-AF65-F5344CB8AC3E}">
        <p14:creationId xmlns:p14="http://schemas.microsoft.com/office/powerpoint/2010/main" val="1406875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91E50E6A-52DB-442F-BB5B-D23349C2492C}" type="datetimeFigureOut">
              <a:rPr lang="he-IL" smtClean="0"/>
              <a:t>י"ג/כסלו/תשפ"ד</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B951E17D-6009-465D-9F8C-F9C4D69057DC}" type="slidenum">
              <a:rPr lang="he-IL" smtClean="0"/>
              <a:t>‹#›</a:t>
            </a:fld>
            <a:endParaRPr lang="he-IL"/>
          </a:p>
        </p:txBody>
      </p:sp>
    </p:spTree>
    <p:extLst>
      <p:ext uri="{BB962C8B-B14F-4D97-AF65-F5344CB8AC3E}">
        <p14:creationId xmlns:p14="http://schemas.microsoft.com/office/powerpoint/2010/main" val="2308503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91E50E6A-52DB-442F-BB5B-D23349C2492C}" type="datetimeFigureOut">
              <a:rPr lang="he-IL" smtClean="0"/>
              <a:t>י"ג/כסלו/תשפ"ד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B951E17D-6009-465D-9F8C-F9C4D69057DC}" type="slidenum">
              <a:rPr lang="he-IL" smtClean="0"/>
              <a:t>‹#›</a:t>
            </a:fld>
            <a:endParaRPr lang="he-IL"/>
          </a:p>
        </p:txBody>
      </p:sp>
    </p:spTree>
    <p:extLst>
      <p:ext uri="{BB962C8B-B14F-4D97-AF65-F5344CB8AC3E}">
        <p14:creationId xmlns:p14="http://schemas.microsoft.com/office/powerpoint/2010/main" val="984313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91E50E6A-52DB-442F-BB5B-D23349C2492C}" type="datetimeFigureOut">
              <a:rPr lang="he-IL" smtClean="0"/>
              <a:t>י"ג/כסלו/תשפ"ד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B951E17D-6009-465D-9F8C-F9C4D69057DC}" type="slidenum">
              <a:rPr lang="he-IL" smtClean="0"/>
              <a:t>‹#›</a:t>
            </a:fld>
            <a:endParaRPr lang="he-IL"/>
          </a:p>
        </p:txBody>
      </p:sp>
    </p:spTree>
    <p:extLst>
      <p:ext uri="{BB962C8B-B14F-4D97-AF65-F5344CB8AC3E}">
        <p14:creationId xmlns:p14="http://schemas.microsoft.com/office/powerpoint/2010/main" val="3658030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91E50E6A-52DB-442F-BB5B-D23349C2492C}" type="datetimeFigureOut">
              <a:rPr lang="he-IL" smtClean="0"/>
              <a:t>י"ג/כסלו/תשפ"ד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B951E17D-6009-465D-9F8C-F9C4D69057DC}" type="slidenum">
              <a:rPr lang="he-IL" smtClean="0"/>
              <a:t>‹#›</a:t>
            </a:fld>
            <a:endParaRPr lang="he-IL"/>
          </a:p>
        </p:txBody>
      </p:sp>
    </p:spTree>
    <p:extLst>
      <p:ext uri="{BB962C8B-B14F-4D97-AF65-F5344CB8AC3E}">
        <p14:creationId xmlns:p14="http://schemas.microsoft.com/office/powerpoint/2010/main" val="2364592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724900" y="365125"/>
            <a:ext cx="2628900" cy="5811838"/>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838200" y="365125"/>
            <a:ext cx="7734300" cy="5811838"/>
          </a:xfrm>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91E50E6A-52DB-442F-BB5B-D23349C2492C}" type="datetimeFigureOut">
              <a:rPr lang="he-IL" smtClean="0"/>
              <a:t>י"ג/כסלו/תשפ"ד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B951E17D-6009-465D-9F8C-F9C4D69057DC}" type="slidenum">
              <a:rPr lang="he-IL" smtClean="0"/>
              <a:t>‹#›</a:t>
            </a:fld>
            <a:endParaRPr lang="he-IL"/>
          </a:p>
        </p:txBody>
      </p:sp>
    </p:spTree>
    <p:extLst>
      <p:ext uri="{BB962C8B-B14F-4D97-AF65-F5344CB8AC3E}">
        <p14:creationId xmlns:p14="http://schemas.microsoft.com/office/powerpoint/2010/main" val="4164776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91E50E6A-52DB-442F-BB5B-D23349C2492C}" type="datetimeFigureOut">
              <a:rPr lang="he-IL" smtClean="0"/>
              <a:t>י"ג/כסלו/תשפ"ד</a:t>
            </a:fld>
            <a:endParaRPr lang="he-IL"/>
          </a:p>
        </p:txBody>
      </p:sp>
      <p:sp>
        <p:nvSpPr>
          <p:cNvPr id="5" name="מציין מיקום של כותרת תחתונה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B951E17D-6009-465D-9F8C-F9C4D69057DC}" type="slidenum">
              <a:rPr lang="he-IL" smtClean="0"/>
              <a:t>‹#›</a:t>
            </a:fld>
            <a:endParaRPr lang="he-IL"/>
          </a:p>
        </p:txBody>
      </p:sp>
    </p:spTree>
    <p:extLst>
      <p:ext uri="{BB962C8B-B14F-4D97-AF65-F5344CB8AC3E}">
        <p14:creationId xmlns:p14="http://schemas.microsoft.com/office/powerpoint/2010/main" val="32589893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1000"/>
          </a:stretch>
        </a:blipFill>
        <a:effectLst/>
      </p:bgPr>
    </p:bg>
    <p:spTree>
      <p:nvGrpSpPr>
        <p:cNvPr id="1" name=""/>
        <p:cNvGrpSpPr/>
        <p:nvPr/>
      </p:nvGrpSpPr>
      <p:grpSpPr>
        <a:xfrm>
          <a:off x="0" y="0"/>
          <a:ext cx="0" cy="0"/>
          <a:chOff x="0" y="0"/>
          <a:chExt cx="0" cy="0"/>
        </a:xfrm>
      </p:grpSpPr>
      <p:sp>
        <p:nvSpPr>
          <p:cNvPr id="4" name="TextBox 3"/>
          <p:cNvSpPr txBox="1"/>
          <p:nvPr/>
        </p:nvSpPr>
        <p:spPr>
          <a:xfrm>
            <a:off x="1698171" y="134833"/>
            <a:ext cx="7721601" cy="646331"/>
          </a:xfrm>
          <a:prstGeom prst="rect">
            <a:avLst/>
          </a:prstGeom>
          <a:solidFill>
            <a:schemeClr val="accent2">
              <a:lumMod val="20000"/>
              <a:lumOff val="80000"/>
            </a:schemeClr>
          </a:solidFill>
          <a:ln w="38100">
            <a:solidFill>
              <a:schemeClr val="tx1"/>
            </a:solidFill>
          </a:ln>
        </p:spPr>
        <p:txBody>
          <a:bodyPr wrap="square" rtlCol="1">
            <a:spAutoFit/>
          </a:bodyPr>
          <a:lstStyle/>
          <a:p>
            <a:r>
              <a:rPr lang="he-IL" sz="3600" b="1" dirty="0" smtClean="0">
                <a:latin typeface="David" panose="020E0502060401010101" pitchFamily="34" charset="-79"/>
                <a:cs typeface="David" panose="020E0502060401010101" pitchFamily="34" charset="-79"/>
              </a:rPr>
              <a:t>שמואל ב' פרק ו': השבת ארון ה' לירושלים</a:t>
            </a:r>
            <a:r>
              <a:rPr lang="he-IL" sz="3200" dirty="0" smtClean="0">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5573487" y="954892"/>
            <a:ext cx="6393542" cy="5509200"/>
          </a:xfrm>
          <a:prstGeom prst="rect">
            <a:avLst/>
          </a:prstGeom>
          <a:solidFill>
            <a:schemeClr val="accent1">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הקדמה לפרק:</a:t>
            </a:r>
          </a:p>
          <a:p>
            <a:r>
              <a:rPr lang="he-IL" sz="3200" dirty="0" smtClean="0">
                <a:latin typeface="David" panose="020E0502060401010101" pitchFamily="34" charset="-79"/>
                <a:cs typeface="David" panose="020E0502060401010101" pitchFamily="34" charset="-79"/>
              </a:rPr>
              <a:t>בשמואל א' פרקים ד-ז מתוארת נפילת הארון ה' בשבי הפלישתים במלחמה. הארון שהה ברשותם שבעה חודשים שבמהלכם הוכו בידי ה' עד שנאלצו להחזירו לישראל. כשהגיע הארון אל העיר בית שמש, לא נהגו בו ישראל בכבוד הראוי ונענשו, והעבירוהו </a:t>
            </a:r>
            <a:r>
              <a:rPr lang="he-IL" sz="3200" dirty="0" err="1" smtClean="0">
                <a:latin typeface="David" panose="020E0502060401010101" pitchFamily="34" charset="-79"/>
                <a:cs typeface="David" panose="020E0502060401010101" pitchFamily="34" charset="-79"/>
              </a:rPr>
              <a:t>לקרית</a:t>
            </a:r>
            <a:r>
              <a:rPr lang="he-IL" sz="3200" dirty="0" smtClean="0">
                <a:latin typeface="David" panose="020E0502060401010101" pitchFamily="34" charset="-79"/>
                <a:cs typeface="David" panose="020E0502060401010101" pitchFamily="34" charset="-79"/>
              </a:rPr>
              <a:t> יערים, שם שהה בבית אבינדב עשרים שנה, עד שנועץ דוד בזקני ישראל, והלך עם בחורי ישראל להעלות את ארון ה' אל עיר דוד</a:t>
            </a:r>
            <a:endParaRPr lang="he-IL" sz="3200" dirty="0">
              <a:latin typeface="David" panose="020E0502060401010101" pitchFamily="34" charset="-79"/>
              <a:cs typeface="David" panose="020E0502060401010101" pitchFamily="34" charset="-79"/>
            </a:endParaRPr>
          </a:p>
        </p:txBody>
      </p:sp>
      <p:sp>
        <p:nvSpPr>
          <p:cNvPr id="6" name="TextBox 5"/>
          <p:cNvSpPr txBox="1"/>
          <p:nvPr/>
        </p:nvSpPr>
        <p:spPr>
          <a:xfrm>
            <a:off x="116115" y="1103086"/>
            <a:ext cx="5268686" cy="4093428"/>
          </a:xfrm>
          <a:prstGeom prst="rect">
            <a:avLst/>
          </a:prstGeom>
          <a:solidFill>
            <a:schemeClr val="accent2">
              <a:lumMod val="20000"/>
              <a:lumOff val="80000"/>
            </a:schemeClr>
          </a:solidFill>
          <a:ln w="38100">
            <a:solidFill>
              <a:schemeClr val="tx1"/>
            </a:solidFill>
          </a:ln>
        </p:spPr>
        <p:txBody>
          <a:bodyPr wrap="square" rtlCol="1">
            <a:spAutoFit/>
          </a:bodyPr>
          <a:lstStyle/>
          <a:p>
            <a:r>
              <a:rPr lang="he-IL" sz="4000" b="1" u="sng" dirty="0" smtClean="0">
                <a:latin typeface="David" panose="020E0502060401010101" pitchFamily="34" charset="-79"/>
                <a:cs typeface="David" panose="020E0502060401010101" pitchFamily="34" charset="-79"/>
              </a:rPr>
              <a:t>נושאי הפרק:</a:t>
            </a:r>
          </a:p>
          <a:p>
            <a:pPr marL="457200" indent="-457200">
              <a:buFont typeface="Arial" panose="020B0604020202020204" pitchFamily="34" charset="0"/>
              <a:buChar char="•"/>
            </a:pPr>
            <a:r>
              <a:rPr lang="he-IL" sz="3000" dirty="0" smtClean="0">
                <a:latin typeface="David" panose="020E0502060401010101" pitchFamily="34" charset="-79"/>
                <a:cs typeface="David" panose="020E0502060401010101" pitchFamily="34" charset="-79"/>
              </a:rPr>
              <a:t>העלאת ארון ה' מבית אבינדב </a:t>
            </a:r>
          </a:p>
          <a:p>
            <a:r>
              <a:rPr lang="he-IL" sz="3000" dirty="0">
                <a:latin typeface="David" panose="020E0502060401010101" pitchFamily="34" charset="-79"/>
                <a:cs typeface="David" panose="020E0502060401010101" pitchFamily="34" charset="-79"/>
              </a:rPr>
              <a:t> </a:t>
            </a:r>
            <a:r>
              <a:rPr lang="he-IL" sz="3000" dirty="0" smtClean="0">
                <a:latin typeface="David" panose="020E0502060401010101" pitchFamily="34" charset="-79"/>
                <a:cs typeface="David" panose="020E0502060401010101" pitchFamily="34" charset="-79"/>
              </a:rPr>
              <a:t>     </a:t>
            </a:r>
            <a:r>
              <a:rPr lang="he-IL" sz="3000" b="1" dirty="0" smtClean="0">
                <a:latin typeface="David" panose="020E0502060401010101" pitchFamily="34" charset="-79"/>
                <a:cs typeface="David" panose="020E0502060401010101" pitchFamily="34" charset="-79"/>
              </a:rPr>
              <a:t>(א-ה)</a:t>
            </a:r>
          </a:p>
          <a:p>
            <a:pPr marL="457200" indent="-457200">
              <a:buFont typeface="Arial" panose="020B0604020202020204" pitchFamily="34" charset="0"/>
              <a:buChar char="•"/>
            </a:pPr>
            <a:r>
              <a:rPr lang="he-IL" sz="3200" dirty="0" smtClean="0">
                <a:latin typeface="David" panose="020E0502060401010101" pitchFamily="34" charset="-79"/>
                <a:cs typeface="David" panose="020E0502060401010101" pitchFamily="34" charset="-79"/>
              </a:rPr>
              <a:t>עוזה: מעשהו וגורלו </a:t>
            </a:r>
            <a:r>
              <a:rPr lang="he-IL" sz="3200" b="1" dirty="0" smtClean="0">
                <a:latin typeface="David" panose="020E0502060401010101" pitchFamily="34" charset="-79"/>
                <a:cs typeface="David" panose="020E0502060401010101" pitchFamily="34" charset="-79"/>
              </a:rPr>
              <a:t>(ו-יא)</a:t>
            </a:r>
          </a:p>
          <a:p>
            <a:pPr marL="457200" indent="-457200">
              <a:buFont typeface="Arial" panose="020B0604020202020204" pitchFamily="34" charset="0"/>
              <a:buChar char="•"/>
            </a:pPr>
            <a:r>
              <a:rPr lang="he-IL" sz="3200" dirty="0" smtClean="0">
                <a:latin typeface="David" panose="020E0502060401010101" pitchFamily="34" charset="-79"/>
                <a:cs typeface="David" panose="020E0502060401010101" pitchFamily="34" charset="-79"/>
              </a:rPr>
              <a:t>העלאת ארון ה' מבית עבד אדום </a:t>
            </a:r>
            <a:r>
              <a:rPr lang="he-IL" sz="3200" b="1" dirty="0" smtClean="0">
                <a:latin typeface="David" panose="020E0502060401010101" pitchFamily="34" charset="-79"/>
                <a:cs typeface="David" panose="020E0502060401010101" pitchFamily="34" charset="-79"/>
              </a:rPr>
              <a:t>(</a:t>
            </a:r>
            <a:r>
              <a:rPr lang="he-IL" sz="3200" b="1" dirty="0" err="1" smtClean="0">
                <a:latin typeface="David" panose="020E0502060401010101" pitchFamily="34" charset="-79"/>
                <a:cs typeface="David" panose="020E0502060401010101" pitchFamily="34" charset="-79"/>
              </a:rPr>
              <a:t>יב-יט</a:t>
            </a:r>
            <a:r>
              <a:rPr lang="he-IL" sz="3200" b="1" dirty="0" smtClean="0">
                <a:latin typeface="David" panose="020E0502060401010101" pitchFamily="34" charset="-79"/>
                <a:cs typeface="David" panose="020E0502060401010101" pitchFamily="34" charset="-79"/>
              </a:rPr>
              <a:t>)</a:t>
            </a:r>
          </a:p>
          <a:p>
            <a:pPr marL="457200" indent="-457200">
              <a:buFont typeface="Arial" panose="020B0604020202020204" pitchFamily="34" charset="0"/>
              <a:buChar char="•"/>
            </a:pPr>
            <a:r>
              <a:rPr lang="he-IL" sz="3200" dirty="0" smtClean="0">
                <a:latin typeface="David" panose="020E0502060401010101" pitchFamily="34" charset="-79"/>
                <a:cs typeface="David" panose="020E0502060401010101" pitchFamily="34" charset="-79"/>
              </a:rPr>
              <a:t>מיכל: מעשה וגורלה </a:t>
            </a:r>
            <a:r>
              <a:rPr lang="he-IL" sz="3200" b="1" dirty="0" smtClean="0">
                <a:latin typeface="David" panose="020E0502060401010101" pitchFamily="34" charset="-79"/>
                <a:cs typeface="David" panose="020E0502060401010101" pitchFamily="34" charset="-79"/>
              </a:rPr>
              <a:t>(כ-</a:t>
            </a:r>
            <a:r>
              <a:rPr lang="he-IL" sz="3200" b="1" dirty="0" err="1" smtClean="0">
                <a:latin typeface="David" panose="020E0502060401010101" pitchFamily="34" charset="-79"/>
                <a:cs typeface="David" panose="020E0502060401010101" pitchFamily="34" charset="-79"/>
              </a:rPr>
              <a:t>כג</a:t>
            </a:r>
            <a:r>
              <a:rPr lang="he-IL" sz="3200" b="1" dirty="0" smtClean="0">
                <a:latin typeface="David" panose="020E0502060401010101" pitchFamily="34" charset="-79"/>
                <a:cs typeface="David" panose="020E0502060401010101" pitchFamily="34" charset="-79"/>
              </a:rPr>
              <a:t>)</a:t>
            </a:r>
          </a:p>
          <a:p>
            <a:endParaRPr lang="he-IL" sz="3200" dirty="0">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3"/>
          <a:stretch>
            <a:fillRect/>
          </a:stretch>
        </p:blipFill>
        <p:spPr>
          <a:xfrm>
            <a:off x="783771" y="4688114"/>
            <a:ext cx="3651148" cy="2053771"/>
          </a:xfrm>
          <a:prstGeom prst="rect">
            <a:avLst/>
          </a:prstGeom>
        </p:spPr>
      </p:pic>
    </p:spTree>
    <p:extLst>
      <p:ext uri="{BB962C8B-B14F-4D97-AF65-F5344CB8AC3E}">
        <p14:creationId xmlns:p14="http://schemas.microsoft.com/office/powerpoint/2010/main" val="3538017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1000"/>
          </a:stretch>
        </a:blipFill>
        <a:effectLst/>
      </p:bgPr>
    </p:bg>
    <p:spTree>
      <p:nvGrpSpPr>
        <p:cNvPr id="1" name=""/>
        <p:cNvGrpSpPr/>
        <p:nvPr/>
      </p:nvGrpSpPr>
      <p:grpSpPr>
        <a:xfrm>
          <a:off x="0" y="0"/>
          <a:ext cx="0" cy="0"/>
          <a:chOff x="0" y="0"/>
          <a:chExt cx="0" cy="0"/>
        </a:xfrm>
      </p:grpSpPr>
      <p:sp>
        <p:nvSpPr>
          <p:cNvPr id="4" name="TextBox 3"/>
          <p:cNvSpPr txBox="1"/>
          <p:nvPr/>
        </p:nvSpPr>
        <p:spPr>
          <a:xfrm>
            <a:off x="203199" y="164551"/>
            <a:ext cx="6212115" cy="4524315"/>
          </a:xfrm>
          <a:prstGeom prst="rect">
            <a:avLst/>
          </a:prstGeom>
          <a:solidFill>
            <a:schemeClr val="accent2">
              <a:lumMod val="20000"/>
              <a:lumOff val="8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א</a:t>
            </a:r>
            <a:r>
              <a:rPr lang="he-IL" sz="3200" dirty="0" smtClean="0">
                <a:latin typeface="David" panose="020E0502060401010101" pitchFamily="34" charset="-79"/>
                <a:cs typeface="David" panose="020E0502060401010101" pitchFamily="34" charset="-79"/>
              </a:rPr>
              <a:t>. אסף דוד עוד פעם (אחרי שכבר נאספו סביבו בעת המלכתו בחברון) את כל המובחרים והחשובים בישראל, ומספרם היה 30 אלף. </a:t>
            </a:r>
          </a:p>
          <a:p>
            <a:r>
              <a:rPr lang="he-IL" sz="3200" b="1" u="sng" dirty="0" smtClean="0">
                <a:latin typeface="David" panose="020E0502060401010101" pitchFamily="34" charset="-79"/>
                <a:cs typeface="David" panose="020E0502060401010101" pitchFamily="34" charset="-79"/>
              </a:rPr>
              <a:t>ב</a:t>
            </a:r>
            <a:r>
              <a:rPr lang="he-IL" sz="3200" dirty="0" smtClean="0">
                <a:latin typeface="David" panose="020E0502060401010101" pitchFamily="34" charset="-79"/>
                <a:cs typeface="David" panose="020E0502060401010101" pitchFamily="34" charset="-79"/>
              </a:rPr>
              <a:t>.  והלך דוד וכל העם שנלווה אליו ונכבדי יהודה (היא </a:t>
            </a:r>
            <a:r>
              <a:rPr lang="he-IL" sz="3200" dirty="0" err="1" smtClean="0">
                <a:latin typeface="David" panose="020E0502060401010101" pitchFamily="34" charset="-79"/>
                <a:cs typeface="David" panose="020E0502060401010101" pitchFamily="34" charset="-79"/>
              </a:rPr>
              <a:t>קרית</a:t>
            </a:r>
            <a:r>
              <a:rPr lang="he-IL" sz="3200" dirty="0" smtClean="0">
                <a:latin typeface="David" panose="020E0502060401010101" pitchFamily="34" charset="-79"/>
                <a:cs typeface="David" panose="020E0502060401010101" pitchFamily="34" charset="-79"/>
              </a:rPr>
              <a:t> יערים) כדי להעביר את ארון האלוקים שחנה בבית אבינדב, אשר ידוע והתפרסם שהשכינה שורה עליו בין שני הכרובים. </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531429" y="164551"/>
            <a:ext cx="5442856" cy="3046988"/>
          </a:xfrm>
          <a:prstGeom prst="rect">
            <a:avLst/>
          </a:prstGeom>
          <a:solidFill>
            <a:schemeClr val="accent4">
              <a:lumMod val="60000"/>
              <a:lumOff val="40000"/>
            </a:schemeClr>
          </a:solidFill>
        </p:spPr>
        <p:txBody>
          <a:bodyPr wrap="square">
            <a:spAutoFit/>
          </a:bodyPr>
          <a:lstStyle/>
          <a:p>
            <a:r>
              <a:rPr lang="he-IL" sz="3200" b="1" i="0" dirty="0" smtClean="0">
                <a:solidFill>
                  <a:srgbClr val="000000"/>
                </a:solidFill>
                <a:effectLst/>
                <a:latin typeface="David" panose="020E0502060401010101" pitchFamily="34" charset="-79"/>
                <a:cs typeface="David" panose="020E0502060401010101" pitchFamily="34" charset="-79"/>
              </a:rPr>
              <a:t>א</a:t>
            </a:r>
            <a:r>
              <a:rPr lang="he-IL" sz="3200" b="0" i="0" dirty="0" smtClean="0">
                <a:solidFill>
                  <a:srgbClr val="000000"/>
                </a:solidFill>
                <a:effectLst/>
                <a:latin typeface="David" panose="020E0502060401010101" pitchFamily="34" charset="-79"/>
                <a:cs typeface="David" panose="020E0502060401010101" pitchFamily="34" charset="-79"/>
              </a:rPr>
              <a:t> וַיֹּסֶף עוֹד דָּוִד אֶת-כָּל-בָּחוּר בְּיִשְׂרָאֵל, </a:t>
            </a:r>
            <a:r>
              <a:rPr lang="he-IL" sz="3200" b="1" i="0" dirty="0" smtClean="0">
                <a:solidFill>
                  <a:srgbClr val="000000"/>
                </a:solidFill>
                <a:effectLst/>
                <a:latin typeface="David" panose="020E0502060401010101" pitchFamily="34" charset="-79"/>
                <a:cs typeface="David" panose="020E0502060401010101" pitchFamily="34" charset="-79"/>
              </a:rPr>
              <a:t>שְׁלֹשִׁים אָלֶף.</a:t>
            </a:r>
            <a:r>
              <a:rPr lang="he-IL" sz="3200" b="0" i="0" dirty="0" smtClean="0">
                <a:solidFill>
                  <a:srgbClr val="000000"/>
                </a:solidFill>
                <a:effectLst/>
                <a:latin typeface="David" panose="020E0502060401010101" pitchFamily="34" charset="-79"/>
                <a:cs typeface="David" panose="020E0502060401010101" pitchFamily="34" charset="-79"/>
              </a:rPr>
              <a:t>  </a:t>
            </a:r>
          </a:p>
          <a:p>
            <a:r>
              <a:rPr lang="he-IL" sz="3200" b="1" i="0" dirty="0" smtClean="0">
                <a:solidFill>
                  <a:srgbClr val="000000"/>
                </a:solidFill>
                <a:effectLst/>
                <a:latin typeface="David" panose="020E0502060401010101" pitchFamily="34" charset="-79"/>
                <a:cs typeface="David" panose="020E0502060401010101" pitchFamily="34" charset="-79"/>
              </a:rPr>
              <a:t>ב</a:t>
            </a:r>
            <a:r>
              <a:rPr lang="he-IL" sz="3200" b="0" i="0" dirty="0" smtClean="0">
                <a:solidFill>
                  <a:srgbClr val="000000"/>
                </a:solidFill>
                <a:effectLst/>
                <a:latin typeface="David" panose="020E0502060401010101" pitchFamily="34" charset="-79"/>
                <a:cs typeface="David" panose="020E0502060401010101" pitchFamily="34" charset="-79"/>
              </a:rPr>
              <a:t> </a:t>
            </a:r>
            <a:r>
              <a:rPr lang="he-IL" sz="3200" b="0" i="0" dirty="0" err="1" smtClean="0">
                <a:solidFill>
                  <a:srgbClr val="000000"/>
                </a:solidFill>
                <a:effectLst/>
                <a:latin typeface="David" panose="020E0502060401010101" pitchFamily="34" charset="-79"/>
                <a:cs typeface="David" panose="020E0502060401010101" pitchFamily="34" charset="-79"/>
              </a:rPr>
              <a:t>וַיָּקָם</a:t>
            </a:r>
            <a:r>
              <a:rPr lang="he-IL" sz="3200" b="0" i="0" dirty="0" smtClean="0">
                <a:solidFill>
                  <a:srgbClr val="000000"/>
                </a:solidFill>
                <a:effectLst/>
                <a:latin typeface="David" panose="020E0502060401010101" pitchFamily="34" charset="-79"/>
                <a:cs typeface="David" panose="020E0502060401010101" pitchFamily="34" charset="-79"/>
              </a:rPr>
              <a:t> וַיֵּלֶךְ דָּוִד, וְכָל-הָעָם אֲשֶׁר אִתּוֹ, מִבַּעֲלֵי, יְהוּדָה--לְהַעֲלוֹת מִשָּׁם, אֵת אֲרוֹן </a:t>
            </a:r>
            <a:r>
              <a:rPr lang="he-IL" sz="3200" b="0" i="0" dirty="0" err="1" smtClean="0">
                <a:solidFill>
                  <a:srgbClr val="000000"/>
                </a:solidFill>
                <a:effectLst/>
                <a:latin typeface="David" panose="020E0502060401010101" pitchFamily="34" charset="-79"/>
                <a:cs typeface="David" panose="020E0502060401010101" pitchFamily="34" charset="-79"/>
              </a:rPr>
              <a:t>הָאֱלֹהִים</a:t>
            </a:r>
            <a:r>
              <a:rPr lang="he-IL" sz="3200" b="0" i="0" dirty="0" smtClean="0">
                <a:solidFill>
                  <a:srgbClr val="000000"/>
                </a:solidFill>
                <a:effectLst/>
                <a:latin typeface="David" panose="020E0502060401010101" pitchFamily="34" charset="-79"/>
                <a:cs typeface="David" panose="020E0502060401010101" pitchFamily="34" charset="-79"/>
              </a:rPr>
              <a:t>, אֲשֶׁר-נִקְרָא שֵׁם </a:t>
            </a:r>
            <a:r>
              <a:rPr lang="he-IL" sz="3200" b="0" i="0" dirty="0" err="1" smtClean="0">
                <a:solidFill>
                  <a:srgbClr val="000000"/>
                </a:solidFill>
                <a:effectLst/>
                <a:latin typeface="David" panose="020E0502060401010101" pitchFamily="34" charset="-79"/>
                <a:cs typeface="David" panose="020E0502060401010101" pitchFamily="34" charset="-79"/>
              </a:rPr>
              <a:t>שֵׁם</a:t>
            </a:r>
            <a:r>
              <a:rPr lang="he-IL" sz="3200" b="0" i="0" dirty="0" smtClean="0">
                <a:solidFill>
                  <a:srgbClr val="000000"/>
                </a:solidFill>
                <a:effectLst/>
                <a:latin typeface="David" panose="020E0502060401010101" pitchFamily="34" charset="-79"/>
                <a:cs typeface="David" panose="020E0502060401010101" pitchFamily="34" charset="-79"/>
              </a:rPr>
              <a:t> יְהוָה צְבָאוֹת יֹשֵׁב הַכְּרֻבִים, עָלָיו</a:t>
            </a:r>
            <a:endParaRPr lang="he-IL" sz="3200"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3"/>
          <a:stretch>
            <a:fillRect/>
          </a:stretch>
        </p:blipFill>
        <p:spPr>
          <a:xfrm>
            <a:off x="7361237" y="3479799"/>
            <a:ext cx="4482420" cy="2945271"/>
          </a:xfrm>
          <a:prstGeom prst="rect">
            <a:avLst/>
          </a:prstGeom>
        </p:spPr>
      </p:pic>
    </p:spTree>
    <p:extLst>
      <p:ext uri="{BB962C8B-B14F-4D97-AF65-F5344CB8AC3E}">
        <p14:creationId xmlns:p14="http://schemas.microsoft.com/office/powerpoint/2010/main" val="2985800375"/>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circle(in)">
                                      <p:cBhvr>
                                        <p:cTn id="14" dur="2000"/>
                                        <p:tgtEl>
                                          <p:spTgt spid="4">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1000"/>
          </a:stretch>
        </a:blipFill>
        <a:effectLst/>
      </p:bgPr>
    </p:bg>
    <p:spTree>
      <p:nvGrpSpPr>
        <p:cNvPr id="1" name=""/>
        <p:cNvGrpSpPr/>
        <p:nvPr/>
      </p:nvGrpSpPr>
      <p:grpSpPr>
        <a:xfrm>
          <a:off x="0" y="0"/>
          <a:ext cx="0" cy="0"/>
          <a:chOff x="0" y="0"/>
          <a:chExt cx="0" cy="0"/>
        </a:xfrm>
      </p:grpSpPr>
      <p:sp>
        <p:nvSpPr>
          <p:cNvPr id="4" name="TextBox 3"/>
          <p:cNvSpPr txBox="1"/>
          <p:nvPr/>
        </p:nvSpPr>
        <p:spPr>
          <a:xfrm>
            <a:off x="174171" y="59114"/>
            <a:ext cx="6376754" cy="4524315"/>
          </a:xfrm>
          <a:prstGeom prst="rect">
            <a:avLst/>
          </a:prstGeom>
          <a:solidFill>
            <a:schemeClr val="accent2">
              <a:lumMod val="20000"/>
              <a:lumOff val="8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ג</a:t>
            </a:r>
            <a:r>
              <a:rPr lang="he-IL" sz="3200" dirty="0" smtClean="0">
                <a:latin typeface="David" panose="020E0502060401010101" pitchFamily="34" charset="-79"/>
                <a:cs typeface="David" panose="020E0502060401010101" pitchFamily="34" charset="-79"/>
              </a:rPr>
              <a:t>. הטעינו את ארון האלוקים על עגלה שנבנתה במיוחד בשביל זה, הרתומה לבקר, והוציאו אותו מביתו של אבינדב שהיה בגבעת יערים. </a:t>
            </a:r>
            <a:r>
              <a:rPr lang="he-IL" sz="3200" dirty="0" err="1" smtClean="0">
                <a:latin typeface="David" panose="020E0502060401010101" pitchFamily="34" charset="-79"/>
                <a:cs typeface="David" panose="020E0502060401010101" pitchFamily="34" charset="-79"/>
              </a:rPr>
              <a:t>ועוזא</a:t>
            </a:r>
            <a:r>
              <a:rPr lang="he-IL" sz="3200" dirty="0" smtClean="0">
                <a:latin typeface="David" panose="020E0502060401010101" pitchFamily="34" charset="-79"/>
                <a:cs typeface="David" panose="020E0502060401010101" pitchFamily="34" charset="-79"/>
              </a:rPr>
              <a:t> ואחיו בניו של אבינדב כיוונו את העגלה לכיוון המיוחד. </a:t>
            </a:r>
          </a:p>
          <a:p>
            <a:r>
              <a:rPr lang="he-IL" sz="3200" b="1" u="sng" dirty="0" smtClean="0">
                <a:latin typeface="David" panose="020E0502060401010101" pitchFamily="34" charset="-79"/>
                <a:cs typeface="David" panose="020E0502060401010101" pitchFamily="34" charset="-79"/>
              </a:rPr>
              <a:t>ד</a:t>
            </a:r>
            <a:r>
              <a:rPr lang="he-IL" sz="3200" dirty="0" smtClean="0">
                <a:latin typeface="David" panose="020E0502060401010101" pitchFamily="34" charset="-79"/>
                <a:cs typeface="David" panose="020E0502060401010101" pitchFamily="34" charset="-79"/>
              </a:rPr>
              <a:t>. והובילו את הארון מבית אבינדב שבגבעת יערים. והם </a:t>
            </a:r>
            <a:r>
              <a:rPr lang="he-IL" sz="3200" dirty="0" err="1" smtClean="0">
                <a:latin typeface="David" panose="020E0502060401010101" pitchFamily="34" charset="-79"/>
                <a:cs typeface="David" panose="020E0502060401010101" pitchFamily="34" charset="-79"/>
              </a:rPr>
              <a:t>עוזא</a:t>
            </a:r>
            <a:r>
              <a:rPr lang="he-IL" sz="3200" dirty="0" smtClean="0">
                <a:latin typeface="David" panose="020E0502060401010101" pitchFamily="34" charset="-79"/>
                <a:cs typeface="David" panose="020E0502060401010101" pitchFamily="34" charset="-79"/>
              </a:rPr>
              <a:t> ואחיו באים עם ארון ה'. אחיו הלך קדימה ליד הבהמות כדי לכוון. </a:t>
            </a:r>
            <a:r>
              <a:rPr lang="he-IL" sz="3200" dirty="0" err="1" smtClean="0">
                <a:latin typeface="David" panose="020E0502060401010101" pitchFamily="34" charset="-79"/>
                <a:cs typeface="David" panose="020E0502060401010101" pitchFamily="34" charset="-79"/>
              </a:rPr>
              <a:t>ועוזא</a:t>
            </a:r>
            <a:r>
              <a:rPr lang="he-IL" sz="3200" dirty="0" smtClean="0">
                <a:latin typeface="David" panose="020E0502060401010101" pitchFamily="34" charset="-79"/>
                <a:cs typeface="David" panose="020E0502060401010101" pitchFamily="34" charset="-79"/>
              </a:rPr>
              <a:t> הלך מאחורה בצד העגלה.</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818247" y="59114"/>
            <a:ext cx="5254171" cy="4031873"/>
          </a:xfrm>
          <a:prstGeom prst="rect">
            <a:avLst/>
          </a:prstGeom>
          <a:solidFill>
            <a:schemeClr val="accent3">
              <a:lumMod val="40000"/>
              <a:lumOff val="60000"/>
            </a:schemeClr>
          </a:solidFill>
        </p:spPr>
        <p:txBody>
          <a:bodyPr wrap="square">
            <a:spAutoFit/>
          </a:bodyPr>
          <a:lstStyle/>
          <a:p>
            <a:r>
              <a:rPr lang="he-IL" sz="3200" b="1" i="0" dirty="0" smtClean="0">
                <a:solidFill>
                  <a:srgbClr val="000000"/>
                </a:solidFill>
                <a:effectLst/>
                <a:latin typeface="David" panose="020E0502060401010101" pitchFamily="34" charset="-79"/>
                <a:cs typeface="David" panose="020E0502060401010101" pitchFamily="34" charset="-79"/>
              </a:rPr>
              <a:t>ג</a:t>
            </a:r>
            <a:r>
              <a:rPr lang="he-IL" sz="3200" b="0" i="0" dirty="0" smtClean="0">
                <a:solidFill>
                  <a:srgbClr val="000000"/>
                </a:solidFill>
                <a:effectLst/>
                <a:latin typeface="David" panose="020E0502060401010101" pitchFamily="34" charset="-79"/>
                <a:cs typeface="David" panose="020E0502060401010101" pitchFamily="34" charset="-79"/>
              </a:rPr>
              <a:t> וַיַּרְכִּבוּ אֶת-אֲרוֹן </a:t>
            </a:r>
            <a:r>
              <a:rPr lang="he-IL" sz="3200" b="0" i="0" dirty="0" err="1" smtClean="0">
                <a:solidFill>
                  <a:srgbClr val="000000"/>
                </a:solidFill>
                <a:effectLst/>
                <a:latin typeface="David" panose="020E0502060401010101" pitchFamily="34" charset="-79"/>
                <a:cs typeface="David" panose="020E0502060401010101" pitchFamily="34" charset="-79"/>
              </a:rPr>
              <a:t>הָאֱלֹהִים</a:t>
            </a:r>
            <a:r>
              <a:rPr lang="he-IL" sz="3200" b="0" i="0" dirty="0" smtClean="0">
                <a:solidFill>
                  <a:srgbClr val="000000"/>
                </a:solidFill>
                <a:effectLst/>
                <a:latin typeface="David" panose="020E0502060401010101" pitchFamily="34" charset="-79"/>
                <a:cs typeface="David" panose="020E0502060401010101" pitchFamily="34" charset="-79"/>
              </a:rPr>
              <a:t>, אֶל-עֲגָלָה חֲדָשָׁה, </a:t>
            </a:r>
            <a:r>
              <a:rPr lang="he-IL" sz="3200" b="0" i="0" dirty="0" err="1" smtClean="0">
                <a:solidFill>
                  <a:srgbClr val="000000"/>
                </a:solidFill>
                <a:effectLst/>
                <a:latin typeface="David" panose="020E0502060401010101" pitchFamily="34" charset="-79"/>
                <a:cs typeface="David" panose="020E0502060401010101" pitchFamily="34" charset="-79"/>
              </a:rPr>
              <a:t>וַיִּשָּׂאֻהו</a:t>
            </a:r>
            <a:r>
              <a:rPr lang="he-IL" sz="3200" b="0" i="0" dirty="0" smtClean="0">
                <a:solidFill>
                  <a:srgbClr val="000000"/>
                </a:solidFill>
                <a:effectLst/>
                <a:latin typeface="David" panose="020E0502060401010101" pitchFamily="34" charset="-79"/>
                <a:cs typeface="David" panose="020E0502060401010101" pitchFamily="34" charset="-79"/>
              </a:rPr>
              <a:t>ּ, מִבֵּית אֲבִינָדָב אֲשֶׁר בַּגִּבְעָה; </a:t>
            </a:r>
            <a:r>
              <a:rPr lang="he-IL" sz="3200" b="1" i="0" dirty="0" err="1" smtClean="0">
                <a:solidFill>
                  <a:srgbClr val="C00000"/>
                </a:solidFill>
                <a:effectLst/>
                <a:latin typeface="David" panose="020E0502060401010101" pitchFamily="34" charset="-79"/>
                <a:cs typeface="David" panose="020E0502060401010101" pitchFamily="34" charset="-79"/>
              </a:rPr>
              <a:t>וְעֻזָּא</a:t>
            </a:r>
            <a:r>
              <a:rPr lang="he-IL" sz="3200" b="1" i="0" dirty="0" smtClean="0">
                <a:solidFill>
                  <a:srgbClr val="C00000"/>
                </a:solidFill>
                <a:effectLst/>
                <a:latin typeface="David" panose="020E0502060401010101" pitchFamily="34" charset="-79"/>
                <a:cs typeface="David" panose="020E0502060401010101" pitchFamily="34" charset="-79"/>
              </a:rPr>
              <a:t> וְאַחְיוֹ, בְּנֵי אֲבִינָדָב</a:t>
            </a:r>
            <a:r>
              <a:rPr lang="he-IL" sz="3200" b="0" i="0" dirty="0" smtClean="0">
                <a:solidFill>
                  <a:srgbClr val="000000"/>
                </a:solidFill>
                <a:effectLst/>
                <a:latin typeface="David" panose="020E0502060401010101" pitchFamily="34" charset="-79"/>
                <a:cs typeface="David" panose="020E0502060401010101" pitchFamily="34" charset="-79"/>
              </a:rPr>
              <a:t>, נֹהֲגִים, אֶת-הָעֲגָלָה חֲדָשָׁה.  </a:t>
            </a:r>
          </a:p>
          <a:p>
            <a:r>
              <a:rPr lang="he-IL" sz="3200" b="1" i="0" dirty="0" smtClean="0">
                <a:solidFill>
                  <a:srgbClr val="000000"/>
                </a:solidFill>
                <a:effectLst/>
                <a:latin typeface="David" panose="020E0502060401010101" pitchFamily="34" charset="-79"/>
                <a:cs typeface="David" panose="020E0502060401010101" pitchFamily="34" charset="-79"/>
              </a:rPr>
              <a:t>ד</a:t>
            </a:r>
            <a:r>
              <a:rPr lang="he-IL" sz="3200" b="0" i="0" dirty="0" smtClean="0">
                <a:solidFill>
                  <a:srgbClr val="000000"/>
                </a:solidFill>
                <a:effectLst/>
                <a:latin typeface="David" panose="020E0502060401010101" pitchFamily="34" charset="-79"/>
                <a:cs typeface="David" panose="020E0502060401010101" pitchFamily="34" charset="-79"/>
              </a:rPr>
              <a:t> </a:t>
            </a:r>
            <a:r>
              <a:rPr lang="he-IL" sz="3200" b="0" i="0" dirty="0" err="1" smtClean="0">
                <a:solidFill>
                  <a:srgbClr val="000000"/>
                </a:solidFill>
                <a:effectLst/>
                <a:latin typeface="David" panose="020E0502060401010101" pitchFamily="34" charset="-79"/>
                <a:cs typeface="David" panose="020E0502060401010101" pitchFamily="34" charset="-79"/>
              </a:rPr>
              <a:t>וַיִּשָּׂאֻהו</a:t>
            </a:r>
            <a:r>
              <a:rPr lang="he-IL" sz="3200" b="0" i="0" dirty="0" smtClean="0">
                <a:solidFill>
                  <a:srgbClr val="000000"/>
                </a:solidFill>
                <a:effectLst/>
                <a:latin typeface="David" panose="020E0502060401010101" pitchFamily="34" charset="-79"/>
                <a:cs typeface="David" panose="020E0502060401010101" pitchFamily="34" charset="-79"/>
              </a:rPr>
              <a:t>ּ, מִבֵּית אֲבִינָדָב אֲשֶׁר בַּגִּבְעָה, עִם, אֲרוֹן </a:t>
            </a:r>
            <a:r>
              <a:rPr lang="he-IL" sz="3200" b="0" i="0" dirty="0" err="1" smtClean="0">
                <a:solidFill>
                  <a:srgbClr val="000000"/>
                </a:solidFill>
                <a:effectLst/>
                <a:latin typeface="David" panose="020E0502060401010101" pitchFamily="34" charset="-79"/>
                <a:cs typeface="David" panose="020E0502060401010101" pitchFamily="34" charset="-79"/>
              </a:rPr>
              <a:t>הָאֱלֹהִים</a:t>
            </a:r>
            <a:r>
              <a:rPr lang="he-IL" sz="3200" b="0" i="0" dirty="0" smtClean="0">
                <a:solidFill>
                  <a:srgbClr val="000000"/>
                </a:solidFill>
                <a:effectLst/>
                <a:latin typeface="David" panose="020E0502060401010101" pitchFamily="34" charset="-79"/>
                <a:cs typeface="David" panose="020E0502060401010101" pitchFamily="34" charset="-79"/>
              </a:rPr>
              <a:t>; </a:t>
            </a:r>
            <a:r>
              <a:rPr lang="he-IL" sz="3200" b="1" i="0" dirty="0" smtClean="0">
                <a:solidFill>
                  <a:srgbClr val="000000"/>
                </a:solidFill>
                <a:effectLst/>
                <a:latin typeface="David" panose="020E0502060401010101" pitchFamily="34" charset="-79"/>
                <a:cs typeface="David" panose="020E0502060401010101" pitchFamily="34" charset="-79"/>
              </a:rPr>
              <a:t>וְאַחְיוֹ, הֹלֵךְ לִפְנֵי הָאָרוֹן. </a:t>
            </a:r>
            <a:endParaRPr lang="he-IL" sz="3200" b="1"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3"/>
          <a:stretch>
            <a:fillRect/>
          </a:stretch>
        </p:blipFill>
        <p:spPr>
          <a:xfrm>
            <a:off x="6818247" y="4206911"/>
            <a:ext cx="5254171" cy="2492765"/>
          </a:xfrm>
          <a:prstGeom prst="rect">
            <a:avLst/>
          </a:prstGeom>
        </p:spPr>
      </p:pic>
    </p:spTree>
    <p:extLst>
      <p:ext uri="{BB962C8B-B14F-4D97-AF65-F5344CB8AC3E}">
        <p14:creationId xmlns:p14="http://schemas.microsoft.com/office/powerpoint/2010/main" val="186846040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wipe(down)">
                                      <p:cBhvr>
                                        <p:cTn id="14" dur="500"/>
                                        <p:tgtEl>
                                          <p:spTgt spid="4">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1000"/>
          </a:stretch>
        </a:blipFill>
        <a:effectLst/>
      </p:bgPr>
    </p:bg>
    <p:spTree>
      <p:nvGrpSpPr>
        <p:cNvPr id="1" name=""/>
        <p:cNvGrpSpPr/>
        <p:nvPr/>
      </p:nvGrpSpPr>
      <p:grpSpPr>
        <a:xfrm>
          <a:off x="0" y="0"/>
          <a:ext cx="0" cy="0"/>
          <a:chOff x="0" y="0"/>
          <a:chExt cx="0" cy="0"/>
        </a:xfrm>
      </p:grpSpPr>
      <p:sp>
        <p:nvSpPr>
          <p:cNvPr id="4" name="TextBox 3"/>
          <p:cNvSpPr txBox="1"/>
          <p:nvPr/>
        </p:nvSpPr>
        <p:spPr>
          <a:xfrm>
            <a:off x="581219" y="163318"/>
            <a:ext cx="5558971" cy="6494085"/>
          </a:xfrm>
          <a:prstGeom prst="rect">
            <a:avLst/>
          </a:prstGeom>
          <a:solidFill>
            <a:schemeClr val="accent2">
              <a:lumMod val="60000"/>
              <a:lumOff val="40000"/>
            </a:schemeClr>
          </a:solidFill>
          <a:ln w="38100">
            <a:solidFill>
              <a:schemeClr val="tx1"/>
            </a:solidFill>
          </a:ln>
          <a:scene3d>
            <a:camera prst="perspectiveRight"/>
            <a:lightRig rig="threePt" dir="t"/>
          </a:scene3d>
        </p:spPr>
        <p:txBody>
          <a:bodyPr wrap="square" rtlCol="1">
            <a:spAutoFit/>
          </a:bodyPr>
          <a:lstStyle/>
          <a:p>
            <a:r>
              <a:rPr lang="he-IL" sz="3200" b="1" u="sng" dirty="0" smtClean="0">
                <a:latin typeface="David" panose="020E0502060401010101" pitchFamily="34" charset="-79"/>
                <a:cs typeface="David" panose="020E0502060401010101" pitchFamily="34" charset="-79"/>
              </a:rPr>
              <a:t>מדוע ה' אפשר לדוד להמשיך לטעות בעניין נשיאת הארון</a:t>
            </a:r>
            <a:r>
              <a:rPr lang="he-IL" sz="3200" dirty="0" smtClean="0">
                <a:latin typeface="David" panose="020E0502060401010101" pitchFamily="34" charset="-79"/>
                <a:cs typeface="David" panose="020E0502060401010101" pitchFamily="34" charset="-79"/>
              </a:rPr>
              <a:t>? חז"ל מביאים שדוד אמר "ריבונו של עולם </a:t>
            </a:r>
            <a:r>
              <a:rPr lang="he-IL" sz="3200" b="1" dirty="0" smtClean="0">
                <a:latin typeface="David" panose="020E0502060401010101" pitchFamily="34" charset="-79"/>
                <a:cs typeface="David" panose="020E0502060401010101" pitchFamily="34" charset="-79"/>
              </a:rPr>
              <a:t>זמירות היו לי חוקיך"</a:t>
            </a:r>
            <a:r>
              <a:rPr lang="he-IL" sz="3200" dirty="0" smtClean="0">
                <a:latin typeface="David" panose="020E0502060401010101" pitchFamily="34" charset="-79"/>
                <a:cs typeface="David" panose="020E0502060401010101" pitchFamily="34" charset="-79"/>
              </a:rPr>
              <a:t> דוד התכוון שחוקי התורה חביבים בעיניו כמו זמירות, אך הקב"ה אמר שיכולים להבין מזה גם משהו אחר שכמו שאפשר לזמר ולשיר בקלות כך גם ניתן ללמוד תורה ללא מאמץ- וזו טעות גדולה. לכן ה' גרם לדוד שיטעה בהלכה ויקרה לו דבר עצוב, וכך יבינו כולם שכדי לא לטעות בהלכה – חייבים להתאמץ וללמוד תורה.</a:t>
            </a:r>
            <a:endParaRPr lang="he-IL" sz="3200" dirty="0">
              <a:latin typeface="David" panose="020E0502060401010101" pitchFamily="34" charset="-79"/>
              <a:cs typeface="David" panose="020E0502060401010101" pitchFamily="34" charset="-79"/>
            </a:endParaRPr>
          </a:p>
        </p:txBody>
      </p:sp>
      <p:sp>
        <p:nvSpPr>
          <p:cNvPr id="3" name="TextBox 2"/>
          <p:cNvSpPr txBox="1"/>
          <p:nvPr/>
        </p:nvSpPr>
        <p:spPr>
          <a:xfrm>
            <a:off x="5581935" y="363373"/>
            <a:ext cx="5548787" cy="3046988"/>
          </a:xfrm>
          <a:prstGeom prst="rect">
            <a:avLst/>
          </a:prstGeom>
          <a:solidFill>
            <a:schemeClr val="accent2">
              <a:lumMod val="20000"/>
              <a:lumOff val="80000"/>
            </a:schemeClr>
          </a:solidFill>
          <a:ln w="38100">
            <a:solidFill>
              <a:schemeClr val="tx1"/>
            </a:solidFill>
          </a:ln>
          <a:scene3d>
            <a:camera prst="perspectiveHeroicExtremeLeftFacing"/>
            <a:lightRig rig="threePt" dir="t"/>
          </a:scene3d>
        </p:spPr>
        <p:txBody>
          <a:bodyPr wrap="square" rtlCol="1">
            <a:spAutoFit/>
          </a:bodyPr>
          <a:lstStyle/>
          <a:p>
            <a:r>
              <a:rPr lang="he-IL" sz="3200" dirty="0" smtClean="0">
                <a:latin typeface="David" panose="020E0502060401010101" pitchFamily="34" charset="-79"/>
                <a:cs typeface="David" panose="020E0502060401010101" pitchFamily="34" charset="-79"/>
              </a:rPr>
              <a:t>אנחנו יודעים שיש לשאת את הארון על הכתפיים עם המוטות. כמו שהרימו אותו בני קהת. אבל דוד המלך טעה בהלכה זו, ובמקום זה ציווה להניח את הארון על העגלה ולהוליך בעזרת בהמות </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3"/>
          <a:stretch>
            <a:fillRect/>
          </a:stretch>
        </p:blipFill>
        <p:spPr>
          <a:xfrm>
            <a:off x="5885809" y="3744778"/>
            <a:ext cx="4104351" cy="2912625"/>
          </a:xfrm>
          <a:prstGeom prst="rect">
            <a:avLst/>
          </a:prstGeom>
        </p:spPr>
      </p:pic>
    </p:spTree>
    <p:extLst>
      <p:ext uri="{BB962C8B-B14F-4D97-AF65-F5344CB8AC3E}">
        <p14:creationId xmlns:p14="http://schemas.microsoft.com/office/powerpoint/2010/main" val="67042967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circle(in)">
                                      <p:cBhvr>
                                        <p:cTn id="14" dur="2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circle(in)">
                                      <p:cBhvr>
                                        <p:cTn id="19"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1000"/>
          </a:stretch>
        </a:blipFill>
        <a:effectLst/>
      </p:bgPr>
    </p:bg>
    <p:spTree>
      <p:nvGrpSpPr>
        <p:cNvPr id="1" name=""/>
        <p:cNvGrpSpPr/>
        <p:nvPr/>
      </p:nvGrpSpPr>
      <p:grpSpPr>
        <a:xfrm>
          <a:off x="0" y="0"/>
          <a:ext cx="0" cy="0"/>
          <a:chOff x="0" y="0"/>
          <a:chExt cx="0" cy="0"/>
        </a:xfrm>
      </p:grpSpPr>
      <p:sp>
        <p:nvSpPr>
          <p:cNvPr id="4" name="TextBox 3"/>
          <p:cNvSpPr txBox="1"/>
          <p:nvPr/>
        </p:nvSpPr>
        <p:spPr>
          <a:xfrm>
            <a:off x="312598" y="238295"/>
            <a:ext cx="6156441" cy="6001643"/>
          </a:xfrm>
          <a:prstGeom prst="rect">
            <a:avLst/>
          </a:prstGeom>
          <a:solidFill>
            <a:schemeClr val="accent2">
              <a:lumMod val="20000"/>
              <a:lumOff val="8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ה</a:t>
            </a:r>
            <a:r>
              <a:rPr lang="he-IL" sz="3200" dirty="0" smtClean="0">
                <a:latin typeface="David" panose="020E0502060401010101" pitchFamily="34" charset="-79"/>
                <a:cs typeface="David" panose="020E0502060401010101" pitchFamily="34" charset="-79"/>
              </a:rPr>
              <a:t>. ודוד וכל עם ישראל היו מרקדים ושמחים לכבוד ה', בכל מיני כלי נגינה העשויים מעצי ברוש ובכלי מיתרים וכלי נקישה, ובכלים המעוררים ריקוד, ובמצלתיים. </a:t>
            </a:r>
          </a:p>
          <a:p>
            <a:r>
              <a:rPr lang="he-IL" sz="3200" b="1" u="sng" dirty="0" smtClean="0">
                <a:latin typeface="David" panose="020E0502060401010101" pitchFamily="34" charset="-79"/>
                <a:cs typeface="David" panose="020E0502060401010101" pitchFamily="34" charset="-79"/>
              </a:rPr>
              <a:t>ו</a:t>
            </a:r>
            <a:r>
              <a:rPr lang="he-IL" sz="3200" dirty="0" smtClean="0">
                <a:latin typeface="David" panose="020E0502060401010101" pitchFamily="34" charset="-79"/>
                <a:cs typeface="David" panose="020E0502060401010101" pitchFamily="34" charset="-79"/>
              </a:rPr>
              <a:t>. התהלוכה הגיעה ליד מקום שנקרא </a:t>
            </a:r>
            <a:r>
              <a:rPr lang="he-IL" sz="3200" b="1" dirty="0" smtClean="0">
                <a:latin typeface="David" panose="020E0502060401010101" pitchFamily="34" charset="-79"/>
                <a:cs typeface="David" panose="020E0502060401010101" pitchFamily="34" charset="-79"/>
              </a:rPr>
              <a:t>"גורן נכון" </a:t>
            </a:r>
            <a:r>
              <a:rPr lang="he-IL" sz="3200" dirty="0" smtClean="0">
                <a:latin typeface="David" panose="020E0502060401010101" pitchFamily="34" charset="-79"/>
                <a:cs typeface="David" panose="020E0502060401010101" pitchFamily="34" charset="-79"/>
              </a:rPr>
              <a:t>. פתאום הארון התרומם והבהמות המשיכו עם העגלה, </a:t>
            </a:r>
            <a:r>
              <a:rPr lang="he-IL" sz="3200" dirty="0" err="1" smtClean="0">
                <a:latin typeface="David" panose="020E0502060401010101" pitchFamily="34" charset="-79"/>
                <a:cs typeface="David" panose="020E0502060401010101" pitchFamily="34" charset="-79"/>
              </a:rPr>
              <a:t>וכשעוזא</a:t>
            </a:r>
            <a:r>
              <a:rPr lang="he-IL" sz="3200" dirty="0" smtClean="0">
                <a:latin typeface="David" panose="020E0502060401010101" pitchFamily="34" charset="-79"/>
                <a:cs typeface="David" panose="020E0502060401010101" pitchFamily="34" charset="-79"/>
              </a:rPr>
              <a:t> ראה את הארון  מרחף פחד ומרוב לחץ שלח את ידו לתפוס את הארון ולהחזיק בו. (היה מן טלטול של העגלה והארון גם זז והתרומם). </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605516" y="238295"/>
            <a:ext cx="5362052" cy="3539430"/>
          </a:xfrm>
          <a:prstGeom prst="rect">
            <a:avLst/>
          </a:prstGeom>
          <a:solidFill>
            <a:schemeClr val="accent2">
              <a:lumMod val="40000"/>
              <a:lumOff val="60000"/>
            </a:schemeClr>
          </a:solidFill>
        </p:spPr>
        <p:txBody>
          <a:bodyPr wrap="square">
            <a:spAutoFit/>
          </a:bodyPr>
          <a:lstStyle/>
          <a:p>
            <a:r>
              <a:rPr lang="he-IL" sz="3200" b="1" i="0" dirty="0" smtClean="0">
                <a:solidFill>
                  <a:srgbClr val="000000"/>
                </a:solidFill>
                <a:effectLst/>
                <a:latin typeface="David" panose="020E0502060401010101" pitchFamily="34" charset="-79"/>
                <a:cs typeface="David" panose="020E0502060401010101" pitchFamily="34" charset="-79"/>
              </a:rPr>
              <a:t>ה</a:t>
            </a:r>
            <a:r>
              <a:rPr lang="he-IL" sz="3200" b="0" i="0" dirty="0" smtClean="0">
                <a:solidFill>
                  <a:srgbClr val="000000"/>
                </a:solidFill>
                <a:effectLst/>
                <a:latin typeface="David" panose="020E0502060401010101" pitchFamily="34" charset="-79"/>
                <a:cs typeface="David" panose="020E0502060401010101" pitchFamily="34" charset="-79"/>
              </a:rPr>
              <a:t> וְדָוִד וְכָל-בֵּית יִשְׂרָאֵל, מְשַׂחֲקִים לִפְנֵי יְהוָה, בְּכֹל, </a:t>
            </a:r>
            <a:r>
              <a:rPr lang="he-IL" sz="3200" b="1" i="0" dirty="0" smtClean="0">
                <a:solidFill>
                  <a:srgbClr val="000000"/>
                </a:solidFill>
                <a:effectLst/>
                <a:latin typeface="David" panose="020E0502060401010101" pitchFamily="34" charset="-79"/>
                <a:cs typeface="David" panose="020E0502060401010101" pitchFamily="34" charset="-79"/>
              </a:rPr>
              <a:t>עֲצֵי בְרוֹשִׁים; </a:t>
            </a:r>
            <a:r>
              <a:rPr lang="he-IL" sz="3200" b="1" i="0" dirty="0" err="1" smtClean="0">
                <a:solidFill>
                  <a:srgbClr val="000000"/>
                </a:solidFill>
                <a:effectLst/>
                <a:latin typeface="David" panose="020E0502060401010101" pitchFamily="34" charset="-79"/>
                <a:cs typeface="David" panose="020E0502060401010101" pitchFamily="34" charset="-79"/>
              </a:rPr>
              <a:t>וּבְכִנֹּרוֹת</a:t>
            </a:r>
            <a:r>
              <a:rPr lang="he-IL" sz="3200" b="1" i="0" dirty="0" smtClean="0">
                <a:solidFill>
                  <a:srgbClr val="000000"/>
                </a:solidFill>
                <a:effectLst/>
                <a:latin typeface="David" panose="020E0502060401010101" pitchFamily="34" charset="-79"/>
                <a:cs typeface="David" panose="020E0502060401010101" pitchFamily="34" charset="-79"/>
              </a:rPr>
              <a:t> וּבִנְבָלִים </a:t>
            </a:r>
            <a:r>
              <a:rPr lang="he-IL" sz="3200" b="1" i="0" dirty="0" err="1" smtClean="0">
                <a:solidFill>
                  <a:srgbClr val="000000"/>
                </a:solidFill>
                <a:effectLst/>
                <a:latin typeface="David" panose="020E0502060401010101" pitchFamily="34" charset="-79"/>
                <a:cs typeface="David" panose="020E0502060401010101" pitchFamily="34" charset="-79"/>
              </a:rPr>
              <a:t>וּבְתֻפִּים</a:t>
            </a:r>
            <a:r>
              <a:rPr lang="he-IL" sz="3200" b="1" i="0" dirty="0" smtClean="0">
                <a:solidFill>
                  <a:srgbClr val="000000"/>
                </a:solidFill>
                <a:effectLst/>
                <a:latin typeface="David" panose="020E0502060401010101" pitchFamily="34" charset="-79"/>
                <a:cs typeface="David" panose="020E0502060401010101" pitchFamily="34" charset="-79"/>
              </a:rPr>
              <a:t>, וּבִמְנַעַנְעִים וּבְצֶלְצֱלִים.  </a:t>
            </a:r>
          </a:p>
          <a:p>
            <a:r>
              <a:rPr lang="he-IL" sz="3200" b="1" i="0" dirty="0" smtClean="0">
                <a:solidFill>
                  <a:srgbClr val="000000"/>
                </a:solidFill>
                <a:effectLst/>
                <a:latin typeface="David" panose="020E0502060401010101" pitchFamily="34" charset="-79"/>
                <a:cs typeface="David" panose="020E0502060401010101" pitchFamily="34" charset="-79"/>
              </a:rPr>
              <a:t>ו</a:t>
            </a:r>
            <a:r>
              <a:rPr lang="he-IL" sz="3200" b="0" i="0" dirty="0" smtClean="0">
                <a:solidFill>
                  <a:srgbClr val="000000"/>
                </a:solidFill>
                <a:effectLst/>
                <a:latin typeface="David" panose="020E0502060401010101" pitchFamily="34" charset="-79"/>
                <a:cs typeface="David" panose="020E0502060401010101" pitchFamily="34" charset="-79"/>
              </a:rPr>
              <a:t> וַיָּבֹאוּ, עַד-גֹּרֶן נָכוֹן; וַיִּשְׁלַח עֻזָּה אֶל-אֲרוֹן </a:t>
            </a:r>
            <a:r>
              <a:rPr lang="he-IL" sz="3200" b="0" i="0" dirty="0" err="1" smtClean="0">
                <a:solidFill>
                  <a:srgbClr val="000000"/>
                </a:solidFill>
                <a:effectLst/>
                <a:latin typeface="David" panose="020E0502060401010101" pitchFamily="34" charset="-79"/>
                <a:cs typeface="David" panose="020E0502060401010101" pitchFamily="34" charset="-79"/>
              </a:rPr>
              <a:t>הָאֱלֹהִים</a:t>
            </a:r>
            <a:r>
              <a:rPr lang="he-IL" sz="3200" b="0" i="0" dirty="0" smtClean="0">
                <a:solidFill>
                  <a:srgbClr val="000000"/>
                </a:solidFill>
                <a:effectLst/>
                <a:latin typeface="David" panose="020E0502060401010101" pitchFamily="34" charset="-79"/>
                <a:cs typeface="David" panose="020E0502060401010101" pitchFamily="34" charset="-79"/>
              </a:rPr>
              <a:t>, וַיֹּאחֶז בּוֹ--כִּי שָׁמְטוּ, הַבָּקָר.</a:t>
            </a:r>
            <a:endParaRPr lang="he-IL" sz="3200"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3"/>
          <a:stretch>
            <a:fillRect/>
          </a:stretch>
        </p:blipFill>
        <p:spPr>
          <a:xfrm>
            <a:off x="6933064" y="3777724"/>
            <a:ext cx="5034504" cy="2950621"/>
          </a:xfrm>
          <a:prstGeom prst="rect">
            <a:avLst/>
          </a:prstGeom>
        </p:spPr>
      </p:pic>
    </p:spTree>
    <p:extLst>
      <p:ext uri="{BB962C8B-B14F-4D97-AF65-F5344CB8AC3E}">
        <p14:creationId xmlns:p14="http://schemas.microsoft.com/office/powerpoint/2010/main" val="31308996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1000"/>
          </a:stretch>
        </a:blipFill>
        <a:effectLst/>
      </p:bgPr>
    </p:bg>
    <p:spTree>
      <p:nvGrpSpPr>
        <p:cNvPr id="1" name=""/>
        <p:cNvGrpSpPr/>
        <p:nvPr/>
      </p:nvGrpSpPr>
      <p:grpSpPr>
        <a:xfrm>
          <a:off x="0" y="0"/>
          <a:ext cx="0" cy="0"/>
          <a:chOff x="0" y="0"/>
          <a:chExt cx="0" cy="0"/>
        </a:xfrm>
      </p:grpSpPr>
      <p:sp>
        <p:nvSpPr>
          <p:cNvPr id="4" name="TextBox 3"/>
          <p:cNvSpPr txBox="1"/>
          <p:nvPr/>
        </p:nvSpPr>
        <p:spPr>
          <a:xfrm>
            <a:off x="135177" y="156408"/>
            <a:ext cx="6224680" cy="5324535"/>
          </a:xfrm>
          <a:prstGeom prst="rect">
            <a:avLst/>
          </a:prstGeom>
          <a:solidFill>
            <a:schemeClr val="accent2">
              <a:lumMod val="20000"/>
              <a:lumOff val="8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ז</a:t>
            </a:r>
            <a:r>
              <a:rPr lang="he-IL" sz="3200" dirty="0" smtClean="0">
                <a:latin typeface="David" panose="020E0502060401010101" pitchFamily="34" charset="-79"/>
                <a:cs typeface="David" panose="020E0502060401010101" pitchFamily="34" charset="-79"/>
              </a:rPr>
              <a:t>. ה' כעס על </a:t>
            </a:r>
            <a:r>
              <a:rPr lang="he-IL" sz="3200" dirty="0" err="1" smtClean="0">
                <a:latin typeface="David" panose="020E0502060401010101" pitchFamily="34" charset="-79"/>
                <a:cs typeface="David" panose="020E0502060401010101" pitchFamily="34" charset="-79"/>
              </a:rPr>
              <a:t>עוזא</a:t>
            </a:r>
            <a:r>
              <a:rPr lang="he-IL" sz="3200" dirty="0" smtClean="0">
                <a:latin typeface="David" panose="020E0502060401010101" pitchFamily="34" charset="-79"/>
                <a:cs typeface="David" panose="020E0502060401010101" pitchFamily="34" charset="-79"/>
              </a:rPr>
              <a:t> על שחשב שעלול הארון ליפול, והעניש אותו בו במקום על שנגע בכלי הקודש אע"פ ששגג ומת במקום סמוך לארון הקודש. </a:t>
            </a:r>
            <a:r>
              <a:rPr lang="he-IL" sz="2800" dirty="0" smtClean="0">
                <a:latin typeface="David" panose="020E0502060401010101" pitchFamily="34" charset="-79"/>
                <a:cs typeface="David" panose="020E0502060401010101" pitchFamily="34" charset="-79"/>
              </a:rPr>
              <a:t>( </a:t>
            </a:r>
            <a:r>
              <a:rPr lang="he-IL" sz="2800" dirty="0" err="1" smtClean="0">
                <a:latin typeface="David" panose="020E0502060401010101" pitchFamily="34" charset="-79"/>
                <a:cs typeface="David" panose="020E0502060401010101" pitchFamily="34" charset="-79"/>
              </a:rPr>
              <a:t>עוזא</a:t>
            </a:r>
            <a:r>
              <a:rPr lang="he-IL" sz="2800" dirty="0" smtClean="0">
                <a:latin typeface="David" panose="020E0502060401010101" pitchFamily="34" charset="-79"/>
                <a:cs typeface="David" panose="020E0502060401010101" pitchFamily="34" charset="-79"/>
              </a:rPr>
              <a:t> היה צריך לשאת קל וחומר- אם הארון סחב את נושאיו כאשר עברו את הירדן בימי יהושע, כל שכן שהארון </a:t>
            </a:r>
            <a:r>
              <a:rPr lang="he-IL" sz="2800" dirty="0" err="1" smtClean="0">
                <a:latin typeface="David" panose="020E0502060401010101" pitchFamily="34" charset="-79"/>
                <a:cs typeface="David" panose="020E0502060401010101" pitchFamily="34" charset="-79"/>
              </a:rPr>
              <a:t>ישא</a:t>
            </a:r>
            <a:r>
              <a:rPr lang="he-IL" sz="2800" dirty="0" smtClean="0">
                <a:latin typeface="David" panose="020E0502060401010101" pitchFamily="34" charset="-79"/>
                <a:cs typeface="David" panose="020E0502060401010101" pitchFamily="34" charset="-79"/>
              </a:rPr>
              <a:t> את עצמו). </a:t>
            </a:r>
          </a:p>
          <a:p>
            <a:r>
              <a:rPr lang="he-IL" sz="3200" b="1" u="sng" dirty="0" smtClean="0">
                <a:latin typeface="David" panose="020E0502060401010101" pitchFamily="34" charset="-79"/>
                <a:cs typeface="David" panose="020E0502060401010101" pitchFamily="34" charset="-79"/>
              </a:rPr>
              <a:t>ח</a:t>
            </a:r>
            <a:r>
              <a:rPr lang="he-IL" sz="3200" dirty="0" smtClean="0">
                <a:latin typeface="David" panose="020E0502060401010101" pitchFamily="34" charset="-79"/>
                <a:cs typeface="David" panose="020E0502060401010101" pitchFamily="34" charset="-79"/>
              </a:rPr>
              <a:t>. הצטער מאד דוד על העונש הכבד שהעניש ה' במפתיע את עוזה וקרא למקום בו התרחש האסון "פרץ עוזה" וכך נקרא לדורות</a:t>
            </a:r>
            <a:r>
              <a:rPr lang="he-IL" sz="2800" dirty="0" smtClean="0">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509981" y="156408"/>
            <a:ext cx="5445457" cy="3170099"/>
          </a:xfrm>
          <a:prstGeom prst="rect">
            <a:avLst/>
          </a:prstGeom>
          <a:solidFill>
            <a:schemeClr val="accent4">
              <a:lumMod val="60000"/>
              <a:lumOff val="40000"/>
            </a:schemeClr>
          </a:solidFill>
        </p:spPr>
        <p:txBody>
          <a:bodyPr wrap="square">
            <a:spAutoFit/>
          </a:bodyPr>
          <a:lstStyle/>
          <a:p>
            <a:r>
              <a:rPr lang="he-IL" sz="3200" b="1" i="0" dirty="0" smtClean="0">
                <a:solidFill>
                  <a:srgbClr val="000000"/>
                </a:solidFill>
                <a:effectLst/>
                <a:latin typeface="David" panose="020E0502060401010101" pitchFamily="34" charset="-79"/>
                <a:cs typeface="David" panose="020E0502060401010101" pitchFamily="34" charset="-79"/>
              </a:rPr>
              <a:t>ז</a:t>
            </a:r>
            <a:r>
              <a:rPr lang="he-IL" sz="3200" b="0" i="0" dirty="0" smtClean="0">
                <a:solidFill>
                  <a:srgbClr val="000000"/>
                </a:solidFill>
                <a:effectLst/>
                <a:latin typeface="David" panose="020E0502060401010101" pitchFamily="34" charset="-79"/>
                <a:cs typeface="David" panose="020E0502060401010101" pitchFamily="34" charset="-79"/>
              </a:rPr>
              <a:t> </a:t>
            </a:r>
            <a:r>
              <a:rPr lang="he-IL" sz="3200" b="0" i="0" dirty="0" err="1" smtClean="0">
                <a:solidFill>
                  <a:srgbClr val="000000"/>
                </a:solidFill>
                <a:effectLst/>
                <a:latin typeface="David" panose="020E0502060401010101" pitchFamily="34" charset="-79"/>
                <a:cs typeface="David" panose="020E0502060401010101" pitchFamily="34" charset="-79"/>
              </a:rPr>
              <a:t>וַיִּחַר-אַף</a:t>
            </a:r>
            <a:r>
              <a:rPr lang="he-IL" sz="3200" b="0" i="0" dirty="0" smtClean="0">
                <a:solidFill>
                  <a:srgbClr val="000000"/>
                </a:solidFill>
                <a:effectLst/>
                <a:latin typeface="David" panose="020E0502060401010101" pitchFamily="34" charset="-79"/>
                <a:cs typeface="David" panose="020E0502060401010101" pitchFamily="34" charset="-79"/>
              </a:rPr>
              <a:t> יְהוָה בְּעֻזָּה, וַיַּכֵּהוּ שָׁם </a:t>
            </a:r>
            <a:r>
              <a:rPr lang="he-IL" sz="3200" b="0" i="0" dirty="0" err="1" smtClean="0">
                <a:solidFill>
                  <a:srgbClr val="000000"/>
                </a:solidFill>
                <a:effectLst/>
                <a:latin typeface="David" panose="020E0502060401010101" pitchFamily="34" charset="-79"/>
                <a:cs typeface="David" panose="020E0502060401010101" pitchFamily="34" charset="-79"/>
              </a:rPr>
              <a:t>הָאֱלֹהִים</a:t>
            </a:r>
            <a:r>
              <a:rPr lang="he-IL" sz="3200" b="0" i="0" dirty="0" smtClean="0">
                <a:solidFill>
                  <a:srgbClr val="000000"/>
                </a:solidFill>
                <a:effectLst/>
                <a:latin typeface="David" panose="020E0502060401010101" pitchFamily="34" charset="-79"/>
                <a:cs typeface="David" panose="020E0502060401010101" pitchFamily="34" charset="-79"/>
              </a:rPr>
              <a:t> עַל-הַשַּׁל; וַיָּמָת שָׁם, עִם אֲרוֹן </a:t>
            </a:r>
            <a:r>
              <a:rPr lang="he-IL" sz="3200" b="0" i="0" dirty="0" err="1" smtClean="0">
                <a:solidFill>
                  <a:srgbClr val="000000"/>
                </a:solidFill>
                <a:effectLst/>
                <a:latin typeface="David" panose="020E0502060401010101" pitchFamily="34" charset="-79"/>
                <a:cs typeface="David" panose="020E0502060401010101" pitchFamily="34" charset="-79"/>
              </a:rPr>
              <a:t>הָאֱלֹהִים</a:t>
            </a:r>
            <a:r>
              <a:rPr lang="he-IL" sz="3200" b="0" i="0" dirty="0" smtClean="0">
                <a:solidFill>
                  <a:srgbClr val="000000"/>
                </a:solidFill>
                <a:effectLst/>
                <a:latin typeface="David" panose="020E0502060401010101" pitchFamily="34" charset="-79"/>
                <a:cs typeface="David" panose="020E0502060401010101" pitchFamily="34" charset="-79"/>
              </a:rPr>
              <a:t>.  </a:t>
            </a:r>
          </a:p>
          <a:p>
            <a:r>
              <a:rPr lang="he-IL" sz="3200" b="1" i="0" dirty="0" smtClean="0">
                <a:solidFill>
                  <a:srgbClr val="000000"/>
                </a:solidFill>
                <a:effectLst/>
                <a:latin typeface="David" panose="020E0502060401010101" pitchFamily="34" charset="-79"/>
                <a:cs typeface="David" panose="020E0502060401010101" pitchFamily="34" charset="-79"/>
              </a:rPr>
              <a:t>ח</a:t>
            </a:r>
            <a:r>
              <a:rPr lang="he-IL" sz="3200" b="0" i="0" dirty="0" smtClean="0">
                <a:solidFill>
                  <a:srgbClr val="000000"/>
                </a:solidFill>
                <a:effectLst/>
                <a:latin typeface="David" panose="020E0502060401010101" pitchFamily="34" charset="-79"/>
                <a:cs typeface="David" panose="020E0502060401010101" pitchFamily="34" charset="-79"/>
              </a:rPr>
              <a:t> </a:t>
            </a:r>
            <a:r>
              <a:rPr lang="he-IL" sz="3200" b="0" i="0" dirty="0" err="1" smtClean="0">
                <a:solidFill>
                  <a:srgbClr val="000000"/>
                </a:solidFill>
                <a:effectLst/>
                <a:latin typeface="David" panose="020E0502060401010101" pitchFamily="34" charset="-79"/>
                <a:cs typeface="David" panose="020E0502060401010101" pitchFamily="34" charset="-79"/>
              </a:rPr>
              <a:t>וַיִּחַר</a:t>
            </a:r>
            <a:r>
              <a:rPr lang="he-IL" sz="3200" b="0" i="0" dirty="0" smtClean="0">
                <a:solidFill>
                  <a:srgbClr val="000000"/>
                </a:solidFill>
                <a:effectLst/>
                <a:latin typeface="David" panose="020E0502060401010101" pitchFamily="34" charset="-79"/>
                <a:cs typeface="David" panose="020E0502060401010101" pitchFamily="34" charset="-79"/>
              </a:rPr>
              <a:t> לְדָוִד, עַל אֲשֶׁר פָּרַץ יְהוָה פֶּרֶץ בְּעֻזָּה; וַיִּקְרָא לַמָּקוֹם הַהוּא, </a:t>
            </a:r>
            <a:r>
              <a:rPr lang="he-IL" sz="3600" b="1" i="0" dirty="0" smtClean="0">
                <a:solidFill>
                  <a:srgbClr val="C00000"/>
                </a:solidFill>
                <a:effectLst/>
                <a:latin typeface="David" panose="020E0502060401010101" pitchFamily="34" charset="-79"/>
                <a:cs typeface="David" panose="020E0502060401010101" pitchFamily="34" charset="-79"/>
              </a:rPr>
              <a:t>פֶּרֶץ עֻזָּה, </a:t>
            </a:r>
            <a:r>
              <a:rPr lang="he-IL" sz="3200" b="0" i="0" dirty="0" smtClean="0">
                <a:solidFill>
                  <a:srgbClr val="000000"/>
                </a:solidFill>
                <a:effectLst/>
                <a:latin typeface="David" panose="020E0502060401010101" pitchFamily="34" charset="-79"/>
                <a:cs typeface="David" panose="020E0502060401010101" pitchFamily="34" charset="-79"/>
              </a:rPr>
              <a:t>עַד, הַיּוֹם הַזֶּה. </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2552557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1000"/>
          </a:stretch>
        </a:blipFill>
        <a:effectLst/>
      </p:bgPr>
    </p:bg>
    <p:spTree>
      <p:nvGrpSpPr>
        <p:cNvPr id="1" name=""/>
        <p:cNvGrpSpPr/>
        <p:nvPr/>
      </p:nvGrpSpPr>
      <p:grpSpPr>
        <a:xfrm>
          <a:off x="0" y="0"/>
          <a:ext cx="0" cy="0"/>
          <a:chOff x="0" y="0"/>
          <a:chExt cx="0" cy="0"/>
        </a:xfrm>
      </p:grpSpPr>
      <p:sp>
        <p:nvSpPr>
          <p:cNvPr id="4" name="TextBox 3"/>
          <p:cNvSpPr txBox="1"/>
          <p:nvPr/>
        </p:nvSpPr>
        <p:spPr>
          <a:xfrm>
            <a:off x="196591" y="127371"/>
            <a:ext cx="6361158" cy="5509200"/>
          </a:xfrm>
          <a:prstGeom prst="rect">
            <a:avLst/>
          </a:prstGeom>
          <a:solidFill>
            <a:schemeClr val="accent2">
              <a:lumMod val="20000"/>
              <a:lumOff val="80000"/>
            </a:schemeClr>
          </a:solidFill>
          <a:ln w="38100">
            <a:solidFill>
              <a:schemeClr val="tx1"/>
            </a:solidFill>
          </a:ln>
        </p:spPr>
        <p:txBody>
          <a:bodyPr wrap="square" rtlCol="1">
            <a:spAutoFit/>
          </a:bodyPr>
          <a:lstStyle/>
          <a:p>
            <a:r>
              <a:rPr lang="he-IL" sz="3200" b="1" dirty="0" smtClean="0">
                <a:latin typeface="David" panose="020E0502060401010101" pitchFamily="34" charset="-79"/>
                <a:cs typeface="David" panose="020E0502060401010101" pitchFamily="34" charset="-79"/>
              </a:rPr>
              <a:t>ט</a:t>
            </a:r>
            <a:r>
              <a:rPr lang="he-IL" sz="3200" dirty="0" smtClean="0">
                <a:latin typeface="David" panose="020E0502060401010101" pitchFamily="34" charset="-79"/>
                <a:cs typeface="David" panose="020E0502060401010101" pitchFamily="34" charset="-79"/>
              </a:rPr>
              <a:t>. ופחד דוד מהעונש שהעניש ה' את עוזה באותו יום. ואמר איך אביא אלי את ארון ה' הלא אי אפשר להיזהר בקדושתו. ואיך אוכל לכבד אותו כראוי.</a:t>
            </a:r>
          </a:p>
          <a:p>
            <a:r>
              <a:rPr lang="he-IL" sz="3200" b="1" u="sng" dirty="0" smtClean="0">
                <a:latin typeface="David" panose="020E0502060401010101" pitchFamily="34" charset="-79"/>
                <a:cs typeface="David" panose="020E0502060401010101" pitchFamily="34" charset="-79"/>
              </a:rPr>
              <a:t>י</a:t>
            </a:r>
            <a:r>
              <a:rPr lang="he-IL" sz="3200" dirty="0" smtClean="0">
                <a:latin typeface="David" panose="020E0502060401010101" pitchFamily="34" charset="-79"/>
                <a:cs typeface="David" panose="020E0502060401010101" pitchFamily="34" charset="-79"/>
              </a:rPr>
              <a:t>. ולכן לא הסכים דוד שיעבירו לקרבתו את ארון הקודש לעיר דוד אלא הפנה אותו לביתו של עובד אדום שגר בגת (והיה מן הלווים המשוררים והשוערים במקדש). </a:t>
            </a:r>
          </a:p>
          <a:p>
            <a:r>
              <a:rPr lang="he-IL" sz="3200" b="1" u="sng" dirty="0" smtClean="0">
                <a:latin typeface="David" panose="020E0502060401010101" pitchFamily="34" charset="-79"/>
                <a:cs typeface="David" panose="020E0502060401010101" pitchFamily="34" charset="-79"/>
              </a:rPr>
              <a:t>יא</a:t>
            </a:r>
            <a:r>
              <a:rPr lang="he-IL" sz="3200" dirty="0" smtClean="0">
                <a:latin typeface="David" panose="020E0502060401010101" pitchFamily="34" charset="-79"/>
                <a:cs typeface="David" panose="020E0502060401010101" pitchFamily="34" charset="-79"/>
              </a:rPr>
              <a:t>. עובד אדום הכין מקום מיוחד מכובד לארון וישב אצלו הארון למשך 3 חודשים. וה' ברך בשפע ברכה את עובד וכל ביתו.</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557749" y="127371"/>
            <a:ext cx="5377218" cy="4031873"/>
          </a:xfrm>
          <a:prstGeom prst="rect">
            <a:avLst/>
          </a:prstGeom>
          <a:solidFill>
            <a:schemeClr val="accent1">
              <a:lumMod val="40000"/>
              <a:lumOff val="60000"/>
            </a:schemeClr>
          </a:solidFill>
        </p:spPr>
        <p:txBody>
          <a:bodyPr wrap="square">
            <a:spAutoFit/>
          </a:bodyPr>
          <a:lstStyle/>
          <a:p>
            <a:r>
              <a:rPr lang="he-IL" sz="3200" b="1" i="0" dirty="0" smtClean="0">
                <a:solidFill>
                  <a:srgbClr val="000000"/>
                </a:solidFill>
                <a:effectLst/>
                <a:latin typeface="David" panose="020E0502060401010101" pitchFamily="34" charset="-79"/>
                <a:cs typeface="David" panose="020E0502060401010101" pitchFamily="34" charset="-79"/>
              </a:rPr>
              <a:t>ט</a:t>
            </a:r>
            <a:r>
              <a:rPr lang="he-IL" sz="3200" b="0" i="0" dirty="0" smtClean="0">
                <a:solidFill>
                  <a:srgbClr val="000000"/>
                </a:solidFill>
                <a:effectLst/>
                <a:latin typeface="David" panose="020E0502060401010101" pitchFamily="34" charset="-79"/>
                <a:cs typeface="David" panose="020E0502060401010101" pitchFamily="34" charset="-79"/>
              </a:rPr>
              <a:t> וַיִּרָא דָוִד אֶת-יְהוָה, בַּיּוֹם הַהוּא; וַיֹּאמֶר, אֵיךְ יָבוֹא אֵלַי אֲרוֹן יְהוָה.  </a:t>
            </a:r>
          </a:p>
          <a:p>
            <a:r>
              <a:rPr lang="he-IL" sz="3200" b="1" i="0" dirty="0" smtClean="0">
                <a:solidFill>
                  <a:srgbClr val="000000"/>
                </a:solidFill>
                <a:effectLst/>
                <a:latin typeface="David" panose="020E0502060401010101" pitchFamily="34" charset="-79"/>
                <a:cs typeface="David" panose="020E0502060401010101" pitchFamily="34" charset="-79"/>
              </a:rPr>
              <a:t>י</a:t>
            </a:r>
            <a:r>
              <a:rPr lang="he-IL" sz="3200" b="0" i="0" dirty="0" smtClean="0">
                <a:solidFill>
                  <a:srgbClr val="000000"/>
                </a:solidFill>
                <a:effectLst/>
                <a:latin typeface="David" panose="020E0502060401010101" pitchFamily="34" charset="-79"/>
                <a:cs typeface="David" panose="020E0502060401010101" pitchFamily="34" charset="-79"/>
              </a:rPr>
              <a:t> וְלֹא-אָבָה דָוִד, לְהָסִיר אֵלָיו אֶת-אֲרוֹן יְהוָה--עַל-עִיר דָּוִד; וַיַּטֵּהוּ דָוִד, </a:t>
            </a:r>
            <a:r>
              <a:rPr lang="he-IL" sz="3200" b="1" i="0" dirty="0" smtClean="0">
                <a:solidFill>
                  <a:srgbClr val="000000"/>
                </a:solidFill>
                <a:effectLst/>
                <a:latin typeface="David" panose="020E0502060401010101" pitchFamily="34" charset="-79"/>
                <a:cs typeface="David" panose="020E0502060401010101" pitchFamily="34" charset="-79"/>
              </a:rPr>
              <a:t>בֵּית עֹבֵד-אֱדֹם </a:t>
            </a:r>
            <a:r>
              <a:rPr lang="he-IL" sz="3200" b="1" i="0" dirty="0" err="1" smtClean="0">
                <a:solidFill>
                  <a:srgbClr val="000000"/>
                </a:solidFill>
                <a:effectLst/>
                <a:latin typeface="David" panose="020E0502060401010101" pitchFamily="34" charset="-79"/>
                <a:cs typeface="David" panose="020E0502060401010101" pitchFamily="34" charset="-79"/>
              </a:rPr>
              <a:t>הַגִּתִּי</a:t>
            </a:r>
            <a:r>
              <a:rPr lang="he-IL" sz="3200" b="1" i="0" dirty="0" smtClean="0">
                <a:solidFill>
                  <a:srgbClr val="000000"/>
                </a:solidFill>
                <a:effectLst/>
                <a:latin typeface="David" panose="020E0502060401010101" pitchFamily="34" charset="-79"/>
                <a:cs typeface="David" panose="020E0502060401010101" pitchFamily="34" charset="-79"/>
              </a:rPr>
              <a:t>.</a:t>
            </a:r>
            <a:r>
              <a:rPr lang="he-IL" sz="3200" b="0" i="0" dirty="0" smtClean="0">
                <a:solidFill>
                  <a:srgbClr val="000000"/>
                </a:solidFill>
                <a:effectLst/>
                <a:latin typeface="David" panose="020E0502060401010101" pitchFamily="34" charset="-79"/>
                <a:cs typeface="David" panose="020E0502060401010101" pitchFamily="34" charset="-79"/>
              </a:rPr>
              <a:t>  </a:t>
            </a:r>
          </a:p>
          <a:p>
            <a:r>
              <a:rPr lang="he-IL" sz="3200" b="1" i="0" dirty="0" smtClean="0">
                <a:solidFill>
                  <a:srgbClr val="000000"/>
                </a:solidFill>
                <a:effectLst/>
                <a:latin typeface="David" panose="020E0502060401010101" pitchFamily="34" charset="-79"/>
                <a:cs typeface="David" panose="020E0502060401010101" pitchFamily="34" charset="-79"/>
              </a:rPr>
              <a:t>יא</a:t>
            </a:r>
            <a:r>
              <a:rPr lang="he-IL" sz="3200" b="0" i="0" dirty="0" smtClean="0">
                <a:solidFill>
                  <a:srgbClr val="000000"/>
                </a:solidFill>
                <a:effectLst/>
                <a:latin typeface="David" panose="020E0502060401010101" pitchFamily="34" charset="-79"/>
                <a:cs typeface="David" panose="020E0502060401010101" pitchFamily="34" charset="-79"/>
              </a:rPr>
              <a:t> וַיֵּשֶׁב אֲרוֹן יְהוָה בֵּית עֹבֵד אֱדֹם, </a:t>
            </a:r>
            <a:r>
              <a:rPr lang="he-IL" sz="3200" b="0" i="0" dirty="0" err="1" smtClean="0">
                <a:solidFill>
                  <a:srgbClr val="000000"/>
                </a:solidFill>
                <a:effectLst/>
                <a:latin typeface="David" panose="020E0502060401010101" pitchFamily="34" charset="-79"/>
                <a:cs typeface="David" panose="020E0502060401010101" pitchFamily="34" charset="-79"/>
              </a:rPr>
              <a:t>הַגִּתִּי</a:t>
            </a:r>
            <a:r>
              <a:rPr lang="he-IL" sz="3200" b="0" i="0" dirty="0" smtClean="0">
                <a:solidFill>
                  <a:srgbClr val="000000"/>
                </a:solidFill>
                <a:effectLst/>
                <a:latin typeface="David" panose="020E0502060401010101" pitchFamily="34" charset="-79"/>
                <a:cs typeface="David" panose="020E0502060401010101" pitchFamily="34" charset="-79"/>
              </a:rPr>
              <a:t>--</a:t>
            </a:r>
            <a:r>
              <a:rPr lang="he-IL" sz="3200" b="1" i="0" dirty="0" smtClean="0">
                <a:solidFill>
                  <a:srgbClr val="C00000"/>
                </a:solidFill>
                <a:effectLst/>
                <a:latin typeface="David" panose="020E0502060401010101" pitchFamily="34" charset="-79"/>
                <a:cs typeface="David" panose="020E0502060401010101" pitchFamily="34" charset="-79"/>
              </a:rPr>
              <a:t>שְׁלֹשָׁה חֳדָשִׁים</a:t>
            </a:r>
            <a:r>
              <a:rPr lang="he-IL" sz="3200" b="0" i="0" dirty="0" smtClean="0">
                <a:solidFill>
                  <a:srgbClr val="000000"/>
                </a:solidFill>
                <a:effectLst/>
                <a:latin typeface="David" panose="020E0502060401010101" pitchFamily="34" charset="-79"/>
                <a:cs typeface="David" panose="020E0502060401010101" pitchFamily="34" charset="-79"/>
              </a:rPr>
              <a:t>; וַיְבָרֶךְ יְהוָה אֶת-עֹבֵד אֱדֹם, וְאֶת-כָּל-בֵּיתוֹ.</a:t>
            </a:r>
            <a:endParaRPr lang="he-IL" sz="3200" dirty="0">
              <a:latin typeface="David" panose="020E0502060401010101" pitchFamily="34" charset="-79"/>
              <a:cs typeface="David" panose="020E0502060401010101" pitchFamily="34" charset="-79"/>
            </a:endParaRPr>
          </a:p>
        </p:txBody>
      </p:sp>
      <p:sp>
        <p:nvSpPr>
          <p:cNvPr id="5" name="הסבר מלבני 4"/>
          <p:cNvSpPr/>
          <p:nvPr/>
        </p:nvSpPr>
        <p:spPr>
          <a:xfrm>
            <a:off x="5923129" y="3180706"/>
            <a:ext cx="5442856" cy="2554545"/>
          </a:xfrm>
          <a:prstGeom prst="wedgeRectCallout">
            <a:avLst/>
          </a:prstGeom>
          <a:solidFill>
            <a:schemeClr val="accent4">
              <a:lumMod val="60000"/>
              <a:lumOff val="40000"/>
            </a:schemeClr>
          </a:solidFill>
          <a:scene3d>
            <a:camera prst="perspectiveHeroicExtremeLeftFacing"/>
            <a:lightRig rig="threePt" dir="t"/>
          </a:scene3d>
        </p:spPr>
        <p:txBody>
          <a:bodyPr wrap="square">
            <a:spAutoFit/>
          </a:bodyPr>
          <a:lstStyle/>
          <a:p>
            <a:r>
              <a:rPr lang="he-IL" sz="3200" b="1" i="0" u="sng" dirty="0" smtClean="0">
                <a:solidFill>
                  <a:srgbClr val="000000"/>
                </a:solidFill>
                <a:effectLst/>
                <a:latin typeface="David" panose="020E0502060401010101" pitchFamily="34" charset="-79"/>
                <a:cs typeface="David" panose="020E0502060401010101" pitchFamily="34" charset="-79"/>
              </a:rPr>
              <a:t>מה הברכה שנתברך?</a:t>
            </a:r>
          </a:p>
          <a:p>
            <a:r>
              <a:rPr lang="he-IL" sz="3200" dirty="0" smtClean="0">
                <a:solidFill>
                  <a:srgbClr val="000000"/>
                </a:solidFill>
                <a:latin typeface="David" panose="020E0502060401010101" pitchFamily="34" charset="-79"/>
                <a:cs typeface="David" panose="020E0502060401010101" pitchFamily="34" charset="-79"/>
              </a:rPr>
              <a:t>לעובד היו שמונה בנים נשואים וזכה ששמונת הכלות כל אחת ילדה שישה ילדים וגם אשתו של עובד ילדה שישה ילדים.</a:t>
            </a:r>
            <a:endParaRPr lang="he-IL" sz="3200" dirty="0">
              <a:latin typeface="David" panose="020E0502060401010101" pitchFamily="34" charset="-79"/>
              <a:cs typeface="David" panose="020E0502060401010101" pitchFamily="34" charset="-79"/>
            </a:endParaRPr>
          </a:p>
        </p:txBody>
      </p:sp>
      <p:pic>
        <p:nvPicPr>
          <p:cNvPr id="6" name="תמונה 5"/>
          <p:cNvPicPr>
            <a:picLocks noChangeAspect="1"/>
          </p:cNvPicPr>
          <p:nvPr/>
        </p:nvPicPr>
        <p:blipFill>
          <a:blip r:embed="rId3"/>
          <a:stretch>
            <a:fillRect/>
          </a:stretch>
        </p:blipFill>
        <p:spPr>
          <a:xfrm>
            <a:off x="1453370" y="2596595"/>
            <a:ext cx="2578360" cy="3722766"/>
          </a:xfrm>
          <a:prstGeom prst="rect">
            <a:avLst/>
          </a:prstGeom>
        </p:spPr>
      </p:pic>
    </p:spTree>
    <p:extLst>
      <p:ext uri="{BB962C8B-B14F-4D97-AF65-F5344CB8AC3E}">
        <p14:creationId xmlns:p14="http://schemas.microsoft.com/office/powerpoint/2010/main" val="121799004"/>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ircle(in)">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down)">
                                      <p:cBhvr>
                                        <p:cTn id="17" dur="580">
                                          <p:stCondLst>
                                            <p:cond delay="0"/>
                                          </p:stCondLst>
                                        </p:cTn>
                                        <p:tgtEl>
                                          <p:spTgt spid="4">
                                            <p:txEl>
                                              <p:pRg st="2" end="2"/>
                                            </p:txEl>
                                          </p:spTgt>
                                        </p:tgtEl>
                                      </p:cBhvr>
                                    </p:animEffect>
                                    <p:anim calcmode="lin" valueType="num">
                                      <p:cBhvr>
                                        <p:cTn id="18" dur="1822" tmFilter="0,0; 0.14,0.36; 0.43,0.73; 0.71,0.91; 1.0,1.0">
                                          <p:stCondLst>
                                            <p:cond delay="0"/>
                                          </p:stCondLst>
                                        </p:cTn>
                                        <p:tgtEl>
                                          <p:spTgt spid="4">
                                            <p:txEl>
                                              <p:pRg st="2" end="2"/>
                                            </p:txEl>
                                          </p:spTgt>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4">
                                            <p:txEl>
                                              <p:pRg st="2" end="2"/>
                                            </p:txEl>
                                          </p:spTgt>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4">
                                            <p:txEl>
                                              <p:pRg st="2" end="2"/>
                                            </p:txEl>
                                          </p:spTgt>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4">
                                            <p:txEl>
                                              <p:pRg st="2" end="2"/>
                                            </p:txEl>
                                          </p:spTgt>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4">
                                            <p:txEl>
                                              <p:pRg st="2" end="2"/>
                                            </p:txEl>
                                          </p:spTgt>
                                        </p:tgtEl>
                                        <p:attrNameLst>
                                          <p:attrName>ppt_y</p:attrName>
                                        </p:attrNameLst>
                                      </p:cBhvr>
                                      <p:tavLst>
                                        <p:tav tm="0" fmla="#ppt_y-sin(pi*$)/81">
                                          <p:val>
                                            <p:fltVal val="0"/>
                                          </p:val>
                                        </p:tav>
                                        <p:tav tm="100000">
                                          <p:val>
                                            <p:fltVal val="1"/>
                                          </p:val>
                                        </p:tav>
                                      </p:tavLst>
                                    </p:anim>
                                    <p:animScale>
                                      <p:cBhvr>
                                        <p:cTn id="23" dur="26">
                                          <p:stCondLst>
                                            <p:cond delay="650"/>
                                          </p:stCondLst>
                                        </p:cTn>
                                        <p:tgtEl>
                                          <p:spTgt spid="4">
                                            <p:txEl>
                                              <p:pRg st="2" end="2"/>
                                            </p:txEl>
                                          </p:spTgt>
                                        </p:tgtEl>
                                      </p:cBhvr>
                                      <p:to x="100000" y="60000"/>
                                    </p:animScale>
                                    <p:animScale>
                                      <p:cBhvr>
                                        <p:cTn id="24" dur="166" decel="50000">
                                          <p:stCondLst>
                                            <p:cond delay="676"/>
                                          </p:stCondLst>
                                        </p:cTn>
                                        <p:tgtEl>
                                          <p:spTgt spid="4">
                                            <p:txEl>
                                              <p:pRg st="2" end="2"/>
                                            </p:txEl>
                                          </p:spTgt>
                                        </p:tgtEl>
                                      </p:cBhvr>
                                      <p:to x="100000" y="100000"/>
                                    </p:animScale>
                                    <p:animScale>
                                      <p:cBhvr>
                                        <p:cTn id="25" dur="26">
                                          <p:stCondLst>
                                            <p:cond delay="1312"/>
                                          </p:stCondLst>
                                        </p:cTn>
                                        <p:tgtEl>
                                          <p:spTgt spid="4">
                                            <p:txEl>
                                              <p:pRg st="2" end="2"/>
                                            </p:txEl>
                                          </p:spTgt>
                                        </p:tgtEl>
                                      </p:cBhvr>
                                      <p:to x="100000" y="80000"/>
                                    </p:animScale>
                                    <p:animScale>
                                      <p:cBhvr>
                                        <p:cTn id="26" dur="166" decel="50000">
                                          <p:stCondLst>
                                            <p:cond delay="1338"/>
                                          </p:stCondLst>
                                        </p:cTn>
                                        <p:tgtEl>
                                          <p:spTgt spid="4">
                                            <p:txEl>
                                              <p:pRg st="2" end="2"/>
                                            </p:txEl>
                                          </p:spTgt>
                                        </p:tgtEl>
                                      </p:cBhvr>
                                      <p:to x="100000" y="100000"/>
                                    </p:animScale>
                                    <p:animScale>
                                      <p:cBhvr>
                                        <p:cTn id="27" dur="26">
                                          <p:stCondLst>
                                            <p:cond delay="1642"/>
                                          </p:stCondLst>
                                        </p:cTn>
                                        <p:tgtEl>
                                          <p:spTgt spid="4">
                                            <p:txEl>
                                              <p:pRg st="2" end="2"/>
                                            </p:txEl>
                                          </p:spTgt>
                                        </p:tgtEl>
                                      </p:cBhvr>
                                      <p:to x="100000" y="90000"/>
                                    </p:animScale>
                                    <p:animScale>
                                      <p:cBhvr>
                                        <p:cTn id="28" dur="166" decel="50000">
                                          <p:stCondLst>
                                            <p:cond delay="1668"/>
                                          </p:stCondLst>
                                        </p:cTn>
                                        <p:tgtEl>
                                          <p:spTgt spid="4">
                                            <p:txEl>
                                              <p:pRg st="2" end="2"/>
                                            </p:txEl>
                                          </p:spTgt>
                                        </p:tgtEl>
                                      </p:cBhvr>
                                      <p:to x="100000" y="100000"/>
                                    </p:animScale>
                                    <p:animScale>
                                      <p:cBhvr>
                                        <p:cTn id="29" dur="26">
                                          <p:stCondLst>
                                            <p:cond delay="1808"/>
                                          </p:stCondLst>
                                        </p:cTn>
                                        <p:tgtEl>
                                          <p:spTgt spid="4">
                                            <p:txEl>
                                              <p:pRg st="2" end="2"/>
                                            </p:txEl>
                                          </p:spTgt>
                                        </p:tgtEl>
                                      </p:cBhvr>
                                      <p:to x="100000" y="95000"/>
                                    </p:animScale>
                                    <p:animScale>
                                      <p:cBhvr>
                                        <p:cTn id="30" dur="166" decel="50000">
                                          <p:stCondLst>
                                            <p:cond delay="1834"/>
                                          </p:stCondLst>
                                        </p:cTn>
                                        <p:tgtEl>
                                          <p:spTgt spid="4">
                                            <p:txEl>
                                              <p:pRg st="2" end="2"/>
                                            </p:txEl>
                                          </p:spTgt>
                                        </p:tgtEl>
                                      </p:cBhvr>
                                      <p:to x="100000" y="100000"/>
                                    </p:animScale>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ppt_x"/>
                                          </p:val>
                                        </p:tav>
                                        <p:tav tm="100000">
                                          <p:val>
                                            <p:strVal val="#ppt_x"/>
                                          </p:val>
                                        </p:tav>
                                      </p:tavLst>
                                    </p:anim>
                                    <p:anim calcmode="lin" valueType="num">
                                      <p:cBhvr additive="base">
                                        <p:cTn id="3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p:cTn id="41" dur="500" fill="hold"/>
                                        <p:tgtEl>
                                          <p:spTgt spid="6"/>
                                        </p:tgtEl>
                                        <p:attrNameLst>
                                          <p:attrName>ppt_w</p:attrName>
                                        </p:attrNameLst>
                                      </p:cBhvr>
                                      <p:tavLst>
                                        <p:tav tm="0">
                                          <p:val>
                                            <p:fltVal val="0"/>
                                          </p:val>
                                        </p:tav>
                                        <p:tav tm="100000">
                                          <p:val>
                                            <p:strVal val="#ppt_w"/>
                                          </p:val>
                                        </p:tav>
                                      </p:tavLst>
                                    </p:anim>
                                    <p:anim calcmode="lin" valueType="num">
                                      <p:cBhvr>
                                        <p:cTn id="42" dur="500" fill="hold"/>
                                        <p:tgtEl>
                                          <p:spTgt spid="6"/>
                                        </p:tgtEl>
                                        <p:attrNameLst>
                                          <p:attrName>ppt_h</p:attrName>
                                        </p:attrNameLst>
                                      </p:cBhvr>
                                      <p:tavLst>
                                        <p:tav tm="0">
                                          <p:val>
                                            <p:fltVal val="0"/>
                                          </p:val>
                                        </p:tav>
                                        <p:tav tm="100000">
                                          <p:val>
                                            <p:strVal val="#ppt_h"/>
                                          </p:val>
                                        </p:tav>
                                      </p:tavLst>
                                    </p:anim>
                                    <p:animEffect transition="in" filter="fade">
                                      <p:cBhvr>
                                        <p:cTn id="4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1000"/>
          </a:stretch>
        </a:blipFill>
        <a:effectLst/>
      </p:bgPr>
    </p:bg>
    <p:spTree>
      <p:nvGrpSpPr>
        <p:cNvPr id="1" name=""/>
        <p:cNvGrpSpPr/>
        <p:nvPr/>
      </p:nvGrpSpPr>
      <p:grpSpPr>
        <a:xfrm>
          <a:off x="0" y="0"/>
          <a:ext cx="0" cy="0"/>
          <a:chOff x="0" y="0"/>
          <a:chExt cx="0" cy="0"/>
        </a:xfrm>
      </p:grpSpPr>
      <p:sp>
        <p:nvSpPr>
          <p:cNvPr id="4" name="TextBox 3"/>
          <p:cNvSpPr txBox="1"/>
          <p:nvPr/>
        </p:nvSpPr>
        <p:spPr>
          <a:xfrm>
            <a:off x="271655" y="182121"/>
            <a:ext cx="6483987" cy="5940088"/>
          </a:xfrm>
          <a:prstGeom prst="rect">
            <a:avLst/>
          </a:prstGeom>
          <a:solidFill>
            <a:schemeClr val="accent2">
              <a:lumMod val="20000"/>
              <a:lumOff val="8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יב</a:t>
            </a:r>
            <a:r>
              <a:rPr lang="he-IL" sz="3200" dirty="0" smtClean="0">
                <a:latin typeface="David" panose="020E0502060401010101" pitchFamily="34" charset="-79"/>
                <a:cs typeface="David" panose="020E0502060401010101" pitchFamily="34" charset="-79"/>
              </a:rPr>
              <a:t>. ספרו למלך דוד , וכך אמרו לו- ה' השרה ברכה והצלחה בביתו של עובד אדום ואת רכושו ומשפחתו בזכות ארון האלוקים שנמצא אצלו. וכששמע דוד שאפשר להיזהר כראוי בכבוד הארון, הלך דוד והעלה את ארון ה' מבית עובד אדום בשמחה ובאהבה.</a:t>
            </a:r>
          </a:p>
          <a:p>
            <a:r>
              <a:rPr lang="he-IL" sz="3200" b="1" dirty="0" err="1" smtClean="0">
                <a:latin typeface="David" panose="020E0502060401010101" pitchFamily="34" charset="-79"/>
                <a:cs typeface="David" panose="020E0502060401010101" pitchFamily="34" charset="-79"/>
              </a:rPr>
              <a:t>יג</a:t>
            </a:r>
            <a:r>
              <a:rPr lang="he-IL" sz="3200" b="1"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וכך העלו את הארון לאחר שצעדו הלווים שנשאו את הארון על כתפיהם שישה צעדים הקריב דוד </a:t>
            </a:r>
            <a:r>
              <a:rPr lang="he-IL" sz="3200" b="1" dirty="0" smtClean="0">
                <a:latin typeface="David" panose="020E0502060401010101" pitchFamily="34" charset="-79"/>
                <a:cs typeface="David" panose="020E0502060401010101" pitchFamily="34" charset="-79"/>
              </a:rPr>
              <a:t>שור ובהמה מפוטמת </a:t>
            </a:r>
            <a:r>
              <a:rPr lang="he-IL" sz="3200" dirty="0" smtClean="0">
                <a:latin typeface="David" panose="020E0502060401010101" pitchFamily="34" charset="-79"/>
                <a:cs typeface="David" panose="020E0502060401010101" pitchFamily="34" charset="-79"/>
              </a:rPr>
              <a:t>וכך כל שישה צעדים </a:t>
            </a:r>
            <a:r>
              <a:rPr lang="he-IL" sz="2800" dirty="0" smtClean="0">
                <a:latin typeface="David" panose="020E0502060401010101" pitchFamily="34" charset="-79"/>
                <a:cs typeface="David" panose="020E0502060401010101" pitchFamily="34" charset="-79"/>
              </a:rPr>
              <a:t>(דווקא 6 צעדים כמספר הצעדים שצעד עוזה עד שמת) </a:t>
            </a:r>
          </a:p>
          <a:p>
            <a:r>
              <a:rPr lang="he-IL" sz="3200" dirty="0" smtClean="0">
                <a:latin typeface="David" panose="020E0502060401010101" pitchFamily="34" charset="-79"/>
                <a:cs typeface="David" panose="020E0502060401010101" pitchFamily="34" charset="-79"/>
              </a:rPr>
              <a:t>ולאחר 36 צעדים הקריב 7 פרים ו7 כבשים</a:t>
            </a:r>
            <a:endParaRPr lang="he-IL" sz="3600" dirty="0">
              <a:latin typeface="David" panose="020E0502060401010101" pitchFamily="34" charset="-79"/>
              <a:cs typeface="David" panose="020E0502060401010101" pitchFamily="34" charset="-79"/>
            </a:endParaRPr>
          </a:p>
        </p:txBody>
      </p:sp>
      <p:sp>
        <p:nvSpPr>
          <p:cNvPr id="3" name="מלבן 2"/>
          <p:cNvSpPr/>
          <p:nvPr/>
        </p:nvSpPr>
        <p:spPr>
          <a:xfrm>
            <a:off x="6960358" y="183703"/>
            <a:ext cx="5075450" cy="4524315"/>
          </a:xfrm>
          <a:prstGeom prst="rect">
            <a:avLst/>
          </a:prstGeom>
          <a:blipFill>
            <a:blip r:embed="rId3"/>
            <a:tile tx="0" ty="0" sx="100000" sy="100000" flip="none" algn="tl"/>
          </a:blipFill>
        </p:spPr>
        <p:txBody>
          <a:bodyPr wrap="square">
            <a:spAutoFit/>
          </a:bodyPr>
          <a:lstStyle/>
          <a:p>
            <a:r>
              <a:rPr lang="he-IL" sz="3200" b="1" i="0" dirty="0" err="1" smtClean="0">
                <a:solidFill>
                  <a:srgbClr val="000000"/>
                </a:solidFill>
                <a:effectLst/>
                <a:latin typeface="David" panose="020E0502060401010101" pitchFamily="34" charset="-79"/>
                <a:cs typeface="David" panose="020E0502060401010101" pitchFamily="34" charset="-79"/>
              </a:rPr>
              <a:t>יב</a:t>
            </a:r>
            <a:r>
              <a:rPr lang="he-IL" sz="3200" b="0" i="0" dirty="0" smtClean="0">
                <a:solidFill>
                  <a:srgbClr val="000000"/>
                </a:solidFill>
                <a:effectLst/>
                <a:latin typeface="David" panose="020E0502060401010101" pitchFamily="34" charset="-79"/>
                <a:cs typeface="David" panose="020E0502060401010101" pitchFamily="34" charset="-79"/>
              </a:rPr>
              <a:t> </a:t>
            </a:r>
            <a:r>
              <a:rPr lang="he-IL" sz="3200" b="0" i="0" dirty="0" err="1" smtClean="0">
                <a:solidFill>
                  <a:srgbClr val="000000"/>
                </a:solidFill>
                <a:effectLst/>
                <a:latin typeface="David" panose="020E0502060401010101" pitchFamily="34" charset="-79"/>
                <a:cs typeface="David" panose="020E0502060401010101" pitchFamily="34" charset="-79"/>
              </a:rPr>
              <a:t>וַיֻּגַּד</a:t>
            </a:r>
            <a:r>
              <a:rPr lang="he-IL" sz="3200" b="0" i="0" dirty="0" smtClean="0">
                <a:solidFill>
                  <a:srgbClr val="000000"/>
                </a:solidFill>
                <a:effectLst/>
                <a:latin typeface="David" panose="020E0502060401010101" pitchFamily="34" charset="-79"/>
                <a:cs typeface="David" panose="020E0502060401010101" pitchFamily="34" charset="-79"/>
              </a:rPr>
              <a:t>, לַמֶּלֶךְ דָּוִד </a:t>
            </a:r>
            <a:r>
              <a:rPr lang="he-IL" sz="3200" b="0" i="0" dirty="0" err="1" smtClean="0">
                <a:solidFill>
                  <a:srgbClr val="000000"/>
                </a:solidFill>
                <a:effectLst/>
                <a:latin typeface="David" panose="020E0502060401010101" pitchFamily="34" charset="-79"/>
                <a:cs typeface="David" panose="020E0502060401010101" pitchFamily="34" charset="-79"/>
              </a:rPr>
              <a:t>לֵאמֹר</a:t>
            </a:r>
            <a:r>
              <a:rPr lang="he-IL" sz="3200" b="0" i="0" dirty="0" smtClean="0">
                <a:solidFill>
                  <a:srgbClr val="000000"/>
                </a:solidFill>
                <a:effectLst/>
                <a:latin typeface="David" panose="020E0502060401010101" pitchFamily="34" charset="-79"/>
                <a:cs typeface="David" panose="020E0502060401010101" pitchFamily="34" charset="-79"/>
              </a:rPr>
              <a:t>, בֵּרַךְ יְהוָה אֶת-בֵּית עֹבֵד אֱדֹם וְאֶת-כָּל-אֲשֶׁר-לוֹ, בַּעֲבוּר, אֲרוֹן </a:t>
            </a:r>
            <a:r>
              <a:rPr lang="he-IL" sz="3200" b="0" i="0" dirty="0" err="1" smtClean="0">
                <a:solidFill>
                  <a:srgbClr val="000000"/>
                </a:solidFill>
                <a:effectLst/>
                <a:latin typeface="David" panose="020E0502060401010101" pitchFamily="34" charset="-79"/>
                <a:cs typeface="David" panose="020E0502060401010101" pitchFamily="34" charset="-79"/>
              </a:rPr>
              <a:t>הָאֱלֹהִים</a:t>
            </a:r>
            <a:r>
              <a:rPr lang="he-IL" sz="3200" b="0" i="0" dirty="0" smtClean="0">
                <a:solidFill>
                  <a:srgbClr val="000000"/>
                </a:solidFill>
                <a:effectLst/>
                <a:latin typeface="David" panose="020E0502060401010101" pitchFamily="34" charset="-79"/>
                <a:cs typeface="David" panose="020E0502060401010101" pitchFamily="34" charset="-79"/>
              </a:rPr>
              <a:t>; וַיֵּלֶךְ דָּוִד, וַיַּעַל אֶת-אֲרוֹן </a:t>
            </a:r>
            <a:r>
              <a:rPr lang="he-IL" sz="3200" b="0" i="0" dirty="0" err="1" smtClean="0">
                <a:solidFill>
                  <a:srgbClr val="000000"/>
                </a:solidFill>
                <a:effectLst/>
                <a:latin typeface="David" panose="020E0502060401010101" pitchFamily="34" charset="-79"/>
                <a:cs typeface="David" panose="020E0502060401010101" pitchFamily="34" charset="-79"/>
              </a:rPr>
              <a:t>הָאֱלֹהִים</a:t>
            </a:r>
            <a:r>
              <a:rPr lang="he-IL" sz="3200" b="0" i="0" dirty="0" smtClean="0">
                <a:solidFill>
                  <a:srgbClr val="000000"/>
                </a:solidFill>
                <a:effectLst/>
                <a:latin typeface="David" panose="020E0502060401010101" pitchFamily="34" charset="-79"/>
                <a:cs typeface="David" panose="020E0502060401010101" pitchFamily="34" charset="-79"/>
              </a:rPr>
              <a:t> מִבֵּית עֹבֵד אֱדֹם עִיר דָּוִד--בְּשִׂמְחָה.  </a:t>
            </a:r>
          </a:p>
          <a:p>
            <a:r>
              <a:rPr lang="he-IL" sz="3200" b="1" i="0" dirty="0" err="1" smtClean="0">
                <a:solidFill>
                  <a:srgbClr val="000000"/>
                </a:solidFill>
                <a:effectLst/>
                <a:latin typeface="David" panose="020E0502060401010101" pitchFamily="34" charset="-79"/>
                <a:cs typeface="David" panose="020E0502060401010101" pitchFamily="34" charset="-79"/>
              </a:rPr>
              <a:t>יג</a:t>
            </a:r>
            <a:r>
              <a:rPr lang="he-IL" sz="3200" b="0" i="0" dirty="0" smtClean="0">
                <a:solidFill>
                  <a:srgbClr val="000000"/>
                </a:solidFill>
                <a:effectLst/>
                <a:latin typeface="David" panose="020E0502060401010101" pitchFamily="34" charset="-79"/>
                <a:cs typeface="David" panose="020E0502060401010101" pitchFamily="34" charset="-79"/>
              </a:rPr>
              <a:t> וַיְהִי, כִּי צָעֲדוּ נֹשְׂאֵי אֲרוֹן-יְהוָה--שִׁשָּׁה צְעָדִים:  </a:t>
            </a:r>
            <a:r>
              <a:rPr lang="he-IL" sz="3200" b="1" i="0" dirty="0" smtClean="0">
                <a:solidFill>
                  <a:srgbClr val="000000"/>
                </a:solidFill>
                <a:effectLst/>
                <a:latin typeface="David" panose="020E0502060401010101" pitchFamily="34" charset="-79"/>
                <a:cs typeface="David" panose="020E0502060401010101" pitchFamily="34" charset="-79"/>
              </a:rPr>
              <a:t>וַיִּזְבַּח שׁוֹר, </a:t>
            </a:r>
            <a:r>
              <a:rPr lang="he-IL" sz="3200" b="1" i="0" dirty="0" err="1" smtClean="0">
                <a:solidFill>
                  <a:srgbClr val="000000"/>
                </a:solidFill>
                <a:effectLst/>
                <a:latin typeface="David" panose="020E0502060401010101" pitchFamily="34" charset="-79"/>
                <a:cs typeface="David" panose="020E0502060401010101" pitchFamily="34" charset="-79"/>
              </a:rPr>
              <a:t>וּמְרִיא</a:t>
            </a:r>
            <a:r>
              <a:rPr lang="he-IL" sz="3200" b="1" i="0" dirty="0" smtClean="0">
                <a:solidFill>
                  <a:srgbClr val="000000"/>
                </a:solidFill>
                <a:effectLst/>
                <a:latin typeface="David" panose="020E0502060401010101" pitchFamily="34" charset="-79"/>
                <a:cs typeface="David" panose="020E0502060401010101" pitchFamily="34" charset="-79"/>
              </a:rPr>
              <a:t>. </a:t>
            </a:r>
            <a:endParaRPr lang="he-IL" sz="3200" b="1" dirty="0">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4"/>
          <a:stretch>
            <a:fillRect/>
          </a:stretch>
        </p:blipFill>
        <p:spPr>
          <a:xfrm>
            <a:off x="6960358" y="4345319"/>
            <a:ext cx="3880016" cy="2273846"/>
          </a:xfrm>
          <a:prstGeom prst="rect">
            <a:avLst/>
          </a:prstGeom>
        </p:spPr>
      </p:pic>
    </p:spTree>
    <p:extLst>
      <p:ext uri="{BB962C8B-B14F-4D97-AF65-F5344CB8AC3E}">
        <p14:creationId xmlns:p14="http://schemas.microsoft.com/office/powerpoint/2010/main" val="519413807"/>
      </p:ext>
    </p:extLst>
  </p:cSld>
  <p:clrMapOvr>
    <a:masterClrMapping/>
  </p:clrMapOvr>
  <mc:AlternateContent xmlns:mc="http://schemas.openxmlformats.org/markup-compatibility/2006">
    <mc:Choice xmlns:p14="http://schemas.microsoft.com/office/powerpoint/2010/main" Requires="p14">
      <p:transition spd="slow" p14:dur="1250">
        <p14:flip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ircle(in)">
                                      <p:cBhvr>
                                        <p:cTn id="12" dur="2000"/>
                                        <p:tgtEl>
                                          <p:spTgt spid="4">
                                            <p:txEl>
                                              <p:pRg st="1" end="1"/>
                                            </p:txEl>
                                          </p:spTgt>
                                        </p:tgtEl>
                                      </p:cBhvr>
                                    </p:animEffect>
                                  </p:childTnLst>
                                </p:cTn>
                              </p:par>
                              <p:par>
                                <p:cTn id="13" presetID="6" presetClass="entr" presetSubtype="16"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circle(in)">
                                      <p:cBhvr>
                                        <p:cTn id="15" dur="2000"/>
                                        <p:tgtEl>
                                          <p:spTgt spid="4">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1000"/>
          </a:stretch>
        </a:blipFill>
        <a:effectLst/>
      </p:bgPr>
    </p:bg>
    <p:spTree>
      <p:nvGrpSpPr>
        <p:cNvPr id="1" name=""/>
        <p:cNvGrpSpPr/>
        <p:nvPr/>
      </p:nvGrpSpPr>
      <p:grpSpPr>
        <a:xfrm>
          <a:off x="0" y="0"/>
          <a:ext cx="0" cy="0"/>
          <a:chOff x="0" y="0"/>
          <a:chExt cx="0" cy="0"/>
        </a:xfrm>
      </p:grpSpPr>
      <p:sp>
        <p:nvSpPr>
          <p:cNvPr id="4" name="TextBox 3"/>
          <p:cNvSpPr txBox="1"/>
          <p:nvPr/>
        </p:nvSpPr>
        <p:spPr>
          <a:xfrm>
            <a:off x="203415" y="208466"/>
            <a:ext cx="6156441" cy="6309420"/>
          </a:xfrm>
          <a:prstGeom prst="rect">
            <a:avLst/>
          </a:prstGeom>
          <a:solidFill>
            <a:schemeClr val="accent2">
              <a:lumMod val="20000"/>
              <a:lumOff val="8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יד. </a:t>
            </a:r>
            <a:r>
              <a:rPr lang="he-IL" sz="3200" dirty="0" smtClean="0">
                <a:latin typeface="David" panose="020E0502060401010101" pitchFamily="34" charset="-79"/>
                <a:cs typeface="David" panose="020E0502060401010101" pitchFamily="34" charset="-79"/>
              </a:rPr>
              <a:t>ודוד רוקד בכל כוחו ובהתלהבות לכבוד ה' כשהוא לבוש בבגד פשתן לבן שדומה בצורתו לאפוד של הכהן הגדול.</a:t>
            </a:r>
          </a:p>
          <a:p>
            <a:r>
              <a:rPr lang="he-IL" sz="3200" b="1" u="sng" dirty="0" smtClean="0">
                <a:latin typeface="David" panose="020E0502060401010101" pitchFamily="34" charset="-79"/>
                <a:cs typeface="David" panose="020E0502060401010101" pitchFamily="34" charset="-79"/>
              </a:rPr>
              <a:t>טו</a:t>
            </a:r>
            <a:r>
              <a:rPr lang="he-IL" sz="3200" dirty="0" smtClean="0">
                <a:latin typeface="David" panose="020E0502060401010101" pitchFamily="34" charset="-79"/>
                <a:cs typeface="David" panose="020E0502060401010101" pitchFamily="34" charset="-79"/>
              </a:rPr>
              <a:t>. ודוד וכל עם ישראל הובילו את ארון ה' בקולות שמחה ובתקיעות שופר</a:t>
            </a:r>
            <a:r>
              <a:rPr lang="he-IL" sz="2800" dirty="0" smtClean="0">
                <a:latin typeface="David" panose="020E0502060401010101" pitchFamily="34" charset="-79"/>
                <a:cs typeface="David" panose="020E0502060401010101" pitchFamily="34" charset="-79"/>
              </a:rPr>
              <a:t> ( כי תקיעת שופר גורמת לשטן ליצר הרע להתבלבל ולהפסיק לקטרג ).</a:t>
            </a:r>
          </a:p>
          <a:p>
            <a:r>
              <a:rPr lang="he-IL" sz="3200" b="1" u="sng" dirty="0" err="1" smtClean="0">
                <a:latin typeface="David" panose="020E0502060401010101" pitchFamily="34" charset="-79"/>
                <a:cs typeface="David" panose="020E0502060401010101" pitchFamily="34" charset="-79"/>
              </a:rPr>
              <a:t>טז</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כאשר הגיע ארון ה' ונכנס לירושלים לעיר דוד, מיכל אשתו בתו של שאול הסתכלה בחוץ דרך החלון, וראתה את המלך דוד רוקד בהתלהבות לכבוד ה'. </a:t>
            </a:r>
            <a:r>
              <a:rPr lang="he-IL" sz="3200" dirty="0" err="1" smtClean="0">
                <a:latin typeface="David" panose="020E0502060401010101" pitchFamily="34" charset="-79"/>
                <a:cs typeface="David" panose="020E0502060401010101" pitchFamily="34" charset="-79"/>
              </a:rPr>
              <a:t>ובזתה</a:t>
            </a:r>
            <a:r>
              <a:rPr lang="he-IL" sz="3200" dirty="0" smtClean="0">
                <a:latin typeface="David" panose="020E0502060401010101" pitchFamily="34" charset="-79"/>
                <a:cs typeface="David" panose="020E0502060401010101" pitchFamily="34" charset="-79"/>
              </a:rPr>
              <a:t> אותו בליבה </a:t>
            </a:r>
            <a:r>
              <a:rPr lang="he-IL" sz="2800" dirty="0" smtClean="0">
                <a:latin typeface="David" panose="020E0502060401010101" pitchFamily="34" charset="-79"/>
                <a:cs typeface="David" panose="020E0502060401010101" pitchFamily="34" charset="-79"/>
              </a:rPr>
              <a:t>(שחשבה שאין להקל בכבודו של מלך אפילו לפני ארון ה')</a:t>
            </a:r>
            <a:endParaRPr lang="he-IL" sz="2800" dirty="0">
              <a:latin typeface="David" panose="020E0502060401010101" pitchFamily="34" charset="-79"/>
              <a:cs typeface="David" panose="020E0502060401010101" pitchFamily="34" charset="-79"/>
            </a:endParaRPr>
          </a:p>
        </p:txBody>
      </p:sp>
      <p:sp>
        <p:nvSpPr>
          <p:cNvPr id="2" name="מלבן 1"/>
          <p:cNvSpPr/>
          <p:nvPr/>
        </p:nvSpPr>
        <p:spPr>
          <a:xfrm>
            <a:off x="6496333" y="177056"/>
            <a:ext cx="5580417" cy="4031873"/>
          </a:xfrm>
          <a:prstGeom prst="rect">
            <a:avLst/>
          </a:prstGeom>
          <a:solidFill>
            <a:schemeClr val="accent6">
              <a:lumMod val="60000"/>
              <a:lumOff val="40000"/>
            </a:schemeClr>
          </a:solidFill>
        </p:spPr>
        <p:txBody>
          <a:bodyPr wrap="square">
            <a:spAutoFit/>
          </a:bodyPr>
          <a:lstStyle/>
          <a:p>
            <a:r>
              <a:rPr lang="he-IL" sz="3200" b="1" i="0" dirty="0" smtClean="0">
                <a:solidFill>
                  <a:srgbClr val="000000"/>
                </a:solidFill>
                <a:effectLst/>
                <a:latin typeface="David" panose="020E0502060401010101" pitchFamily="34" charset="-79"/>
                <a:cs typeface="David" panose="020E0502060401010101" pitchFamily="34" charset="-79"/>
              </a:rPr>
              <a:t>יד</a:t>
            </a:r>
            <a:r>
              <a:rPr lang="he-IL" sz="3200" b="0" i="0" dirty="0" smtClean="0">
                <a:solidFill>
                  <a:srgbClr val="000000"/>
                </a:solidFill>
                <a:effectLst/>
                <a:latin typeface="David" panose="020E0502060401010101" pitchFamily="34" charset="-79"/>
                <a:cs typeface="David" panose="020E0502060401010101" pitchFamily="34" charset="-79"/>
              </a:rPr>
              <a:t> וְדָוִד מְכַרְכֵּר בְּכָל-עֹז, לִפְנֵי יְהוָה; וְדָוִד, חָגוּר אֵפוֹד בָּד.  </a:t>
            </a:r>
          </a:p>
          <a:p>
            <a:r>
              <a:rPr lang="he-IL" sz="3200" b="1" i="0" dirty="0" smtClean="0">
                <a:solidFill>
                  <a:srgbClr val="000000"/>
                </a:solidFill>
                <a:effectLst/>
                <a:latin typeface="David" panose="020E0502060401010101" pitchFamily="34" charset="-79"/>
                <a:cs typeface="David" panose="020E0502060401010101" pitchFamily="34" charset="-79"/>
              </a:rPr>
              <a:t>טו</a:t>
            </a:r>
            <a:r>
              <a:rPr lang="he-IL" sz="3200" b="0" i="0" dirty="0" smtClean="0">
                <a:solidFill>
                  <a:srgbClr val="000000"/>
                </a:solidFill>
                <a:effectLst/>
                <a:latin typeface="David" panose="020E0502060401010101" pitchFamily="34" charset="-79"/>
                <a:cs typeface="David" panose="020E0502060401010101" pitchFamily="34" charset="-79"/>
              </a:rPr>
              <a:t> וְדָוִד וְכָל-בֵּית יִשְׂרָאֵל, מַעֲלִים אֶת-אֲרוֹן יְהוָה, בִּתְרוּעָה, וּבְקוֹל שׁוֹפָר.  </a:t>
            </a:r>
          </a:p>
          <a:p>
            <a:r>
              <a:rPr lang="he-IL" sz="3200" b="1" i="0" dirty="0" err="1" smtClean="0">
                <a:solidFill>
                  <a:srgbClr val="000000"/>
                </a:solidFill>
                <a:effectLst/>
                <a:latin typeface="David" panose="020E0502060401010101" pitchFamily="34" charset="-79"/>
                <a:cs typeface="David" panose="020E0502060401010101" pitchFamily="34" charset="-79"/>
              </a:rPr>
              <a:t>טז</a:t>
            </a:r>
            <a:r>
              <a:rPr lang="he-IL" sz="3200" b="0" i="0" dirty="0" smtClean="0">
                <a:solidFill>
                  <a:srgbClr val="000000"/>
                </a:solidFill>
                <a:effectLst/>
                <a:latin typeface="David" panose="020E0502060401010101" pitchFamily="34" charset="-79"/>
                <a:cs typeface="David" panose="020E0502060401010101" pitchFamily="34" charset="-79"/>
              </a:rPr>
              <a:t> וְהָיָה אֲרוֹן יְהוָה, בָּא עִיר דָּוִד; </a:t>
            </a:r>
            <a:r>
              <a:rPr lang="he-IL" sz="3200" b="1" i="0" dirty="0" smtClean="0">
                <a:solidFill>
                  <a:srgbClr val="000000"/>
                </a:solidFill>
                <a:effectLst/>
                <a:latin typeface="David" panose="020E0502060401010101" pitchFamily="34" charset="-79"/>
                <a:cs typeface="David" panose="020E0502060401010101" pitchFamily="34" charset="-79"/>
              </a:rPr>
              <a:t>וּמִיכַל בַּת-שָׁאוּל </a:t>
            </a:r>
            <a:r>
              <a:rPr lang="he-IL" sz="3200" b="0" i="0" dirty="0" smtClean="0">
                <a:solidFill>
                  <a:srgbClr val="000000"/>
                </a:solidFill>
                <a:effectLst/>
                <a:latin typeface="David" panose="020E0502060401010101" pitchFamily="34" charset="-79"/>
                <a:cs typeface="David" panose="020E0502060401010101" pitchFamily="34" charset="-79"/>
              </a:rPr>
              <a:t>נִשְׁקְפָה בְּעַד הַחַלּוֹן, </a:t>
            </a:r>
            <a:r>
              <a:rPr lang="he-IL" sz="3200" b="0" i="0" dirty="0" err="1" smtClean="0">
                <a:solidFill>
                  <a:srgbClr val="000000"/>
                </a:solidFill>
                <a:effectLst/>
                <a:latin typeface="David" panose="020E0502060401010101" pitchFamily="34" charset="-79"/>
                <a:cs typeface="David" panose="020E0502060401010101" pitchFamily="34" charset="-79"/>
              </a:rPr>
              <a:t>וַתֵּרֶא</a:t>
            </a:r>
            <a:r>
              <a:rPr lang="he-IL" sz="3200" b="0" i="0" dirty="0" smtClean="0">
                <a:solidFill>
                  <a:srgbClr val="000000"/>
                </a:solidFill>
                <a:effectLst/>
                <a:latin typeface="David" panose="020E0502060401010101" pitchFamily="34" charset="-79"/>
                <a:cs typeface="David" panose="020E0502060401010101" pitchFamily="34" charset="-79"/>
              </a:rPr>
              <a:t> אֶת-הַמֶּלֶךְ דָּוִד </a:t>
            </a:r>
            <a:r>
              <a:rPr lang="he-IL" sz="3200" b="1" i="0" dirty="0" smtClean="0">
                <a:solidFill>
                  <a:srgbClr val="000000"/>
                </a:solidFill>
                <a:effectLst/>
                <a:latin typeface="David" panose="020E0502060401010101" pitchFamily="34" charset="-79"/>
                <a:cs typeface="David" panose="020E0502060401010101" pitchFamily="34" charset="-79"/>
              </a:rPr>
              <a:t>מְפַזֵּז וּמְכַרְכֵּר לִפְנֵי יְהוָה, </a:t>
            </a:r>
            <a:r>
              <a:rPr lang="he-IL" sz="3200" b="1" i="0" dirty="0" err="1" smtClean="0">
                <a:solidFill>
                  <a:srgbClr val="000000"/>
                </a:solidFill>
                <a:effectLst/>
                <a:latin typeface="David" panose="020E0502060401010101" pitchFamily="34" charset="-79"/>
                <a:cs typeface="David" panose="020E0502060401010101" pitchFamily="34" charset="-79"/>
              </a:rPr>
              <a:t>וַתִּבֶז</a:t>
            </a:r>
            <a:r>
              <a:rPr lang="he-IL" sz="3200" b="1" i="0" dirty="0" smtClean="0">
                <a:solidFill>
                  <a:srgbClr val="000000"/>
                </a:solidFill>
                <a:effectLst/>
                <a:latin typeface="David" panose="020E0502060401010101" pitchFamily="34" charset="-79"/>
                <a:cs typeface="David" panose="020E0502060401010101" pitchFamily="34" charset="-79"/>
              </a:rPr>
              <a:t> לוֹ, בְּלִבָּהּ</a:t>
            </a:r>
            <a:endParaRPr lang="he-IL" sz="3200" b="1"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3"/>
          <a:stretch>
            <a:fillRect/>
          </a:stretch>
        </p:blipFill>
        <p:spPr>
          <a:xfrm>
            <a:off x="6593929" y="4208929"/>
            <a:ext cx="2591014" cy="2478474"/>
          </a:xfrm>
          <a:prstGeom prst="rect">
            <a:avLst/>
          </a:prstGeom>
        </p:spPr>
      </p:pic>
    </p:spTree>
    <p:extLst>
      <p:ext uri="{BB962C8B-B14F-4D97-AF65-F5344CB8AC3E}">
        <p14:creationId xmlns:p14="http://schemas.microsoft.com/office/powerpoint/2010/main" val="411338940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circle(in)">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1000"/>
          </a:stretch>
        </a:blipFill>
        <a:effectLst/>
      </p:bgPr>
    </p:bg>
    <p:spTree>
      <p:nvGrpSpPr>
        <p:cNvPr id="1" name=""/>
        <p:cNvGrpSpPr/>
        <p:nvPr/>
      </p:nvGrpSpPr>
      <p:grpSpPr>
        <a:xfrm>
          <a:off x="0" y="0"/>
          <a:ext cx="0" cy="0"/>
          <a:chOff x="0" y="0"/>
          <a:chExt cx="0" cy="0"/>
        </a:xfrm>
      </p:grpSpPr>
      <p:sp>
        <p:nvSpPr>
          <p:cNvPr id="4" name="TextBox 3"/>
          <p:cNvSpPr txBox="1"/>
          <p:nvPr/>
        </p:nvSpPr>
        <p:spPr>
          <a:xfrm>
            <a:off x="203416" y="211440"/>
            <a:ext cx="6170088" cy="6370975"/>
          </a:xfrm>
          <a:prstGeom prst="rect">
            <a:avLst/>
          </a:prstGeom>
          <a:solidFill>
            <a:schemeClr val="accent2">
              <a:lumMod val="20000"/>
              <a:lumOff val="8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יז</a:t>
            </a:r>
            <a:r>
              <a:rPr lang="he-IL" sz="3200" dirty="0" smtClean="0">
                <a:latin typeface="David" panose="020E0502060401010101" pitchFamily="34" charset="-79"/>
                <a:cs typeface="David" panose="020E0502060401010101" pitchFamily="34" charset="-79"/>
              </a:rPr>
              <a:t>. הכניסו את ארון ה' והעמידו אותו במקומו בתוך האוהל שהכין בעבורו דוד, והקריב קורבנות עולה לכבוד ה' ושלמים.</a:t>
            </a:r>
          </a:p>
          <a:p>
            <a:r>
              <a:rPr lang="he-IL" sz="3200" b="1" u="sng" dirty="0" err="1" smtClean="0">
                <a:latin typeface="David" panose="020E0502060401010101" pitchFamily="34" charset="-79"/>
                <a:cs typeface="David" panose="020E0502060401010101" pitchFamily="34" charset="-79"/>
              </a:rPr>
              <a:t>יח</a:t>
            </a:r>
            <a:r>
              <a:rPr lang="he-IL" sz="3200" dirty="0" smtClean="0">
                <a:latin typeface="David" panose="020E0502060401010101" pitchFamily="34" charset="-79"/>
                <a:cs typeface="David" panose="020E0502060401010101" pitchFamily="34" charset="-79"/>
              </a:rPr>
              <a:t>. כשסיים דוד להעלות את הקורבנות ברך דוד את העם שתשרה שכינה במעשה ידיהם </a:t>
            </a:r>
            <a:r>
              <a:rPr lang="he-IL" sz="2800" dirty="0" smtClean="0">
                <a:latin typeface="David" panose="020E0502060401010101" pitchFamily="34" charset="-79"/>
                <a:cs typeface="David" panose="020E0502060401010101" pitchFamily="34" charset="-79"/>
              </a:rPr>
              <a:t>( גם דוד מינה את הלווים ששרו את המזמור "הודו לה' קראו בשמו הודיעו בעמים..)</a:t>
            </a:r>
          </a:p>
          <a:p>
            <a:r>
              <a:rPr lang="he-IL" sz="3200" b="1" u="sng" dirty="0" err="1" smtClean="0">
                <a:latin typeface="David" panose="020E0502060401010101" pitchFamily="34" charset="-79"/>
                <a:cs typeface="David" panose="020E0502060401010101" pitchFamily="34" charset="-79"/>
              </a:rPr>
              <a:t>יט</a:t>
            </a:r>
            <a:r>
              <a:rPr lang="he-IL" sz="3200" dirty="0" smtClean="0">
                <a:latin typeface="David" panose="020E0502060401010101" pitchFamily="34" charset="-79"/>
                <a:cs typeface="David" panose="020E0502060401010101" pitchFamily="34" charset="-79"/>
              </a:rPr>
              <a:t>. וחילק דוד לכל הבאים עם ארון ה' וכל מי שהיה שם נשים וגברים : חלת לחם אחת, ומנת בשר מכובדת אחד (אשפר) וכלי עם יין (אשישה) וחזרו כל העם כל אחד לביתו. </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469039" y="179940"/>
            <a:ext cx="5621360" cy="5509200"/>
          </a:xfrm>
          <a:prstGeom prst="rect">
            <a:avLst/>
          </a:prstGeom>
          <a:solidFill>
            <a:schemeClr val="tx2">
              <a:lumMod val="20000"/>
              <a:lumOff val="80000"/>
            </a:schemeClr>
          </a:solidFill>
        </p:spPr>
        <p:txBody>
          <a:bodyPr wrap="square">
            <a:spAutoFit/>
          </a:bodyPr>
          <a:lstStyle/>
          <a:p>
            <a:r>
              <a:rPr lang="he-IL" sz="3200" b="1" dirty="0" err="1" smtClean="0">
                <a:latin typeface="David" panose="020E0502060401010101" pitchFamily="34" charset="-79"/>
                <a:cs typeface="David" panose="020E0502060401010101" pitchFamily="34" charset="-79"/>
              </a:rPr>
              <a:t>יז</a:t>
            </a:r>
            <a:r>
              <a:rPr lang="he-IL" sz="3200" dirty="0" smtClean="0">
                <a:latin typeface="David" panose="020E0502060401010101" pitchFamily="34" charset="-79"/>
                <a:cs typeface="David" panose="020E0502060401010101" pitchFamily="34" charset="-79"/>
              </a:rPr>
              <a:t> וַיָּבִאוּ אֶת-אֲרוֹן יְהוָה, וַיַּצִּגוּ אֹתוֹ בִּמְקוֹמוֹ, </a:t>
            </a:r>
            <a:r>
              <a:rPr lang="he-IL" sz="3200" b="1" dirty="0" smtClean="0">
                <a:latin typeface="David" panose="020E0502060401010101" pitchFamily="34" charset="-79"/>
                <a:cs typeface="David" panose="020E0502060401010101" pitchFamily="34" charset="-79"/>
              </a:rPr>
              <a:t>בְּתוֹךְ הָאֹהֶל</a:t>
            </a:r>
            <a:r>
              <a:rPr lang="he-IL" sz="3200" dirty="0" smtClean="0">
                <a:latin typeface="David" panose="020E0502060401010101" pitchFamily="34" charset="-79"/>
                <a:cs typeface="David" panose="020E0502060401010101" pitchFamily="34" charset="-79"/>
              </a:rPr>
              <a:t>, אֲשֶׁר נָטָה-לוֹ דָּוִד; וַיַּעַל דָּוִד עֹלוֹת לִפְנֵי יְהוָה, וּשְׁלָמִים. </a:t>
            </a:r>
            <a:r>
              <a:rPr lang="he-IL" sz="3200" b="1" dirty="0" smtClean="0">
                <a:latin typeface="David" panose="020E0502060401010101" pitchFamily="34" charset="-79"/>
                <a:cs typeface="David" panose="020E0502060401010101" pitchFamily="34" charset="-79"/>
              </a:rPr>
              <a:t> </a:t>
            </a:r>
          </a:p>
          <a:p>
            <a:r>
              <a:rPr lang="he-IL" sz="3200" b="1" dirty="0" err="1" smtClean="0">
                <a:latin typeface="David" panose="020E0502060401010101" pitchFamily="34" charset="-79"/>
                <a:cs typeface="David" panose="020E0502060401010101" pitchFamily="34" charset="-79"/>
              </a:rPr>
              <a:t>יח</a:t>
            </a:r>
            <a:r>
              <a:rPr lang="he-IL" sz="3200" b="1"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וַיְכַל</a:t>
            </a:r>
            <a:r>
              <a:rPr lang="he-IL" sz="3200" dirty="0" smtClean="0">
                <a:latin typeface="David" panose="020E0502060401010101" pitchFamily="34" charset="-79"/>
                <a:cs typeface="David" panose="020E0502060401010101" pitchFamily="34" charset="-79"/>
              </a:rPr>
              <a:t> דָּוִד, מֵהַעֲלוֹת הָעוֹלָה וְהַשְּׁלָמִים; וַיְבָרֶךְ אֶת-הָעָם, בְּשֵׁם יְהוָה צְבָאוֹת.  </a:t>
            </a:r>
          </a:p>
          <a:p>
            <a:r>
              <a:rPr lang="he-IL" sz="3200" b="1" dirty="0" err="1" smtClean="0">
                <a:latin typeface="David" panose="020E0502060401010101" pitchFamily="34" charset="-79"/>
                <a:cs typeface="David" panose="020E0502060401010101" pitchFamily="34" charset="-79"/>
              </a:rPr>
              <a:t>יט</a:t>
            </a:r>
            <a:r>
              <a:rPr lang="he-IL" sz="3200" b="1"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וַיְחַלֵּק לְכָל-הָעָם לְכָל-הֲמוֹן יִשְׂרָאֵל, </a:t>
            </a:r>
            <a:r>
              <a:rPr lang="he-IL" sz="3200" dirty="0" err="1" smtClean="0">
                <a:latin typeface="David" panose="020E0502060401010101" pitchFamily="34" charset="-79"/>
                <a:cs typeface="David" panose="020E0502060401010101" pitchFamily="34" charset="-79"/>
              </a:rPr>
              <a:t>לְמֵאִיש</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וְעַד-אִשָּׁה</a:t>
            </a:r>
            <a:r>
              <a:rPr lang="he-IL" sz="3200" dirty="0" smtClean="0">
                <a:latin typeface="David" panose="020E0502060401010101" pitchFamily="34" charset="-79"/>
                <a:cs typeface="David" panose="020E0502060401010101" pitchFamily="34" charset="-79"/>
              </a:rPr>
              <a:t>, לְאִישׁ </a:t>
            </a:r>
            <a:r>
              <a:rPr lang="he-IL" sz="3200" b="1" dirty="0" smtClean="0">
                <a:latin typeface="David" panose="020E0502060401010101" pitchFamily="34" charset="-79"/>
                <a:cs typeface="David" panose="020E0502060401010101" pitchFamily="34" charset="-79"/>
              </a:rPr>
              <a:t>חַלַּת לֶחֶם אַחַת, וְאֶשְׁפָּר אֶחָד וַאֲשִׁישָׁה </a:t>
            </a:r>
            <a:r>
              <a:rPr lang="he-IL" sz="3200" dirty="0" smtClean="0">
                <a:latin typeface="David" panose="020E0502060401010101" pitchFamily="34" charset="-79"/>
                <a:cs typeface="David" panose="020E0502060401010101" pitchFamily="34" charset="-79"/>
              </a:rPr>
              <a:t>אֶחָת; וַיֵּלֶךְ כָּל-הָעָם, אִישׁ לְבֵיתוֹ. </a:t>
            </a:r>
            <a:endParaRPr lang="he-IL" sz="3200"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3"/>
          <a:stretch>
            <a:fillRect/>
          </a:stretch>
        </p:blipFill>
        <p:spPr>
          <a:xfrm>
            <a:off x="9279719" y="179940"/>
            <a:ext cx="2733675" cy="1676400"/>
          </a:xfrm>
          <a:prstGeom prst="rect">
            <a:avLst/>
          </a:prstGeom>
        </p:spPr>
      </p:pic>
      <p:pic>
        <p:nvPicPr>
          <p:cNvPr id="5" name="תמונה 4"/>
          <p:cNvPicPr>
            <a:picLocks noChangeAspect="1"/>
          </p:cNvPicPr>
          <p:nvPr/>
        </p:nvPicPr>
        <p:blipFill>
          <a:blip r:embed="rId4"/>
          <a:stretch>
            <a:fillRect/>
          </a:stretch>
        </p:blipFill>
        <p:spPr>
          <a:xfrm>
            <a:off x="6831841" y="2143965"/>
            <a:ext cx="2895600" cy="1581150"/>
          </a:xfrm>
          <a:prstGeom prst="rect">
            <a:avLst/>
          </a:prstGeom>
        </p:spPr>
      </p:pic>
      <p:pic>
        <p:nvPicPr>
          <p:cNvPr id="6" name="תמונה 5"/>
          <p:cNvPicPr>
            <a:picLocks noChangeAspect="1"/>
          </p:cNvPicPr>
          <p:nvPr/>
        </p:nvPicPr>
        <p:blipFill>
          <a:blip r:embed="rId5"/>
          <a:stretch>
            <a:fillRect/>
          </a:stretch>
        </p:blipFill>
        <p:spPr>
          <a:xfrm>
            <a:off x="9673583" y="4012740"/>
            <a:ext cx="2143125" cy="2143125"/>
          </a:xfrm>
          <a:prstGeom prst="rect">
            <a:avLst/>
          </a:prstGeom>
        </p:spPr>
      </p:pic>
    </p:spTree>
    <p:extLst>
      <p:ext uri="{BB962C8B-B14F-4D97-AF65-F5344CB8AC3E}">
        <p14:creationId xmlns:p14="http://schemas.microsoft.com/office/powerpoint/2010/main" val="80171593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circle(in)">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inVertical)">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circle(in)">
                                      <p:cBhvr>
                                        <p:cTn id="3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1000"/>
          </a:stretch>
        </a:blipFill>
        <a:effectLst/>
      </p:bgPr>
    </p:bg>
    <p:spTree>
      <p:nvGrpSpPr>
        <p:cNvPr id="1" name=""/>
        <p:cNvGrpSpPr/>
        <p:nvPr/>
      </p:nvGrpSpPr>
      <p:grpSpPr>
        <a:xfrm>
          <a:off x="0" y="0"/>
          <a:ext cx="0" cy="0"/>
          <a:chOff x="0" y="0"/>
          <a:chExt cx="0" cy="0"/>
        </a:xfrm>
      </p:grpSpPr>
      <p:sp>
        <p:nvSpPr>
          <p:cNvPr id="4" name="TextBox 3"/>
          <p:cNvSpPr txBox="1"/>
          <p:nvPr/>
        </p:nvSpPr>
        <p:spPr>
          <a:xfrm>
            <a:off x="109180" y="183703"/>
            <a:ext cx="6291618" cy="6432530"/>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כ</a:t>
            </a:r>
            <a:r>
              <a:rPr lang="he-IL" sz="3200" dirty="0" smtClean="0">
                <a:latin typeface="David" panose="020E0502060401010101" pitchFamily="34" charset="-79"/>
                <a:cs typeface="David" panose="020E0502060401010101" pitchFamily="34" charset="-79"/>
              </a:rPr>
              <a:t>. כשחזר דוד לביתו לברך את משפחתו, יצאה מיכל אשתו לקדם את פניו. וכך אמרה לו: כמה גדל היום כבודך המלך של עם ישראל על שזלזלת בעצמך היום להראות בנוכחות השפחות של עבדיך כמו שמציג את עצמו ללא בושה אדם פחות ממעמד שפל?</a:t>
            </a:r>
            <a:r>
              <a:rPr lang="he-IL" sz="2800" dirty="0" smtClean="0">
                <a:latin typeface="David" panose="020E0502060401010101" pitchFamily="34" charset="-79"/>
                <a:cs typeface="David" panose="020E0502060401010101" pitchFamily="34" charset="-79"/>
              </a:rPr>
              <a:t> ( מה מאוד התבזה היום המלך בעת שפיזז וכרכר נגלה מבשרו מעט)</a:t>
            </a:r>
          </a:p>
          <a:p>
            <a:r>
              <a:rPr lang="he-IL" sz="3200" b="1" u="sng" dirty="0" err="1" smtClean="0">
                <a:latin typeface="David" panose="020E0502060401010101" pitchFamily="34" charset="-79"/>
                <a:cs typeface="David" panose="020E0502060401010101" pitchFamily="34" charset="-79"/>
              </a:rPr>
              <a:t>כא</a:t>
            </a:r>
            <a:r>
              <a:rPr lang="he-IL" sz="3200" dirty="0" smtClean="0">
                <a:latin typeface="David" panose="020E0502060401010101" pitchFamily="34" charset="-79"/>
                <a:cs typeface="David" panose="020E0502060401010101" pitchFamily="34" charset="-79"/>
              </a:rPr>
              <a:t>. ענה דוד למיכל הלא ריקודי היה לפני ה' שראוי שאקל כבודי בפניו, על שהעדיף אותי על פני אביך ובני משפחתו. ולמנות אותי מלך על עם ה', ולכבוד ה' רקדתי בהתלהבות וברגש. </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509981" y="333829"/>
            <a:ext cx="5404513" cy="4524315"/>
          </a:xfrm>
          <a:prstGeom prst="rect">
            <a:avLst/>
          </a:prstGeom>
          <a:solidFill>
            <a:schemeClr val="accent2">
              <a:lumMod val="20000"/>
              <a:lumOff val="8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כ</a:t>
            </a:r>
            <a:r>
              <a:rPr lang="he-IL" sz="3200" dirty="0" smtClean="0">
                <a:latin typeface="David" panose="020E0502060401010101" pitchFamily="34" charset="-79"/>
                <a:cs typeface="David" panose="020E0502060401010101" pitchFamily="34" charset="-79"/>
              </a:rPr>
              <a:t> וַיָּשָׁב דָּוִד, לְבָרֵךְ אֶת-בֵּיתוֹ;  {ס}  </a:t>
            </a:r>
            <a:r>
              <a:rPr lang="he-IL" sz="3200" b="1" dirty="0" smtClean="0">
                <a:latin typeface="David" panose="020E0502060401010101" pitchFamily="34" charset="-79"/>
                <a:cs typeface="David" panose="020E0502060401010101" pitchFamily="34" charset="-79"/>
              </a:rPr>
              <a:t>וַתֵּצֵא מִיכַל בַּת-שָׁאוּל, לִקְרַאת דָּוִד, </a:t>
            </a:r>
            <a:r>
              <a:rPr lang="he-IL" sz="3200" dirty="0" smtClean="0">
                <a:latin typeface="David" panose="020E0502060401010101" pitchFamily="34" charset="-79"/>
                <a:cs typeface="David" panose="020E0502060401010101" pitchFamily="34" charset="-79"/>
              </a:rPr>
              <a:t>וַתֹּאמֶר מַה-נִּכְבַּד הַיּוֹם מֶלֶךְ יִשְׂרָאֵל אֲשֶׁר נִגְלָה הַיּוֹם לְעֵינֵי </a:t>
            </a:r>
            <a:r>
              <a:rPr lang="he-IL" sz="3200" dirty="0" err="1" smtClean="0">
                <a:latin typeface="David" panose="020E0502060401010101" pitchFamily="34" charset="-79"/>
                <a:cs typeface="David" panose="020E0502060401010101" pitchFamily="34" charset="-79"/>
              </a:rPr>
              <a:t>אַמְהוֹת</a:t>
            </a:r>
            <a:r>
              <a:rPr lang="he-IL" sz="3200" dirty="0" smtClean="0">
                <a:latin typeface="David" panose="020E0502060401010101" pitchFamily="34" charset="-79"/>
                <a:cs typeface="David" panose="020E0502060401010101" pitchFamily="34" charset="-79"/>
              </a:rPr>
              <a:t> עֲבָדָיו, כְּהִגָּלוֹת נִגְלוֹת אַחַד </a:t>
            </a:r>
            <a:r>
              <a:rPr lang="he-IL" sz="3200" dirty="0" err="1" smtClean="0">
                <a:latin typeface="David" panose="020E0502060401010101" pitchFamily="34" charset="-79"/>
                <a:cs typeface="David" panose="020E0502060401010101" pitchFamily="34" charset="-79"/>
              </a:rPr>
              <a:t>הָרֵקִים</a:t>
            </a:r>
            <a:r>
              <a:rPr lang="he-IL" sz="3200" dirty="0" smtClean="0">
                <a:latin typeface="David" panose="020E0502060401010101" pitchFamily="34" charset="-79"/>
                <a:cs typeface="David" panose="020E0502060401010101" pitchFamily="34" charset="-79"/>
              </a:rPr>
              <a:t>.  </a:t>
            </a:r>
          </a:p>
          <a:p>
            <a:r>
              <a:rPr lang="he-IL" sz="3200" b="1" u="sng" dirty="0" err="1" smtClean="0">
                <a:latin typeface="David" panose="020E0502060401010101" pitchFamily="34" charset="-79"/>
                <a:cs typeface="David" panose="020E0502060401010101" pitchFamily="34" charset="-79"/>
              </a:rPr>
              <a:t>כא</a:t>
            </a:r>
            <a:r>
              <a:rPr lang="he-IL" sz="3200" dirty="0" smtClean="0">
                <a:latin typeface="David" panose="020E0502060401010101" pitchFamily="34" charset="-79"/>
                <a:cs typeface="David" panose="020E0502060401010101" pitchFamily="34" charset="-79"/>
              </a:rPr>
              <a:t> וַיֹּאמֶר דָּוִד, אֶל-מִיכַל, לִפְנֵי יְהוָה </a:t>
            </a:r>
            <a:r>
              <a:rPr lang="he-IL" sz="3200" b="1" dirty="0" smtClean="0">
                <a:latin typeface="David" panose="020E0502060401010101" pitchFamily="34" charset="-79"/>
                <a:cs typeface="David" panose="020E0502060401010101" pitchFamily="34" charset="-79"/>
              </a:rPr>
              <a:t>אֲשֶׁר בָּחַר-בִּי מֵאָבִיךְ וּמִכָּל-בֵּיתוֹ, </a:t>
            </a:r>
            <a:r>
              <a:rPr lang="he-IL" sz="3200" b="1" dirty="0" err="1" smtClean="0">
                <a:latin typeface="David" panose="020E0502060401010101" pitchFamily="34" charset="-79"/>
                <a:cs typeface="David" panose="020E0502060401010101" pitchFamily="34" charset="-79"/>
              </a:rPr>
              <a:t>לְצַוֺּת</a:t>
            </a:r>
            <a:r>
              <a:rPr lang="he-IL" sz="3200" b="1" dirty="0" smtClean="0">
                <a:latin typeface="David" panose="020E0502060401010101" pitchFamily="34" charset="-79"/>
                <a:cs typeface="David" panose="020E0502060401010101" pitchFamily="34" charset="-79"/>
              </a:rPr>
              <a:t> אֹתִי נָגִיד עַל-עַם יְהוָה </a:t>
            </a:r>
            <a:r>
              <a:rPr lang="he-IL" sz="3200" dirty="0" smtClean="0">
                <a:latin typeface="David" panose="020E0502060401010101" pitchFamily="34" charset="-79"/>
                <a:cs typeface="David" panose="020E0502060401010101" pitchFamily="34" charset="-79"/>
              </a:rPr>
              <a:t>עַל-יִשְׂרָאֵל; וְשִׂחַקְתִּי, לִפְנֵי יְהוָה.</a:t>
            </a:r>
            <a:endParaRPr lang="he-IL" sz="3200"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3"/>
          <a:stretch>
            <a:fillRect/>
          </a:stretch>
        </p:blipFill>
        <p:spPr>
          <a:xfrm>
            <a:off x="6717967" y="4858144"/>
            <a:ext cx="3790809" cy="1758089"/>
          </a:xfrm>
          <a:prstGeom prst="rect">
            <a:avLst/>
          </a:prstGeom>
        </p:spPr>
      </p:pic>
    </p:spTree>
    <p:extLst>
      <p:ext uri="{BB962C8B-B14F-4D97-AF65-F5344CB8AC3E}">
        <p14:creationId xmlns:p14="http://schemas.microsoft.com/office/powerpoint/2010/main" val="212143299"/>
      </p:ext>
    </p:extLst>
  </p:cSld>
  <p:clrMapOvr>
    <a:masterClrMapping/>
  </p:clrMapOvr>
  <mc:AlternateContent xmlns:mc="http://schemas.openxmlformats.org/markup-compatibility/2006">
    <mc:Choice xmlns:p14="http://schemas.microsoft.com/office/powerpoint/2010/main" Requires="p14">
      <p:transition spd="slow" p14:dur="1200">
        <p14:prism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ircle(in)">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1000"/>
          </a:stretch>
        </a:blipFill>
        <a:effectLst/>
      </p:bgPr>
    </p:bg>
    <p:spTree>
      <p:nvGrpSpPr>
        <p:cNvPr id="1" name=""/>
        <p:cNvGrpSpPr/>
        <p:nvPr/>
      </p:nvGrpSpPr>
      <p:grpSpPr>
        <a:xfrm>
          <a:off x="0" y="0"/>
          <a:ext cx="0" cy="0"/>
          <a:chOff x="0" y="0"/>
          <a:chExt cx="0" cy="0"/>
        </a:xfrm>
      </p:grpSpPr>
      <p:sp>
        <p:nvSpPr>
          <p:cNvPr id="4" name="TextBox 3"/>
          <p:cNvSpPr txBox="1"/>
          <p:nvPr/>
        </p:nvSpPr>
        <p:spPr>
          <a:xfrm>
            <a:off x="353542" y="201556"/>
            <a:ext cx="6524930" cy="4524315"/>
          </a:xfrm>
          <a:prstGeom prst="rect">
            <a:avLst/>
          </a:prstGeom>
          <a:solidFill>
            <a:schemeClr val="accent2">
              <a:lumMod val="20000"/>
              <a:lumOff val="8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כב</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ומוכן אני לזלזל בכבודי יותר מזה כי אכן קטן אני בעיני עצמי. ואותם שפחות של עבדים שאמרת שהתבזיתי בפניהן, אתכבד בעיניהם. כי זהו כבוד בעבורי ולא ביזיון.</a:t>
            </a:r>
          </a:p>
          <a:p>
            <a:r>
              <a:rPr lang="he-IL" sz="3200" b="1" u="sng" dirty="0" err="1" smtClean="0">
                <a:latin typeface="David" panose="020E0502060401010101" pitchFamily="34" charset="-79"/>
                <a:cs typeface="David" panose="020E0502060401010101" pitchFamily="34" charset="-79"/>
              </a:rPr>
              <a:t>כג</a:t>
            </a:r>
            <a:r>
              <a:rPr lang="he-IL" sz="3200" dirty="0" smtClean="0">
                <a:latin typeface="David" panose="020E0502060401010101" pitchFamily="34" charset="-79"/>
                <a:cs typeface="David" panose="020E0502060401010101" pitchFamily="34" charset="-79"/>
              </a:rPr>
              <a:t>. ומיכל בת שאול למרות שהייתה צדקת נענשה על דבריה ומאותו יום לא נולד ילד עד יום מותה. {חז"ל מביאים שעד יום מותה לא היה לה אבל ביום מותה נולד לה בן}</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7055891" y="170056"/>
            <a:ext cx="4981433" cy="2554545"/>
          </a:xfrm>
          <a:prstGeom prst="rect">
            <a:avLst/>
          </a:prstGeom>
          <a:solidFill>
            <a:schemeClr val="accent2">
              <a:lumMod val="60000"/>
              <a:lumOff val="40000"/>
            </a:schemeClr>
          </a:solidFill>
        </p:spPr>
        <p:txBody>
          <a:bodyPr wrap="square">
            <a:spAutoFit/>
          </a:bodyPr>
          <a:lstStyle/>
          <a:p>
            <a:r>
              <a:rPr lang="he-IL" sz="3200" b="0" i="0" dirty="0" smtClean="0">
                <a:solidFill>
                  <a:srgbClr val="000000"/>
                </a:solidFill>
                <a:effectLst/>
                <a:latin typeface="David" panose="020E0502060401010101" pitchFamily="34" charset="-79"/>
                <a:cs typeface="David" panose="020E0502060401010101" pitchFamily="34" charset="-79"/>
              </a:rPr>
              <a:t> </a:t>
            </a:r>
            <a:r>
              <a:rPr lang="he-IL" sz="3200" b="1" i="0" dirty="0" err="1" smtClean="0">
                <a:solidFill>
                  <a:srgbClr val="000000"/>
                </a:solidFill>
                <a:effectLst/>
                <a:latin typeface="David" panose="020E0502060401010101" pitchFamily="34" charset="-79"/>
                <a:cs typeface="David" panose="020E0502060401010101" pitchFamily="34" charset="-79"/>
              </a:rPr>
              <a:t>כב</a:t>
            </a:r>
            <a:r>
              <a:rPr lang="he-IL" sz="3200" b="0" i="0" dirty="0" smtClean="0">
                <a:solidFill>
                  <a:srgbClr val="000000"/>
                </a:solidFill>
                <a:effectLst/>
                <a:latin typeface="David" panose="020E0502060401010101" pitchFamily="34" charset="-79"/>
                <a:cs typeface="David" panose="020E0502060401010101" pitchFamily="34" charset="-79"/>
              </a:rPr>
              <a:t> </a:t>
            </a:r>
            <a:r>
              <a:rPr lang="he-IL" sz="3200" b="0" i="0" dirty="0" err="1" smtClean="0">
                <a:solidFill>
                  <a:srgbClr val="000000"/>
                </a:solidFill>
                <a:effectLst/>
                <a:latin typeface="David" panose="020E0502060401010101" pitchFamily="34" charset="-79"/>
                <a:cs typeface="David" panose="020E0502060401010101" pitchFamily="34" charset="-79"/>
              </a:rPr>
              <a:t>וּנְקַלֹּתִי</a:t>
            </a:r>
            <a:r>
              <a:rPr lang="he-IL" sz="3200" b="0" i="0" dirty="0" smtClean="0">
                <a:solidFill>
                  <a:srgbClr val="000000"/>
                </a:solidFill>
                <a:effectLst/>
                <a:latin typeface="David" panose="020E0502060401010101" pitchFamily="34" charset="-79"/>
                <a:cs typeface="David" panose="020E0502060401010101" pitchFamily="34" charset="-79"/>
              </a:rPr>
              <a:t> עוֹד מִזֹּאת, וְהָיִיתִי שָׁפָל בְּעֵינָי; </a:t>
            </a:r>
            <a:r>
              <a:rPr lang="he-IL" sz="3200" b="0" i="0" dirty="0" err="1" smtClean="0">
                <a:solidFill>
                  <a:srgbClr val="000000"/>
                </a:solidFill>
                <a:effectLst/>
                <a:latin typeface="David" panose="020E0502060401010101" pitchFamily="34" charset="-79"/>
                <a:cs typeface="David" panose="020E0502060401010101" pitchFamily="34" charset="-79"/>
              </a:rPr>
              <a:t>וְעִם-הָאֲמָהוֹת</a:t>
            </a:r>
            <a:r>
              <a:rPr lang="he-IL" sz="3200" b="0" i="0" dirty="0" smtClean="0">
                <a:solidFill>
                  <a:srgbClr val="000000"/>
                </a:solidFill>
                <a:effectLst/>
                <a:latin typeface="David" panose="020E0502060401010101" pitchFamily="34" charset="-79"/>
                <a:cs typeface="David" panose="020E0502060401010101" pitchFamily="34" charset="-79"/>
              </a:rPr>
              <a:t> אֲשֶׁר אָמַרְתְּ, עִמָּם אִכָּבֵדָה.  </a:t>
            </a:r>
          </a:p>
          <a:p>
            <a:r>
              <a:rPr lang="he-IL" sz="3200" b="1" i="0" dirty="0" err="1" smtClean="0">
                <a:solidFill>
                  <a:srgbClr val="000000"/>
                </a:solidFill>
                <a:effectLst/>
                <a:latin typeface="David" panose="020E0502060401010101" pitchFamily="34" charset="-79"/>
                <a:cs typeface="David" panose="020E0502060401010101" pitchFamily="34" charset="-79"/>
              </a:rPr>
              <a:t>כג</a:t>
            </a:r>
            <a:r>
              <a:rPr lang="he-IL" sz="3200" b="0" i="0" dirty="0" smtClean="0">
                <a:solidFill>
                  <a:srgbClr val="000000"/>
                </a:solidFill>
                <a:effectLst/>
                <a:latin typeface="David" panose="020E0502060401010101" pitchFamily="34" charset="-79"/>
                <a:cs typeface="David" panose="020E0502060401010101" pitchFamily="34" charset="-79"/>
              </a:rPr>
              <a:t> וּלְמִיכַל, בַּת-שָׁאוּל, לֹא-הָיָה לָהּ, יָלֶד--עַד, יוֹם מוֹתָהּ.</a:t>
            </a:r>
            <a:endParaRPr lang="he-IL" sz="3200" dirty="0">
              <a:latin typeface="David" panose="020E0502060401010101" pitchFamily="34" charset="-79"/>
              <a:cs typeface="David" panose="020E0502060401010101" pitchFamily="34" charset="-79"/>
            </a:endParaRPr>
          </a:p>
        </p:txBody>
      </p:sp>
      <p:sp>
        <p:nvSpPr>
          <p:cNvPr id="5" name="הסבר מלבני 4"/>
          <p:cNvSpPr/>
          <p:nvPr/>
        </p:nvSpPr>
        <p:spPr>
          <a:xfrm>
            <a:off x="6209733" y="3262592"/>
            <a:ext cx="5442856" cy="2554545"/>
          </a:xfrm>
          <a:prstGeom prst="wedgeRectCallout">
            <a:avLst/>
          </a:prstGeom>
          <a:solidFill>
            <a:schemeClr val="accent4">
              <a:lumMod val="60000"/>
              <a:lumOff val="40000"/>
            </a:schemeClr>
          </a:solidFill>
          <a:scene3d>
            <a:camera prst="perspectiveHeroicExtremeLeftFacing"/>
            <a:lightRig rig="threePt" dir="t"/>
          </a:scene3d>
        </p:spPr>
        <p:txBody>
          <a:bodyPr wrap="square">
            <a:spAutoFit/>
          </a:bodyPr>
          <a:lstStyle/>
          <a:p>
            <a:r>
              <a:rPr lang="he-IL" sz="3200" b="1" i="0" u="sng" dirty="0" smtClean="0">
                <a:solidFill>
                  <a:srgbClr val="000000"/>
                </a:solidFill>
                <a:effectLst/>
                <a:latin typeface="David" panose="020E0502060401010101" pitchFamily="34" charset="-79"/>
                <a:cs typeface="David" panose="020E0502060401010101" pitchFamily="34" charset="-79"/>
              </a:rPr>
              <a:t>"לא היה לה ילד"- מיכל שחקה על כן לא היה לה בנים</a:t>
            </a:r>
            <a:r>
              <a:rPr lang="he-IL" sz="3200" dirty="0" smtClean="0">
                <a:solidFill>
                  <a:srgbClr val="000000"/>
                </a:solidFill>
                <a:latin typeface="David" panose="020E0502060401010101" pitchFamily="34" charset="-79"/>
                <a:cs typeface="David" panose="020E0502060401010101" pitchFamily="34" charset="-79"/>
              </a:rPr>
              <a:t>, נמצא ע"י הקפות </a:t>
            </a:r>
            <a:r>
              <a:rPr lang="he-IL" sz="3200" dirty="0" err="1" smtClean="0">
                <a:solidFill>
                  <a:srgbClr val="000000"/>
                </a:solidFill>
                <a:latin typeface="David" panose="020E0502060401010101" pitchFamily="34" charset="-79"/>
                <a:cs typeface="David" panose="020E0502060401010101" pitchFamily="34" charset="-79"/>
              </a:rPr>
              <a:t>שמרקדין</a:t>
            </a:r>
            <a:r>
              <a:rPr lang="he-IL" sz="3200" dirty="0" smtClean="0">
                <a:solidFill>
                  <a:srgbClr val="000000"/>
                </a:solidFill>
                <a:latin typeface="David" panose="020E0502060401010101" pitchFamily="34" charset="-79"/>
                <a:cs typeface="David" panose="020E0502060401010101" pitchFamily="34" charset="-79"/>
              </a:rPr>
              <a:t> עם התורה </a:t>
            </a:r>
            <a:r>
              <a:rPr lang="he-IL" sz="3200" dirty="0" err="1" smtClean="0">
                <a:solidFill>
                  <a:srgbClr val="000000"/>
                </a:solidFill>
                <a:latin typeface="David" panose="020E0502060401010101" pitchFamily="34" charset="-79"/>
                <a:cs typeface="David" panose="020E0502060401010101" pitchFamily="34" charset="-79"/>
              </a:rPr>
              <a:t>יכולין</a:t>
            </a:r>
            <a:r>
              <a:rPr lang="he-IL" sz="3200" dirty="0" smtClean="0">
                <a:solidFill>
                  <a:srgbClr val="000000"/>
                </a:solidFill>
                <a:latin typeface="David" panose="020E0502060401010101" pitchFamily="34" charset="-79"/>
                <a:cs typeface="David" panose="020E0502060401010101" pitchFamily="34" charset="-79"/>
              </a:rPr>
              <a:t> להמשיך בנים וגם רפואה (</a:t>
            </a:r>
            <a:r>
              <a:rPr lang="he-IL" sz="3200" dirty="0" err="1" smtClean="0">
                <a:solidFill>
                  <a:srgbClr val="000000"/>
                </a:solidFill>
                <a:latin typeface="David" panose="020E0502060401010101" pitchFamily="34" charset="-79"/>
                <a:cs typeface="David" panose="020E0502060401010101" pitchFamily="34" charset="-79"/>
              </a:rPr>
              <a:t>הקפה+בנים</a:t>
            </a:r>
            <a:r>
              <a:rPr lang="he-IL" sz="3200" dirty="0" smtClean="0">
                <a:solidFill>
                  <a:srgbClr val="000000"/>
                </a:solidFill>
                <a:latin typeface="David" panose="020E0502060401010101" pitchFamily="34" charset="-79"/>
                <a:cs typeface="David" panose="020E0502060401010101" pitchFamily="34" charset="-79"/>
              </a:rPr>
              <a:t>= רפואה)</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309636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846161" y="417227"/>
            <a:ext cx="11000095" cy="6678751"/>
          </a:xfrm>
          <a:prstGeom prst="rect">
            <a:avLst/>
          </a:prstGeom>
        </p:spPr>
        <p:txBody>
          <a:bodyPr wrap="square">
            <a:spAutoFit/>
          </a:bodyPr>
          <a:lstStyle/>
          <a:p>
            <a:pPr rtl="0" fontAlgn="base"/>
            <a:r>
              <a:rPr lang="he-IL" sz="3200" b="1" u="sng" dirty="0" smtClean="0">
                <a:solidFill>
                  <a:srgbClr val="4B0082"/>
                </a:solidFill>
                <a:latin typeface="inherit"/>
              </a:rPr>
              <a:t>סכום  הפרק:</a:t>
            </a:r>
            <a:r>
              <a:rPr lang="he-IL" sz="2000" b="1" dirty="0" smtClean="0">
                <a:solidFill>
                  <a:srgbClr val="4B0082"/>
                </a:solidFill>
                <a:effectLst/>
                <a:latin typeface="David" panose="020E0502060401010101" pitchFamily="34" charset="-79"/>
                <a:cs typeface="David" panose="020E0502060401010101" pitchFamily="34" charset="-79"/>
              </a:rPr>
              <a:t/>
            </a:r>
            <a:br>
              <a:rPr lang="he-IL" sz="2000" b="1" dirty="0" smtClean="0">
                <a:solidFill>
                  <a:srgbClr val="4B0082"/>
                </a:solidFill>
                <a:effectLst/>
                <a:latin typeface="David" panose="020E0502060401010101" pitchFamily="34" charset="-79"/>
                <a:cs typeface="David" panose="020E0502060401010101" pitchFamily="34" charset="-79"/>
              </a:rPr>
            </a:br>
            <a:r>
              <a:rPr lang="he-IL" sz="2000" b="1" dirty="0" smtClean="0">
                <a:solidFill>
                  <a:srgbClr val="4B0082"/>
                </a:solidFill>
                <a:effectLst/>
                <a:latin typeface="David" panose="020E0502060401010101" pitchFamily="34" charset="-79"/>
                <a:cs typeface="David" panose="020E0502060401010101" pitchFamily="34" charset="-79"/>
              </a:rPr>
              <a:t>העלאת ארון ה' מבית אבינדב (א-ה)</a:t>
            </a:r>
            <a:endParaRPr lang="he-IL" sz="2000" dirty="0" smtClean="0">
              <a:effectLst/>
              <a:latin typeface="David" panose="020E0502060401010101" pitchFamily="34" charset="-79"/>
              <a:cs typeface="David" panose="020E0502060401010101" pitchFamily="34" charset="-79"/>
            </a:endParaRPr>
          </a:p>
          <a:p>
            <a:pPr rtl="0" fontAlgn="base"/>
            <a:r>
              <a:rPr lang="he-IL" sz="2000" dirty="0" smtClean="0">
                <a:effectLst/>
                <a:latin typeface="David" panose="020E0502060401010101" pitchFamily="34" charset="-79"/>
                <a:cs typeface="David" panose="020E0502060401010101" pitchFamily="34" charset="-79"/>
              </a:rPr>
              <a:t>אחרי שדוד מכתיר את ירושלים בתור עיר הבירה של הממלכה ובונה שם את ביתו, הוא מעוניין להעלות את ארון ה' לירושלים. דוד ואנשיו לוקחים עגלה חדשה ומעלים בעזרתה את ארון ברית ה'. כולם שמחים וצוהלים: "וְדָוִד וְכָל בֵּית יִשְׂרָאֵל מְשַׂחֲקִים לִפְנֵי ה' בְּכֹל עֲצֵי בְרוֹשִׁים </a:t>
            </a:r>
            <a:r>
              <a:rPr lang="he-IL" sz="2000" dirty="0" err="1" smtClean="0">
                <a:effectLst/>
                <a:latin typeface="David" panose="020E0502060401010101" pitchFamily="34" charset="-79"/>
                <a:cs typeface="David" panose="020E0502060401010101" pitchFamily="34" charset="-79"/>
              </a:rPr>
              <a:t>וּבְכִנֹּרוֹת</a:t>
            </a:r>
            <a:r>
              <a:rPr lang="he-IL" sz="2000" dirty="0" smtClean="0">
                <a:effectLst/>
                <a:latin typeface="David" panose="020E0502060401010101" pitchFamily="34" charset="-79"/>
                <a:cs typeface="David" panose="020E0502060401010101" pitchFamily="34" charset="-79"/>
              </a:rPr>
              <a:t> וּבִנְבָלִים </a:t>
            </a:r>
            <a:r>
              <a:rPr lang="he-IL" sz="2000" dirty="0" err="1" smtClean="0">
                <a:effectLst/>
                <a:latin typeface="David" panose="020E0502060401010101" pitchFamily="34" charset="-79"/>
                <a:cs typeface="David" panose="020E0502060401010101" pitchFamily="34" charset="-79"/>
              </a:rPr>
              <a:t>וּבְתֻפִּים</a:t>
            </a:r>
            <a:r>
              <a:rPr lang="he-IL" sz="2000" dirty="0" smtClean="0">
                <a:effectLst/>
                <a:latin typeface="David" panose="020E0502060401010101" pitchFamily="34" charset="-79"/>
                <a:cs typeface="David" panose="020E0502060401010101" pitchFamily="34" charset="-79"/>
              </a:rPr>
              <a:t> וּבִמְנַעַנְעִים וּבְצֶלְצֱלִים" (ה).</a:t>
            </a:r>
          </a:p>
          <a:p>
            <a:pPr rtl="0" fontAlgn="base"/>
            <a:r>
              <a:rPr lang="he-IL" sz="2000" b="1" dirty="0" smtClean="0">
                <a:solidFill>
                  <a:srgbClr val="4B0082"/>
                </a:solidFill>
                <a:effectLst/>
                <a:latin typeface="David" panose="020E0502060401010101" pitchFamily="34" charset="-79"/>
                <a:cs typeface="David" panose="020E0502060401010101" pitchFamily="34" charset="-79"/>
              </a:rPr>
              <a:t>עוזה: מעשהו וגורלו (ו-יא)</a:t>
            </a:r>
            <a:endParaRPr lang="he-IL" sz="2000" dirty="0" smtClean="0">
              <a:effectLst/>
              <a:latin typeface="David" panose="020E0502060401010101" pitchFamily="34" charset="-79"/>
              <a:cs typeface="David" panose="020E0502060401010101" pitchFamily="34" charset="-79"/>
            </a:endParaRPr>
          </a:p>
          <a:p>
            <a:pPr rtl="0" fontAlgn="base"/>
            <a:r>
              <a:rPr lang="he-IL" sz="2000" dirty="0" smtClean="0">
                <a:effectLst/>
                <a:latin typeface="David" panose="020E0502060401010101" pitchFamily="34" charset="-79"/>
                <a:cs typeface="David" panose="020E0502060401010101" pitchFamily="34" charset="-79"/>
              </a:rPr>
              <a:t>הדברים לא מתנהלים כמתוכנן. עוזה נוגע בארון ה' כדי שלא ייפול ונענש במוות </a:t>
            </a:r>
            <a:r>
              <a:rPr lang="he-IL" sz="2000" dirty="0" err="1" smtClean="0">
                <a:effectLst/>
                <a:latin typeface="David" panose="020E0502060401010101" pitchFamily="34" charset="-79"/>
                <a:cs typeface="David" panose="020E0502060401010101" pitchFamily="34" charset="-79"/>
              </a:rPr>
              <a:t>מיידי</a:t>
            </a:r>
            <a:r>
              <a:rPr lang="he-IL" sz="2000" dirty="0" smtClean="0">
                <a:effectLst/>
                <a:latin typeface="David" panose="020E0502060401010101" pitchFamily="34" charset="-79"/>
                <a:cs typeface="David" panose="020E0502060401010101" pitchFamily="34" charset="-79"/>
              </a:rPr>
              <a:t>: "</a:t>
            </a:r>
            <a:r>
              <a:rPr lang="he-IL" sz="2000" dirty="0" err="1" smtClean="0">
                <a:effectLst/>
                <a:latin typeface="David" panose="020E0502060401010101" pitchFamily="34" charset="-79"/>
                <a:cs typeface="David" panose="020E0502060401010101" pitchFamily="34" charset="-79"/>
              </a:rPr>
              <a:t>וַיִּחַר</a:t>
            </a:r>
            <a:r>
              <a:rPr lang="he-IL" sz="2000" dirty="0" smtClean="0">
                <a:effectLst/>
                <a:latin typeface="David" panose="020E0502060401010101" pitchFamily="34" charset="-79"/>
                <a:cs typeface="David" panose="020E0502060401010101" pitchFamily="34" charset="-79"/>
              </a:rPr>
              <a:t> אַף ה' בְּעֻזָּה וַיַּכֵּהוּ שָׁם הָאֱ-לֹהִים עַל הַשַּׁל וַיָּמָת שָׁם עִם אֲרוֹן הָאֱ-לֹהִים" (ז). המוות של עוזה עוצר את החגיגות ואת העלאת ארון ה', אשר עובר לבית עובד אדום </a:t>
            </a:r>
            <a:r>
              <a:rPr lang="he-IL" sz="2000" dirty="0" err="1" smtClean="0">
                <a:effectLst/>
                <a:latin typeface="David" panose="020E0502060401010101" pitchFamily="34" charset="-79"/>
                <a:cs typeface="David" panose="020E0502060401010101" pitchFamily="34" charset="-79"/>
              </a:rPr>
              <a:t>הגתי</a:t>
            </a:r>
            <a:r>
              <a:rPr lang="he-IL" sz="2000" dirty="0" smtClean="0">
                <a:effectLst/>
                <a:latin typeface="David" panose="020E0502060401010101" pitchFamily="34" charset="-79"/>
                <a:cs typeface="David" panose="020E0502060401010101" pitchFamily="34" charset="-79"/>
              </a:rPr>
              <a:t> למשך שלושה חודשים.</a:t>
            </a:r>
          </a:p>
          <a:p>
            <a:pPr rtl="0" fontAlgn="base"/>
            <a:r>
              <a:rPr lang="he-IL" sz="2000" b="1" dirty="0" smtClean="0">
                <a:solidFill>
                  <a:srgbClr val="4B0082"/>
                </a:solidFill>
                <a:effectLst/>
                <a:latin typeface="David" panose="020E0502060401010101" pitchFamily="34" charset="-79"/>
                <a:cs typeface="David" panose="020E0502060401010101" pitchFamily="34" charset="-79"/>
              </a:rPr>
              <a:t>העלאת ארון ה' מבית עבד אדום (</a:t>
            </a:r>
            <a:r>
              <a:rPr lang="he-IL" sz="2000" b="1" dirty="0" err="1" smtClean="0">
                <a:solidFill>
                  <a:srgbClr val="4B0082"/>
                </a:solidFill>
                <a:effectLst/>
                <a:latin typeface="David" panose="020E0502060401010101" pitchFamily="34" charset="-79"/>
                <a:cs typeface="David" panose="020E0502060401010101" pitchFamily="34" charset="-79"/>
              </a:rPr>
              <a:t>יב-יט</a:t>
            </a:r>
            <a:r>
              <a:rPr lang="he-IL" sz="2000" b="1" dirty="0" smtClean="0">
                <a:solidFill>
                  <a:srgbClr val="4B0082"/>
                </a:solidFill>
                <a:effectLst/>
                <a:latin typeface="David" panose="020E0502060401010101" pitchFamily="34" charset="-79"/>
                <a:cs typeface="David" panose="020E0502060401010101" pitchFamily="34" charset="-79"/>
              </a:rPr>
              <a:t>)</a:t>
            </a:r>
            <a:endParaRPr lang="he-IL" sz="2000" dirty="0" smtClean="0">
              <a:effectLst/>
              <a:latin typeface="David" panose="020E0502060401010101" pitchFamily="34" charset="-79"/>
              <a:cs typeface="David" panose="020E0502060401010101" pitchFamily="34" charset="-79"/>
            </a:endParaRPr>
          </a:p>
          <a:p>
            <a:pPr rtl="0" fontAlgn="base"/>
            <a:r>
              <a:rPr lang="he-IL" sz="2000" dirty="0" smtClean="0">
                <a:effectLst/>
                <a:latin typeface="David" panose="020E0502060401010101" pitchFamily="34" charset="-79"/>
                <a:cs typeface="David" panose="020E0502060401010101" pitchFamily="34" charset="-79"/>
              </a:rPr>
              <a:t>לאחר שלושה חודשים שבהם ארון ה' השרה ברכה בבית עובד אדום, דוד וכל ישראל חוזרים להעלות את ארון ה' לירושלים. דוד מכין אוהל מיוחד לארון ה', ושם הוא מניח אותו. לאחר מכן עם ישראל עורך חגיגה גדולה שכוללת קורבנות ואכילת לחם.</a:t>
            </a:r>
          </a:p>
          <a:p>
            <a:pPr rtl="0" fontAlgn="base"/>
            <a:r>
              <a:rPr lang="he-IL" sz="2000" b="1" dirty="0" smtClean="0">
                <a:solidFill>
                  <a:srgbClr val="4B0082"/>
                </a:solidFill>
                <a:effectLst/>
                <a:latin typeface="David" panose="020E0502060401010101" pitchFamily="34" charset="-79"/>
                <a:cs typeface="David" panose="020E0502060401010101" pitchFamily="34" charset="-79"/>
              </a:rPr>
              <a:t>מיכל: מעשה וגורלה (כ-</a:t>
            </a:r>
            <a:r>
              <a:rPr lang="he-IL" sz="2000" b="1" dirty="0" err="1" smtClean="0">
                <a:solidFill>
                  <a:srgbClr val="4B0082"/>
                </a:solidFill>
                <a:effectLst/>
                <a:latin typeface="David" panose="020E0502060401010101" pitchFamily="34" charset="-79"/>
                <a:cs typeface="David" panose="020E0502060401010101" pitchFamily="34" charset="-79"/>
              </a:rPr>
              <a:t>כג</a:t>
            </a:r>
            <a:r>
              <a:rPr lang="he-IL" sz="2000" b="1" dirty="0" smtClean="0">
                <a:solidFill>
                  <a:srgbClr val="4B0082"/>
                </a:solidFill>
                <a:effectLst/>
                <a:latin typeface="David" panose="020E0502060401010101" pitchFamily="34" charset="-79"/>
                <a:cs typeface="David" panose="020E0502060401010101" pitchFamily="34" charset="-79"/>
              </a:rPr>
              <a:t>)</a:t>
            </a:r>
            <a:endParaRPr lang="he-IL" sz="2000" dirty="0" smtClean="0">
              <a:effectLst/>
              <a:latin typeface="David" panose="020E0502060401010101" pitchFamily="34" charset="-79"/>
              <a:cs typeface="David" panose="020E0502060401010101" pitchFamily="34" charset="-79"/>
            </a:endParaRPr>
          </a:p>
          <a:p>
            <a:pPr rtl="0" fontAlgn="base"/>
            <a:r>
              <a:rPr lang="he-IL" sz="2000" dirty="0" smtClean="0">
                <a:effectLst/>
                <a:latin typeface="David" panose="020E0502060401010101" pitchFamily="34" charset="-79"/>
                <a:cs typeface="David" panose="020E0502060401010101" pitchFamily="34" charset="-79"/>
              </a:rPr>
              <a:t>אך </a:t>
            </a:r>
            <a:r>
              <a:rPr lang="he-IL" sz="2000" dirty="0" err="1" smtClean="0">
                <a:effectLst/>
                <a:latin typeface="David" panose="020E0502060401010101" pitchFamily="34" charset="-79"/>
                <a:cs typeface="David" panose="020E0502060401010101" pitchFamily="34" charset="-79"/>
              </a:rPr>
              <a:t>אשה</a:t>
            </a:r>
            <a:r>
              <a:rPr lang="he-IL" sz="2000" dirty="0" smtClean="0">
                <a:effectLst/>
                <a:latin typeface="David" panose="020E0502060401010101" pitchFamily="34" charset="-79"/>
                <a:cs typeface="David" panose="020E0502060401010101" pitchFamily="34" charset="-79"/>
              </a:rPr>
              <a:t> אחת איננה שותפה לשמחה - מיכל בת שאול, אשת דוד. מיכל רואה את דוד "מְפַזֵּז וּמְכַרְכֵּר" (</a:t>
            </a:r>
            <a:r>
              <a:rPr lang="he-IL" sz="2000" dirty="0" err="1" smtClean="0">
                <a:effectLst/>
                <a:latin typeface="David" panose="020E0502060401010101" pitchFamily="34" charset="-79"/>
                <a:cs typeface="David" panose="020E0502060401010101" pitchFamily="34" charset="-79"/>
              </a:rPr>
              <a:t>טז</a:t>
            </a:r>
            <a:r>
              <a:rPr lang="he-IL" sz="2000" dirty="0" smtClean="0">
                <a:effectLst/>
                <a:latin typeface="David" panose="020E0502060401010101" pitchFamily="34" charset="-79"/>
                <a:cs typeface="David" panose="020E0502060401010101" pitchFamily="34" charset="-79"/>
              </a:rPr>
              <a:t>), והיא בזה לו. כשדוד מגיע הביתה היא מטיחה בו את כל מה ששמרה בבטן: "מַה נִּכְבַּד הַיּוֹם מֶלֶךְ יִשְׂרָאֵל אֲשֶׁר נִגְלָה הַיּוֹם לְעֵינֵי </a:t>
            </a:r>
            <a:r>
              <a:rPr lang="he-IL" sz="2000" dirty="0" err="1" smtClean="0">
                <a:effectLst/>
                <a:latin typeface="David" panose="020E0502060401010101" pitchFamily="34" charset="-79"/>
                <a:cs typeface="David" panose="020E0502060401010101" pitchFamily="34" charset="-79"/>
              </a:rPr>
              <a:t>אַמְהוֹת</a:t>
            </a:r>
            <a:r>
              <a:rPr lang="he-IL" sz="2000" dirty="0" smtClean="0">
                <a:effectLst/>
                <a:latin typeface="David" panose="020E0502060401010101" pitchFamily="34" charset="-79"/>
                <a:cs typeface="David" panose="020E0502060401010101" pitchFamily="34" charset="-79"/>
              </a:rPr>
              <a:t> עֲבָדָיו כְּהִגָּלוֹת נִגְלוֹת אַחַד </a:t>
            </a:r>
            <a:r>
              <a:rPr lang="he-IL" sz="2000" dirty="0" err="1" smtClean="0">
                <a:effectLst/>
                <a:latin typeface="David" panose="020E0502060401010101" pitchFamily="34" charset="-79"/>
                <a:cs typeface="David" panose="020E0502060401010101" pitchFamily="34" charset="-79"/>
              </a:rPr>
              <a:t>הָרֵקִים</a:t>
            </a:r>
            <a:r>
              <a:rPr lang="he-IL" sz="2000" dirty="0" smtClean="0">
                <a:effectLst/>
                <a:latin typeface="David" panose="020E0502060401010101" pitchFamily="34" charset="-79"/>
                <a:cs typeface="David" panose="020E0502060401010101" pitchFamily="34" charset="-79"/>
              </a:rPr>
              <a:t>" (כ). דוד משיב למיכל ומזכיר את בית אביה: "לִפְנֵי ה' אֲשֶׁר בָּחַר בִּי מֵאָבִיךְ וּמִכָּל בֵּיתוֹ... </a:t>
            </a:r>
            <a:r>
              <a:rPr lang="he-IL" sz="2000" dirty="0" err="1" smtClean="0">
                <a:effectLst/>
                <a:latin typeface="David" panose="020E0502060401010101" pitchFamily="34" charset="-79"/>
                <a:cs typeface="David" panose="020E0502060401010101" pitchFamily="34" charset="-79"/>
              </a:rPr>
              <a:t>וּנְקַלֹּתִי</a:t>
            </a:r>
            <a:r>
              <a:rPr lang="he-IL" sz="2000" dirty="0" smtClean="0">
                <a:effectLst/>
                <a:latin typeface="David" panose="020E0502060401010101" pitchFamily="34" charset="-79"/>
                <a:cs typeface="David" panose="020E0502060401010101" pitchFamily="34" charset="-79"/>
              </a:rPr>
              <a:t> עוֹד מִזֹּאת וְהָיִיתִי שָׁפָל בְּעֵינָי וְעִם </a:t>
            </a:r>
            <a:r>
              <a:rPr lang="he-IL" sz="2000" dirty="0" err="1" smtClean="0">
                <a:effectLst/>
                <a:latin typeface="David" panose="020E0502060401010101" pitchFamily="34" charset="-79"/>
                <a:cs typeface="David" panose="020E0502060401010101" pitchFamily="34" charset="-79"/>
              </a:rPr>
              <a:t>הָאֲמָהוֹת</a:t>
            </a:r>
            <a:r>
              <a:rPr lang="he-IL" sz="2000" dirty="0" smtClean="0">
                <a:effectLst/>
                <a:latin typeface="David" panose="020E0502060401010101" pitchFamily="34" charset="-79"/>
                <a:cs typeface="David" panose="020E0502060401010101" pitchFamily="34" charset="-79"/>
              </a:rPr>
              <a:t> אֲשֶׁר אָמַרְתְּ עִמָּם אִכָּבֵדָה" (</a:t>
            </a:r>
            <a:r>
              <a:rPr lang="he-IL" sz="2000" dirty="0" err="1" smtClean="0">
                <a:effectLst/>
                <a:latin typeface="David" panose="020E0502060401010101" pitchFamily="34" charset="-79"/>
                <a:cs typeface="David" panose="020E0502060401010101" pitchFamily="34" charset="-79"/>
              </a:rPr>
              <a:t>כא-כב</a:t>
            </a:r>
            <a:r>
              <a:rPr lang="he-IL" sz="2000" dirty="0" smtClean="0">
                <a:effectLst/>
                <a:latin typeface="David" panose="020E0502060401010101" pitchFamily="34" charset="-79"/>
                <a:cs typeface="David" panose="020E0502060401010101" pitchFamily="34" charset="-79"/>
              </a:rPr>
              <a:t>). בעקבות סיפור זה, למיכל לא היה ילד עד יום מותה..</a:t>
            </a:r>
          </a:p>
          <a:p>
            <a:r>
              <a:rPr lang="he-IL" sz="2000" dirty="0" smtClean="0">
                <a:latin typeface="David" panose="020E0502060401010101" pitchFamily="34" charset="-79"/>
                <a:cs typeface="David" panose="020E0502060401010101" pitchFamily="34" charset="-79"/>
              </a:rPr>
              <a:t/>
            </a:r>
            <a:br>
              <a:rPr lang="he-IL" sz="2000" dirty="0" smtClean="0">
                <a:latin typeface="David" panose="020E0502060401010101" pitchFamily="34" charset="-79"/>
                <a:cs typeface="David" panose="020E0502060401010101" pitchFamily="34" charset="-79"/>
              </a:rPr>
            </a:br>
            <a:endParaRPr lang="he-IL" sz="20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443128433"/>
      </p:ext>
    </p:extLst>
  </p:cSld>
  <p:clrMapOvr>
    <a:masterClrMapping/>
  </p:clrMapOvr>
  <p:timing>
    <p:tnLst>
      <p:par>
        <p:cTn id="1" dur="indefinite" restart="never" nodeType="tmRoot"/>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334</TotalTime>
  <Words>1263</Words>
  <Application>Microsoft Office PowerPoint</Application>
  <PresentationFormat>מסך רחב</PresentationFormat>
  <Paragraphs>70</Paragraphs>
  <Slides>13</Slides>
  <Notes>0</Notes>
  <HiddenSlides>0</HiddenSlides>
  <MMClips>0</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13</vt:i4>
      </vt:variant>
    </vt:vector>
  </HeadingPairs>
  <TitlesOfParts>
    <vt:vector size="20" baseType="lpstr">
      <vt:lpstr>Arial</vt:lpstr>
      <vt:lpstr>Calibri</vt:lpstr>
      <vt:lpstr>Calibri Light</vt:lpstr>
      <vt:lpstr>David</vt:lpstr>
      <vt:lpstr>inherit</vt:lpstr>
      <vt:lpstr>Times New Roman</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User</dc:creator>
  <cp:lastModifiedBy>User</cp:lastModifiedBy>
  <cp:revision>36</cp:revision>
  <dcterms:created xsi:type="dcterms:W3CDTF">2023-11-26T13:14:16Z</dcterms:created>
  <dcterms:modified xsi:type="dcterms:W3CDTF">2023-11-26T18:48:21Z</dcterms:modified>
</cp:coreProperties>
</file>