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57" r:id="rId1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4FBC16F6-3E41-4926-B3D5-4756F8BF8911}" type="datetimeFigureOut">
              <a:rPr lang="he-IL" smtClean="0"/>
              <a:t>כ"ב/חשון/תשפ"ג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A38733D-052A-4F47-A25C-3742DBDCADFE}" type="slidenum">
              <a:rPr lang="he-IL" smtClean="0"/>
              <a:t>‹#›</a:t>
            </a:fld>
            <a:endParaRPr lang="he-IL"/>
          </a:p>
        </p:txBody>
      </p:sp>
    </p:spTree>
    <p:extLst>
      <p:ext uri="{BB962C8B-B14F-4D97-AF65-F5344CB8AC3E}">
        <p14:creationId xmlns:p14="http://schemas.microsoft.com/office/powerpoint/2010/main" val="3990299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4FBC16F6-3E41-4926-B3D5-4756F8BF8911}" type="datetimeFigureOut">
              <a:rPr lang="he-IL" smtClean="0"/>
              <a:t>כ"ב/חשון/תשפ"ג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A38733D-052A-4F47-A25C-3742DBDCADFE}" type="slidenum">
              <a:rPr lang="he-IL" smtClean="0"/>
              <a:t>‹#›</a:t>
            </a:fld>
            <a:endParaRPr lang="he-IL"/>
          </a:p>
        </p:txBody>
      </p:sp>
    </p:spTree>
    <p:extLst>
      <p:ext uri="{BB962C8B-B14F-4D97-AF65-F5344CB8AC3E}">
        <p14:creationId xmlns:p14="http://schemas.microsoft.com/office/powerpoint/2010/main" val="1177237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4FBC16F6-3E41-4926-B3D5-4756F8BF8911}" type="datetimeFigureOut">
              <a:rPr lang="he-IL" smtClean="0"/>
              <a:t>כ"ב/חשון/תשפ"ג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A38733D-052A-4F47-A25C-3742DBDCADFE}" type="slidenum">
              <a:rPr lang="he-IL" smtClean="0"/>
              <a:t>‹#›</a:t>
            </a:fld>
            <a:endParaRPr lang="he-IL"/>
          </a:p>
        </p:txBody>
      </p:sp>
    </p:spTree>
    <p:extLst>
      <p:ext uri="{BB962C8B-B14F-4D97-AF65-F5344CB8AC3E}">
        <p14:creationId xmlns:p14="http://schemas.microsoft.com/office/powerpoint/2010/main" val="1904942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4FBC16F6-3E41-4926-B3D5-4756F8BF8911}" type="datetimeFigureOut">
              <a:rPr lang="he-IL" smtClean="0"/>
              <a:t>כ"ב/חשון/תשפ"ג</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A38733D-052A-4F47-A25C-3742DBDCADFE}" type="slidenum">
              <a:rPr lang="he-IL" smtClean="0"/>
              <a:t>‹#›</a:t>
            </a:fld>
            <a:endParaRPr lang="he-IL"/>
          </a:p>
        </p:txBody>
      </p:sp>
    </p:spTree>
    <p:extLst>
      <p:ext uri="{BB962C8B-B14F-4D97-AF65-F5344CB8AC3E}">
        <p14:creationId xmlns:p14="http://schemas.microsoft.com/office/powerpoint/2010/main" val="2722683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4FBC16F6-3E41-4926-B3D5-4756F8BF8911}" type="datetimeFigureOut">
              <a:rPr lang="he-IL" smtClean="0"/>
              <a:t>כ"ב/חשון/תשפ"ג</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8A38733D-052A-4F47-A25C-3742DBDCADFE}" type="slidenum">
              <a:rPr lang="he-IL" smtClean="0"/>
              <a:t>‹#›</a:t>
            </a:fld>
            <a:endParaRPr lang="he-IL"/>
          </a:p>
        </p:txBody>
      </p:sp>
    </p:spTree>
    <p:extLst>
      <p:ext uri="{BB962C8B-B14F-4D97-AF65-F5344CB8AC3E}">
        <p14:creationId xmlns:p14="http://schemas.microsoft.com/office/powerpoint/2010/main" val="3055338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4FBC16F6-3E41-4926-B3D5-4756F8BF8911}" type="datetimeFigureOut">
              <a:rPr lang="he-IL" smtClean="0"/>
              <a:t>כ"ב/חשון/תשפ"ג</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8A38733D-052A-4F47-A25C-3742DBDCADFE}" type="slidenum">
              <a:rPr lang="he-IL" smtClean="0"/>
              <a:t>‹#›</a:t>
            </a:fld>
            <a:endParaRPr lang="he-IL"/>
          </a:p>
        </p:txBody>
      </p:sp>
    </p:spTree>
    <p:extLst>
      <p:ext uri="{BB962C8B-B14F-4D97-AF65-F5344CB8AC3E}">
        <p14:creationId xmlns:p14="http://schemas.microsoft.com/office/powerpoint/2010/main" val="3960971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4FBC16F6-3E41-4926-B3D5-4756F8BF8911}" type="datetimeFigureOut">
              <a:rPr lang="he-IL" smtClean="0"/>
              <a:t>כ"ב/חשון/תשפ"ג</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8A38733D-052A-4F47-A25C-3742DBDCADFE}" type="slidenum">
              <a:rPr lang="he-IL" smtClean="0"/>
              <a:t>‹#›</a:t>
            </a:fld>
            <a:endParaRPr lang="he-IL"/>
          </a:p>
        </p:txBody>
      </p:sp>
    </p:spTree>
    <p:extLst>
      <p:ext uri="{BB962C8B-B14F-4D97-AF65-F5344CB8AC3E}">
        <p14:creationId xmlns:p14="http://schemas.microsoft.com/office/powerpoint/2010/main" val="2430406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4FBC16F6-3E41-4926-B3D5-4756F8BF8911}" type="datetimeFigureOut">
              <a:rPr lang="he-IL" smtClean="0"/>
              <a:t>כ"ב/חשון/תשפ"ג</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A38733D-052A-4F47-A25C-3742DBDCADFE}" type="slidenum">
              <a:rPr lang="he-IL" smtClean="0"/>
              <a:t>‹#›</a:t>
            </a:fld>
            <a:endParaRPr lang="he-IL"/>
          </a:p>
        </p:txBody>
      </p:sp>
    </p:spTree>
    <p:extLst>
      <p:ext uri="{BB962C8B-B14F-4D97-AF65-F5344CB8AC3E}">
        <p14:creationId xmlns:p14="http://schemas.microsoft.com/office/powerpoint/2010/main" val="2784714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4FBC16F6-3E41-4926-B3D5-4756F8BF8911}" type="datetimeFigureOut">
              <a:rPr lang="he-IL" smtClean="0"/>
              <a:t>כ"ב/חשון/תשפ"ג</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8A38733D-052A-4F47-A25C-3742DBDCADFE}" type="slidenum">
              <a:rPr lang="he-IL" smtClean="0"/>
              <a:t>‹#›</a:t>
            </a:fld>
            <a:endParaRPr lang="he-IL"/>
          </a:p>
        </p:txBody>
      </p:sp>
    </p:spTree>
    <p:extLst>
      <p:ext uri="{BB962C8B-B14F-4D97-AF65-F5344CB8AC3E}">
        <p14:creationId xmlns:p14="http://schemas.microsoft.com/office/powerpoint/2010/main" val="743900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4FBC16F6-3E41-4926-B3D5-4756F8BF8911}" type="datetimeFigureOut">
              <a:rPr lang="he-IL" smtClean="0"/>
              <a:t>כ"ב/חשון/תשפ"ג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A38733D-052A-4F47-A25C-3742DBDCADFE}" type="slidenum">
              <a:rPr lang="he-IL" smtClean="0"/>
              <a:t>‹#›</a:t>
            </a:fld>
            <a:endParaRPr lang="he-IL"/>
          </a:p>
        </p:txBody>
      </p:sp>
    </p:spTree>
    <p:extLst>
      <p:ext uri="{BB962C8B-B14F-4D97-AF65-F5344CB8AC3E}">
        <p14:creationId xmlns:p14="http://schemas.microsoft.com/office/powerpoint/2010/main" val="1338498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4FBC16F6-3E41-4926-B3D5-4756F8BF8911}" type="datetimeFigureOut">
              <a:rPr lang="he-IL" smtClean="0"/>
              <a:t>כ"ב/חשון/תשפ"ג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8A38733D-052A-4F47-A25C-3742DBDCADFE}" type="slidenum">
              <a:rPr lang="he-IL" smtClean="0"/>
              <a:t>‹#›</a:t>
            </a:fld>
            <a:endParaRPr lang="he-IL"/>
          </a:p>
        </p:txBody>
      </p:sp>
    </p:spTree>
    <p:extLst>
      <p:ext uri="{BB962C8B-B14F-4D97-AF65-F5344CB8AC3E}">
        <p14:creationId xmlns:p14="http://schemas.microsoft.com/office/powerpoint/2010/main" val="2960364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FBC16F6-3E41-4926-B3D5-4756F8BF8911}" type="datetimeFigureOut">
              <a:rPr lang="he-IL" smtClean="0"/>
              <a:t>כ"ב/חשון/תשפ"ג</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A38733D-052A-4F47-A25C-3742DBDCADFE}" type="slidenum">
              <a:rPr lang="he-IL" smtClean="0"/>
              <a:t>‹#›</a:t>
            </a:fld>
            <a:endParaRPr lang="he-IL"/>
          </a:p>
        </p:txBody>
      </p:sp>
    </p:spTree>
    <p:extLst>
      <p:ext uri="{BB962C8B-B14F-4D97-AF65-F5344CB8AC3E}">
        <p14:creationId xmlns:p14="http://schemas.microsoft.com/office/powerpoint/2010/main" val="44734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e.wikisource.org/wiki/%D7%A7%D7%98%D7%92%D7%95%D7%A8%D7%99%D7%94:%D7%A9%D7%9E%D7%95%D7%90%D7%9C_%D7%91_%D7%94_%D7%92"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he.wikisource.org/wiki/%D7%A7%D7%98%D7%92%D7%95%D7%A8%D7%99%D7%94:%D7%A9%D7%9E%D7%95%D7%90%D7%9C_%D7%91_%D7%94_%D7%94" TargetMode="External"/><Relationship Id="rId4" Type="http://schemas.openxmlformats.org/officeDocument/2006/relationships/hyperlink" Target="https://he.wikisource.org/wiki/%D7%A7%D7%98%D7%92%D7%95%D7%A8%D7%99%D7%94:%D7%A9%D7%9E%D7%95%D7%90%D7%9C_%D7%91_%D7%94_%D7%93"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e.wikisource.org/wiki/%D7%A7%D7%98%D7%92%D7%95%D7%A8%D7%99%D7%94:%D7%A9%D7%9E%D7%95%D7%90%D7%9C_%D7%91_%D7%94_%D7%95" TargetMode="Externa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he.wikisource.org/wiki/%D7%A7%D7%98%D7%92%D7%95%D7%A8%D7%99%D7%94:%D7%A9%D7%9E%D7%95%D7%90%D7%9C_%D7%91_%D7%94_%D7%96"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he.wikisource.org/wiki/%D7%A7%D7%98%D7%92%D7%95%D7%A8%D7%99%D7%94:%D7%A9%D7%9E%D7%95%D7%90%D7%9C_%D7%91_%D7%94_%D7%99%D7%92" TargetMode="External"/><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hyperlink" Target="https://he.wikisource.org/wiki/%D7%A7%D7%98%D7%92%D7%95%D7%A8%D7%99%D7%94:%D7%A9%D7%9E%D7%95%D7%90%D7%9C_%D7%91_%D7%94_%D7%98%D7%96" TargetMode="External"/><Relationship Id="rId5" Type="http://schemas.openxmlformats.org/officeDocument/2006/relationships/hyperlink" Target="https://he.wikisource.org/wiki/%D7%A7%D7%98%D7%92%D7%95%D7%A8%D7%99%D7%94:%D7%A9%D7%9E%D7%95%D7%90%D7%9C_%D7%91_%D7%94_%D7%98%D7%95" TargetMode="External"/><Relationship Id="rId4" Type="http://schemas.openxmlformats.org/officeDocument/2006/relationships/hyperlink" Target="https://he.wikisource.org/wiki/%D7%A7%D7%98%D7%92%D7%95%D7%A8%D7%99%D7%94:%D7%A9%D7%9E%D7%95%D7%90%D7%9C_%D7%91_%D7%94_%D7%99%D7%93"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extBox 3"/>
          <p:cNvSpPr txBox="1"/>
          <p:nvPr/>
        </p:nvSpPr>
        <p:spPr>
          <a:xfrm>
            <a:off x="2910625" y="5138670"/>
            <a:ext cx="6078829" cy="923330"/>
          </a:xfrm>
          <a:prstGeom prst="rect">
            <a:avLst/>
          </a:prstGeom>
          <a:noFill/>
        </p:spPr>
        <p:txBody>
          <a:bodyPr wrap="square" rtlCol="1">
            <a:spAutoFit/>
          </a:bodyPr>
          <a:lstStyle/>
          <a:p>
            <a:r>
              <a:rPr lang="he-IL" sz="5400" dirty="0" smtClean="0">
                <a:latin typeface="David" panose="020E0502060401010101" pitchFamily="34" charset="-79"/>
                <a:cs typeface="David" panose="020E0502060401010101" pitchFamily="34" charset="-79"/>
              </a:rPr>
              <a:t> </a:t>
            </a:r>
            <a:r>
              <a:rPr lang="he-IL" sz="5400" b="1" dirty="0" smtClean="0">
                <a:solidFill>
                  <a:srgbClr val="FF0000"/>
                </a:solidFill>
                <a:latin typeface="David" panose="020E0502060401010101" pitchFamily="34" charset="-79"/>
                <a:cs typeface="David" panose="020E0502060401010101" pitchFamily="34" charset="-79"/>
              </a:rPr>
              <a:t>פרק ה': המלכת דוד</a:t>
            </a:r>
            <a:endParaRPr lang="he-IL" sz="5400" b="1" dirty="0">
              <a:solidFill>
                <a:srgbClr val="FF0000"/>
              </a:solidFill>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3"/>
          <a:stretch>
            <a:fillRect/>
          </a:stretch>
        </p:blipFill>
        <p:spPr>
          <a:xfrm>
            <a:off x="180304" y="92281"/>
            <a:ext cx="3875468" cy="2635888"/>
          </a:xfrm>
          <a:prstGeom prst="rect">
            <a:avLst/>
          </a:prstGeom>
        </p:spPr>
      </p:pic>
      <p:pic>
        <p:nvPicPr>
          <p:cNvPr id="6" name="תמונה 5"/>
          <p:cNvPicPr>
            <a:picLocks noChangeAspect="1"/>
          </p:cNvPicPr>
          <p:nvPr/>
        </p:nvPicPr>
        <p:blipFill>
          <a:blip r:embed="rId4"/>
          <a:stretch>
            <a:fillRect/>
          </a:stretch>
        </p:blipFill>
        <p:spPr>
          <a:xfrm>
            <a:off x="7727683" y="92281"/>
            <a:ext cx="4273825" cy="2393342"/>
          </a:xfrm>
          <a:prstGeom prst="rect">
            <a:avLst/>
          </a:prstGeom>
        </p:spPr>
      </p:pic>
      <p:pic>
        <p:nvPicPr>
          <p:cNvPr id="7" name="תמונה 6"/>
          <p:cNvPicPr>
            <a:picLocks noChangeAspect="1"/>
          </p:cNvPicPr>
          <p:nvPr/>
        </p:nvPicPr>
        <p:blipFill>
          <a:blip r:embed="rId5"/>
          <a:stretch>
            <a:fillRect/>
          </a:stretch>
        </p:blipFill>
        <p:spPr>
          <a:xfrm>
            <a:off x="9117837" y="4816698"/>
            <a:ext cx="2883671" cy="1918952"/>
          </a:xfrm>
          <a:prstGeom prst="rect">
            <a:avLst/>
          </a:prstGeom>
        </p:spPr>
      </p:pic>
    </p:spTree>
    <p:extLst>
      <p:ext uri="{BB962C8B-B14F-4D97-AF65-F5344CB8AC3E}">
        <p14:creationId xmlns:p14="http://schemas.microsoft.com/office/powerpoint/2010/main" val="99804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מלבן 4"/>
          <p:cNvSpPr/>
          <p:nvPr/>
        </p:nvSpPr>
        <p:spPr>
          <a:xfrm>
            <a:off x="5924282" y="240182"/>
            <a:ext cx="6078828" cy="3539430"/>
          </a:xfrm>
          <a:prstGeom prst="rect">
            <a:avLst/>
          </a:prstGeom>
          <a:solidFill>
            <a:schemeClr val="accent4">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וַיָּבֹאוּ כָּל שִׁבְטֵי יִשְׂרָאֵל אֶל דָּוִד </a:t>
            </a:r>
            <a:r>
              <a:rPr lang="he-IL" sz="3200" dirty="0" err="1" smtClean="0">
                <a:latin typeface="David" panose="020E0502060401010101" pitchFamily="34" charset="-79"/>
                <a:cs typeface="David" panose="020E0502060401010101" pitchFamily="34" charset="-79"/>
              </a:rPr>
              <a:t>חֶבְרוֹנָה</a:t>
            </a:r>
            <a:r>
              <a:rPr lang="he-IL" sz="3200" dirty="0" smtClean="0">
                <a:latin typeface="David" panose="020E0502060401010101" pitchFamily="34" charset="-79"/>
                <a:cs typeface="David" panose="020E0502060401010101" pitchFamily="34" charset="-79"/>
              </a:rPr>
              <a:t> וַיֹּאמְרוּ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הִנְנוּ עַצְמְךָ וּבְשָׂרְךָ אֲנָחְנוּ. </a:t>
            </a:r>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גַּם אֶתְמוֹל גַּם שִׁלְשׁוֹם בִּהְיוֹת שָׁאוּל מֶלֶךְ עָלֵינוּ אַתָּה הייתה הָיִיתָ הַמּוֹצִיא וְהַמֵּבִיא] אֶת יִשְׂרָאֵל וַיֹּאמֶר יְהוָה לְךָ אַתָּה תִרְעֶה אֶת עַמִּי אֶת יִשְׂרָאֵל וְאַתָּה תִּהְיֶה לְנָגִיד עַל יִשְׂרָאֵל.</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283335" y="412124"/>
            <a:ext cx="5370490" cy="6093976"/>
          </a:xfrm>
          <a:prstGeom prst="rect">
            <a:avLst/>
          </a:prstGeom>
          <a:solidFill>
            <a:schemeClr val="accent5">
              <a:lumMod val="40000"/>
              <a:lumOff val="60000"/>
            </a:schemeClr>
          </a:solidFill>
          <a:ln w="38100">
            <a:solidFill>
              <a:schemeClr val="tx1"/>
            </a:solidFill>
          </a:ln>
        </p:spPr>
        <p:txBody>
          <a:bodyPr wrap="square" rtlCol="1">
            <a:spAutoFit/>
          </a:bodyPr>
          <a:lstStyle/>
          <a:p>
            <a:r>
              <a:rPr lang="he-IL" sz="2600" b="1" u="sng" dirty="0" smtClean="0">
                <a:latin typeface="David" panose="020E0502060401010101" pitchFamily="34" charset="-79"/>
                <a:cs typeface="David" panose="020E0502060401010101" pitchFamily="34" charset="-79"/>
              </a:rPr>
              <a:t>א</a:t>
            </a:r>
            <a:r>
              <a:rPr lang="he-IL" sz="2600" dirty="0" smtClean="0">
                <a:latin typeface="David" panose="020E0502060401010101" pitchFamily="34" charset="-79"/>
                <a:cs typeface="David" panose="020E0502060401010101" pitchFamily="34" charset="-79"/>
              </a:rPr>
              <a:t>. לאחר שנהרג איש בושת ולא נותר מזרע שאול אף יורש ראוי למלוכה באו כל שבטי ישראל אל דוד לחברון, אמרו בני ישראל לדוד הנה אנחנו כל השבטים קרוביך אנו , שהרי כולנו בני איש אחד אנחנו. </a:t>
            </a:r>
          </a:p>
          <a:p>
            <a:endParaRPr lang="he-IL" sz="2600" dirty="0" smtClean="0">
              <a:latin typeface="David" panose="020E0502060401010101" pitchFamily="34" charset="-79"/>
              <a:cs typeface="David" panose="020E0502060401010101" pitchFamily="34" charset="-79"/>
            </a:endParaRPr>
          </a:p>
          <a:p>
            <a:r>
              <a:rPr lang="he-IL" sz="2600" b="1" u="sng" dirty="0" smtClean="0">
                <a:latin typeface="David" panose="020E0502060401010101" pitchFamily="34" charset="-79"/>
                <a:cs typeface="David" panose="020E0502060401010101" pitchFamily="34" charset="-79"/>
              </a:rPr>
              <a:t>ב</a:t>
            </a:r>
            <a:r>
              <a:rPr lang="he-IL" sz="2600" dirty="0" smtClean="0">
                <a:latin typeface="David" panose="020E0502060401010101" pitchFamily="34" charset="-79"/>
                <a:cs typeface="David" panose="020E0502060401010101" pitchFamily="34" charset="-79"/>
              </a:rPr>
              <a:t>. ואל תגדיל בעיניך אהבת שבט יהודה עקב שמלכת עליהם תחילה, </a:t>
            </a:r>
            <a:r>
              <a:rPr lang="he-IL" sz="2600" b="1" dirty="0" smtClean="0">
                <a:latin typeface="David" panose="020E0502060401010101" pitchFamily="34" charset="-79"/>
                <a:cs typeface="David" panose="020E0502060401010101" pitchFamily="34" charset="-79"/>
              </a:rPr>
              <a:t>שהרי כבר מימים עברו </a:t>
            </a:r>
            <a:r>
              <a:rPr lang="he-IL" sz="2600" dirty="0" smtClean="0">
                <a:latin typeface="David" panose="020E0502060401010101" pitchFamily="34" charset="-79"/>
                <a:cs typeface="David" panose="020E0502060401010101" pitchFamily="34" charset="-79"/>
              </a:rPr>
              <a:t>עוד ששאול היה מלך עלינו אתה היית היוצא והבא בראש בני ישראל, ואם כן קדמה מלכותך עלינו ממלכותך על שבט יהודה. ועוד סיבה- הרי ה' אמר עליך שאתה תנהיג את עמי את ישראל ואתה תהיה למלך על כל עם ישראל, ולכן עליך להנהיג את כולנו בשווה.</a:t>
            </a:r>
            <a:endParaRPr lang="he-IL" sz="2600" dirty="0">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3"/>
          <a:stretch>
            <a:fillRect/>
          </a:stretch>
        </p:blipFill>
        <p:spPr>
          <a:xfrm>
            <a:off x="6122897" y="3459112"/>
            <a:ext cx="2145339" cy="3254166"/>
          </a:xfrm>
          <a:prstGeom prst="rect">
            <a:avLst/>
          </a:prstGeom>
        </p:spPr>
      </p:pic>
    </p:spTree>
    <p:extLst>
      <p:ext uri="{BB962C8B-B14F-4D97-AF65-F5344CB8AC3E}">
        <p14:creationId xmlns:p14="http://schemas.microsoft.com/office/powerpoint/2010/main" val="4093959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97403" y="313650"/>
            <a:ext cx="5370490" cy="6617196"/>
          </a:xfrm>
          <a:prstGeom prst="rect">
            <a:avLst/>
          </a:prstGeom>
          <a:solidFill>
            <a:schemeClr val="accent3">
              <a:lumMod val="60000"/>
              <a:lumOff val="4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ג</a:t>
            </a:r>
            <a:r>
              <a:rPr lang="he-IL" sz="2800" dirty="0" smtClean="0">
                <a:latin typeface="David" panose="020E0502060401010101" pitchFamily="34" charset="-79"/>
                <a:cs typeface="David" panose="020E0502060401010101" pitchFamily="34" charset="-79"/>
              </a:rPr>
              <a:t>. לאחר שקיבלו עליהם כל שבטי ישראל את מלכות דוד באו כל נכבדי ישראל (הסנהדרין) אל המלך דוד לחברון וכרת איתם המלך דוד ברית (להיות להם לאוהב כשם שאהב את שבט יהודה) אצל הבמה ששם ויצקו שמן והכתירו את דוד למלך על כל ישראל. </a:t>
            </a:r>
          </a:p>
          <a:p>
            <a:r>
              <a:rPr lang="he-IL" sz="2800" b="1" u="sng" dirty="0" smtClean="0">
                <a:latin typeface="David" panose="020E0502060401010101" pitchFamily="34" charset="-79"/>
                <a:cs typeface="David" panose="020E0502060401010101" pitchFamily="34" charset="-79"/>
              </a:rPr>
              <a:t>ד</a:t>
            </a:r>
            <a:r>
              <a:rPr lang="he-IL" sz="2800" dirty="0" smtClean="0">
                <a:latin typeface="David" panose="020E0502060401010101" pitchFamily="34" charset="-79"/>
                <a:cs typeface="David" panose="020E0502060401010101" pitchFamily="34" charset="-79"/>
              </a:rPr>
              <a:t>. דוד הגיע לעיר חברון בגיל 30 ומלך במשך 40 שנה (</a:t>
            </a:r>
            <a:r>
              <a:rPr lang="he-IL" sz="2000" dirty="0" smtClean="0">
                <a:latin typeface="David" panose="020E0502060401010101" pitchFamily="34" charset="-79"/>
                <a:cs typeface="David" panose="020E0502060401010101" pitchFamily="34" charset="-79"/>
              </a:rPr>
              <a:t>נפטר בגיל 70 מספר השנים שקיבל במתנה מאדם הראשון שחי 930 שנה ולא 1000 שנה) .</a:t>
            </a:r>
          </a:p>
          <a:p>
            <a:r>
              <a:rPr lang="he-IL" sz="2000" dirty="0" smtClean="0">
                <a:latin typeface="David" panose="020E0502060401010101" pitchFamily="34" charset="-79"/>
                <a:cs typeface="David" panose="020E0502060401010101" pitchFamily="34" charset="-79"/>
              </a:rPr>
              <a:t>רמז דוד יצא משבט יהודה – "יהודה = 30 וכן המלכות נקנית בשלושים מעלות, לכן מזכיר שמלך מגיל 30)  </a:t>
            </a:r>
          </a:p>
          <a:p>
            <a:r>
              <a:rPr lang="he-IL" sz="2800" b="1" u="sng" dirty="0">
                <a:latin typeface="David" panose="020E0502060401010101" pitchFamily="34" charset="-79"/>
                <a:cs typeface="David" panose="020E0502060401010101" pitchFamily="34" charset="-79"/>
              </a:rPr>
              <a:t>ה. </a:t>
            </a:r>
            <a:r>
              <a:rPr lang="he-IL" sz="2800" dirty="0">
                <a:latin typeface="David" panose="020E0502060401010101" pitchFamily="34" charset="-79"/>
                <a:cs typeface="David" panose="020E0502060401010101" pitchFamily="34" charset="-79"/>
              </a:rPr>
              <a:t>וכך סדר שנות מלכותו: בחברון מלך על שבט יהודה במשך 7 שנים ושישה חודשים, ובירושלים מלך 33 שנים על כל ישראל ויהודה.</a:t>
            </a:r>
          </a:p>
        </p:txBody>
      </p:sp>
      <p:sp>
        <p:nvSpPr>
          <p:cNvPr id="3" name="מלבן 2"/>
          <p:cNvSpPr/>
          <p:nvPr/>
        </p:nvSpPr>
        <p:spPr>
          <a:xfrm>
            <a:off x="6077244" y="201109"/>
            <a:ext cx="5936566" cy="4524315"/>
          </a:xfrm>
          <a:prstGeom prst="rect">
            <a:avLst/>
          </a:prstGeom>
          <a:solidFill>
            <a:schemeClr val="accent6">
              <a:lumMod val="60000"/>
              <a:lumOff val="40000"/>
            </a:schemeClr>
          </a:solidFill>
        </p:spPr>
        <p:txBody>
          <a:bodyPr wrap="square">
            <a:spAutoFit/>
          </a:bodyPr>
          <a:lstStyle/>
          <a:p>
            <a:r>
              <a:rPr lang="he-IL" sz="3200" b="0" i="0" dirty="0" smtClean="0">
                <a:solidFill>
                  <a:srgbClr val="202122"/>
                </a:solidFill>
                <a:effectLst/>
                <a:latin typeface="David" panose="020E0502060401010101" pitchFamily="34" charset="-79"/>
                <a:cs typeface="David" panose="020E0502060401010101" pitchFamily="34" charset="-79"/>
              </a:rPr>
              <a:t> </a:t>
            </a:r>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3" tooltip="קטגוריה:שמואל ב ה ג"/>
              </a:rPr>
              <a:t>ג</a:t>
            </a:r>
            <a:r>
              <a:rPr lang="he-IL" sz="3200" b="0" i="0" dirty="0" smtClean="0">
                <a:solidFill>
                  <a:srgbClr val="202122"/>
                </a:solidFill>
                <a:effectLst/>
                <a:latin typeface="David" panose="020E0502060401010101" pitchFamily="34" charset="-79"/>
                <a:cs typeface="David" panose="020E0502060401010101" pitchFamily="34" charset="-79"/>
              </a:rPr>
              <a:t> וַיָּבֹאוּ כָּל זִקְנֵי יִשְׂרָאֵל אֶל הַמֶּלֶךְ </a:t>
            </a:r>
            <a:r>
              <a:rPr lang="he-IL" sz="3200" b="0" i="0" dirty="0" err="1" smtClean="0">
                <a:solidFill>
                  <a:srgbClr val="202122"/>
                </a:solidFill>
                <a:effectLst/>
                <a:latin typeface="David" panose="020E0502060401010101" pitchFamily="34" charset="-79"/>
                <a:cs typeface="David" panose="020E0502060401010101" pitchFamily="34" charset="-79"/>
              </a:rPr>
              <a:t>חֶבְרוֹנָה</a:t>
            </a:r>
            <a:r>
              <a:rPr lang="he-IL" sz="3200" b="0" i="0" dirty="0" smtClean="0">
                <a:solidFill>
                  <a:srgbClr val="202122"/>
                </a:solidFill>
                <a:effectLst/>
                <a:latin typeface="David" panose="020E0502060401010101" pitchFamily="34" charset="-79"/>
                <a:cs typeface="David" panose="020E0502060401010101" pitchFamily="34" charset="-79"/>
              </a:rPr>
              <a:t> </a:t>
            </a:r>
            <a:r>
              <a:rPr lang="he-IL" sz="3200" b="0" i="0" dirty="0" err="1" smtClean="0">
                <a:solidFill>
                  <a:srgbClr val="202122"/>
                </a:solidFill>
                <a:effectLst/>
                <a:latin typeface="David" panose="020E0502060401010101" pitchFamily="34" charset="-79"/>
                <a:cs typeface="David" panose="020E0502060401010101" pitchFamily="34" charset="-79"/>
              </a:rPr>
              <a:t>וַיִּכְרֹת</a:t>
            </a:r>
            <a:r>
              <a:rPr lang="he-IL" sz="3200" b="0" i="0" dirty="0" smtClean="0">
                <a:solidFill>
                  <a:srgbClr val="202122"/>
                </a:solidFill>
                <a:effectLst/>
                <a:latin typeface="David" panose="020E0502060401010101" pitchFamily="34" charset="-79"/>
                <a:cs typeface="David" panose="020E0502060401010101" pitchFamily="34" charset="-79"/>
              </a:rPr>
              <a:t> לָהֶם הַמֶּלֶךְ דָּוִד בְּרִית בְּחֶבְרוֹן לִפְנֵי יְהוָה וַיִּמְשְׁחוּ אֶת דָּוִד לְמֶלֶךְ עַל יִשְׂרָאֵל.</a:t>
            </a:r>
            <a:r>
              <a:rPr lang="he-IL" sz="3200" dirty="0" smtClean="0">
                <a:latin typeface="David" panose="020E0502060401010101" pitchFamily="34" charset="-79"/>
                <a:cs typeface="David" panose="020E0502060401010101" pitchFamily="34" charset="-79"/>
              </a:rPr>
              <a:t/>
            </a:r>
            <a:br>
              <a:rPr lang="he-IL" sz="3200" dirty="0" smtClean="0">
                <a:latin typeface="David" panose="020E0502060401010101" pitchFamily="34" charset="-79"/>
                <a:cs typeface="David" panose="020E0502060401010101" pitchFamily="34" charset="-79"/>
              </a:rPr>
            </a:br>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4" tooltip="קטגוריה:שמואל ב ה ד"/>
              </a:rPr>
              <a:t>ד</a:t>
            </a:r>
            <a:r>
              <a:rPr lang="he-IL" sz="3200" b="0" i="0" dirty="0" smtClean="0">
                <a:solidFill>
                  <a:srgbClr val="202122"/>
                </a:solidFill>
                <a:effectLst/>
                <a:latin typeface="David" panose="020E0502060401010101" pitchFamily="34" charset="-79"/>
                <a:cs typeface="David" panose="020E0502060401010101" pitchFamily="34" charset="-79"/>
              </a:rPr>
              <a:t> בֶּן שְׁלֹשִׁים שָׁנָה דָּוִד בְּמָלְכוֹ אַרְבָּעִים שָׁנָה מָלָךְ. </a:t>
            </a:r>
          </a:p>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5" tooltip="קטגוריה:שמואל ב ה ה"/>
              </a:rPr>
              <a:t>ה</a:t>
            </a:r>
            <a:r>
              <a:rPr lang="he-IL" sz="3200" b="0" i="0" dirty="0" smtClean="0">
                <a:solidFill>
                  <a:srgbClr val="202122"/>
                </a:solidFill>
                <a:effectLst/>
                <a:latin typeface="David" panose="020E0502060401010101" pitchFamily="34" charset="-79"/>
                <a:cs typeface="David" panose="020E0502060401010101" pitchFamily="34" charset="-79"/>
              </a:rPr>
              <a:t> בְּחֶבְרוֹן מָלַךְ עַל יְהוּדָה שֶׁבַע שָׁנִים וְשִׁשָּׁה חֳדָשִׁים </a:t>
            </a:r>
            <a:r>
              <a:rPr lang="he-IL" sz="3200" b="0" i="0" dirty="0" err="1" smtClean="0">
                <a:solidFill>
                  <a:srgbClr val="202122"/>
                </a:solidFill>
                <a:effectLst/>
                <a:latin typeface="David" panose="020E0502060401010101" pitchFamily="34" charset="-79"/>
                <a:cs typeface="David" panose="020E0502060401010101" pitchFamily="34" charset="-79"/>
              </a:rPr>
              <a:t>וּבִירוּשָׁלַ‍ִם</a:t>
            </a:r>
            <a:r>
              <a:rPr lang="he-IL" sz="3200" b="0" i="0" dirty="0" smtClean="0">
                <a:solidFill>
                  <a:srgbClr val="202122"/>
                </a:solidFill>
                <a:effectLst/>
                <a:latin typeface="David" panose="020E0502060401010101" pitchFamily="34" charset="-79"/>
                <a:cs typeface="David" panose="020E0502060401010101" pitchFamily="34" charset="-79"/>
              </a:rPr>
              <a:t> מָלַךְ שְׁלֹשִׁים וְשָׁלֹשׁ שָׁנָה עַל כָּל יִשְׂרָאֵל וִיהוּדָה.</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6"/>
          <a:stretch>
            <a:fillRect/>
          </a:stretch>
        </p:blipFill>
        <p:spPr>
          <a:xfrm>
            <a:off x="6077244" y="4830681"/>
            <a:ext cx="3399441" cy="1905498"/>
          </a:xfrm>
          <a:prstGeom prst="rect">
            <a:avLst/>
          </a:prstGeom>
        </p:spPr>
      </p:pic>
    </p:spTree>
    <p:extLst>
      <p:ext uri="{BB962C8B-B14F-4D97-AF65-F5344CB8AC3E}">
        <p14:creationId xmlns:p14="http://schemas.microsoft.com/office/powerpoint/2010/main" val="8917155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מלבן 2"/>
          <p:cNvSpPr/>
          <p:nvPr/>
        </p:nvSpPr>
        <p:spPr>
          <a:xfrm>
            <a:off x="3559126" y="196031"/>
            <a:ext cx="5303520" cy="750975"/>
          </a:xfrm>
          <a:prstGeom prst="rect">
            <a:avLst/>
          </a:prstGeom>
        </p:spPr>
        <p:txBody>
          <a:bodyPr wrap="square">
            <a:spAutoFit/>
          </a:bodyPr>
          <a:lstStyle/>
          <a:p>
            <a:pPr>
              <a:lnSpc>
                <a:spcPct val="107000"/>
              </a:lnSpc>
              <a:spcAft>
                <a:spcPts val="800"/>
              </a:spcAft>
            </a:pPr>
            <a:r>
              <a:rPr lang="he-IL" sz="4000" b="1" u="sng" dirty="0">
                <a:latin typeface="Calibri" panose="020F0502020204030204" pitchFamily="34" charset="0"/>
                <a:ea typeface="Calibri" panose="020F0502020204030204" pitchFamily="34" charset="0"/>
                <a:cs typeface="David" panose="020E0502060401010101" pitchFamily="34" charset="-79"/>
              </a:rPr>
              <a:t>השלמת כיבוש ירושלים:</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מלבן 3"/>
          <p:cNvSpPr/>
          <p:nvPr/>
        </p:nvSpPr>
        <p:spPr>
          <a:xfrm>
            <a:off x="337624" y="1104040"/>
            <a:ext cx="11746523" cy="4401205"/>
          </a:xfrm>
          <a:prstGeom prst="rect">
            <a:avLst/>
          </a:prstGeom>
          <a:solidFill>
            <a:schemeClr val="accent4">
              <a:lumMod val="40000"/>
              <a:lumOff val="60000"/>
            </a:schemeClr>
          </a:solidFill>
        </p:spPr>
        <p:txBody>
          <a:bodyPr wrap="square">
            <a:spAutoFit/>
          </a:bodyPr>
          <a:lstStyle/>
          <a:p>
            <a:r>
              <a:rPr lang="he-IL" sz="2800" dirty="0" smtClean="0">
                <a:latin typeface="David" panose="020E0502060401010101" pitchFamily="34" charset="-79"/>
                <a:cs typeface="David" panose="020E0502060401010101" pitchFamily="34" charset="-79"/>
              </a:rPr>
              <a:t>הקדמה: בזמן יהושע בן נון כבשו את העיר ירושלים, אבל לא את כולה, בתוכה הייתה שכונה באזור בית המקדש שהייתה שייכת למשפחת היבוסי.</a:t>
            </a:r>
            <a:r>
              <a:rPr lang="he-IL" sz="2800" b="1" dirty="0" smtClean="0">
                <a:latin typeface="David" panose="020E0502060401010101" pitchFamily="34" charset="-79"/>
                <a:cs typeface="David" panose="020E0502060401010101" pitchFamily="34" charset="-79"/>
              </a:rPr>
              <a:t> משפחת היבוסי- היו הפלישתים</a:t>
            </a:r>
            <a:r>
              <a:rPr lang="he-IL" sz="2800" dirty="0" smtClean="0">
                <a:latin typeface="David" panose="020E0502060401010101" pitchFamily="34" charset="-79"/>
                <a:cs typeface="David" panose="020E0502060401010101" pitchFamily="34" charset="-79"/>
              </a:rPr>
              <a:t>, מבני בניו של אבימלך מלך פלישתים. אברהם אבינו נשבע לאבימלך שכמו שהוא אפשר לו לגור בארץ פלישתים, כך אברהם יאפשר  לבניו של אבימלך וגם לנכדים ולנינים שלו להתגורר בארץ ישראל. בזמן השבועה נתן אברהם לאבימלך שבע כבשים שיהיו סימן לשבועה והם חיו הרבה שנים, </a:t>
            </a:r>
            <a:r>
              <a:rPr lang="he-IL" sz="2800" b="1" dirty="0" smtClean="0">
                <a:latin typeface="David" panose="020E0502060401010101" pitchFamily="34" charset="-79"/>
                <a:cs typeface="David" panose="020E0502060401010101" pitchFamily="34" charset="-79"/>
              </a:rPr>
              <a:t>לאחר שמתו משפחת היבוסי עשו צורות של כבשים ממתכת וכתבו עליהם את השבועה שנשבע אברהם. הם גם עשו שני פסלים, אחד בצורת אדם עיוור, ואחד בצורת אדם "פיסח" (נכה רגליים) וכנגד יצחק הפסל העיוור וכנגד יעקב הפסל הפיסח שיעקב היה צולע. הם העמידו את שני הפסלים על מגדל אחד בשכונה, וכתבו גם עליהם את השבועה, כדי שעם ישראל לא יכבשו אותם. </a:t>
            </a:r>
            <a:endParaRPr lang="he-IL" sz="28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8196208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156725" y="130770"/>
            <a:ext cx="5681367" cy="6494085"/>
          </a:xfrm>
          <a:prstGeom prst="rect">
            <a:avLst/>
          </a:prstGeom>
          <a:solidFill>
            <a:schemeClr val="accent3">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ו. </a:t>
            </a:r>
            <a:r>
              <a:rPr lang="he-IL" sz="3200" dirty="0" smtClean="0">
                <a:latin typeface="David" panose="020E0502060401010101" pitchFamily="34" charset="-79"/>
                <a:cs typeface="David" panose="020E0502060401010101" pitchFamily="34" charset="-79"/>
              </a:rPr>
              <a:t>הלך המלך דוד וצבאו אל העיר ירושלים, אל המחוז שבו ישבו היבוסי. ואמרו יושבי היבוסי לדוד- אין ביכולתך להיכנס לעירנו ולכובשה אלא אם תצליח לסלק את הצלמים שבידנו בדמות פיסח ועיוור השומרים על חומותיה, שהיא בצורה. וכוונתם שאין באפשרות דוד לחדור אל העיר. </a:t>
            </a:r>
          </a:p>
          <a:p>
            <a:r>
              <a:rPr lang="he-IL" sz="3200" b="1" u="sng" dirty="0" smtClean="0">
                <a:latin typeface="David" panose="020E0502060401010101" pitchFamily="34" charset="-79"/>
                <a:cs typeface="David" panose="020E0502060401010101" pitchFamily="34" charset="-79"/>
              </a:rPr>
              <a:t>ז. </a:t>
            </a:r>
            <a:r>
              <a:rPr lang="he-IL" sz="3200" dirty="0" smtClean="0">
                <a:latin typeface="David" panose="020E0502060401010101" pitchFamily="34" charset="-79"/>
                <a:cs typeface="David" panose="020E0502060401010101" pitchFamily="34" charset="-79"/>
              </a:rPr>
              <a:t>דוד עלה לירושלים ליד היבוסי היה מקום שנקרא "מצודת ציון דוד ניכנס ונילחם באנשים שם וכבש את המצודה והחליף לה את השם ל"עיר דוד"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428934" y="257380"/>
            <a:ext cx="5444197" cy="3539430"/>
          </a:xfrm>
          <a:prstGeom prst="rect">
            <a:avLst/>
          </a:prstGeom>
          <a:solidFill>
            <a:schemeClr val="accent2">
              <a:lumMod val="60000"/>
              <a:lumOff val="40000"/>
            </a:schemeClr>
          </a:solidFill>
        </p:spPr>
        <p:txBody>
          <a:bodyPr wrap="square">
            <a:spAutoFit/>
          </a:bodyPr>
          <a:lstStyle/>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3" tooltip="קטגוריה:שמואל ב ה ו"/>
              </a:rPr>
              <a:t>ו</a:t>
            </a:r>
            <a:r>
              <a:rPr lang="he-IL" sz="3200" b="0" i="0" dirty="0" smtClean="0">
                <a:solidFill>
                  <a:srgbClr val="202122"/>
                </a:solidFill>
                <a:effectLst/>
                <a:latin typeface="David" panose="020E0502060401010101" pitchFamily="34" charset="-79"/>
                <a:cs typeface="David" panose="020E0502060401010101" pitchFamily="34" charset="-79"/>
              </a:rPr>
              <a:t> וַיֵּלֶךְ הַמֶּלֶךְ וַאֲנָשָׁיו </a:t>
            </a:r>
            <a:r>
              <a:rPr lang="he-IL" sz="3200" b="0" i="0" dirty="0" err="1" smtClean="0">
                <a:solidFill>
                  <a:srgbClr val="202122"/>
                </a:solidFill>
                <a:effectLst/>
                <a:latin typeface="David" panose="020E0502060401010101" pitchFamily="34" charset="-79"/>
                <a:cs typeface="David" panose="020E0502060401010101" pitchFamily="34" charset="-79"/>
              </a:rPr>
              <a:t>יְרוּשָׁלַ‍ִם</a:t>
            </a:r>
            <a:r>
              <a:rPr lang="he-IL" sz="3200" b="0" i="0" dirty="0" smtClean="0">
                <a:solidFill>
                  <a:srgbClr val="202122"/>
                </a:solidFill>
                <a:effectLst/>
                <a:latin typeface="David" panose="020E0502060401010101" pitchFamily="34" charset="-79"/>
                <a:cs typeface="David" panose="020E0502060401010101" pitchFamily="34" charset="-79"/>
              </a:rPr>
              <a:t> אֶל </a:t>
            </a:r>
            <a:r>
              <a:rPr lang="he-IL" sz="3200" b="0" i="0" dirty="0" err="1" smtClean="0">
                <a:solidFill>
                  <a:srgbClr val="202122"/>
                </a:solidFill>
                <a:effectLst/>
                <a:latin typeface="David" panose="020E0502060401010101" pitchFamily="34" charset="-79"/>
                <a:cs typeface="David" panose="020E0502060401010101" pitchFamily="34" charset="-79"/>
              </a:rPr>
              <a:t>הַיְבֻסִי</a:t>
            </a:r>
            <a:r>
              <a:rPr lang="he-IL" sz="3200" b="0" i="0" dirty="0" smtClean="0">
                <a:solidFill>
                  <a:srgbClr val="202122"/>
                </a:solidFill>
                <a:effectLst/>
                <a:latin typeface="David" panose="020E0502060401010101" pitchFamily="34" charset="-79"/>
                <a:cs typeface="David" panose="020E0502060401010101" pitchFamily="34" charset="-79"/>
              </a:rPr>
              <a:t> יוֹשֵׁב הָאָרֶץ וַיֹּאמֶר לְדָוִד </a:t>
            </a:r>
            <a:r>
              <a:rPr lang="he-IL" sz="3200" b="0" i="0" dirty="0" err="1" smtClean="0">
                <a:solidFill>
                  <a:srgbClr val="202122"/>
                </a:solidFill>
                <a:effectLst/>
                <a:latin typeface="David" panose="020E0502060401010101" pitchFamily="34" charset="-79"/>
                <a:cs typeface="David" panose="020E0502060401010101" pitchFamily="34" charset="-79"/>
              </a:rPr>
              <a:t>לֵאמֹר</a:t>
            </a:r>
            <a:r>
              <a:rPr lang="he-IL" sz="3200" b="0" i="0" dirty="0" smtClean="0">
                <a:solidFill>
                  <a:srgbClr val="202122"/>
                </a:solidFill>
                <a:effectLst/>
                <a:latin typeface="David" panose="020E0502060401010101" pitchFamily="34" charset="-79"/>
                <a:cs typeface="David" panose="020E0502060401010101" pitchFamily="34" charset="-79"/>
              </a:rPr>
              <a:t> לֹא תָבוֹא הֵנָּה כִּי אִם </a:t>
            </a:r>
            <a:r>
              <a:rPr lang="he-IL" sz="3200" b="0" i="0" dirty="0" err="1" smtClean="0">
                <a:solidFill>
                  <a:srgbClr val="202122"/>
                </a:solidFill>
                <a:effectLst/>
                <a:latin typeface="David" panose="020E0502060401010101" pitchFamily="34" charset="-79"/>
                <a:cs typeface="David" panose="020E0502060401010101" pitchFamily="34" charset="-79"/>
              </a:rPr>
              <a:t>הֱסִירְך</a:t>
            </a:r>
            <a:r>
              <a:rPr lang="he-IL" sz="3200" b="0" i="0" dirty="0" smtClean="0">
                <a:solidFill>
                  <a:srgbClr val="202122"/>
                </a:solidFill>
                <a:effectLst/>
                <a:latin typeface="David" panose="020E0502060401010101" pitchFamily="34" charset="-79"/>
                <a:cs typeface="David" panose="020E0502060401010101" pitchFamily="34" charset="-79"/>
              </a:rPr>
              <a:t>ָ </a:t>
            </a:r>
            <a:r>
              <a:rPr lang="he-IL" sz="3200" b="0" i="0" dirty="0" err="1" smtClean="0">
                <a:solidFill>
                  <a:srgbClr val="202122"/>
                </a:solidFill>
                <a:effectLst/>
                <a:latin typeface="David" panose="020E0502060401010101" pitchFamily="34" charset="-79"/>
                <a:cs typeface="David" panose="020E0502060401010101" pitchFamily="34" charset="-79"/>
              </a:rPr>
              <a:t>הַעִוְרִים</a:t>
            </a:r>
            <a:r>
              <a:rPr lang="he-IL" sz="3200" b="0" i="0" dirty="0" smtClean="0">
                <a:solidFill>
                  <a:srgbClr val="202122"/>
                </a:solidFill>
                <a:effectLst/>
                <a:latin typeface="David" panose="020E0502060401010101" pitchFamily="34" charset="-79"/>
                <a:cs typeface="David" panose="020E0502060401010101" pitchFamily="34" charset="-79"/>
              </a:rPr>
              <a:t> וְהַפִּסְחִים </a:t>
            </a:r>
            <a:r>
              <a:rPr lang="he-IL" sz="3200" b="0" i="0" dirty="0" err="1" smtClean="0">
                <a:solidFill>
                  <a:srgbClr val="202122"/>
                </a:solidFill>
                <a:effectLst/>
                <a:latin typeface="David" panose="020E0502060401010101" pitchFamily="34" charset="-79"/>
                <a:cs typeface="David" panose="020E0502060401010101" pitchFamily="34" charset="-79"/>
              </a:rPr>
              <a:t>לֵאמֹר</a:t>
            </a:r>
            <a:r>
              <a:rPr lang="he-IL" sz="3200" b="0" i="0" dirty="0" smtClean="0">
                <a:solidFill>
                  <a:srgbClr val="202122"/>
                </a:solidFill>
                <a:effectLst/>
                <a:latin typeface="David" panose="020E0502060401010101" pitchFamily="34" charset="-79"/>
                <a:cs typeface="David" panose="020E0502060401010101" pitchFamily="34" charset="-79"/>
              </a:rPr>
              <a:t> לֹא יָבוֹא דָוִד הֵנָּה. </a:t>
            </a:r>
          </a:p>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4" tooltip="קטגוריה:שמואל ב ה ז"/>
              </a:rPr>
              <a:t>ז</a:t>
            </a:r>
            <a:r>
              <a:rPr lang="he-IL" sz="3200" b="0" i="0" dirty="0" smtClean="0">
                <a:solidFill>
                  <a:srgbClr val="202122"/>
                </a:solidFill>
                <a:effectLst/>
                <a:latin typeface="David" panose="020E0502060401010101" pitchFamily="34" charset="-79"/>
                <a:cs typeface="David" panose="020E0502060401010101" pitchFamily="34" charset="-79"/>
              </a:rPr>
              <a:t> וַיִּלְכֹּד דָּוִד אֵת </a:t>
            </a:r>
            <a:r>
              <a:rPr lang="he-IL" sz="3200" b="0" i="0" dirty="0" err="1" smtClean="0">
                <a:solidFill>
                  <a:srgbClr val="202122"/>
                </a:solidFill>
                <a:effectLst/>
                <a:latin typeface="David" panose="020E0502060401010101" pitchFamily="34" charset="-79"/>
                <a:cs typeface="David" panose="020E0502060401010101" pitchFamily="34" charset="-79"/>
              </a:rPr>
              <a:t>מְצֻדַת</a:t>
            </a:r>
            <a:r>
              <a:rPr lang="he-IL" sz="3200" b="0" i="0" dirty="0" smtClean="0">
                <a:solidFill>
                  <a:srgbClr val="202122"/>
                </a:solidFill>
                <a:effectLst/>
                <a:latin typeface="David" panose="020E0502060401010101" pitchFamily="34" charset="-79"/>
                <a:cs typeface="David" panose="020E0502060401010101" pitchFamily="34" charset="-79"/>
              </a:rPr>
              <a:t> צִיּוֹן הִיא עִיר דָּוִד.</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5"/>
          <a:stretch>
            <a:fillRect/>
          </a:stretch>
        </p:blipFill>
        <p:spPr>
          <a:xfrm>
            <a:off x="9025444" y="3960603"/>
            <a:ext cx="3048000" cy="1714500"/>
          </a:xfrm>
          <a:prstGeom prst="rect">
            <a:avLst/>
          </a:prstGeom>
        </p:spPr>
      </p:pic>
      <p:pic>
        <p:nvPicPr>
          <p:cNvPr id="5" name="תמונה 4"/>
          <p:cNvPicPr>
            <a:picLocks noChangeAspect="1"/>
          </p:cNvPicPr>
          <p:nvPr/>
        </p:nvPicPr>
        <p:blipFill>
          <a:blip r:embed="rId6"/>
          <a:stretch>
            <a:fillRect/>
          </a:stretch>
        </p:blipFill>
        <p:spPr>
          <a:xfrm>
            <a:off x="6069375" y="4844247"/>
            <a:ext cx="2890421" cy="1963305"/>
          </a:xfrm>
          <a:prstGeom prst="rect">
            <a:avLst/>
          </a:prstGeom>
        </p:spPr>
      </p:pic>
    </p:spTree>
    <p:extLst>
      <p:ext uri="{BB962C8B-B14F-4D97-AF65-F5344CB8AC3E}">
        <p14:creationId xmlns:p14="http://schemas.microsoft.com/office/powerpoint/2010/main" val="11947190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69268" y="158906"/>
            <a:ext cx="5370490" cy="6555641"/>
          </a:xfrm>
          <a:prstGeom prst="rect">
            <a:avLst/>
          </a:prstGeom>
          <a:solidFill>
            <a:schemeClr val="tx2">
              <a:lumMod val="40000"/>
              <a:lumOff val="6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ח</a:t>
            </a:r>
            <a:r>
              <a:rPr lang="he-IL" sz="2800" dirty="0" smtClean="0">
                <a:latin typeface="David" panose="020E0502060401010101" pitchFamily="34" charset="-79"/>
                <a:cs typeface="David" panose="020E0502060401010101" pitchFamily="34" charset="-79"/>
              </a:rPr>
              <a:t>. וכך אמר דוד: בעת שהגיעו לירושלים כל מי שיהרוג את יושבי היבוסי  ובכך יאפשר את כיבוש העיר ויגיע ויפיל את המגדל ששם נמצאים הפסלים בדמות פסח ועיוור. שהם </a:t>
            </a:r>
            <a:r>
              <a:rPr lang="he-IL" sz="2800" dirty="0" err="1" smtClean="0">
                <a:latin typeface="David" panose="020E0502060401010101" pitchFamily="34" charset="-79"/>
                <a:cs typeface="David" panose="020E0502060401010101" pitchFamily="34" charset="-79"/>
              </a:rPr>
              <a:t>שנואי</a:t>
            </a:r>
            <a:r>
              <a:rPr lang="he-IL" sz="2800" dirty="0" smtClean="0">
                <a:latin typeface="David" panose="020E0502060401010101" pitchFamily="34" charset="-79"/>
                <a:cs typeface="David" panose="020E0502060401010101" pitchFamily="34" charset="-79"/>
              </a:rPr>
              <a:t> דוד ולכן אמרו </a:t>
            </a:r>
            <a:r>
              <a:rPr lang="he-IL" sz="2800" dirty="0" err="1" smtClean="0">
                <a:latin typeface="David" panose="020E0502060401010101" pitchFamily="34" charset="-79"/>
                <a:cs typeface="David" panose="020E0502060401010101" pitchFamily="34" charset="-79"/>
              </a:rPr>
              <a:t>שהעוורים</a:t>
            </a:r>
            <a:r>
              <a:rPr lang="he-IL" sz="2800" dirty="0" smtClean="0">
                <a:latin typeface="David" panose="020E0502060401010101" pitchFamily="34" charset="-79"/>
                <a:cs typeface="David" panose="020E0502060401010101" pitchFamily="34" charset="-79"/>
              </a:rPr>
              <a:t> והפסחים אל יכנסו אל ארמונו של דוד. </a:t>
            </a:r>
          </a:p>
          <a:p>
            <a:r>
              <a:rPr lang="he-IL" sz="2800" b="1" u="sng" dirty="0" smtClean="0">
                <a:latin typeface="David" panose="020E0502060401010101" pitchFamily="34" charset="-79"/>
                <a:cs typeface="David" panose="020E0502060401010101" pitchFamily="34" charset="-79"/>
              </a:rPr>
              <a:t>ט</a:t>
            </a:r>
            <a:r>
              <a:rPr lang="he-IL" sz="2800" dirty="0" smtClean="0">
                <a:latin typeface="David" panose="020E0502060401010101" pitchFamily="34" charset="-79"/>
                <a:cs typeface="David" panose="020E0502060401010101" pitchFamily="34" charset="-79"/>
              </a:rPr>
              <a:t>. דוד התגורר בירושלים המבוצרת וקרא לה "עיר דוד" והקיף אותה דוד בחומה מסביב את התל המקיף את המצודה. (הייתה מן חומת עפר נמוכה סביב למצודה ודוד בנה עליה בתים והמשיך לבנות גם כלפי פנים) . </a:t>
            </a:r>
          </a:p>
          <a:p>
            <a:r>
              <a:rPr lang="he-IL" sz="2800" b="1" u="sng" dirty="0" smtClean="0">
                <a:latin typeface="David" panose="020E0502060401010101" pitchFamily="34" charset="-79"/>
                <a:cs typeface="David" panose="020E0502060401010101" pitchFamily="34" charset="-79"/>
              </a:rPr>
              <a:t>י</a:t>
            </a:r>
            <a:r>
              <a:rPr lang="he-IL" sz="2800" dirty="0" smtClean="0">
                <a:latin typeface="David" panose="020E0502060401010101" pitchFamily="34" charset="-79"/>
                <a:cs typeface="David" panose="020E0502060401010101" pitchFamily="34" charset="-79"/>
              </a:rPr>
              <a:t>. והמשיך דוד להצליח ולהתחזק, וה' בורא שמים וארץ היה בעזרו. </a:t>
            </a:r>
            <a:endParaRPr lang="he-IL" sz="2800" dirty="0">
              <a:latin typeface="David" panose="020E0502060401010101" pitchFamily="34" charset="-79"/>
              <a:cs typeface="David" panose="020E0502060401010101" pitchFamily="34" charset="-79"/>
            </a:endParaRPr>
          </a:p>
        </p:txBody>
      </p:sp>
      <p:sp>
        <p:nvSpPr>
          <p:cNvPr id="4" name="מלבן 3"/>
          <p:cNvSpPr/>
          <p:nvPr/>
        </p:nvSpPr>
        <p:spPr>
          <a:xfrm>
            <a:off x="6302325" y="185648"/>
            <a:ext cx="5669281" cy="4031873"/>
          </a:xfrm>
          <a:prstGeom prst="rect">
            <a:avLst/>
          </a:prstGeom>
          <a:solidFill>
            <a:schemeClr val="accent2">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וַיֹּאמֶר דָּוִד בַּיּוֹם הַהוּא כָּל מַכֵּה </a:t>
            </a:r>
            <a:r>
              <a:rPr lang="he-IL" sz="3200" dirty="0" err="1" smtClean="0">
                <a:latin typeface="David" panose="020E0502060401010101" pitchFamily="34" charset="-79"/>
                <a:cs typeface="David" panose="020E0502060401010101" pitchFamily="34" charset="-79"/>
              </a:rPr>
              <a:t>יְבֻסִי</a:t>
            </a:r>
            <a:r>
              <a:rPr lang="he-IL" sz="3200" dirty="0" smtClean="0">
                <a:latin typeface="David" panose="020E0502060401010101" pitchFamily="34" charset="-79"/>
                <a:cs typeface="David" panose="020E0502060401010101" pitchFamily="34" charset="-79"/>
              </a:rPr>
              <a:t> וְיִגַּע </a:t>
            </a:r>
            <a:r>
              <a:rPr lang="he-IL" sz="3200" dirty="0" err="1" smtClean="0">
                <a:latin typeface="David" panose="020E0502060401010101" pitchFamily="34" charset="-79"/>
                <a:cs typeface="David" panose="020E0502060401010101" pitchFamily="34" charset="-79"/>
              </a:rPr>
              <a:t>בַּצִּנּוֹר</a:t>
            </a:r>
            <a:r>
              <a:rPr lang="he-IL" sz="3200" dirty="0" smtClean="0">
                <a:latin typeface="David" panose="020E0502060401010101" pitchFamily="34" charset="-79"/>
                <a:cs typeface="David" panose="020E0502060401010101" pitchFamily="34" charset="-79"/>
              </a:rPr>
              <a:t> וְאֶת הַפִּסְחִים וְאֶת </a:t>
            </a:r>
            <a:r>
              <a:rPr lang="he-IL" sz="3200" dirty="0" err="1" smtClean="0">
                <a:latin typeface="David" panose="020E0502060401010101" pitchFamily="34" charset="-79"/>
                <a:cs typeface="David" panose="020E0502060401010101" pitchFamily="34" charset="-79"/>
              </a:rPr>
              <a:t>הַעִוְרִים</a:t>
            </a:r>
            <a:r>
              <a:rPr lang="he-IL" sz="3200" dirty="0" smtClean="0">
                <a:latin typeface="David" panose="020E0502060401010101" pitchFamily="34" charset="-79"/>
                <a:cs typeface="David" panose="020E0502060401010101" pitchFamily="34" charset="-79"/>
              </a:rPr>
              <a:t> שנאו [שְׂנֻאֵי] נֶפֶשׁ דָּוִד עַל כֵּן יֹאמְרוּ עִוֵּר וּפִסֵּחַ לֹא יָבוֹא אֶל הַבָּיִת. </a:t>
            </a:r>
          </a:p>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וַיֵּשֶׁב דָּוִד בַּמְּצֻדָה וַיִּקְרָא לָהּ עִיר דָּוִד </a:t>
            </a:r>
            <a:r>
              <a:rPr lang="he-IL" sz="3200" dirty="0" err="1" smtClean="0">
                <a:latin typeface="David" panose="020E0502060401010101" pitchFamily="34" charset="-79"/>
                <a:cs typeface="David" panose="020E0502060401010101" pitchFamily="34" charset="-79"/>
              </a:rPr>
              <a:t>וַיִּבֶן</a:t>
            </a:r>
            <a:r>
              <a:rPr lang="he-IL" sz="3200" dirty="0" smtClean="0">
                <a:latin typeface="David" panose="020E0502060401010101" pitchFamily="34" charset="-79"/>
                <a:cs typeface="David" panose="020E0502060401010101" pitchFamily="34" charset="-79"/>
              </a:rPr>
              <a:t> דָּוִד סָבִיב מִן הַמִּלּוֹא וָבָיְתָה. </a:t>
            </a:r>
          </a:p>
          <a:p>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וַיֵּלֶךְ דָּוִד הָלוֹךְ וְגָדוֹל וַיהוָה </a:t>
            </a:r>
            <a:r>
              <a:rPr lang="he-IL" sz="3200" dirty="0" err="1" smtClean="0">
                <a:latin typeface="David" panose="020E0502060401010101" pitchFamily="34" charset="-79"/>
                <a:cs typeface="David" panose="020E0502060401010101" pitchFamily="34" charset="-79"/>
              </a:rPr>
              <a:t>אֱלֹהֵי</a:t>
            </a:r>
            <a:r>
              <a:rPr lang="he-IL" sz="3200" dirty="0" smtClean="0">
                <a:latin typeface="David" panose="020E0502060401010101" pitchFamily="34" charset="-79"/>
                <a:cs typeface="David" panose="020E0502060401010101" pitchFamily="34" charset="-79"/>
              </a:rPr>
              <a:t> צְבָאוֹת עִמּוֹ.</a:t>
            </a:r>
            <a:endParaRPr lang="he-IL" sz="32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3"/>
          <a:stretch>
            <a:fillRect/>
          </a:stretch>
        </p:blipFill>
        <p:spPr>
          <a:xfrm>
            <a:off x="6046809" y="3948570"/>
            <a:ext cx="3237868" cy="2570313"/>
          </a:xfrm>
          <a:prstGeom prst="rect">
            <a:avLst/>
          </a:prstGeom>
        </p:spPr>
      </p:pic>
    </p:spTree>
    <p:extLst>
      <p:ext uri="{BB962C8B-B14F-4D97-AF65-F5344CB8AC3E}">
        <p14:creationId xmlns:p14="http://schemas.microsoft.com/office/powerpoint/2010/main" val="2726866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4473526" y="322183"/>
            <a:ext cx="5836706" cy="646331"/>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600" b="1" dirty="0" smtClean="0">
                <a:latin typeface="David" panose="020E0502060401010101" pitchFamily="34" charset="-79"/>
                <a:cs typeface="David" panose="020E0502060401010101" pitchFamily="34" charset="-79"/>
              </a:rPr>
              <a:t>איך נכבשה וע"י מי העיר יבוס?</a:t>
            </a:r>
            <a:endParaRPr lang="he-IL" sz="3600" b="1" dirty="0">
              <a:latin typeface="David" panose="020E0502060401010101" pitchFamily="34" charset="-79"/>
              <a:cs typeface="David" panose="020E0502060401010101" pitchFamily="34" charset="-79"/>
            </a:endParaRPr>
          </a:p>
        </p:txBody>
      </p:sp>
      <p:sp>
        <p:nvSpPr>
          <p:cNvPr id="3" name="מלבן 2"/>
          <p:cNvSpPr/>
          <p:nvPr/>
        </p:nvSpPr>
        <p:spPr>
          <a:xfrm>
            <a:off x="196949" y="1991392"/>
            <a:ext cx="11774658" cy="4747005"/>
          </a:xfrm>
          <a:prstGeom prst="rect">
            <a:avLst/>
          </a:prstGeom>
          <a:solidFill>
            <a:schemeClr val="accent4">
              <a:lumMod val="40000"/>
              <a:lumOff val="60000"/>
            </a:schemeClr>
          </a:solidFill>
        </p:spPr>
        <p:txBody>
          <a:bodyPr wrap="square">
            <a:spAutoFit/>
          </a:bodyPr>
          <a:lstStyle/>
          <a:p>
            <a:pPr>
              <a:lnSpc>
                <a:spcPct val="107000"/>
              </a:lnSpc>
              <a:spcAft>
                <a:spcPts val="800"/>
              </a:spcAft>
            </a:pPr>
            <a:r>
              <a:rPr lang="he-IL" sz="2400" dirty="0">
                <a:latin typeface="David" panose="020E0502060401010101" pitchFamily="34" charset="-79"/>
                <a:ea typeface="Calibri" panose="020F0502020204030204" pitchFamily="34" charset="0"/>
                <a:cs typeface="David" panose="020E0502060401010101" pitchFamily="34" charset="-79"/>
              </a:rPr>
              <a:t>{</a:t>
            </a:r>
            <a:r>
              <a:rPr lang="he-IL" sz="2400" b="1" dirty="0">
                <a:latin typeface="David" panose="020E0502060401010101" pitchFamily="34" charset="-79"/>
                <a:ea typeface="Calibri" panose="020F0502020204030204" pitchFamily="34" charset="0"/>
                <a:cs typeface="David" panose="020E0502060401010101" pitchFamily="34" charset="-79"/>
              </a:rPr>
              <a:t>בספר דברי הימים א' פרק יא'</a:t>
            </a:r>
            <a:r>
              <a:rPr lang="he-IL" sz="2400" dirty="0">
                <a:latin typeface="David" panose="020E0502060401010101" pitchFamily="34" charset="-79"/>
                <a:ea typeface="Calibri" panose="020F0502020204030204" pitchFamily="34" charset="0"/>
                <a:cs typeface="David" panose="020E0502060401010101" pitchFamily="34" charset="-79"/>
              </a:rPr>
              <a:t> מופיע מה השכר של מי שיכבוש את יבוס: " יהיה לראש ולשר ויעל בראשונה </a:t>
            </a:r>
            <a:r>
              <a:rPr lang="he-IL" sz="2400" b="1" dirty="0">
                <a:latin typeface="David" panose="020E0502060401010101" pitchFamily="34" charset="-79"/>
                <a:ea typeface="Calibri" panose="020F0502020204030204" pitchFamily="34" charset="0"/>
                <a:cs typeface="David" panose="020E0502060401010101" pitchFamily="34" charset="-79"/>
              </a:rPr>
              <a:t>יואב בן צרויה, </a:t>
            </a:r>
            <a:r>
              <a:rPr lang="he-IL" sz="2400" dirty="0">
                <a:latin typeface="David" panose="020E0502060401010101" pitchFamily="34" charset="-79"/>
                <a:ea typeface="Calibri" panose="020F0502020204030204" pitchFamily="34" charset="0"/>
                <a:cs typeface="David" panose="020E0502060401010101" pitchFamily="34" charset="-79"/>
              </a:rPr>
              <a:t>ויהי לראש". }</a:t>
            </a:r>
            <a:endParaRPr lang="en-US" sz="1600" dirty="0" smtClean="0">
              <a:effectLst/>
              <a:latin typeface="David" panose="020E0502060401010101" pitchFamily="34" charset="-79"/>
              <a:ea typeface="Calibri" panose="020F0502020204030204" pitchFamily="34" charset="0"/>
              <a:cs typeface="David" panose="020E0502060401010101" pitchFamily="34" charset="-79"/>
            </a:endParaRPr>
          </a:p>
          <a:p>
            <a:pPr>
              <a:lnSpc>
                <a:spcPct val="107000"/>
              </a:lnSpc>
              <a:spcAft>
                <a:spcPts val="800"/>
              </a:spcAft>
            </a:pPr>
            <a:r>
              <a:rPr lang="he-IL" sz="2400" b="1" u="sng" dirty="0">
                <a:latin typeface="David" panose="020E0502060401010101" pitchFamily="34" charset="-79"/>
                <a:ea typeface="Calibri" panose="020F0502020204030204" pitchFamily="34" charset="0"/>
                <a:cs typeface="David" panose="020E0502060401010101" pitchFamily="34" charset="-79"/>
              </a:rPr>
              <a:t>מובא בחז"ל מה ואיך נלחם יואב ביבוס</a:t>
            </a:r>
            <a:r>
              <a:rPr lang="he-IL" sz="2400" dirty="0">
                <a:latin typeface="David" panose="020E0502060401010101" pitchFamily="34" charset="-79"/>
                <a:ea typeface="Calibri" panose="020F0502020204030204" pitchFamily="34" charset="0"/>
                <a:cs typeface="David" panose="020E0502060401010101" pitchFamily="34" charset="-79"/>
              </a:rPr>
              <a:t>: בגלל שהייתה העיר מבוצרת וחומה גבוהה, הביא יואב עץ ברוש צעיר, תקע אותו באדמה ליד החומה, כופף אותו אחורה, וקשר את ראש העץ בחבל לאדמה התיישב על הקצה של העץ, לקח סכין וחתך את החבל.. בבת אחת העץ השתחרר ופשוט העיף את יואב לגובה. יואב עף כמו ציפור מעל החומה.. ונפל בחצר של אחד הבתים של יבוס. יואב נתקל שם בגיבורים אך נלחם בהם והכה בהם קשות. </a:t>
            </a:r>
            <a:endParaRPr lang="en-US" sz="1600" dirty="0" smtClean="0">
              <a:effectLst/>
              <a:latin typeface="David" panose="020E0502060401010101" pitchFamily="34" charset="-79"/>
              <a:ea typeface="Calibri" panose="020F0502020204030204" pitchFamily="34" charset="0"/>
              <a:cs typeface="David" panose="020E0502060401010101" pitchFamily="34" charset="-79"/>
            </a:endParaRPr>
          </a:p>
          <a:p>
            <a:pPr>
              <a:lnSpc>
                <a:spcPct val="107000"/>
              </a:lnSpc>
              <a:spcAft>
                <a:spcPts val="800"/>
              </a:spcAft>
            </a:pPr>
            <a:r>
              <a:rPr lang="he-IL" sz="2400" dirty="0">
                <a:latin typeface="David" panose="020E0502060401010101" pitchFamily="34" charset="-79"/>
                <a:ea typeface="Calibri" panose="020F0502020204030204" pitchFamily="34" charset="0"/>
                <a:cs typeface="David" panose="020E0502060401010101" pitchFamily="34" charset="-79"/>
              </a:rPr>
              <a:t>דוד התפלל לה' שיעזור לו להיכנס לעיר יבוס, בסיום התפילה הוא החל לראות שהחומה מתחילה לרדת ולשקוע באדמה עד שהגיע לגובה נמוך, ואז דוד ואנשיו נכנסו והכו באנשי יבוס ויואב הפיל את המגדל עם הפסלים ושבר אותם. ואז כל העיר ירושלים הייתה בידי דוד. </a:t>
            </a:r>
            <a:endParaRPr lang="en-US" sz="1600" dirty="0" smtClean="0">
              <a:effectLst/>
              <a:latin typeface="David" panose="020E0502060401010101" pitchFamily="34" charset="-79"/>
              <a:ea typeface="Calibri" panose="020F0502020204030204" pitchFamily="34" charset="0"/>
              <a:cs typeface="David" panose="020E0502060401010101" pitchFamily="34" charset="-79"/>
            </a:endParaRPr>
          </a:p>
          <a:p>
            <a:pPr>
              <a:lnSpc>
                <a:spcPct val="107000"/>
              </a:lnSpc>
              <a:spcAft>
                <a:spcPts val="800"/>
              </a:spcAft>
            </a:pPr>
            <a:r>
              <a:rPr lang="he-IL" sz="2400" b="1" dirty="0">
                <a:latin typeface="David" panose="020E0502060401010101" pitchFamily="34" charset="-79"/>
                <a:ea typeface="Calibri" panose="020F0502020204030204" pitchFamily="34" charset="0"/>
                <a:cs typeface="David" panose="020E0502060401010101" pitchFamily="34" charset="-79"/>
              </a:rPr>
              <a:t>ואז הוא הוסיף לברכת המזון את ברכת "בונה ירושלים" שידע שהיא עיר הקודש ובה יבנה בית המקדש</a:t>
            </a:r>
            <a:r>
              <a:rPr lang="he-IL" sz="2400" dirty="0">
                <a:latin typeface="David" panose="020E0502060401010101" pitchFamily="34" charset="-79"/>
                <a:ea typeface="Calibri" panose="020F0502020204030204" pitchFamily="34" charset="0"/>
                <a:cs typeface="David" panose="020E0502060401010101" pitchFamily="34" charset="-79"/>
              </a:rPr>
              <a:t>.</a:t>
            </a:r>
            <a:endParaRPr lang="en-US" sz="1600" dirty="0">
              <a:effectLst/>
              <a:latin typeface="David" panose="020E0502060401010101" pitchFamily="34" charset="-79"/>
              <a:ea typeface="Calibri" panose="020F0502020204030204" pitchFamily="34" charset="0"/>
              <a:cs typeface="David" panose="020E0502060401010101" pitchFamily="34" charset="-79"/>
            </a:endParaRPr>
          </a:p>
        </p:txBody>
      </p:sp>
      <p:pic>
        <p:nvPicPr>
          <p:cNvPr id="4" name="תמונה 3"/>
          <p:cNvPicPr>
            <a:picLocks noChangeAspect="1"/>
          </p:cNvPicPr>
          <p:nvPr/>
        </p:nvPicPr>
        <p:blipFill>
          <a:blip r:embed="rId3"/>
          <a:stretch>
            <a:fillRect/>
          </a:stretch>
        </p:blipFill>
        <p:spPr>
          <a:xfrm>
            <a:off x="196950" y="16424"/>
            <a:ext cx="3488786" cy="1834427"/>
          </a:xfrm>
          <a:prstGeom prst="rect">
            <a:avLst/>
          </a:prstGeom>
        </p:spPr>
      </p:pic>
    </p:spTree>
    <p:extLst>
      <p:ext uri="{BB962C8B-B14F-4D97-AF65-F5344CB8AC3E}">
        <p14:creationId xmlns:p14="http://schemas.microsoft.com/office/powerpoint/2010/main" val="37318062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140678" y="279768"/>
            <a:ext cx="5950632" cy="6124754"/>
          </a:xfrm>
          <a:prstGeom prst="rect">
            <a:avLst/>
          </a:prstGeom>
          <a:solidFill>
            <a:schemeClr val="accent3">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ושלח חירם מלך צור שליחים אל דוד המלך ואתם הביאו עצי ארזים בידם ואליהם נלוו אומני עץ ואומני אבן המומחים בבניית קיר אבנים ובניין עצים, והאומנים בנו בית לדוד המלך. </a:t>
            </a:r>
          </a:p>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דוד בראותו שכל מעשיו מצליחים ואף מלכי האומות שולחים לו מנחות ידע שזה סימן מאת ה' , שה' החליט לחזק את מלכותו ולרומם את ממלכתו כדי שיהיה רועה נאמן לעם ישראל </a:t>
            </a:r>
            <a:r>
              <a:rPr lang="he-IL" sz="2400" dirty="0" smtClean="0">
                <a:latin typeface="David" panose="020E0502060401010101" pitchFamily="34" charset="-79"/>
                <a:cs typeface="David" panose="020E0502060401010101" pitchFamily="34" charset="-79"/>
              </a:rPr>
              <a:t>(ולא תלה דוד זכות זו בעצמו אלא בקב"ה- וכך גם אנחנו נלמד לעצמינו לא לחשוב אני חכם אני </a:t>
            </a:r>
            <a:r>
              <a:rPr lang="he-IL" sz="2400" dirty="0" err="1" smtClean="0">
                <a:latin typeface="David" panose="020E0502060401010101" pitchFamily="34" charset="-79"/>
                <a:cs typeface="David" panose="020E0502060401010101" pitchFamily="34" charset="-79"/>
              </a:rPr>
              <a:t>גבור</a:t>
            </a:r>
            <a:r>
              <a:rPr lang="he-IL" sz="2400" dirty="0" smtClean="0">
                <a:latin typeface="David" panose="020E0502060401010101" pitchFamily="34" charset="-79"/>
                <a:cs typeface="David" panose="020E0502060401010101" pitchFamily="34" charset="-79"/>
              </a:rPr>
              <a:t>, אלא לחשוב ה' נתן ל י חוכמה ה' נתן לי גבורה..)</a:t>
            </a:r>
            <a:endParaRPr lang="he-IL" sz="2400" dirty="0">
              <a:latin typeface="David" panose="020E0502060401010101" pitchFamily="34" charset="-79"/>
              <a:cs typeface="David" panose="020E0502060401010101" pitchFamily="34" charset="-79"/>
            </a:endParaRPr>
          </a:p>
        </p:txBody>
      </p:sp>
      <p:sp>
        <p:nvSpPr>
          <p:cNvPr id="3" name="מלבן 2"/>
          <p:cNvSpPr/>
          <p:nvPr/>
        </p:nvSpPr>
        <p:spPr>
          <a:xfrm>
            <a:off x="6217919" y="247472"/>
            <a:ext cx="5809957" cy="3046988"/>
          </a:xfrm>
          <a:prstGeom prst="rect">
            <a:avLst/>
          </a:prstGeom>
          <a:solidFill>
            <a:schemeClr val="accent2">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וַיִּשְׁלַח חִירָם מֶלֶךְ צֹר מַלְאָכִים אֶל דָּוִד </a:t>
            </a:r>
            <a:r>
              <a:rPr lang="he-IL" sz="3200" b="1" dirty="0" smtClean="0">
                <a:latin typeface="David" panose="020E0502060401010101" pitchFamily="34" charset="-79"/>
                <a:cs typeface="David" panose="020E0502060401010101" pitchFamily="34" charset="-79"/>
              </a:rPr>
              <a:t>וַעֲצֵי אֲרָזִים </a:t>
            </a:r>
            <a:r>
              <a:rPr lang="he-IL" sz="3200" dirty="0" smtClean="0">
                <a:latin typeface="David" panose="020E0502060401010101" pitchFamily="34" charset="-79"/>
                <a:cs typeface="David" panose="020E0502060401010101" pitchFamily="34" charset="-79"/>
              </a:rPr>
              <a:t>וְחָרָשֵׁי עֵץ וְחָרָשֵׁי אֶבֶן קִיר וַיִּבְנוּ בַיִת לְדָוִד. </a:t>
            </a:r>
          </a:p>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וַיֵּדַע דָּוִד כִּי הֱכִינוֹ יְהוָה לְמֶלֶךְ עַל יִשְׂרָאֵל וְכִי נִשֵּׂא מַמְלַכְתּוֹ בַּעֲבוּר עַמּוֹ יִשְׂרָאֵל. </a:t>
            </a:r>
            <a:r>
              <a:rPr lang="he-IL" dirty="0" smtClean="0"/>
              <a:t> </a:t>
            </a:r>
            <a:endParaRPr lang="he-IL" dirty="0"/>
          </a:p>
        </p:txBody>
      </p:sp>
      <p:pic>
        <p:nvPicPr>
          <p:cNvPr id="4" name="תמונה 3"/>
          <p:cNvPicPr>
            <a:picLocks noChangeAspect="1"/>
          </p:cNvPicPr>
          <p:nvPr/>
        </p:nvPicPr>
        <p:blipFill>
          <a:blip r:embed="rId3"/>
          <a:stretch>
            <a:fillRect/>
          </a:stretch>
        </p:blipFill>
        <p:spPr>
          <a:xfrm>
            <a:off x="6325624" y="2969235"/>
            <a:ext cx="2705834" cy="3612428"/>
          </a:xfrm>
          <a:prstGeom prst="rect">
            <a:avLst/>
          </a:prstGeom>
        </p:spPr>
      </p:pic>
    </p:spTree>
    <p:extLst>
      <p:ext uri="{BB962C8B-B14F-4D97-AF65-F5344CB8AC3E}">
        <p14:creationId xmlns:p14="http://schemas.microsoft.com/office/powerpoint/2010/main" val="28811598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83335" y="412124"/>
            <a:ext cx="5370490" cy="6001643"/>
          </a:xfrm>
          <a:prstGeom prst="rect">
            <a:avLst/>
          </a:prstGeom>
          <a:solidFill>
            <a:schemeClr val="accent6">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ונשא דוד עוד פילגשים (נשים בלא כתובה וקידושין) ונשים מירושלים לאחר שהגיע לשם מחברון ונולדו לדוד עוד בנים ובנות נוספים. </a:t>
            </a:r>
          </a:p>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ואלה שמות הנולדים לו בירושלים: שמוע שובב נתן ושלמה, (ארבעה אלו נולדו לו מבת שבע והבכור שנולד הוא שלמה) </a:t>
            </a:r>
          </a:p>
          <a:p>
            <a:r>
              <a:rPr lang="he-IL" sz="3200" b="1" u="sng" dirty="0" smtClean="0">
                <a:latin typeface="David" panose="020E0502060401010101" pitchFamily="34" charset="-79"/>
                <a:cs typeface="David" panose="020E0502060401010101" pitchFamily="34" charset="-79"/>
              </a:rPr>
              <a:t>טו-</a:t>
            </a:r>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ועוד בנים שנולדו לו בירושלים: </a:t>
            </a:r>
            <a:r>
              <a:rPr lang="he-IL" sz="3200" dirty="0" err="1" smtClean="0">
                <a:latin typeface="David" panose="020E0502060401010101" pitchFamily="34" charset="-79"/>
                <a:cs typeface="David" panose="020E0502060401010101" pitchFamily="34" charset="-79"/>
              </a:rPr>
              <a:t>אלישוע</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נפג</a:t>
            </a:r>
            <a:r>
              <a:rPr lang="he-IL" sz="3200" dirty="0" smtClean="0">
                <a:latin typeface="David" panose="020E0502060401010101" pitchFamily="34" charset="-79"/>
                <a:cs typeface="David" panose="020E0502060401010101" pitchFamily="34" charset="-79"/>
              </a:rPr>
              <a:t> ויפיע, </a:t>
            </a:r>
            <a:r>
              <a:rPr lang="he-IL" sz="3200" dirty="0" err="1" smtClean="0">
                <a:latin typeface="David" panose="020E0502060401010101" pitchFamily="34" charset="-79"/>
                <a:cs typeface="David" panose="020E0502060401010101" pitchFamily="34" charset="-79"/>
              </a:rPr>
              <a:t>אלישמע</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אלידע</a:t>
            </a:r>
            <a:r>
              <a:rPr lang="he-IL" sz="3200" dirty="0" smtClean="0">
                <a:latin typeface="David" panose="020E0502060401010101" pitchFamily="34" charset="-79"/>
                <a:cs typeface="David" panose="020E0502060401010101" pitchFamily="34" charset="-79"/>
              </a:rPr>
              <a:t> ואליפלט.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049106" y="234528"/>
            <a:ext cx="5908431" cy="3539430"/>
          </a:xfrm>
          <a:prstGeom prst="rect">
            <a:avLst/>
          </a:prstGeom>
          <a:solidFill>
            <a:schemeClr val="accent3">
              <a:lumMod val="60000"/>
              <a:lumOff val="40000"/>
            </a:schemeClr>
          </a:solidFill>
        </p:spPr>
        <p:txBody>
          <a:bodyPr wrap="square">
            <a:spAutoFit/>
          </a:bodyPr>
          <a:lstStyle/>
          <a:p>
            <a:r>
              <a:rPr lang="he-IL" sz="3200" b="0" i="0" dirty="0" smtClean="0">
                <a:solidFill>
                  <a:srgbClr val="202122"/>
                </a:solidFill>
                <a:effectLst/>
                <a:latin typeface="David" panose="020E0502060401010101" pitchFamily="34" charset="-79"/>
                <a:cs typeface="David" panose="020E0502060401010101" pitchFamily="34" charset="-79"/>
              </a:rPr>
              <a:t> </a:t>
            </a:r>
            <a:r>
              <a:rPr lang="he-IL" sz="3200" b="0" i="0" u="none" strike="noStrike" dirty="0" err="1" smtClean="0">
                <a:solidFill>
                  <a:srgbClr val="0645AD"/>
                </a:solidFill>
                <a:effectLst/>
                <a:latin typeface="David" panose="020E0502060401010101" pitchFamily="34" charset="-79"/>
                <a:cs typeface="David" panose="020E0502060401010101" pitchFamily="34" charset="-79"/>
                <a:hlinkClick r:id="rId3" tooltip="קטגוריה:שמואל ב ה יג"/>
              </a:rPr>
              <a:t>יג</a:t>
            </a:r>
            <a:r>
              <a:rPr lang="he-IL" sz="3200" b="0" i="0" dirty="0" smtClean="0">
                <a:solidFill>
                  <a:srgbClr val="202122"/>
                </a:solidFill>
                <a:effectLst/>
                <a:latin typeface="David" panose="020E0502060401010101" pitchFamily="34" charset="-79"/>
                <a:cs typeface="David" panose="020E0502060401010101" pitchFamily="34" charset="-79"/>
              </a:rPr>
              <a:t> </a:t>
            </a:r>
            <a:r>
              <a:rPr lang="he-IL" sz="3200" b="0" i="0" dirty="0" err="1" smtClean="0">
                <a:solidFill>
                  <a:srgbClr val="202122"/>
                </a:solidFill>
                <a:effectLst/>
                <a:latin typeface="David" panose="020E0502060401010101" pitchFamily="34" charset="-79"/>
                <a:cs typeface="David" panose="020E0502060401010101" pitchFamily="34" charset="-79"/>
              </a:rPr>
              <a:t>וַיִּקַּח</a:t>
            </a:r>
            <a:r>
              <a:rPr lang="he-IL" sz="3200" b="0" i="0" dirty="0" smtClean="0">
                <a:solidFill>
                  <a:srgbClr val="202122"/>
                </a:solidFill>
                <a:effectLst/>
                <a:latin typeface="David" panose="020E0502060401010101" pitchFamily="34" charset="-79"/>
                <a:cs typeface="David" panose="020E0502060401010101" pitchFamily="34" charset="-79"/>
              </a:rPr>
              <a:t> דָּוִד עוֹד </a:t>
            </a:r>
            <a:r>
              <a:rPr lang="he-IL" sz="3200" b="0" i="0" dirty="0" err="1" smtClean="0">
                <a:solidFill>
                  <a:srgbClr val="202122"/>
                </a:solidFill>
                <a:effectLst/>
                <a:latin typeface="David" panose="020E0502060401010101" pitchFamily="34" charset="-79"/>
                <a:cs typeface="David" panose="020E0502060401010101" pitchFamily="34" charset="-79"/>
              </a:rPr>
              <a:t>פִּלַגְשִׁים</a:t>
            </a:r>
            <a:r>
              <a:rPr lang="he-IL" sz="3200" b="0" i="0" dirty="0" smtClean="0">
                <a:solidFill>
                  <a:srgbClr val="202122"/>
                </a:solidFill>
                <a:effectLst/>
                <a:latin typeface="David" panose="020E0502060401010101" pitchFamily="34" charset="-79"/>
                <a:cs typeface="David" panose="020E0502060401010101" pitchFamily="34" charset="-79"/>
              </a:rPr>
              <a:t> וְנָשִׁים </a:t>
            </a:r>
            <a:r>
              <a:rPr lang="he-IL" sz="3200" b="0" i="0" dirty="0" err="1" smtClean="0">
                <a:solidFill>
                  <a:srgbClr val="202122"/>
                </a:solidFill>
                <a:effectLst/>
                <a:latin typeface="David" panose="020E0502060401010101" pitchFamily="34" charset="-79"/>
                <a:cs typeface="David" panose="020E0502060401010101" pitchFamily="34" charset="-79"/>
              </a:rPr>
              <a:t>מִירוּשָׁלַ‍ִם</a:t>
            </a:r>
            <a:r>
              <a:rPr lang="he-IL" sz="3200" b="0" i="0" dirty="0" smtClean="0">
                <a:solidFill>
                  <a:srgbClr val="202122"/>
                </a:solidFill>
                <a:effectLst/>
                <a:latin typeface="David" panose="020E0502060401010101" pitchFamily="34" charset="-79"/>
                <a:cs typeface="David" panose="020E0502060401010101" pitchFamily="34" charset="-79"/>
              </a:rPr>
              <a:t> אַחֲרֵי בֹּאוֹ מֵחֶבְרוֹן וַיִּוָּלְדוּ עוֹד לְדָוִד בָּנִים וּבָנוֹת. </a:t>
            </a:r>
          </a:p>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4" tooltip="קטגוריה:שמואל ב ה יד"/>
              </a:rPr>
              <a:t>יד</a:t>
            </a:r>
            <a:r>
              <a:rPr lang="he-IL" sz="3200" b="0" i="0" dirty="0" smtClean="0">
                <a:solidFill>
                  <a:srgbClr val="202122"/>
                </a:solidFill>
                <a:effectLst/>
                <a:latin typeface="David" panose="020E0502060401010101" pitchFamily="34" charset="-79"/>
                <a:cs typeface="David" panose="020E0502060401010101" pitchFamily="34" charset="-79"/>
              </a:rPr>
              <a:t> וְאֵלֶּה שְׁמוֹת הַיִּלֹּדִים לוֹ </a:t>
            </a:r>
            <a:r>
              <a:rPr lang="he-IL" sz="3200" b="0" i="0" dirty="0" err="1" smtClean="0">
                <a:solidFill>
                  <a:srgbClr val="202122"/>
                </a:solidFill>
                <a:effectLst/>
                <a:latin typeface="David" panose="020E0502060401010101" pitchFamily="34" charset="-79"/>
                <a:cs typeface="David" panose="020E0502060401010101" pitchFamily="34" charset="-79"/>
              </a:rPr>
              <a:t>בִּירוּשָׁלָ‍ִם</a:t>
            </a:r>
            <a:r>
              <a:rPr lang="he-IL" sz="3200" b="0" i="0" dirty="0" smtClean="0">
                <a:solidFill>
                  <a:srgbClr val="202122"/>
                </a:solidFill>
                <a:effectLst/>
                <a:latin typeface="David" panose="020E0502060401010101" pitchFamily="34" charset="-79"/>
                <a:cs typeface="David" panose="020E0502060401010101" pitchFamily="34" charset="-79"/>
              </a:rPr>
              <a:t> שַׁמּוּעַ וְשׁוֹבָב וְנָתָן וּשְׁלֹמֹה. </a:t>
            </a:r>
          </a:p>
          <a:p>
            <a:r>
              <a:rPr lang="he-IL" sz="3200" b="0" i="0" u="none" strike="noStrike" dirty="0" smtClean="0">
                <a:solidFill>
                  <a:srgbClr val="0645AD"/>
                </a:solidFill>
                <a:effectLst/>
                <a:latin typeface="David" panose="020E0502060401010101" pitchFamily="34" charset="-79"/>
                <a:cs typeface="David" panose="020E0502060401010101" pitchFamily="34" charset="-79"/>
                <a:hlinkClick r:id="rId5" tooltip="קטגוריה:שמואל ב ה טו"/>
              </a:rPr>
              <a:t>טו</a:t>
            </a:r>
            <a:r>
              <a:rPr lang="he-IL" sz="3200" b="0" i="0" dirty="0" smtClean="0">
                <a:solidFill>
                  <a:srgbClr val="202122"/>
                </a:solidFill>
                <a:effectLst/>
                <a:latin typeface="David" panose="020E0502060401010101" pitchFamily="34" charset="-79"/>
                <a:cs typeface="David" panose="020E0502060401010101" pitchFamily="34" charset="-79"/>
              </a:rPr>
              <a:t> וְיִבְחָר </a:t>
            </a:r>
            <a:r>
              <a:rPr lang="he-IL" sz="3200" b="0" i="0" dirty="0" err="1" smtClean="0">
                <a:solidFill>
                  <a:srgbClr val="202122"/>
                </a:solidFill>
                <a:effectLst/>
                <a:latin typeface="David" panose="020E0502060401010101" pitchFamily="34" charset="-79"/>
                <a:cs typeface="David" panose="020E0502060401010101" pitchFamily="34" charset="-79"/>
              </a:rPr>
              <a:t>וֶאֱלִישׁוּע</a:t>
            </a:r>
            <a:r>
              <a:rPr lang="he-IL" sz="3200" b="0" i="0" dirty="0" smtClean="0">
                <a:solidFill>
                  <a:srgbClr val="202122"/>
                </a:solidFill>
                <a:effectLst/>
                <a:latin typeface="David" panose="020E0502060401010101" pitchFamily="34" charset="-79"/>
                <a:cs typeface="David" panose="020E0502060401010101" pitchFamily="34" charset="-79"/>
              </a:rPr>
              <a:t>ַ </a:t>
            </a:r>
            <a:r>
              <a:rPr lang="he-IL" sz="3200" b="0" i="0" dirty="0" err="1" smtClean="0">
                <a:solidFill>
                  <a:srgbClr val="202122"/>
                </a:solidFill>
                <a:effectLst/>
                <a:latin typeface="David" panose="020E0502060401010101" pitchFamily="34" charset="-79"/>
                <a:cs typeface="David" panose="020E0502060401010101" pitchFamily="34" charset="-79"/>
              </a:rPr>
              <a:t>וְנֶפֶג</a:t>
            </a:r>
            <a:r>
              <a:rPr lang="he-IL" sz="3200" b="0" i="0" dirty="0" smtClean="0">
                <a:solidFill>
                  <a:srgbClr val="202122"/>
                </a:solidFill>
                <a:effectLst/>
                <a:latin typeface="David" panose="020E0502060401010101" pitchFamily="34" charset="-79"/>
                <a:cs typeface="David" panose="020E0502060401010101" pitchFamily="34" charset="-79"/>
              </a:rPr>
              <a:t> וְיָפִיעַ. </a:t>
            </a:r>
          </a:p>
          <a:p>
            <a:r>
              <a:rPr lang="he-IL" sz="3200" b="0" i="0" u="none" strike="noStrike" dirty="0" err="1" smtClean="0">
                <a:solidFill>
                  <a:srgbClr val="0645AD"/>
                </a:solidFill>
                <a:effectLst/>
                <a:latin typeface="David" panose="020E0502060401010101" pitchFamily="34" charset="-79"/>
                <a:cs typeface="David" panose="020E0502060401010101" pitchFamily="34" charset="-79"/>
                <a:hlinkClick r:id="rId6" tooltip="קטגוריה:שמואל ב ה טז"/>
              </a:rPr>
              <a:t>טז</a:t>
            </a:r>
            <a:r>
              <a:rPr lang="he-IL" sz="3200" b="0" i="0" dirty="0" smtClean="0">
                <a:solidFill>
                  <a:srgbClr val="202122"/>
                </a:solidFill>
                <a:effectLst/>
                <a:latin typeface="David" panose="020E0502060401010101" pitchFamily="34" charset="-79"/>
                <a:cs typeface="David" panose="020E0502060401010101" pitchFamily="34" charset="-79"/>
              </a:rPr>
              <a:t> </a:t>
            </a:r>
            <a:r>
              <a:rPr lang="he-IL" sz="3200" b="0" i="0" dirty="0" err="1" smtClean="0">
                <a:solidFill>
                  <a:srgbClr val="202122"/>
                </a:solidFill>
                <a:effectLst/>
                <a:latin typeface="David" panose="020E0502060401010101" pitchFamily="34" charset="-79"/>
                <a:cs typeface="David" panose="020E0502060401010101" pitchFamily="34" charset="-79"/>
              </a:rPr>
              <a:t>וֶאֱלִישָׁמָע</a:t>
            </a:r>
            <a:r>
              <a:rPr lang="he-IL" sz="3200" b="0" i="0" dirty="0" smtClean="0">
                <a:solidFill>
                  <a:srgbClr val="202122"/>
                </a:solidFill>
                <a:effectLst/>
                <a:latin typeface="David" panose="020E0502060401010101" pitchFamily="34" charset="-79"/>
                <a:cs typeface="David" panose="020E0502060401010101" pitchFamily="34" charset="-79"/>
              </a:rPr>
              <a:t> </a:t>
            </a:r>
            <a:r>
              <a:rPr lang="he-IL" sz="3200" b="0" i="0" dirty="0" err="1" smtClean="0">
                <a:solidFill>
                  <a:srgbClr val="202122"/>
                </a:solidFill>
                <a:effectLst/>
                <a:latin typeface="David" panose="020E0502060401010101" pitchFamily="34" charset="-79"/>
                <a:cs typeface="David" panose="020E0502060401010101" pitchFamily="34" charset="-79"/>
              </a:rPr>
              <a:t>וְאֶלְיָדָע</a:t>
            </a:r>
            <a:r>
              <a:rPr lang="he-IL" sz="3200" b="0" i="0" dirty="0" smtClean="0">
                <a:solidFill>
                  <a:srgbClr val="202122"/>
                </a:solidFill>
                <a:effectLst/>
                <a:latin typeface="David" panose="020E0502060401010101" pitchFamily="34" charset="-79"/>
                <a:cs typeface="David" panose="020E0502060401010101" pitchFamily="34" charset="-79"/>
              </a:rPr>
              <a:t> וֶאֱלִיפָלֶט.</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7"/>
          <a:stretch>
            <a:fillRect/>
          </a:stretch>
        </p:blipFill>
        <p:spPr>
          <a:xfrm>
            <a:off x="6508468" y="3963918"/>
            <a:ext cx="4104318" cy="2732303"/>
          </a:xfrm>
          <a:prstGeom prst="rect">
            <a:avLst/>
          </a:prstGeom>
        </p:spPr>
      </p:pic>
    </p:spTree>
    <p:extLst>
      <p:ext uri="{BB962C8B-B14F-4D97-AF65-F5344CB8AC3E}">
        <p14:creationId xmlns:p14="http://schemas.microsoft.com/office/powerpoint/2010/main" val="27267588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168811" y="247473"/>
            <a:ext cx="6372666" cy="6324808"/>
          </a:xfrm>
          <a:prstGeom prst="rect">
            <a:avLst/>
          </a:prstGeom>
          <a:solidFill>
            <a:schemeClr val="accent4">
              <a:lumMod val="60000"/>
              <a:lumOff val="40000"/>
            </a:schemeClr>
          </a:solidFill>
          <a:ln w="38100">
            <a:solidFill>
              <a:schemeClr val="tx1"/>
            </a:solidFill>
          </a:ln>
        </p:spPr>
        <p:txBody>
          <a:bodyPr wrap="square" rtlCol="1">
            <a:spAutoFit/>
          </a:bodyPr>
          <a:lstStyle/>
          <a:p>
            <a:r>
              <a:rPr lang="he-IL" sz="2700" b="1" u="sng" dirty="0" err="1" smtClean="0">
                <a:latin typeface="David" panose="020E0502060401010101" pitchFamily="34" charset="-79"/>
                <a:cs typeface="David" panose="020E0502060401010101" pitchFamily="34" charset="-79"/>
              </a:rPr>
              <a:t>יז</a:t>
            </a:r>
            <a:r>
              <a:rPr lang="he-IL" sz="2700" dirty="0" smtClean="0">
                <a:latin typeface="David" panose="020E0502060401010101" pitchFamily="34" charset="-79"/>
                <a:cs typeface="David" panose="020E0502060401010101" pitchFamily="34" charset="-79"/>
              </a:rPr>
              <a:t>. עד עכשיו משלו הפלישתים בישראל, והחשיבו את דוד לבן בריתם משום שלחם כנגד בית שאול, אך עכשיו שמעו שהמליכו את דוד למלך על כל ישראל, יצאו כל צבא הפלישתים כדי ללכוד את דוד, וכאשר שמע דוד על בואם למלחמה ירד אל המבצר החזק שהיה במקום נמוך על מנת להתגונן. </a:t>
            </a:r>
          </a:p>
          <a:p>
            <a:r>
              <a:rPr lang="he-IL" sz="2700" b="1" u="sng" dirty="0" err="1" smtClean="0">
                <a:latin typeface="David" panose="020E0502060401010101" pitchFamily="34" charset="-79"/>
                <a:cs typeface="David" panose="020E0502060401010101" pitchFamily="34" charset="-79"/>
              </a:rPr>
              <a:t>יח</a:t>
            </a:r>
            <a:r>
              <a:rPr lang="he-IL" sz="2700" b="1" u="sng" dirty="0" smtClean="0">
                <a:latin typeface="David" panose="020E0502060401010101" pitchFamily="34" charset="-79"/>
                <a:cs typeface="David" panose="020E0502060401010101" pitchFamily="34" charset="-79"/>
              </a:rPr>
              <a:t>. </a:t>
            </a:r>
            <a:r>
              <a:rPr lang="he-IL" sz="2700" dirty="0" smtClean="0">
                <a:latin typeface="David" panose="020E0502060401010101" pitchFamily="34" charset="-79"/>
                <a:cs typeface="David" panose="020E0502060401010101" pitchFamily="34" charset="-79"/>
              </a:rPr>
              <a:t>פלישתים באו למלחמה למקום שנקרא </a:t>
            </a:r>
            <a:r>
              <a:rPr lang="he-IL" sz="2700" b="1" dirty="0" smtClean="0">
                <a:latin typeface="David" panose="020E0502060401010101" pitchFamily="34" charset="-79"/>
                <a:cs typeface="David" panose="020E0502060401010101" pitchFamily="34" charset="-79"/>
              </a:rPr>
              <a:t>"בעל פרצים" </a:t>
            </a:r>
            <a:r>
              <a:rPr lang="he-IL" sz="2700" dirty="0" smtClean="0">
                <a:latin typeface="David" panose="020E0502060401010101" pitchFamily="34" charset="-79"/>
                <a:cs typeface="David" panose="020E0502060401010101" pitchFamily="34" charset="-79"/>
              </a:rPr>
              <a:t>ומרוב החיילים הרבים שהיו להם התפשטו והגיעו עד לעמק רפאים שהיה סמוך לירושלים.</a:t>
            </a:r>
          </a:p>
          <a:p>
            <a:r>
              <a:rPr lang="he-IL" sz="2700" b="1" u="sng" dirty="0" err="1" smtClean="0">
                <a:latin typeface="David" panose="020E0502060401010101" pitchFamily="34" charset="-79"/>
                <a:cs typeface="David" panose="020E0502060401010101" pitchFamily="34" charset="-79"/>
              </a:rPr>
              <a:t>יט</a:t>
            </a:r>
            <a:r>
              <a:rPr lang="he-IL" sz="2700" dirty="0" smtClean="0">
                <a:latin typeface="David" panose="020E0502060401010101" pitchFamily="34" charset="-79"/>
                <a:cs typeface="David" panose="020E0502060401010101" pitchFamily="34" charset="-79"/>
              </a:rPr>
              <a:t>. </a:t>
            </a:r>
            <a:r>
              <a:rPr lang="he-IL" sz="2700" b="1" dirty="0" smtClean="0">
                <a:latin typeface="David" panose="020E0502060401010101" pitchFamily="34" charset="-79"/>
                <a:cs typeface="David" panose="020E0502060401010101" pitchFamily="34" charset="-79"/>
              </a:rPr>
              <a:t>ושאל דוד באורים ותומים </a:t>
            </a:r>
            <a:r>
              <a:rPr lang="he-IL" sz="2700" dirty="0" smtClean="0">
                <a:latin typeface="David" panose="020E0502060401010101" pitchFamily="34" charset="-79"/>
                <a:cs typeface="David" panose="020E0502060401010101" pitchFamily="34" charset="-79"/>
              </a:rPr>
              <a:t>, וכך שאל: האם אעלה אל מקום חניית הפלישתים למלחמה? האם תיתן אותם בידי ואנצח אותם? ענה לו הקב"ה עלה למלחמה ואני אתן את הפלישתים בידך ותנצח אותם. </a:t>
            </a:r>
            <a:endParaRPr lang="he-IL" sz="2700" dirty="0">
              <a:latin typeface="David" panose="020E0502060401010101" pitchFamily="34" charset="-79"/>
              <a:cs typeface="David" panose="020E0502060401010101" pitchFamily="34" charset="-79"/>
            </a:endParaRPr>
          </a:p>
        </p:txBody>
      </p:sp>
      <p:sp>
        <p:nvSpPr>
          <p:cNvPr id="3" name="מלבן 2"/>
          <p:cNvSpPr/>
          <p:nvPr/>
        </p:nvSpPr>
        <p:spPr>
          <a:xfrm>
            <a:off x="6780627" y="229244"/>
            <a:ext cx="5247249" cy="4524315"/>
          </a:xfrm>
          <a:prstGeom prst="rect">
            <a:avLst/>
          </a:prstGeom>
          <a:solidFill>
            <a:schemeClr val="accent3">
              <a:lumMod val="60000"/>
              <a:lumOff val="4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וַיִּשְׁמְעוּ </a:t>
            </a:r>
            <a:r>
              <a:rPr lang="he-IL" sz="3200" dirty="0" err="1" smtClean="0">
                <a:latin typeface="David" panose="020E0502060401010101" pitchFamily="34" charset="-79"/>
                <a:cs typeface="David" panose="020E0502060401010101" pitchFamily="34" charset="-79"/>
              </a:rPr>
              <a:t>פְלִשְׁתִּים</a:t>
            </a:r>
            <a:r>
              <a:rPr lang="he-IL" sz="3200" dirty="0" smtClean="0">
                <a:latin typeface="David" panose="020E0502060401010101" pitchFamily="34" charset="-79"/>
                <a:cs typeface="David" panose="020E0502060401010101" pitchFamily="34" charset="-79"/>
              </a:rPr>
              <a:t> כִּי מָשְׁחוּ אֶת דָּוִד לְמֶלֶךְ עַל יִשְׂרָאֵל וַיַּעֲלוּ כָל </a:t>
            </a:r>
            <a:r>
              <a:rPr lang="he-IL" sz="3200" dirty="0" err="1" smtClean="0">
                <a:latin typeface="David" panose="020E0502060401010101" pitchFamily="34" charset="-79"/>
                <a:cs typeface="David" panose="020E0502060401010101" pitchFamily="34" charset="-79"/>
              </a:rPr>
              <a:t>פְּלִשְׁתִּים</a:t>
            </a:r>
            <a:r>
              <a:rPr lang="he-IL" sz="3200" dirty="0" smtClean="0">
                <a:latin typeface="David" panose="020E0502060401010101" pitchFamily="34" charset="-79"/>
                <a:cs typeface="David" panose="020E0502060401010101" pitchFamily="34" charset="-79"/>
              </a:rPr>
              <a:t> לְבַקֵּשׁ אֶת דָּוִד וַיִּשְׁמַע דָּוִד וַיֵּרֶד אֶל הַמְּצוּדָה. </a:t>
            </a:r>
          </a:p>
          <a:p>
            <a:r>
              <a:rPr lang="he-IL" sz="3200" b="1" u="sng"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וּפְלִשְׁתִּים</a:t>
            </a:r>
            <a:r>
              <a:rPr lang="he-IL" sz="3200" dirty="0" smtClean="0">
                <a:latin typeface="David" panose="020E0502060401010101" pitchFamily="34" charset="-79"/>
                <a:cs typeface="David" panose="020E0502060401010101" pitchFamily="34" charset="-79"/>
              </a:rPr>
              <a:t> בָּאוּ </a:t>
            </a:r>
            <a:r>
              <a:rPr lang="he-IL" sz="3200" dirty="0" err="1" smtClean="0">
                <a:latin typeface="David" panose="020E0502060401010101" pitchFamily="34" charset="-79"/>
                <a:cs typeface="David" panose="020E0502060401010101" pitchFamily="34" charset="-79"/>
              </a:rPr>
              <a:t>וַיִּנָּטְשׁו</a:t>
            </a:r>
            <a:r>
              <a:rPr lang="he-IL" sz="3200" dirty="0" smtClean="0">
                <a:latin typeface="David" panose="020E0502060401010101" pitchFamily="34" charset="-79"/>
                <a:cs typeface="David" panose="020E0502060401010101" pitchFamily="34" charset="-79"/>
              </a:rPr>
              <a:t>ּ בְּעֵמֶק רְפָאִים. </a:t>
            </a:r>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וַיִּשְׁאַל דָּוִד בַּיהוָה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הַאֶעֱלֶה</a:t>
            </a:r>
            <a:r>
              <a:rPr lang="he-IL" sz="3200" dirty="0" smtClean="0">
                <a:latin typeface="David" panose="020E0502060401010101" pitchFamily="34" charset="-79"/>
                <a:cs typeface="David" panose="020E0502060401010101" pitchFamily="34" charset="-79"/>
              </a:rPr>
              <a:t> אֶל </a:t>
            </a:r>
            <a:r>
              <a:rPr lang="he-IL" sz="3200" dirty="0" err="1" smtClean="0">
                <a:latin typeface="David" panose="020E0502060401010101" pitchFamily="34" charset="-79"/>
                <a:cs typeface="David" panose="020E0502060401010101" pitchFamily="34" charset="-79"/>
              </a:rPr>
              <a:t>פְּלִשְׁתִּים</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הֲתִתְּנֵם</a:t>
            </a:r>
            <a:r>
              <a:rPr lang="he-IL" sz="3200" dirty="0" smtClean="0">
                <a:latin typeface="David" panose="020E0502060401010101" pitchFamily="34" charset="-79"/>
                <a:cs typeface="David" panose="020E0502060401010101" pitchFamily="34" charset="-79"/>
              </a:rPr>
              <a:t> בְּיָדִי וַיֹּאמֶר יְהוָה אֶל דָּוִד עֲלֵה כִּי נָתֹן אֶתֵּן אֶת </a:t>
            </a:r>
            <a:r>
              <a:rPr lang="he-IL" sz="3200" dirty="0" err="1" smtClean="0">
                <a:latin typeface="David" panose="020E0502060401010101" pitchFamily="34" charset="-79"/>
                <a:cs typeface="David" panose="020E0502060401010101" pitchFamily="34" charset="-79"/>
              </a:rPr>
              <a:t>הַפְּלִשְׁתִּים</a:t>
            </a:r>
            <a:r>
              <a:rPr lang="he-IL" sz="3200" dirty="0" smtClean="0">
                <a:latin typeface="David" panose="020E0502060401010101" pitchFamily="34" charset="-79"/>
                <a:cs typeface="David" panose="020E0502060401010101" pitchFamily="34" charset="-79"/>
              </a:rPr>
              <a:t> בְּיָדֶךָ</a:t>
            </a:r>
            <a:endParaRPr lang="he-IL" sz="3200" dirty="0">
              <a:latin typeface="David" panose="020E0502060401010101" pitchFamily="34" charset="-79"/>
              <a:cs typeface="David" panose="020E0502060401010101" pitchFamily="34" charset="-79"/>
            </a:endParaRPr>
          </a:p>
        </p:txBody>
      </p:sp>
      <p:sp>
        <p:nvSpPr>
          <p:cNvPr id="4" name="מלבן 3"/>
          <p:cNvSpPr/>
          <p:nvPr/>
        </p:nvSpPr>
        <p:spPr>
          <a:xfrm>
            <a:off x="6780627" y="5002621"/>
            <a:ext cx="5247248" cy="1569660"/>
          </a:xfrm>
          <a:prstGeom prst="rect">
            <a:avLst/>
          </a:prstGeom>
          <a:solidFill>
            <a:schemeClr val="accent2">
              <a:lumMod val="40000"/>
              <a:lumOff val="60000"/>
            </a:schemeClr>
          </a:solidFill>
        </p:spPr>
        <p:txBody>
          <a:bodyPr wrap="square">
            <a:spAutoFit/>
          </a:bodyPr>
          <a:lstStyle/>
          <a:p>
            <a:r>
              <a:rPr lang="he-IL" sz="2400" dirty="0" smtClean="0">
                <a:latin typeface="David" panose="020E0502060401010101" pitchFamily="34" charset="-79"/>
                <a:cs typeface="David" panose="020E0502060401010101" pitchFamily="34" charset="-79"/>
              </a:rPr>
              <a:t>{</a:t>
            </a:r>
            <a:r>
              <a:rPr lang="he-IL" sz="2400" b="1" u="sng" dirty="0" smtClean="0">
                <a:latin typeface="David" panose="020E0502060401010101" pitchFamily="34" charset="-79"/>
                <a:cs typeface="David" panose="020E0502060401010101" pitchFamily="34" charset="-79"/>
              </a:rPr>
              <a:t>מדרש חז"ל: </a:t>
            </a:r>
            <a:r>
              <a:rPr lang="he-IL" sz="2400" dirty="0" smtClean="0">
                <a:latin typeface="David" panose="020E0502060401010101" pitchFamily="34" charset="-79"/>
                <a:cs typeface="David" panose="020E0502060401010101" pitchFamily="34" charset="-79"/>
              </a:rPr>
              <a:t>על זה כתב דוד בתהילים "נר לרגלי דבריך ואור לנתיבתי" פסוק זה אמרו כשהיה מהלך לעמק רפאים ולא הלך למלחמה עד שנישאל באורים ותומים.}</a:t>
            </a:r>
            <a:endParaRPr lang="he-IL"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418419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283335" y="412124"/>
            <a:ext cx="6342548" cy="4524315"/>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הגיע דוד למלחמה במישור הפרצים (מקום חניית הפלישתים) והכה בהם דוד והביס אותם, ואמר דוד: מפלה הנחיל ה' לשונאי במהירות כמו שטף מים ומסיבה זאת נקרא שם המקום בו נלחמו  "בעל פרצים".</a:t>
            </a:r>
          </a:p>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כאשר ברחו הפלישתים השאירו אחריהם במקום המלחמה את האלילים שלהם, ודוד ואנשיו שרפו אותם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977575" y="412124"/>
            <a:ext cx="5050302" cy="3046988"/>
          </a:xfrm>
          <a:prstGeom prst="rect">
            <a:avLst/>
          </a:prstGeom>
          <a:solidFill>
            <a:schemeClr val="accent5">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 כ </a:t>
            </a:r>
            <a:r>
              <a:rPr lang="he-IL" sz="3200" dirty="0" smtClean="0">
                <a:latin typeface="David" panose="020E0502060401010101" pitchFamily="34" charset="-79"/>
                <a:cs typeface="David" panose="020E0502060401010101" pitchFamily="34" charset="-79"/>
              </a:rPr>
              <a:t>וַיָּבֹא דָוִד בְּבַעַל פְּרָצִים וַיַּכֵּם שָׁם דָּוִד וַיֹּאמֶר פָּרַץ יְהוָה אֶת </a:t>
            </a:r>
            <a:r>
              <a:rPr lang="he-IL" sz="3200" dirty="0" err="1" smtClean="0">
                <a:latin typeface="David" panose="020E0502060401010101" pitchFamily="34" charset="-79"/>
                <a:cs typeface="David" panose="020E0502060401010101" pitchFamily="34" charset="-79"/>
              </a:rPr>
              <a:t>אֹיְבַי</a:t>
            </a:r>
            <a:r>
              <a:rPr lang="he-IL" sz="3200" dirty="0" smtClean="0">
                <a:latin typeface="David" panose="020E0502060401010101" pitchFamily="34" charset="-79"/>
                <a:cs typeface="David" panose="020E0502060401010101" pitchFamily="34" charset="-79"/>
              </a:rPr>
              <a:t> לְפָנַי כְּפֶרֶץ מָיִם עַל כֵּן קָרָא שֵׁם הַמָּקוֹם הַהוּא בַּעַל פְּרָצִים. </a:t>
            </a:r>
          </a:p>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וַיַּעַזְבוּ שָׁם אֶת עֲצַבֵּיהֶם </a:t>
            </a:r>
            <a:r>
              <a:rPr lang="he-IL" sz="3200" dirty="0" err="1" smtClean="0">
                <a:latin typeface="David" panose="020E0502060401010101" pitchFamily="34" charset="-79"/>
                <a:cs typeface="David" panose="020E0502060401010101" pitchFamily="34" charset="-79"/>
              </a:rPr>
              <a:t>וַיִּשָּׂאֵם</a:t>
            </a:r>
            <a:r>
              <a:rPr lang="he-IL" sz="3200" dirty="0" smtClean="0">
                <a:latin typeface="David" panose="020E0502060401010101" pitchFamily="34" charset="-79"/>
                <a:cs typeface="David" panose="020E0502060401010101" pitchFamily="34" charset="-79"/>
              </a:rPr>
              <a:t> דָּוִד וַאֲנָשָׁיו.</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3"/>
          <a:stretch>
            <a:fillRect/>
          </a:stretch>
        </p:blipFill>
        <p:spPr>
          <a:xfrm>
            <a:off x="7563509" y="3514062"/>
            <a:ext cx="4351826" cy="3259669"/>
          </a:xfrm>
          <a:prstGeom prst="rect">
            <a:avLst/>
          </a:prstGeom>
        </p:spPr>
      </p:pic>
      <p:sp>
        <p:nvSpPr>
          <p:cNvPr id="5" name="TextBox 4"/>
          <p:cNvSpPr txBox="1"/>
          <p:nvPr/>
        </p:nvSpPr>
        <p:spPr>
          <a:xfrm>
            <a:off x="6457071" y="5819624"/>
            <a:ext cx="1913206" cy="954107"/>
          </a:xfrm>
          <a:prstGeom prst="rect">
            <a:avLst/>
          </a:prstGeom>
          <a:noFill/>
        </p:spPr>
        <p:txBody>
          <a:bodyPr wrap="square" rtlCol="1">
            <a:spAutoFit/>
          </a:bodyPr>
          <a:lstStyle/>
          <a:p>
            <a:r>
              <a:rPr lang="he-IL" sz="2800" b="1" dirty="0" smtClean="0">
                <a:latin typeface="David" panose="020E0502060401010101" pitchFamily="34" charset="-79"/>
                <a:cs typeface="David" panose="020E0502060401010101" pitchFamily="34" charset="-79"/>
              </a:rPr>
              <a:t>נחל פרצים והעיר סדום</a:t>
            </a:r>
            <a:endParaRPr lang="he-IL" sz="28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40259380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196948" y="140760"/>
            <a:ext cx="5950633" cy="6555641"/>
          </a:xfrm>
          <a:prstGeom prst="rect">
            <a:avLst/>
          </a:prstGeom>
          <a:noFill/>
          <a:ln w="38100">
            <a:solidFill>
              <a:schemeClr val="tx1"/>
            </a:solidFill>
          </a:ln>
        </p:spPr>
        <p:txBody>
          <a:bodyPr wrap="square" rtlCol="1">
            <a:spAutoFit/>
          </a:bodyPr>
          <a:lstStyle/>
          <a:p>
            <a:r>
              <a:rPr lang="he-IL" sz="2800" b="1" u="sng" dirty="0" err="1" smtClean="0">
                <a:latin typeface="David" panose="020E0502060401010101" pitchFamily="34" charset="-79"/>
                <a:cs typeface="David" panose="020E0502060401010101" pitchFamily="34" charset="-79"/>
              </a:rPr>
              <a:t>כב</a:t>
            </a:r>
            <a:r>
              <a:rPr lang="he-IL" sz="2800" dirty="0" err="1" smtClean="0">
                <a:latin typeface="David" panose="020E0502060401010101" pitchFamily="34" charset="-79"/>
                <a:cs typeface="David" panose="020E0502060401010101" pitchFamily="34" charset="-79"/>
              </a:rPr>
              <a:t>.ושוב</a:t>
            </a:r>
            <a:r>
              <a:rPr lang="he-IL" sz="2800" dirty="0" smtClean="0">
                <a:latin typeface="David" panose="020E0502060401010101" pitchFamily="34" charset="-79"/>
                <a:cs typeface="David" panose="020E0502060401010101" pitchFamily="34" charset="-79"/>
              </a:rPr>
              <a:t> פעם נוספת העזו הפלישתים לעלות למלחמה עם ישראל בבעל פרצים והתפזרו מרוב חילם גם בעמק רפאים. </a:t>
            </a:r>
          </a:p>
          <a:p>
            <a:r>
              <a:rPr lang="he-IL" sz="2800" b="1" u="sng" dirty="0" err="1" smtClean="0">
                <a:latin typeface="David" panose="020E0502060401010101" pitchFamily="34" charset="-79"/>
                <a:cs typeface="David" panose="020E0502060401010101" pitchFamily="34" charset="-79"/>
              </a:rPr>
              <a:t>כג</a:t>
            </a:r>
            <a:r>
              <a:rPr lang="he-IL" sz="2800" b="1" u="sng" dirty="0" smtClean="0">
                <a:latin typeface="David" panose="020E0502060401010101" pitchFamily="34" charset="-79"/>
                <a:cs typeface="David" panose="020E0502060401010101" pitchFamily="34" charset="-79"/>
              </a:rPr>
              <a:t>. </a:t>
            </a:r>
            <a:r>
              <a:rPr lang="he-IL" sz="2800" dirty="0" smtClean="0">
                <a:latin typeface="David" panose="020E0502060401010101" pitchFamily="34" charset="-79"/>
                <a:cs typeface="David" panose="020E0502060401010101" pitchFamily="34" charset="-79"/>
              </a:rPr>
              <a:t>ושוב שאל דוד באורים ותומים האם לעלות אל הפלישתים למלחמה? אמר לו ה': לא תעלה עכשיו למלחמה שעדיין לא הגיעה השעה. אלא הסתובב והקף אותם מאחור ותבוא עליהם ממול עצי התות הגדלים שם (אילנות) . </a:t>
            </a:r>
          </a:p>
          <a:p>
            <a:r>
              <a:rPr lang="he-IL" sz="2800" b="1" u="sng" dirty="0" smtClean="0">
                <a:latin typeface="David" panose="020E0502060401010101" pitchFamily="34" charset="-79"/>
                <a:cs typeface="David" panose="020E0502060401010101" pitchFamily="34" charset="-79"/>
              </a:rPr>
              <a:t>כד</a:t>
            </a:r>
            <a:r>
              <a:rPr lang="he-IL" sz="2800" dirty="0" smtClean="0">
                <a:latin typeface="David" panose="020E0502060401010101" pitchFamily="34" charset="-79"/>
                <a:cs typeface="David" panose="020E0502060401010101" pitchFamily="34" charset="-79"/>
              </a:rPr>
              <a:t>. וכאשר תשמע את קול פסיעות המלאכים שאני שולח לעזרתך בצמרות האילנות, אז תצא ותתקיף , שהרי באותו זמן יבוא ה' לעזרתכם וינחיל תבוסה לגדודי הפלישתים. </a:t>
            </a:r>
            <a:r>
              <a:rPr lang="he-IL" sz="2400" dirty="0" smtClean="0">
                <a:latin typeface="David" panose="020E0502060401010101" pitchFamily="34" charset="-79"/>
                <a:cs typeface="David" panose="020E0502060401010101" pitchFamily="34" charset="-79"/>
              </a:rPr>
              <a:t>(וה' אמר כן לדוד כדי לנסות אותו האם ישמור מצוותו או לא). </a:t>
            </a:r>
            <a:endParaRPr lang="he-IL" sz="2800" dirty="0">
              <a:latin typeface="David" panose="020E0502060401010101" pitchFamily="34" charset="-79"/>
              <a:cs typeface="David" panose="020E0502060401010101" pitchFamily="34" charset="-79"/>
            </a:endParaRPr>
          </a:p>
        </p:txBody>
      </p:sp>
      <p:sp>
        <p:nvSpPr>
          <p:cNvPr id="4" name="מלבן 3"/>
          <p:cNvSpPr/>
          <p:nvPr/>
        </p:nvSpPr>
        <p:spPr>
          <a:xfrm>
            <a:off x="6288257" y="412124"/>
            <a:ext cx="5683349" cy="4524315"/>
          </a:xfrm>
          <a:prstGeom prst="rect">
            <a:avLst/>
          </a:prstGeom>
          <a:solidFill>
            <a:schemeClr val="accent2">
              <a:lumMod val="40000"/>
              <a:lumOff val="6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וַיֹּסִפוּ עוֹד </a:t>
            </a:r>
            <a:r>
              <a:rPr lang="he-IL" sz="3200" dirty="0" err="1" smtClean="0">
                <a:latin typeface="David" panose="020E0502060401010101" pitchFamily="34" charset="-79"/>
                <a:cs typeface="David" panose="020E0502060401010101" pitchFamily="34" charset="-79"/>
              </a:rPr>
              <a:t>פְּלִשְׁתִּים</a:t>
            </a:r>
            <a:r>
              <a:rPr lang="he-IL" sz="3200" dirty="0" smtClean="0">
                <a:latin typeface="David" panose="020E0502060401010101" pitchFamily="34" charset="-79"/>
                <a:cs typeface="David" panose="020E0502060401010101" pitchFamily="34" charset="-79"/>
              </a:rPr>
              <a:t> לַעֲלוֹת </a:t>
            </a:r>
            <a:r>
              <a:rPr lang="he-IL" sz="3200" dirty="0" err="1" smtClean="0">
                <a:latin typeface="David" panose="020E0502060401010101" pitchFamily="34" charset="-79"/>
                <a:cs typeface="David" panose="020E0502060401010101" pitchFamily="34" charset="-79"/>
              </a:rPr>
              <a:t>וַיִּנָּטְשׁו</a:t>
            </a:r>
            <a:r>
              <a:rPr lang="he-IL" sz="3200" dirty="0" smtClean="0">
                <a:latin typeface="David" panose="020E0502060401010101" pitchFamily="34" charset="-79"/>
                <a:cs typeface="David" panose="020E0502060401010101" pitchFamily="34" charset="-79"/>
              </a:rPr>
              <a:t>ּ בְּעֵמֶק רְפָאִים. </a:t>
            </a:r>
          </a:p>
          <a:p>
            <a:r>
              <a:rPr lang="he-IL" sz="3200" b="1" u="sng"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וַיִּשְׁאַל דָּוִד בַּיהוָה וַיֹּאמֶר לֹא תַעֲלֶה הָסֵב אֶל אַחֲרֵיהֶם וּבָאתָ לָהֶם מִמּוּל בְּכָאִים. </a:t>
            </a:r>
          </a:p>
          <a:p>
            <a:r>
              <a:rPr lang="he-IL" sz="3200" b="1" u="sng" dirty="0" smtClean="0">
                <a:latin typeface="David" panose="020E0502060401010101" pitchFamily="34" charset="-79"/>
                <a:cs typeface="David" panose="020E0502060401010101" pitchFamily="34" charset="-79"/>
              </a:rPr>
              <a:t>כד</a:t>
            </a:r>
            <a:r>
              <a:rPr lang="he-IL" sz="3200" dirty="0" smtClean="0">
                <a:latin typeface="David" panose="020E0502060401010101" pitchFamily="34" charset="-79"/>
                <a:cs typeface="David" panose="020E0502060401010101" pitchFamily="34" charset="-79"/>
              </a:rPr>
              <a:t> וִיהִי בשמעך [כְּשָׁמְעֲךָ] אֶת קוֹל צְעָדָה בְּרָאשֵׁי הַבְּכָאִים אָז </a:t>
            </a:r>
            <a:r>
              <a:rPr lang="he-IL" sz="3200" dirty="0" err="1" smtClean="0">
                <a:latin typeface="David" panose="020E0502060401010101" pitchFamily="34" charset="-79"/>
                <a:cs typeface="David" panose="020E0502060401010101" pitchFamily="34" charset="-79"/>
              </a:rPr>
              <a:t>תֶּחֱרָץ</a:t>
            </a:r>
            <a:r>
              <a:rPr lang="he-IL" sz="3200" dirty="0" smtClean="0">
                <a:latin typeface="David" panose="020E0502060401010101" pitchFamily="34" charset="-79"/>
                <a:cs typeface="David" panose="020E0502060401010101" pitchFamily="34" charset="-79"/>
              </a:rPr>
              <a:t> כִּי אָז יָצָא יְהוָה לְפָנֶיךָ לְהַכּוֹת בְּמַחֲנֵה </a:t>
            </a:r>
            <a:r>
              <a:rPr lang="he-IL" sz="3200" dirty="0" err="1" smtClean="0">
                <a:latin typeface="David" panose="020E0502060401010101" pitchFamily="34" charset="-79"/>
                <a:cs typeface="David" panose="020E0502060401010101" pitchFamily="34" charset="-79"/>
              </a:rPr>
              <a:t>פְלִשְׁתִּים</a:t>
            </a:r>
            <a:r>
              <a:rPr lang="he-IL" sz="3200" dirty="0" smtClean="0">
                <a:latin typeface="David" panose="020E0502060401010101" pitchFamily="34" charset="-79"/>
                <a:cs typeface="David" panose="020E0502060401010101" pitchFamily="34" charset="-79"/>
              </a:rPr>
              <a:t>. </a:t>
            </a:r>
          </a:p>
        </p:txBody>
      </p:sp>
    </p:spTree>
    <p:extLst>
      <p:ext uri="{BB962C8B-B14F-4D97-AF65-F5344CB8AC3E}">
        <p14:creationId xmlns:p14="http://schemas.microsoft.com/office/powerpoint/2010/main" val="26503191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מלבן 3"/>
          <p:cNvSpPr/>
          <p:nvPr/>
        </p:nvSpPr>
        <p:spPr>
          <a:xfrm>
            <a:off x="1389275" y="472998"/>
            <a:ext cx="10033517" cy="584775"/>
          </a:xfrm>
          <a:prstGeom prst="rect">
            <a:avLst/>
          </a:prstGeom>
          <a:solidFill>
            <a:schemeClr val="accent5">
              <a:lumMod val="60000"/>
              <a:lumOff val="40000"/>
            </a:schemeClr>
          </a:solidFill>
        </p:spPr>
        <p:txBody>
          <a:bodyPr wrap="none">
            <a:spAutoFit/>
          </a:bodyPr>
          <a:lstStyle/>
          <a:p>
            <a:r>
              <a:rPr lang="he-IL" sz="3200" b="1" u="sng" dirty="0" smtClean="0">
                <a:latin typeface="David" panose="020E0502060401010101" pitchFamily="34" charset="-79"/>
                <a:cs typeface="David" panose="020E0502060401010101" pitchFamily="34" charset="-79"/>
              </a:rPr>
              <a:t>כה</a:t>
            </a:r>
            <a:r>
              <a:rPr lang="he-IL" sz="3200" dirty="0" smtClean="0">
                <a:latin typeface="David" panose="020E0502060401010101" pitchFamily="34" charset="-79"/>
                <a:cs typeface="David" panose="020E0502060401010101" pitchFamily="34" charset="-79"/>
              </a:rPr>
              <a:t> וַיַּעַשׂ דָּוִד כֵּן כַּאֲשֶׁר </a:t>
            </a:r>
            <a:r>
              <a:rPr lang="he-IL" sz="3200" dirty="0" err="1" smtClean="0">
                <a:latin typeface="David" panose="020E0502060401010101" pitchFamily="34" charset="-79"/>
                <a:cs typeface="David" panose="020E0502060401010101" pitchFamily="34" charset="-79"/>
              </a:rPr>
              <a:t>צִוָּהו</a:t>
            </a:r>
            <a:r>
              <a:rPr lang="he-IL" sz="3200" dirty="0" smtClean="0">
                <a:latin typeface="David" panose="020E0502060401010101" pitchFamily="34" charset="-79"/>
                <a:cs typeface="David" panose="020E0502060401010101" pitchFamily="34" charset="-79"/>
              </a:rPr>
              <a:t>ּ יְהוָה </a:t>
            </a:r>
            <a:r>
              <a:rPr lang="he-IL" sz="3200" dirty="0" err="1" smtClean="0">
                <a:latin typeface="David" panose="020E0502060401010101" pitchFamily="34" charset="-79"/>
                <a:cs typeface="David" panose="020E0502060401010101" pitchFamily="34" charset="-79"/>
              </a:rPr>
              <a:t>וַיַּך</a:t>
            </a:r>
            <a:r>
              <a:rPr lang="he-IL" sz="3200" dirty="0" smtClean="0">
                <a:latin typeface="David" panose="020E0502060401010101" pitchFamily="34" charset="-79"/>
                <a:cs typeface="David" panose="020E0502060401010101" pitchFamily="34" charset="-79"/>
              </a:rPr>
              <a:t>ְ אֶת </a:t>
            </a:r>
            <a:r>
              <a:rPr lang="he-IL" sz="3200" dirty="0" err="1" smtClean="0">
                <a:latin typeface="David" panose="020E0502060401010101" pitchFamily="34" charset="-79"/>
                <a:cs typeface="David" panose="020E0502060401010101" pitchFamily="34" charset="-79"/>
              </a:rPr>
              <a:t>פְּלִשְׁתִּים</a:t>
            </a:r>
            <a:r>
              <a:rPr lang="he-IL" sz="3200" dirty="0" smtClean="0">
                <a:latin typeface="David" panose="020E0502060401010101" pitchFamily="34" charset="-79"/>
                <a:cs typeface="David" panose="020E0502060401010101" pitchFamily="34" charset="-79"/>
              </a:rPr>
              <a:t> מִגֶּבַע עַד בֹּאֲךָ גָזֶר.</a:t>
            </a:r>
            <a:endParaRPr lang="he-IL" sz="32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3"/>
          <a:stretch>
            <a:fillRect/>
          </a:stretch>
        </p:blipFill>
        <p:spPr>
          <a:xfrm>
            <a:off x="6495673" y="1402637"/>
            <a:ext cx="4927119" cy="5036207"/>
          </a:xfrm>
          <a:prstGeom prst="rect">
            <a:avLst/>
          </a:prstGeom>
        </p:spPr>
      </p:pic>
      <p:sp>
        <p:nvSpPr>
          <p:cNvPr id="6" name="מלבן 5"/>
          <p:cNvSpPr/>
          <p:nvPr/>
        </p:nvSpPr>
        <p:spPr>
          <a:xfrm>
            <a:off x="731520" y="1530253"/>
            <a:ext cx="5327510" cy="1569660"/>
          </a:xfrm>
          <a:prstGeom prst="rect">
            <a:avLst/>
          </a:prstGeom>
          <a:solidFill>
            <a:schemeClr val="bg2">
              <a:lumMod val="9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כה</a:t>
            </a:r>
            <a:r>
              <a:rPr lang="he-IL" sz="3200" dirty="0" smtClean="0">
                <a:latin typeface="David" panose="020E0502060401010101" pitchFamily="34" charset="-79"/>
                <a:cs typeface="David" panose="020E0502060401010101" pitchFamily="34" charset="-79"/>
              </a:rPr>
              <a:t>. ודוד עשה כמו שהורה לו ה' והצליח להכות בפלישתים מהעיר גבע ועד סמוך לגזר.</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8232623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 name="מלבן 7"/>
          <p:cNvSpPr/>
          <p:nvPr/>
        </p:nvSpPr>
        <p:spPr>
          <a:xfrm>
            <a:off x="168813" y="0"/>
            <a:ext cx="11802793" cy="7017306"/>
          </a:xfrm>
          <a:prstGeom prst="rect">
            <a:avLst/>
          </a:prstGeom>
          <a:solidFill>
            <a:schemeClr val="bg2">
              <a:lumMod val="90000"/>
            </a:schemeClr>
          </a:solidFill>
        </p:spPr>
        <p:txBody>
          <a:bodyPr wrap="square">
            <a:spAutoFit/>
          </a:bodyPr>
          <a:lstStyle/>
          <a:p>
            <a:endParaRPr lang="he-IL" sz="20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שאלות חזרה פרק ה':</a:t>
            </a:r>
          </a:p>
          <a:p>
            <a:r>
              <a:rPr lang="he-IL" sz="2000" dirty="0" smtClean="0">
                <a:latin typeface="David" panose="020E0502060401010101" pitchFamily="34" charset="-79"/>
                <a:cs typeface="David" panose="020E0502060401010101" pitchFamily="34" charset="-79"/>
              </a:rPr>
              <a:t>1.	מה מבקשים שבטי ישראל מהמלך דוד? (א') ___________________________________ </a:t>
            </a:r>
          </a:p>
          <a:p>
            <a:endParaRPr lang="he-IL" sz="2000" dirty="0" smtClean="0">
              <a:latin typeface="David" panose="020E0502060401010101" pitchFamily="34" charset="-79"/>
              <a:cs typeface="David" panose="020E0502060401010101" pitchFamily="34" charset="-79"/>
            </a:endParaRPr>
          </a:p>
          <a:p>
            <a:r>
              <a:rPr lang="he-IL" sz="2000" dirty="0" smtClean="0">
                <a:latin typeface="David" panose="020E0502060401010101" pitchFamily="34" charset="-79"/>
                <a:cs typeface="David" panose="020E0502060401010101" pitchFamily="34" charset="-79"/>
              </a:rPr>
              <a:t>2.	מהן שתי הסיבות לבקשתם של שבטי ישראל? (ב') _________________________________ </a:t>
            </a:r>
          </a:p>
          <a:p>
            <a:endParaRPr lang="he-IL" sz="2000" dirty="0" smtClean="0">
              <a:latin typeface="David" panose="020E0502060401010101" pitchFamily="34" charset="-79"/>
              <a:cs typeface="David" panose="020E0502060401010101" pitchFamily="34" charset="-79"/>
            </a:endParaRPr>
          </a:p>
          <a:p>
            <a:r>
              <a:rPr lang="he-IL" sz="2000" dirty="0" smtClean="0">
                <a:latin typeface="David" panose="020E0502060401010101" pitchFamily="34" charset="-79"/>
                <a:cs typeface="David" panose="020E0502060401010101" pitchFamily="34" charset="-79"/>
              </a:rPr>
              <a:t>_____________________________________________________________________ </a:t>
            </a:r>
          </a:p>
          <a:p>
            <a:endParaRPr lang="he-IL" sz="2000" dirty="0" smtClean="0">
              <a:latin typeface="David" panose="020E0502060401010101" pitchFamily="34" charset="-79"/>
              <a:cs typeface="David" panose="020E0502060401010101" pitchFamily="34" charset="-79"/>
            </a:endParaRPr>
          </a:p>
          <a:p>
            <a:r>
              <a:rPr lang="he-IL" sz="2000" dirty="0" smtClean="0">
                <a:latin typeface="David" panose="020E0502060401010101" pitchFamily="34" charset="-79"/>
                <a:cs typeface="David" panose="020E0502060401010101" pitchFamily="34" charset="-79"/>
              </a:rPr>
              <a:t>3.	מספר השנים שמלך דוד בחברון (ה) ________________     בירושלים: __________________  </a:t>
            </a:r>
          </a:p>
          <a:p>
            <a:endParaRPr lang="he-IL" sz="2000" dirty="0" smtClean="0">
              <a:latin typeface="David" panose="020E0502060401010101" pitchFamily="34" charset="-79"/>
              <a:cs typeface="David" panose="020E0502060401010101" pitchFamily="34" charset="-79"/>
            </a:endParaRPr>
          </a:p>
          <a:p>
            <a:r>
              <a:rPr lang="he-IL" sz="2000" dirty="0" smtClean="0">
                <a:latin typeface="David" panose="020E0502060401010101" pitchFamily="34" charset="-79"/>
                <a:cs typeface="David" panose="020E0502060401010101" pitchFamily="34" charset="-79"/>
              </a:rPr>
              <a:t>4.	מה עשה דוד לאחר שהמליכו אותו על כל ישראל? (ו-ז') ______________________________</a:t>
            </a:r>
          </a:p>
          <a:p>
            <a:endParaRPr lang="he-IL" sz="2000" dirty="0" smtClean="0">
              <a:latin typeface="David" panose="020E0502060401010101" pitchFamily="34" charset="-79"/>
              <a:cs typeface="David" panose="020E0502060401010101" pitchFamily="34" charset="-79"/>
            </a:endParaRPr>
          </a:p>
          <a:p>
            <a:r>
              <a:rPr lang="he-IL" sz="2000" dirty="0" smtClean="0">
                <a:latin typeface="David" panose="020E0502060401010101" pitchFamily="34" charset="-79"/>
                <a:cs typeface="David" panose="020E0502060401010101" pitchFamily="34" charset="-79"/>
              </a:rPr>
              <a:t>5.	איך קורא דוד לעיר היבוסי ? _____________________________ (ז')</a:t>
            </a:r>
          </a:p>
          <a:p>
            <a:endParaRPr lang="he-IL" sz="2000" dirty="0" smtClean="0">
              <a:latin typeface="David" panose="020E0502060401010101" pitchFamily="34" charset="-79"/>
              <a:cs typeface="David" panose="020E0502060401010101" pitchFamily="34" charset="-79"/>
            </a:endParaRPr>
          </a:p>
          <a:p>
            <a:r>
              <a:rPr lang="he-IL" sz="2000" dirty="0" smtClean="0">
                <a:latin typeface="David" panose="020E0502060401010101" pitchFamily="34" charset="-79"/>
                <a:cs typeface="David" panose="020E0502060401010101" pitchFamily="34" charset="-79"/>
              </a:rPr>
              <a:t>6.	מה שלח חירם מלך צור אל דוד? ובשביל מה? (יא) ________________________________ </a:t>
            </a:r>
          </a:p>
          <a:p>
            <a:endParaRPr lang="he-IL" sz="2000" dirty="0" smtClean="0">
              <a:latin typeface="David" panose="020E0502060401010101" pitchFamily="34" charset="-79"/>
              <a:cs typeface="David" panose="020E0502060401010101" pitchFamily="34" charset="-79"/>
            </a:endParaRPr>
          </a:p>
          <a:p>
            <a:r>
              <a:rPr lang="he-IL" sz="2000" dirty="0" smtClean="0">
                <a:latin typeface="David" panose="020E0502060401010101" pitchFamily="34" charset="-79"/>
                <a:cs typeface="David" panose="020E0502060401010101" pitchFamily="34" charset="-79"/>
              </a:rPr>
              <a:t>_______________________________________________________________ </a:t>
            </a:r>
          </a:p>
          <a:p>
            <a:endParaRPr lang="he-IL" sz="2000" dirty="0" smtClean="0">
              <a:latin typeface="David" panose="020E0502060401010101" pitchFamily="34" charset="-79"/>
              <a:cs typeface="David" panose="020E0502060401010101" pitchFamily="34" charset="-79"/>
            </a:endParaRPr>
          </a:p>
          <a:p>
            <a:r>
              <a:rPr lang="he-IL" sz="2000" dirty="0" smtClean="0">
                <a:latin typeface="David" panose="020E0502060401010101" pitchFamily="34" charset="-79"/>
                <a:cs typeface="David" panose="020E0502060401010101" pitchFamily="34" charset="-79"/>
              </a:rPr>
              <a:t>7.	מי עלו להילחם מול דוד ואנשיו? (</a:t>
            </a:r>
            <a:r>
              <a:rPr lang="he-IL" sz="2000" dirty="0" err="1" smtClean="0">
                <a:latin typeface="David" panose="020E0502060401010101" pitchFamily="34" charset="-79"/>
                <a:cs typeface="David" panose="020E0502060401010101" pitchFamily="34" charset="-79"/>
              </a:rPr>
              <a:t>יז</a:t>
            </a:r>
            <a:r>
              <a:rPr lang="he-IL" sz="2000" dirty="0" smtClean="0">
                <a:latin typeface="David" panose="020E0502060401010101" pitchFamily="34" charset="-79"/>
                <a:cs typeface="David" panose="020E0502060401010101" pitchFamily="34" charset="-79"/>
              </a:rPr>
              <a:t>) __________________________________________</a:t>
            </a:r>
          </a:p>
          <a:p>
            <a:endParaRPr lang="he-IL" sz="2000" dirty="0" smtClean="0">
              <a:latin typeface="David" panose="020E0502060401010101" pitchFamily="34" charset="-79"/>
              <a:cs typeface="David" panose="020E0502060401010101" pitchFamily="34" charset="-79"/>
            </a:endParaRPr>
          </a:p>
          <a:p>
            <a:r>
              <a:rPr lang="he-IL" sz="2000" dirty="0" smtClean="0">
                <a:latin typeface="David" panose="020E0502060401010101" pitchFamily="34" charset="-79"/>
                <a:cs typeface="David" panose="020E0502060401010101" pitchFamily="34" charset="-79"/>
              </a:rPr>
              <a:t>8.	את מי שאל דוד האם לרדת ולהילחם? _______________________________________ </a:t>
            </a:r>
          </a:p>
          <a:p>
            <a:endParaRPr lang="he-IL" dirty="0"/>
          </a:p>
        </p:txBody>
      </p:sp>
    </p:spTree>
    <p:extLst>
      <p:ext uri="{BB962C8B-B14F-4D97-AF65-F5344CB8AC3E}">
        <p14:creationId xmlns:p14="http://schemas.microsoft.com/office/powerpoint/2010/main" val="78786944"/>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1569</Words>
  <Application>Microsoft Office PowerPoint</Application>
  <PresentationFormat>מסך רחב</PresentationFormat>
  <Paragraphs>79</Paragraphs>
  <Slides>14</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14</vt:i4>
      </vt:variant>
    </vt:vector>
  </HeadingPairs>
  <TitlesOfParts>
    <vt:vector size="20"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14</cp:revision>
  <dcterms:created xsi:type="dcterms:W3CDTF">2022-11-16T16:45:59Z</dcterms:created>
  <dcterms:modified xsi:type="dcterms:W3CDTF">2022-11-16T18:30:09Z</dcterms:modified>
</cp:coreProperties>
</file>