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6" r:id="rId10"/>
    <p:sldId id="265" r:id="rId11"/>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6E6FDE78-D8D8-433A-B074-8CAC52F140DB}" type="datetimeFigureOut">
              <a:rPr lang="he-IL" smtClean="0"/>
              <a:t>ח'/חשון/תשפ"ג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3FCFF2E-6083-4BC5-9B85-98E4A9370079}" type="slidenum">
              <a:rPr lang="he-IL" smtClean="0"/>
              <a:t>‹#›</a:t>
            </a:fld>
            <a:endParaRPr lang="he-IL"/>
          </a:p>
        </p:txBody>
      </p:sp>
    </p:spTree>
    <p:extLst>
      <p:ext uri="{BB962C8B-B14F-4D97-AF65-F5344CB8AC3E}">
        <p14:creationId xmlns:p14="http://schemas.microsoft.com/office/powerpoint/2010/main" val="3569912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E6FDE78-D8D8-433A-B074-8CAC52F140DB}" type="datetimeFigureOut">
              <a:rPr lang="he-IL" smtClean="0"/>
              <a:t>ח'/חשון/תשפ"ג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3FCFF2E-6083-4BC5-9B85-98E4A9370079}" type="slidenum">
              <a:rPr lang="he-IL" smtClean="0"/>
              <a:t>‹#›</a:t>
            </a:fld>
            <a:endParaRPr lang="he-IL"/>
          </a:p>
        </p:txBody>
      </p:sp>
    </p:spTree>
    <p:extLst>
      <p:ext uri="{BB962C8B-B14F-4D97-AF65-F5344CB8AC3E}">
        <p14:creationId xmlns:p14="http://schemas.microsoft.com/office/powerpoint/2010/main" val="1512426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6E6FDE78-D8D8-433A-B074-8CAC52F140DB}" type="datetimeFigureOut">
              <a:rPr lang="he-IL" smtClean="0"/>
              <a:t>ח'/חשון/תשפ"ג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3FCFF2E-6083-4BC5-9B85-98E4A9370079}" type="slidenum">
              <a:rPr lang="he-IL" smtClean="0"/>
              <a:t>‹#›</a:t>
            </a:fld>
            <a:endParaRPr lang="he-IL"/>
          </a:p>
        </p:txBody>
      </p:sp>
    </p:spTree>
    <p:extLst>
      <p:ext uri="{BB962C8B-B14F-4D97-AF65-F5344CB8AC3E}">
        <p14:creationId xmlns:p14="http://schemas.microsoft.com/office/powerpoint/2010/main" val="3492876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6E6FDE78-D8D8-433A-B074-8CAC52F140DB}" type="datetimeFigureOut">
              <a:rPr lang="he-IL" smtClean="0"/>
              <a:t>ח'/חשון/תשפ"ג</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3FCFF2E-6083-4BC5-9B85-98E4A9370079}" type="slidenum">
              <a:rPr lang="he-IL" smtClean="0"/>
              <a:t>‹#›</a:t>
            </a:fld>
            <a:endParaRPr lang="he-IL"/>
          </a:p>
        </p:txBody>
      </p:sp>
    </p:spTree>
    <p:extLst>
      <p:ext uri="{BB962C8B-B14F-4D97-AF65-F5344CB8AC3E}">
        <p14:creationId xmlns:p14="http://schemas.microsoft.com/office/powerpoint/2010/main" val="3581338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6E6FDE78-D8D8-433A-B074-8CAC52F140DB}" type="datetimeFigureOut">
              <a:rPr lang="he-IL" smtClean="0"/>
              <a:t>ח'/חשון/תשפ"ג</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23FCFF2E-6083-4BC5-9B85-98E4A9370079}" type="slidenum">
              <a:rPr lang="he-IL" smtClean="0"/>
              <a:t>‹#›</a:t>
            </a:fld>
            <a:endParaRPr lang="he-IL"/>
          </a:p>
        </p:txBody>
      </p:sp>
    </p:spTree>
    <p:extLst>
      <p:ext uri="{BB962C8B-B14F-4D97-AF65-F5344CB8AC3E}">
        <p14:creationId xmlns:p14="http://schemas.microsoft.com/office/powerpoint/2010/main" val="4196826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6E6FDE78-D8D8-433A-B074-8CAC52F140DB}" type="datetimeFigureOut">
              <a:rPr lang="he-IL" smtClean="0"/>
              <a:t>ח'/חשון/תשפ"ג</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23FCFF2E-6083-4BC5-9B85-98E4A9370079}" type="slidenum">
              <a:rPr lang="he-IL" smtClean="0"/>
              <a:t>‹#›</a:t>
            </a:fld>
            <a:endParaRPr lang="he-IL"/>
          </a:p>
        </p:txBody>
      </p:sp>
    </p:spTree>
    <p:extLst>
      <p:ext uri="{BB962C8B-B14F-4D97-AF65-F5344CB8AC3E}">
        <p14:creationId xmlns:p14="http://schemas.microsoft.com/office/powerpoint/2010/main" val="335456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6E6FDE78-D8D8-433A-B074-8CAC52F140DB}" type="datetimeFigureOut">
              <a:rPr lang="he-IL" smtClean="0"/>
              <a:t>ח'/חשון/תשפ"ג</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23FCFF2E-6083-4BC5-9B85-98E4A9370079}" type="slidenum">
              <a:rPr lang="he-IL" smtClean="0"/>
              <a:t>‹#›</a:t>
            </a:fld>
            <a:endParaRPr lang="he-IL"/>
          </a:p>
        </p:txBody>
      </p:sp>
    </p:spTree>
    <p:extLst>
      <p:ext uri="{BB962C8B-B14F-4D97-AF65-F5344CB8AC3E}">
        <p14:creationId xmlns:p14="http://schemas.microsoft.com/office/powerpoint/2010/main" val="1182340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6E6FDE78-D8D8-433A-B074-8CAC52F140DB}" type="datetimeFigureOut">
              <a:rPr lang="he-IL" smtClean="0"/>
              <a:t>ח'/חשון/תשפ"ג</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3FCFF2E-6083-4BC5-9B85-98E4A9370079}" type="slidenum">
              <a:rPr lang="he-IL" smtClean="0"/>
              <a:t>‹#›</a:t>
            </a:fld>
            <a:endParaRPr lang="he-IL"/>
          </a:p>
        </p:txBody>
      </p:sp>
    </p:spTree>
    <p:extLst>
      <p:ext uri="{BB962C8B-B14F-4D97-AF65-F5344CB8AC3E}">
        <p14:creationId xmlns:p14="http://schemas.microsoft.com/office/powerpoint/2010/main" val="2732112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6E6FDE78-D8D8-433A-B074-8CAC52F140DB}" type="datetimeFigureOut">
              <a:rPr lang="he-IL" smtClean="0"/>
              <a:t>ח'/חשון/תשפ"ג</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3FCFF2E-6083-4BC5-9B85-98E4A9370079}" type="slidenum">
              <a:rPr lang="he-IL" smtClean="0"/>
              <a:t>‹#›</a:t>
            </a:fld>
            <a:endParaRPr lang="he-IL"/>
          </a:p>
        </p:txBody>
      </p:sp>
    </p:spTree>
    <p:extLst>
      <p:ext uri="{BB962C8B-B14F-4D97-AF65-F5344CB8AC3E}">
        <p14:creationId xmlns:p14="http://schemas.microsoft.com/office/powerpoint/2010/main" val="1860070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E6FDE78-D8D8-433A-B074-8CAC52F140DB}" type="datetimeFigureOut">
              <a:rPr lang="he-IL" smtClean="0"/>
              <a:t>ח'/חשון/תשפ"ג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3FCFF2E-6083-4BC5-9B85-98E4A9370079}" type="slidenum">
              <a:rPr lang="he-IL" smtClean="0"/>
              <a:t>‹#›</a:t>
            </a:fld>
            <a:endParaRPr lang="he-IL"/>
          </a:p>
        </p:txBody>
      </p:sp>
    </p:spTree>
    <p:extLst>
      <p:ext uri="{BB962C8B-B14F-4D97-AF65-F5344CB8AC3E}">
        <p14:creationId xmlns:p14="http://schemas.microsoft.com/office/powerpoint/2010/main" val="4022117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E6FDE78-D8D8-433A-B074-8CAC52F140DB}" type="datetimeFigureOut">
              <a:rPr lang="he-IL" smtClean="0"/>
              <a:t>ח'/חשון/תשפ"ג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3FCFF2E-6083-4BC5-9B85-98E4A9370079}" type="slidenum">
              <a:rPr lang="he-IL" smtClean="0"/>
              <a:t>‹#›</a:t>
            </a:fld>
            <a:endParaRPr lang="he-IL"/>
          </a:p>
        </p:txBody>
      </p:sp>
    </p:spTree>
    <p:extLst>
      <p:ext uri="{BB962C8B-B14F-4D97-AF65-F5344CB8AC3E}">
        <p14:creationId xmlns:p14="http://schemas.microsoft.com/office/powerpoint/2010/main" val="1581110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E6FDE78-D8D8-433A-B074-8CAC52F140DB}" type="datetimeFigureOut">
              <a:rPr lang="he-IL" smtClean="0"/>
              <a:t>ח'/חשון/תשפ"ג</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3FCFF2E-6083-4BC5-9B85-98E4A9370079}" type="slidenum">
              <a:rPr lang="he-IL" smtClean="0"/>
              <a:t>‹#›</a:t>
            </a:fld>
            <a:endParaRPr lang="he-IL"/>
          </a:p>
        </p:txBody>
      </p:sp>
    </p:spTree>
    <p:extLst>
      <p:ext uri="{BB962C8B-B14F-4D97-AF65-F5344CB8AC3E}">
        <p14:creationId xmlns:p14="http://schemas.microsoft.com/office/powerpoint/2010/main" val="3861233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he.wikisource.org/wiki/%D7%A7%D7%98%D7%92%D7%95%D7%A8%D7%99%D7%94:%D7%A9%D7%9E%D7%95%D7%90%D7%9C_%D7%91_%D7%93_%D7%90" TargetMode="External"/><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hyperlink" Target="https://he.wikisource.org/wiki/%D7%A7%D7%98%D7%92%D7%95%D7%A8%D7%99%D7%94:%D7%A9%D7%9E%D7%95%D7%90%D7%9C_%D7%91_%D7%93_%D7%92" TargetMode="External"/><Relationship Id="rId4" Type="http://schemas.openxmlformats.org/officeDocument/2006/relationships/hyperlink" Target="https://he.wikisource.org/wiki/%D7%A7%D7%98%D7%92%D7%95%D7%A8%D7%99%D7%94:%D7%A9%D7%9E%D7%95%D7%90%D7%9C_%D7%91_%D7%93_%D7%91"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he.wikisource.org/wiki/%D7%A7%D7%98%D7%92%D7%95%D7%A8%D7%99%D7%94:%D7%A9%D7%9E%D7%95%D7%90%D7%9C_%D7%91_%D7%93_%D7%93" TargetMode="External"/><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hyperlink" Target="https://he.wikisource.org/wiki/%D7%A7%D7%98%D7%92%D7%95%D7%A8%D7%99%D7%94:%D7%A9%D7%9E%D7%95%D7%90%D7%9C_%D7%91_%D7%93_%D7%94"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he.wikisource.org/wiki/%D7%A7%D7%98%D7%92%D7%95%D7%A8%D7%99%D7%94:%D7%A9%D7%9E%D7%95%D7%90%D7%9C_%D7%91_%D7%93_%D7%95" TargetMode="External"/><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hyperlink" Target="https://he.wikisource.org/wiki/%D7%A7%D7%98%D7%92%D7%95%D7%A8%D7%99%D7%94:%D7%A9%D7%9E%D7%95%D7%90%D7%9C_%D7%91_%D7%93_%D7%97" TargetMode="External"/><Relationship Id="rId4" Type="http://schemas.openxmlformats.org/officeDocument/2006/relationships/hyperlink" Target="https://he.wikisource.org/wiki/%D7%A7%D7%98%D7%92%D7%95%D7%A8%D7%99%D7%94:%D7%A9%D7%9E%D7%95%D7%90%D7%9C_%D7%91_%D7%93_%D7%96"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hyperlink" Target="https://he.wikisource.org/wiki/%D7%A7%D7%98%D7%92%D7%95%D7%A8%D7%99%D7%94:%D7%A9%D7%9E%D7%95%D7%90%D7%9C_%D7%91_%D7%93_%D7%99" TargetMode="External"/><Relationship Id="rId4" Type="http://schemas.openxmlformats.org/officeDocument/2006/relationships/hyperlink" Target="https://he.wikisource.org/wiki/%D7%A7%D7%98%D7%92%D7%95%D7%A8%D7%99%D7%94:%D7%A9%D7%9E%D7%95%D7%90%D7%9C_%D7%91_%D7%93_%D7%98"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hyperlink" Target="https://he.wikisource.org/wiki/%D7%A7%D7%98%D7%92%D7%95%D7%A8%D7%99%D7%94:%D7%A9%D7%9E%D7%95%D7%90%D7%9C_%D7%91_%D7%93_%D7%99%D7%91" TargetMode="External"/><Relationship Id="rId4" Type="http://schemas.openxmlformats.org/officeDocument/2006/relationships/hyperlink" Target="https://he.wikisource.org/wiki/%D7%A7%D7%98%D7%92%D7%95%D7%A8%D7%99%D7%94:%D7%A9%D7%9E%D7%95%D7%90%D7%9C_%D7%91_%D7%93_%D7%99%D7%90"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28271" y="5795889"/>
            <a:ext cx="2996418" cy="928468"/>
          </a:xfrm>
          <a:prstGeom prst="rect">
            <a:avLst/>
          </a:prstGeom>
          <a:solidFill>
            <a:schemeClr val="bg1">
              <a:lumMod val="95000"/>
            </a:schemeClr>
          </a:solidFill>
        </p:spPr>
        <p:txBody>
          <a:bodyPr wrap="square" rtlCol="1">
            <a:spAutoFit/>
          </a:bodyPr>
          <a:lstStyle/>
          <a:p>
            <a:endParaRPr lang="he-IL" dirty="0"/>
          </a:p>
        </p:txBody>
      </p:sp>
    </p:spTree>
    <p:extLst>
      <p:ext uri="{BB962C8B-B14F-4D97-AF65-F5344CB8AC3E}">
        <p14:creationId xmlns:p14="http://schemas.microsoft.com/office/powerpoint/2010/main" val="33558494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6960206" y="184664"/>
            <a:ext cx="5231794" cy="5913656"/>
          </a:xfrm>
          <a:prstGeom prst="verticalScroll">
            <a:avLst/>
          </a:prstGeom>
          <a:solidFill>
            <a:schemeClr val="tx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למדנו בפרק הקודם</a:t>
            </a:r>
            <a:r>
              <a:rPr lang="he-IL" sz="3200" dirty="0" smtClean="0">
                <a:latin typeface="David" panose="020E0502060401010101" pitchFamily="34" charset="-79"/>
                <a:cs typeface="David" panose="020E0502060401010101" pitchFamily="34" charset="-79"/>
              </a:rPr>
              <a:t>: על המלכת איש בושת וכן ניסיונו של אבנר בן נר להעביר את כל המלכות לדוד המלך. יואב פוגע וממית את אבנר. דוד הראה לכולם שאין הריגתו של אבנר ממנו. ומקונן קינה על אבנר.</a:t>
            </a:r>
          </a:p>
          <a:p>
            <a:r>
              <a:rPr lang="he-IL" sz="2800" dirty="0" smtClean="0">
                <a:latin typeface="David" panose="020E0502060401010101" pitchFamily="34" charset="-79"/>
                <a:cs typeface="David" panose="020E0502060401010101" pitchFamily="34" charset="-79"/>
              </a:rPr>
              <a:t> </a:t>
            </a:r>
            <a:endParaRPr lang="he-IL" sz="2800" dirty="0">
              <a:latin typeface="David" panose="020E0502060401010101" pitchFamily="34" charset="-79"/>
              <a:cs typeface="David" panose="020E0502060401010101" pitchFamily="34" charset="-79"/>
            </a:endParaRPr>
          </a:p>
        </p:txBody>
      </p:sp>
      <p:sp>
        <p:nvSpPr>
          <p:cNvPr id="3" name="TextBox 2"/>
          <p:cNvSpPr txBox="1"/>
          <p:nvPr/>
        </p:nvSpPr>
        <p:spPr>
          <a:xfrm>
            <a:off x="0" y="139762"/>
            <a:ext cx="5387925" cy="5987117"/>
          </a:xfrm>
          <a:prstGeom prst="verticalScroll">
            <a:avLst/>
          </a:prstGeom>
          <a:solidFill>
            <a:schemeClr val="accent5">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הפרק שלנו: </a:t>
            </a:r>
            <a:r>
              <a:rPr lang="he-IL" sz="3200" dirty="0" smtClean="0">
                <a:latin typeface="David" panose="020E0502060401010101" pitchFamily="34" charset="-79"/>
                <a:cs typeface="David" panose="020E0502060401010101" pitchFamily="34" charset="-79"/>
              </a:rPr>
              <a:t>מיתת אבנר מחלישה מאד את מלכות איש בושת, ובאין שר צבא העם מפחד, באים שני שרי גדודים והורגים את איש בושת בביתו. ומביאים את ראשו לדוד על מנת לבשר למלך דוד. דוד מזדעזע מהמקרה. ומורה להרוג את רוצחי איש בושת</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3"/>
          <a:stretch>
            <a:fillRect/>
          </a:stretch>
        </p:blipFill>
        <p:spPr>
          <a:xfrm>
            <a:off x="4804491" y="3167250"/>
            <a:ext cx="2768286" cy="1918215"/>
          </a:xfrm>
          <a:prstGeom prst="rect">
            <a:avLst/>
          </a:prstGeom>
        </p:spPr>
      </p:pic>
    </p:spTree>
    <p:extLst>
      <p:ext uri="{BB962C8B-B14F-4D97-AF65-F5344CB8AC3E}">
        <p14:creationId xmlns:p14="http://schemas.microsoft.com/office/powerpoint/2010/main" val="1876660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431145" y="416483"/>
            <a:ext cx="5753686" cy="6001643"/>
          </a:xfrm>
          <a:prstGeom prst="rect">
            <a:avLst/>
          </a:prstGeom>
          <a:solidFill>
            <a:schemeClr val="accent5">
              <a:lumMod val="40000"/>
              <a:lumOff val="6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א</a:t>
            </a:r>
            <a:r>
              <a:rPr lang="he-IL" sz="2800" dirty="0" smtClean="0">
                <a:latin typeface="David" panose="020E0502060401010101" pitchFamily="34" charset="-79"/>
                <a:cs typeface="David" panose="020E0502060401010101" pitchFamily="34" charset="-79"/>
              </a:rPr>
              <a:t>. כאשר נודע לאיש בושת על מותו של אבנר בחברון, השתלט עליו </a:t>
            </a:r>
            <a:r>
              <a:rPr lang="he-IL" sz="2800" dirty="0" err="1" smtClean="0">
                <a:latin typeface="David" panose="020E0502060401010101" pitchFamily="34" charset="-79"/>
                <a:cs typeface="David" panose="020E0502060401010101" pitchFamily="34" charset="-79"/>
              </a:rPr>
              <a:t>יאוש</a:t>
            </a:r>
            <a:r>
              <a:rPr lang="he-IL" sz="2800" dirty="0" smtClean="0">
                <a:latin typeface="David" panose="020E0502060401010101" pitchFamily="34" charset="-79"/>
                <a:cs typeface="David" panose="020E0502060401010101" pitchFamily="34" charset="-79"/>
              </a:rPr>
              <a:t>, </a:t>
            </a:r>
            <a:r>
              <a:rPr lang="he-IL" sz="2000" dirty="0" smtClean="0">
                <a:latin typeface="David" panose="020E0502060401010101" pitchFamily="34" charset="-79"/>
                <a:cs typeface="David" panose="020E0502060401010101" pitchFamily="34" charset="-79"/>
              </a:rPr>
              <a:t>( כי לא היה מי שיסייע בידו להחזיק את במלוכה, ולא נשאר למלוך אלא בזכות אביו, ולכן נקרא כאן "בן שאול" ולא איש בושת) </a:t>
            </a:r>
            <a:r>
              <a:rPr lang="he-IL" sz="2800" dirty="0" smtClean="0">
                <a:latin typeface="David" panose="020E0502060401010101" pitchFamily="34" charset="-79"/>
                <a:cs typeface="David" panose="020E0502060401010101" pitchFamily="34" charset="-79"/>
              </a:rPr>
              <a:t>וגם כל ישראל שהיו אתו נבהלו והזדעזעו.</a:t>
            </a:r>
          </a:p>
          <a:p>
            <a:r>
              <a:rPr lang="he-IL" sz="2800" b="1" u="sng" dirty="0" smtClean="0">
                <a:latin typeface="David" panose="020E0502060401010101" pitchFamily="34" charset="-79"/>
                <a:cs typeface="David" panose="020E0502060401010101" pitchFamily="34" charset="-79"/>
              </a:rPr>
              <a:t>ב. </a:t>
            </a:r>
            <a:r>
              <a:rPr lang="he-IL" sz="2800" dirty="0" smtClean="0">
                <a:latin typeface="David" panose="020E0502060401010101" pitchFamily="34" charset="-79"/>
                <a:cs typeface="David" panose="020E0502060401010101" pitchFamily="34" charset="-79"/>
              </a:rPr>
              <a:t>ושני אנשים מפקדי גדודים היו בהתחלה לאיש בושת שמו של אחד "</a:t>
            </a:r>
            <a:r>
              <a:rPr lang="he-IL" sz="2800" dirty="0" err="1" smtClean="0">
                <a:latin typeface="David" panose="020E0502060401010101" pitchFamily="34" charset="-79"/>
                <a:cs typeface="David" panose="020E0502060401010101" pitchFamily="34" charset="-79"/>
              </a:rPr>
              <a:t>בענה</a:t>
            </a:r>
            <a:r>
              <a:rPr lang="he-IL" sz="2800" dirty="0" smtClean="0">
                <a:latin typeface="David" panose="020E0502060401010101" pitchFamily="34" charset="-79"/>
                <a:cs typeface="David" panose="020E0502060401010101" pitchFamily="34" charset="-79"/>
              </a:rPr>
              <a:t>" ושם של השני "רכב" והיו אחים בניו של "רימון" מהעיר בארות של שבט בנימין, כי גם העיר בארות כלולה בנחלת שבט בנימין.</a:t>
            </a:r>
          </a:p>
          <a:p>
            <a:r>
              <a:rPr lang="he-IL" sz="2800" b="1" u="sng" dirty="0" smtClean="0">
                <a:latin typeface="David" panose="020E0502060401010101" pitchFamily="34" charset="-79"/>
                <a:cs typeface="David" panose="020E0502060401010101" pitchFamily="34" charset="-79"/>
              </a:rPr>
              <a:t>ג</a:t>
            </a:r>
            <a:r>
              <a:rPr lang="he-IL" sz="2800" dirty="0" smtClean="0">
                <a:latin typeface="David" panose="020E0502060401010101" pitchFamily="34" charset="-79"/>
                <a:cs typeface="David" panose="020E0502060401010101" pitchFamily="34" charset="-79"/>
              </a:rPr>
              <a:t>. ובזמן המלחמה עם פלישתים , שבה מת שאול וברחו ישראל מעריהם, ברחו </a:t>
            </a:r>
            <a:r>
              <a:rPr lang="he-IL" sz="2800" dirty="0" err="1" smtClean="0">
                <a:latin typeface="David" panose="020E0502060401010101" pitchFamily="34" charset="-79"/>
                <a:cs typeface="David" panose="020E0502060401010101" pitchFamily="34" charset="-79"/>
              </a:rPr>
              <a:t>הבאורתיים</a:t>
            </a:r>
            <a:r>
              <a:rPr lang="he-IL" sz="2800" dirty="0" smtClean="0">
                <a:latin typeface="David" panose="020E0502060401010101" pitchFamily="34" charset="-79"/>
                <a:cs typeface="David" panose="020E0502060401010101" pitchFamily="34" charset="-79"/>
              </a:rPr>
              <a:t> לעיר גת והיו שם עד ליום הזה שבו חזרו (להרוג את איש בושת).</a:t>
            </a:r>
            <a:endParaRPr lang="he-IL" sz="2800" dirty="0">
              <a:latin typeface="David" panose="020E0502060401010101" pitchFamily="34" charset="-79"/>
              <a:cs typeface="David" panose="020E0502060401010101" pitchFamily="34" charset="-79"/>
            </a:endParaRPr>
          </a:p>
        </p:txBody>
      </p:sp>
      <p:sp>
        <p:nvSpPr>
          <p:cNvPr id="4" name="מלבן 3"/>
          <p:cNvSpPr/>
          <p:nvPr/>
        </p:nvSpPr>
        <p:spPr>
          <a:xfrm>
            <a:off x="6568225" y="274815"/>
            <a:ext cx="5370490" cy="4524315"/>
          </a:xfrm>
          <a:prstGeom prst="rect">
            <a:avLst/>
          </a:prstGeom>
          <a:solidFill>
            <a:schemeClr val="accent2">
              <a:lumMod val="40000"/>
              <a:lumOff val="60000"/>
            </a:schemeClr>
          </a:solidFill>
        </p:spPr>
        <p:txBody>
          <a:bodyPr wrap="square">
            <a:spAutoFit/>
          </a:bodyPr>
          <a:lstStyle/>
          <a:p>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3" tooltip="קטגוריה:שמואל ב ד א"/>
              </a:rPr>
              <a:t>א</a:t>
            </a:r>
            <a:r>
              <a:rPr lang="he-IL" sz="3200" b="0" i="0" dirty="0" smtClean="0">
                <a:solidFill>
                  <a:srgbClr val="202122"/>
                </a:solidFill>
                <a:effectLst/>
                <a:latin typeface="David" panose="020E0502060401010101" pitchFamily="34" charset="-79"/>
                <a:cs typeface="David" panose="020E0502060401010101" pitchFamily="34" charset="-79"/>
              </a:rPr>
              <a:t> וַיִּשְׁמַע בֶּן שָׁאוּל כִּי מֵת אַבְנֵר בְּחֶבְרוֹן וַיִּרְפּוּ יָדָיו וְכָל יִשְׂרָאֵל נִבְהָלוּ. </a:t>
            </a:r>
          </a:p>
          <a:p>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4" tooltip="קטגוריה:שמואל ב ד ב"/>
              </a:rPr>
              <a:t>ב</a:t>
            </a:r>
            <a:r>
              <a:rPr lang="he-IL" sz="3200" b="0" i="0" dirty="0" smtClean="0">
                <a:solidFill>
                  <a:srgbClr val="202122"/>
                </a:solidFill>
                <a:effectLst/>
                <a:latin typeface="David" panose="020E0502060401010101" pitchFamily="34" charset="-79"/>
                <a:cs typeface="David" panose="020E0502060401010101" pitchFamily="34" charset="-79"/>
              </a:rPr>
              <a:t> וּשְׁנֵי אֲנָשִׁים שָׂרֵי גְדוּדִים הָיוּ בֶן שָׁאוּל שֵׁם הָאֶחָד </a:t>
            </a:r>
            <a:r>
              <a:rPr lang="he-IL" sz="3200" b="0" i="0" dirty="0" err="1" smtClean="0">
                <a:solidFill>
                  <a:srgbClr val="202122"/>
                </a:solidFill>
                <a:effectLst/>
                <a:latin typeface="David" panose="020E0502060401010101" pitchFamily="34" charset="-79"/>
                <a:cs typeface="David" panose="020E0502060401010101" pitchFamily="34" charset="-79"/>
              </a:rPr>
              <a:t>בַּעֲנָה</a:t>
            </a:r>
            <a:r>
              <a:rPr lang="he-IL" sz="3200" b="0" i="0" dirty="0" smtClean="0">
                <a:solidFill>
                  <a:srgbClr val="202122"/>
                </a:solidFill>
                <a:effectLst/>
                <a:latin typeface="David" panose="020E0502060401010101" pitchFamily="34" charset="-79"/>
                <a:cs typeface="David" panose="020E0502060401010101" pitchFamily="34" charset="-79"/>
              </a:rPr>
              <a:t> וְשֵׁם הַשֵּׁנִי רֵכָב בְּנֵי רִמּוֹן </a:t>
            </a:r>
            <a:r>
              <a:rPr lang="he-IL" sz="3200" b="0" i="0" dirty="0" err="1" smtClean="0">
                <a:solidFill>
                  <a:srgbClr val="202122"/>
                </a:solidFill>
                <a:effectLst/>
                <a:latin typeface="David" panose="020E0502060401010101" pitchFamily="34" charset="-79"/>
                <a:cs typeface="David" panose="020E0502060401010101" pitchFamily="34" charset="-79"/>
              </a:rPr>
              <a:t>הַבְּאֶרֹתִי</a:t>
            </a:r>
            <a:r>
              <a:rPr lang="he-IL" sz="3200" b="0" i="0" dirty="0" smtClean="0">
                <a:solidFill>
                  <a:srgbClr val="202122"/>
                </a:solidFill>
                <a:effectLst/>
                <a:latin typeface="David" panose="020E0502060401010101" pitchFamily="34" charset="-79"/>
                <a:cs typeface="David" panose="020E0502060401010101" pitchFamily="34" charset="-79"/>
              </a:rPr>
              <a:t> מִבְּנֵי בִנְיָמִן כִּי גַּם בְּאֵרוֹת תֵּחָשֵׁב עַל בִּנְיָמִן. </a:t>
            </a:r>
          </a:p>
          <a:p>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5" tooltip="קטגוריה:שמואל ב ד ג"/>
              </a:rPr>
              <a:t>ג</a:t>
            </a:r>
            <a:r>
              <a:rPr lang="he-IL" sz="3200" b="0" i="0" dirty="0" smtClean="0">
                <a:solidFill>
                  <a:srgbClr val="202122"/>
                </a:solidFill>
                <a:effectLst/>
                <a:latin typeface="David" panose="020E0502060401010101" pitchFamily="34" charset="-79"/>
                <a:cs typeface="David" panose="020E0502060401010101" pitchFamily="34" charset="-79"/>
              </a:rPr>
              <a:t> וַיִּבְרְחוּ </a:t>
            </a:r>
            <a:r>
              <a:rPr lang="he-IL" sz="3200" b="0" i="0" dirty="0" err="1" smtClean="0">
                <a:solidFill>
                  <a:srgbClr val="202122"/>
                </a:solidFill>
                <a:effectLst/>
                <a:latin typeface="David" panose="020E0502060401010101" pitchFamily="34" charset="-79"/>
                <a:cs typeface="David" panose="020E0502060401010101" pitchFamily="34" charset="-79"/>
              </a:rPr>
              <a:t>הַבְּאֵרֹתִים</a:t>
            </a:r>
            <a:r>
              <a:rPr lang="he-IL" sz="3200" b="0" i="0" dirty="0" smtClean="0">
                <a:solidFill>
                  <a:srgbClr val="202122"/>
                </a:solidFill>
                <a:effectLst/>
                <a:latin typeface="David" panose="020E0502060401010101" pitchFamily="34" charset="-79"/>
                <a:cs typeface="David" panose="020E0502060401010101" pitchFamily="34" charset="-79"/>
              </a:rPr>
              <a:t> </a:t>
            </a:r>
            <a:r>
              <a:rPr lang="he-IL" sz="3200" b="0" i="0" dirty="0" err="1" smtClean="0">
                <a:solidFill>
                  <a:srgbClr val="202122"/>
                </a:solidFill>
                <a:effectLst/>
                <a:latin typeface="David" panose="020E0502060401010101" pitchFamily="34" charset="-79"/>
                <a:cs typeface="David" panose="020E0502060401010101" pitchFamily="34" charset="-79"/>
              </a:rPr>
              <a:t>גִּתָּיְמָה</a:t>
            </a:r>
            <a:r>
              <a:rPr lang="he-IL" sz="3200" b="0" i="0" dirty="0" smtClean="0">
                <a:solidFill>
                  <a:srgbClr val="202122"/>
                </a:solidFill>
                <a:effectLst/>
                <a:latin typeface="David" panose="020E0502060401010101" pitchFamily="34" charset="-79"/>
                <a:cs typeface="David" panose="020E0502060401010101" pitchFamily="34" charset="-79"/>
              </a:rPr>
              <a:t> וַיִּהְיוּ שָׁם גָּרִים עַד הַיּוֹם הַזֶּה. </a:t>
            </a:r>
            <a:endParaRPr lang="he-IL" sz="3200" dirty="0"/>
          </a:p>
        </p:txBody>
      </p:sp>
    </p:spTree>
    <p:extLst>
      <p:ext uri="{BB962C8B-B14F-4D97-AF65-F5344CB8AC3E}">
        <p14:creationId xmlns:p14="http://schemas.microsoft.com/office/powerpoint/2010/main" val="24052977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06063" y="416484"/>
            <a:ext cx="6272010" cy="6001643"/>
          </a:xfrm>
          <a:prstGeom prst="rect">
            <a:avLst/>
          </a:prstGeom>
          <a:no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וליהונתן הבן של שאול היה בן </a:t>
            </a:r>
            <a:r>
              <a:rPr lang="he-IL" sz="3200" b="1" dirty="0" smtClean="0">
                <a:latin typeface="David" panose="020E0502060401010101" pitchFamily="34" charset="-79"/>
                <a:cs typeface="David" panose="020E0502060401010101" pitchFamily="34" charset="-79"/>
              </a:rPr>
              <a:t>שבור רגליים </a:t>
            </a:r>
            <a:r>
              <a:rPr lang="he-IL" sz="3200" dirty="0" smtClean="0">
                <a:latin typeface="David" panose="020E0502060401010101" pitchFamily="34" charset="-79"/>
                <a:cs typeface="David" panose="020E0502060401010101" pitchFamily="34" charset="-79"/>
              </a:rPr>
              <a:t>(שלא יוכל להיות המשך ותקווה למלכות שאול) בן חמש שנים היה כשהגיע הבשורה על מות שאול ויהונתן</a:t>
            </a:r>
            <a:r>
              <a:rPr lang="he-IL" sz="3200" b="1" dirty="0" smtClean="0">
                <a:latin typeface="David" panose="020E0502060401010101" pitchFamily="34" charset="-79"/>
                <a:cs typeface="David" panose="020E0502060401010101" pitchFamily="34" charset="-79"/>
              </a:rPr>
              <a:t> והרימה אותו האישה המטפלת בו וברחה ומרוב בהילות לברוח, נשמט הילד מידה ונעשה פסח </a:t>
            </a:r>
            <a:r>
              <a:rPr lang="he-IL" sz="3200" dirty="0" smtClean="0">
                <a:latin typeface="David" panose="020E0502060401010101" pitchFamily="34" charset="-79"/>
                <a:cs typeface="David" panose="020E0502060401010101" pitchFamily="34" charset="-79"/>
              </a:rPr>
              <a:t>(נשברו רגליו) ושמו מפיבושת. </a:t>
            </a:r>
          </a:p>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וחזרו בני רימון רכב </a:t>
            </a:r>
            <a:r>
              <a:rPr lang="he-IL" sz="3200" dirty="0" err="1" smtClean="0">
                <a:latin typeface="David" panose="020E0502060401010101" pitchFamily="34" charset="-79"/>
                <a:cs typeface="David" panose="020E0502060401010101" pitchFamily="34" charset="-79"/>
              </a:rPr>
              <a:t>ובענה</a:t>
            </a:r>
            <a:r>
              <a:rPr lang="he-IL" sz="3200" dirty="0" smtClean="0">
                <a:latin typeface="David" panose="020E0502060401010101" pitchFamily="34" charset="-79"/>
                <a:cs typeface="David" panose="020E0502060401010101" pitchFamily="34" charset="-79"/>
              </a:rPr>
              <a:t> מגת ובאו באמצע היום לביתו של איש בושת ולא בלילה (כי לא חששו מכיוון שהיו מבני הבית בעבר) בשעה שאיש בושת נח את מנוחת הצהריים כמנהג המלכים.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722772" y="339539"/>
            <a:ext cx="5203065" cy="4524315"/>
          </a:xfrm>
          <a:prstGeom prst="rect">
            <a:avLst/>
          </a:prstGeom>
          <a:solidFill>
            <a:schemeClr val="accent5">
              <a:lumMod val="40000"/>
              <a:lumOff val="60000"/>
            </a:schemeClr>
          </a:solidFill>
        </p:spPr>
        <p:txBody>
          <a:bodyPr wrap="square">
            <a:spAutoFit/>
          </a:bodyPr>
          <a:lstStyle/>
          <a:p>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3" tooltip="קטגוריה:שמואל ב ד ד"/>
              </a:rPr>
              <a:t>ד</a:t>
            </a:r>
            <a:r>
              <a:rPr lang="he-IL" sz="3200" b="0" i="0" dirty="0" smtClean="0">
                <a:solidFill>
                  <a:srgbClr val="202122"/>
                </a:solidFill>
                <a:effectLst/>
                <a:latin typeface="David" panose="020E0502060401010101" pitchFamily="34" charset="-79"/>
                <a:cs typeface="David" panose="020E0502060401010101" pitchFamily="34" charset="-79"/>
              </a:rPr>
              <a:t> וְלִיהוֹנָתָן בֶּן שָׁאוּל </a:t>
            </a:r>
            <a:r>
              <a:rPr lang="he-IL" sz="3200" b="1" i="0" dirty="0" smtClean="0">
                <a:solidFill>
                  <a:srgbClr val="202122"/>
                </a:solidFill>
                <a:effectLst/>
                <a:latin typeface="David" panose="020E0502060401010101" pitchFamily="34" charset="-79"/>
                <a:cs typeface="David" panose="020E0502060401010101" pitchFamily="34" charset="-79"/>
              </a:rPr>
              <a:t>בֵּן נְכֵה רַגְלָיִם בֶּן חָמֵשׁ שָׁנִים</a:t>
            </a:r>
            <a:r>
              <a:rPr lang="he-IL" sz="3200" b="0" i="0" dirty="0" smtClean="0">
                <a:solidFill>
                  <a:srgbClr val="202122"/>
                </a:solidFill>
                <a:effectLst/>
                <a:latin typeface="David" panose="020E0502060401010101" pitchFamily="34" charset="-79"/>
                <a:cs typeface="David" panose="020E0502060401010101" pitchFamily="34" charset="-79"/>
              </a:rPr>
              <a:t> הָיָה בְּבֹא שְׁמֻעַת שָׁאוּל וִיהוֹנָתָן מִיִּזְרְעֶאל </a:t>
            </a:r>
            <a:r>
              <a:rPr lang="he-IL" sz="3200" b="0" i="0" dirty="0" err="1" smtClean="0">
                <a:solidFill>
                  <a:srgbClr val="202122"/>
                </a:solidFill>
                <a:effectLst/>
                <a:latin typeface="David" panose="020E0502060401010101" pitchFamily="34" charset="-79"/>
                <a:cs typeface="David" panose="020E0502060401010101" pitchFamily="34" charset="-79"/>
              </a:rPr>
              <a:t>וַתִּשָּׂאֵהו</a:t>
            </a:r>
            <a:r>
              <a:rPr lang="he-IL" sz="3200" b="0" i="0" dirty="0" smtClean="0">
                <a:solidFill>
                  <a:srgbClr val="202122"/>
                </a:solidFill>
                <a:effectLst/>
                <a:latin typeface="David" panose="020E0502060401010101" pitchFamily="34" charset="-79"/>
                <a:cs typeface="David" panose="020E0502060401010101" pitchFamily="34" charset="-79"/>
              </a:rPr>
              <a:t>ּ אֹמַנְתּוֹ </a:t>
            </a:r>
            <a:r>
              <a:rPr lang="he-IL" sz="3200" b="0" i="0" dirty="0" err="1" smtClean="0">
                <a:solidFill>
                  <a:srgbClr val="202122"/>
                </a:solidFill>
                <a:effectLst/>
                <a:latin typeface="David" panose="020E0502060401010101" pitchFamily="34" charset="-79"/>
                <a:cs typeface="David" panose="020E0502060401010101" pitchFamily="34" charset="-79"/>
              </a:rPr>
              <a:t>וַתָּנֹס</a:t>
            </a:r>
            <a:r>
              <a:rPr lang="he-IL" sz="3200" b="0" i="0" dirty="0" smtClean="0">
                <a:solidFill>
                  <a:srgbClr val="202122"/>
                </a:solidFill>
                <a:effectLst/>
                <a:latin typeface="David" panose="020E0502060401010101" pitchFamily="34" charset="-79"/>
                <a:cs typeface="David" panose="020E0502060401010101" pitchFamily="34" charset="-79"/>
              </a:rPr>
              <a:t> וַיְהִי בְּחָפְזָהּ לָנוּס</a:t>
            </a:r>
            <a:r>
              <a:rPr lang="he-IL" sz="3200" b="1" i="0" dirty="0" smtClean="0">
                <a:solidFill>
                  <a:srgbClr val="202122"/>
                </a:solidFill>
                <a:effectLst/>
                <a:latin typeface="David" panose="020E0502060401010101" pitchFamily="34" charset="-79"/>
                <a:cs typeface="David" panose="020E0502060401010101" pitchFamily="34" charset="-79"/>
              </a:rPr>
              <a:t> </a:t>
            </a:r>
            <a:r>
              <a:rPr lang="he-IL" sz="3200" b="1" i="0" dirty="0" err="1" smtClean="0">
                <a:solidFill>
                  <a:srgbClr val="202122"/>
                </a:solidFill>
                <a:effectLst/>
                <a:latin typeface="David" panose="020E0502060401010101" pitchFamily="34" charset="-79"/>
                <a:cs typeface="David" panose="020E0502060401010101" pitchFamily="34" charset="-79"/>
              </a:rPr>
              <a:t>וַיִּפֹּל</a:t>
            </a:r>
            <a:r>
              <a:rPr lang="he-IL" sz="3200" b="1" i="0" dirty="0" smtClean="0">
                <a:solidFill>
                  <a:srgbClr val="202122"/>
                </a:solidFill>
                <a:effectLst/>
                <a:latin typeface="David" panose="020E0502060401010101" pitchFamily="34" charset="-79"/>
                <a:cs typeface="David" panose="020E0502060401010101" pitchFamily="34" charset="-79"/>
              </a:rPr>
              <a:t> וַיִּפָּסֵחַ וּשְׁמוֹ </a:t>
            </a:r>
            <a:r>
              <a:rPr lang="he-IL" sz="3200" b="1" i="0" dirty="0" err="1" smtClean="0">
                <a:solidFill>
                  <a:srgbClr val="202122"/>
                </a:solidFill>
                <a:effectLst/>
                <a:latin typeface="David" panose="020E0502060401010101" pitchFamily="34" charset="-79"/>
                <a:cs typeface="David" panose="020E0502060401010101" pitchFamily="34" charset="-79"/>
              </a:rPr>
              <a:t>מְפִיבֹשֶׁת</a:t>
            </a:r>
            <a:r>
              <a:rPr lang="he-IL" sz="3200" b="1" i="0" dirty="0" smtClean="0">
                <a:solidFill>
                  <a:srgbClr val="202122"/>
                </a:solidFill>
                <a:effectLst/>
                <a:latin typeface="David" panose="020E0502060401010101" pitchFamily="34" charset="-79"/>
                <a:cs typeface="David" panose="020E0502060401010101" pitchFamily="34" charset="-79"/>
              </a:rPr>
              <a:t>. </a:t>
            </a:r>
          </a:p>
          <a:p>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4" tooltip="קטגוריה:שמואל ב ד ה"/>
              </a:rPr>
              <a:t>ה</a:t>
            </a:r>
            <a:r>
              <a:rPr lang="he-IL" sz="3200" b="0" i="0" dirty="0" smtClean="0">
                <a:solidFill>
                  <a:srgbClr val="202122"/>
                </a:solidFill>
                <a:effectLst/>
                <a:latin typeface="David" panose="020E0502060401010101" pitchFamily="34" charset="-79"/>
                <a:cs typeface="David" panose="020E0502060401010101" pitchFamily="34" charset="-79"/>
              </a:rPr>
              <a:t> וַיֵּלְכוּ בְּנֵי רִמּוֹן </a:t>
            </a:r>
            <a:r>
              <a:rPr lang="he-IL" sz="3200" b="0" i="0" dirty="0" err="1" smtClean="0">
                <a:solidFill>
                  <a:srgbClr val="202122"/>
                </a:solidFill>
                <a:effectLst/>
                <a:latin typeface="David" panose="020E0502060401010101" pitchFamily="34" charset="-79"/>
                <a:cs typeface="David" panose="020E0502060401010101" pitchFamily="34" charset="-79"/>
              </a:rPr>
              <a:t>הַבְּאֵרֹתִי</a:t>
            </a:r>
            <a:r>
              <a:rPr lang="he-IL" sz="3200" b="0" i="0" dirty="0" smtClean="0">
                <a:solidFill>
                  <a:srgbClr val="202122"/>
                </a:solidFill>
                <a:effectLst/>
                <a:latin typeface="David" panose="020E0502060401010101" pitchFamily="34" charset="-79"/>
                <a:cs typeface="David" panose="020E0502060401010101" pitchFamily="34" charset="-79"/>
              </a:rPr>
              <a:t> רֵכָב </a:t>
            </a:r>
            <a:r>
              <a:rPr lang="he-IL" sz="3200" b="0" i="0" dirty="0" err="1" smtClean="0">
                <a:solidFill>
                  <a:srgbClr val="202122"/>
                </a:solidFill>
                <a:effectLst/>
                <a:latin typeface="David" panose="020E0502060401010101" pitchFamily="34" charset="-79"/>
                <a:cs typeface="David" panose="020E0502060401010101" pitchFamily="34" charset="-79"/>
              </a:rPr>
              <a:t>וּבַעֲנָה</a:t>
            </a:r>
            <a:r>
              <a:rPr lang="he-IL" sz="3200" b="0" i="0" dirty="0" smtClean="0">
                <a:solidFill>
                  <a:srgbClr val="202122"/>
                </a:solidFill>
                <a:effectLst/>
                <a:latin typeface="David" panose="020E0502060401010101" pitchFamily="34" charset="-79"/>
                <a:cs typeface="David" panose="020E0502060401010101" pitchFamily="34" charset="-79"/>
              </a:rPr>
              <a:t> וַיָּבֹאוּ כְּחֹם הַיּוֹם אֶל בֵּית אִישׁ בֹּשֶׁת וְהוּא שֹׁכֵב אֵת מִשְׁכַּב הַצָּהֳרָיִם.</a:t>
            </a:r>
            <a:endParaRPr lang="he-IL" sz="3200" dirty="0"/>
          </a:p>
        </p:txBody>
      </p:sp>
      <p:pic>
        <p:nvPicPr>
          <p:cNvPr id="4" name="תמונה 3"/>
          <p:cNvPicPr>
            <a:picLocks noChangeAspect="1"/>
          </p:cNvPicPr>
          <p:nvPr/>
        </p:nvPicPr>
        <p:blipFill>
          <a:blip r:embed="rId5"/>
          <a:stretch>
            <a:fillRect/>
          </a:stretch>
        </p:blipFill>
        <p:spPr>
          <a:xfrm>
            <a:off x="6722772" y="4334747"/>
            <a:ext cx="3607916" cy="2400904"/>
          </a:xfrm>
          <a:prstGeom prst="rect">
            <a:avLst/>
          </a:prstGeom>
        </p:spPr>
      </p:pic>
    </p:spTree>
    <p:extLst>
      <p:ext uri="{BB962C8B-B14F-4D97-AF65-F5344CB8AC3E}">
        <p14:creationId xmlns:p14="http://schemas.microsoft.com/office/powerpoint/2010/main" val="40777214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12205" y="150386"/>
            <a:ext cx="6111322" cy="6124754"/>
          </a:xfrm>
          <a:prstGeom prst="rect">
            <a:avLst/>
          </a:prstGeom>
          <a:solidFill>
            <a:schemeClr val="accent4">
              <a:lumMod val="20000"/>
              <a:lumOff val="8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ו</a:t>
            </a:r>
            <a:r>
              <a:rPr lang="he-IL" sz="2800" dirty="0" smtClean="0">
                <a:latin typeface="David" panose="020E0502060401010101" pitchFamily="34" charset="-79"/>
                <a:cs typeface="David" panose="020E0502060401010101" pitchFamily="34" charset="-79"/>
              </a:rPr>
              <a:t>. והם רכב </a:t>
            </a:r>
            <a:r>
              <a:rPr lang="he-IL" sz="2800" dirty="0" err="1" smtClean="0">
                <a:latin typeface="David" panose="020E0502060401010101" pitchFamily="34" charset="-79"/>
                <a:cs typeface="David" panose="020E0502060401010101" pitchFamily="34" charset="-79"/>
              </a:rPr>
              <a:t>ובענה</a:t>
            </a:r>
            <a:r>
              <a:rPr lang="he-IL" sz="2800" dirty="0" smtClean="0">
                <a:latin typeface="David" panose="020E0502060401010101" pitchFamily="34" charset="-79"/>
                <a:cs typeface="David" panose="020E0502060401010101" pitchFamily="34" charset="-79"/>
              </a:rPr>
              <a:t> נכנסו לתוך הבית וכדי שלא ירגישו בהם עשו את עצמם </a:t>
            </a:r>
            <a:r>
              <a:rPr lang="he-IL" sz="2800" b="1" dirty="0" smtClean="0">
                <a:latin typeface="David" panose="020E0502060401010101" pitchFamily="34" charset="-79"/>
                <a:cs typeface="David" panose="020E0502060401010101" pitchFamily="34" charset="-79"/>
              </a:rPr>
              <a:t>סוחרים קוני חיטים</a:t>
            </a:r>
            <a:r>
              <a:rPr lang="he-IL" sz="2800" dirty="0" smtClean="0">
                <a:latin typeface="David" panose="020E0502060401010101" pitchFamily="34" charset="-79"/>
                <a:cs typeface="David" panose="020E0502060401010101" pitchFamily="34" charset="-79"/>
              </a:rPr>
              <a:t> ודקרו את איש בושת במותניו והרגו אותו ושני האחים הצליחו לברוח. </a:t>
            </a:r>
          </a:p>
          <a:p>
            <a:r>
              <a:rPr lang="he-IL" sz="2800" b="1" u="sng" dirty="0" smtClean="0">
                <a:latin typeface="David" panose="020E0502060401010101" pitchFamily="34" charset="-79"/>
                <a:cs typeface="David" panose="020E0502060401010101" pitchFamily="34" charset="-79"/>
              </a:rPr>
              <a:t>ז</a:t>
            </a:r>
            <a:r>
              <a:rPr lang="he-IL" sz="2800" dirty="0" smtClean="0">
                <a:latin typeface="David" panose="020E0502060401010101" pitchFamily="34" charset="-79"/>
                <a:cs typeface="David" panose="020E0502060401010101" pitchFamily="34" charset="-79"/>
              </a:rPr>
              <a:t>. חוזר הנביא ומספר איך הייתה ההכאה: כשנכנסו רכב </a:t>
            </a:r>
            <a:r>
              <a:rPr lang="he-IL" sz="2800" dirty="0" err="1" smtClean="0">
                <a:latin typeface="David" panose="020E0502060401010101" pitchFamily="34" charset="-79"/>
                <a:cs typeface="David" panose="020E0502060401010101" pitchFamily="34" charset="-79"/>
              </a:rPr>
              <a:t>ובענה</a:t>
            </a:r>
            <a:r>
              <a:rPr lang="he-IL" sz="2800" dirty="0" smtClean="0">
                <a:latin typeface="David" panose="020E0502060401010101" pitchFamily="34" charset="-79"/>
                <a:cs typeface="David" panose="020E0502060401010101" pitchFamily="34" charset="-79"/>
              </a:rPr>
              <a:t> לבית מצאו את איש בושת שוכב על מיטתו בחדר שינה ודקרו אותו והמיתו אותו ולאחר מכן לקחו את ראשו והלכו דרך בקעת הירדן במשך כל הלילה. </a:t>
            </a:r>
          </a:p>
          <a:p>
            <a:r>
              <a:rPr lang="he-IL" sz="2800" b="1" u="sng" dirty="0" smtClean="0">
                <a:latin typeface="David" panose="020E0502060401010101" pitchFamily="34" charset="-79"/>
                <a:cs typeface="David" panose="020E0502060401010101" pitchFamily="34" charset="-79"/>
              </a:rPr>
              <a:t>ח</a:t>
            </a:r>
            <a:r>
              <a:rPr lang="he-IL" sz="2800" dirty="0" smtClean="0">
                <a:latin typeface="David" panose="020E0502060401010101" pitchFamily="34" charset="-79"/>
                <a:cs typeface="David" panose="020E0502060401010101" pitchFamily="34" charset="-79"/>
              </a:rPr>
              <a:t>. והם הביאו את ראשו של איש בושת אל דוד בחברון. וכך אמרו לדוד- הנה לפניך ראשו של איש בושת בנו של שאול שונאך שרדף אחריך להורגך והנה נתן ה' לאדוני המלך לראות נקמה היום הזה בשאול ובצאצאיו. </a:t>
            </a:r>
            <a:endParaRPr lang="he-IL" sz="2800" dirty="0">
              <a:latin typeface="David" panose="020E0502060401010101" pitchFamily="34" charset="-79"/>
              <a:cs typeface="David" panose="020E0502060401010101" pitchFamily="34" charset="-79"/>
            </a:endParaRPr>
          </a:p>
        </p:txBody>
      </p:sp>
      <p:sp>
        <p:nvSpPr>
          <p:cNvPr id="3" name="מלבן 2"/>
          <p:cNvSpPr/>
          <p:nvPr/>
        </p:nvSpPr>
        <p:spPr>
          <a:xfrm>
            <a:off x="6851560" y="133148"/>
            <a:ext cx="5138669" cy="6494085"/>
          </a:xfrm>
          <a:prstGeom prst="rect">
            <a:avLst/>
          </a:prstGeom>
          <a:solidFill>
            <a:schemeClr val="accent1">
              <a:lumMod val="40000"/>
              <a:lumOff val="60000"/>
            </a:schemeClr>
          </a:solidFill>
        </p:spPr>
        <p:txBody>
          <a:bodyPr wrap="square">
            <a:spAutoFit/>
          </a:bodyPr>
          <a:lstStyle/>
          <a:p>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3" tooltip="קטגוריה:שמואל ב ד ו"/>
              </a:rPr>
              <a:t>ו</a:t>
            </a:r>
            <a:r>
              <a:rPr lang="he-IL" sz="3200" b="0" i="0" dirty="0" smtClean="0">
                <a:solidFill>
                  <a:srgbClr val="202122"/>
                </a:solidFill>
                <a:effectLst/>
                <a:latin typeface="David" panose="020E0502060401010101" pitchFamily="34" charset="-79"/>
                <a:cs typeface="David" panose="020E0502060401010101" pitchFamily="34" charset="-79"/>
              </a:rPr>
              <a:t> וְהֵנָּה בָּאוּ עַד תּוֹךְ הַבַּיִת </a:t>
            </a:r>
            <a:r>
              <a:rPr lang="he-IL" sz="3200" b="1" i="0" dirty="0" smtClean="0">
                <a:solidFill>
                  <a:srgbClr val="202122"/>
                </a:solidFill>
                <a:effectLst/>
                <a:latin typeface="David" panose="020E0502060401010101" pitchFamily="34" charset="-79"/>
                <a:cs typeface="David" panose="020E0502060401010101" pitchFamily="34" charset="-79"/>
              </a:rPr>
              <a:t>לֹקְחֵי חִטִּים וַיַּכֻּהוּ אֶל הַחֹמֶשׁ </a:t>
            </a:r>
            <a:r>
              <a:rPr lang="he-IL" sz="3200" b="0" i="0" dirty="0" smtClean="0">
                <a:solidFill>
                  <a:srgbClr val="202122"/>
                </a:solidFill>
                <a:effectLst/>
                <a:latin typeface="David" panose="020E0502060401010101" pitchFamily="34" charset="-79"/>
                <a:cs typeface="David" panose="020E0502060401010101" pitchFamily="34" charset="-79"/>
              </a:rPr>
              <a:t>וְרֵכָב </a:t>
            </a:r>
            <a:r>
              <a:rPr lang="he-IL" sz="3200" b="0" i="0" dirty="0" err="1" smtClean="0">
                <a:solidFill>
                  <a:srgbClr val="202122"/>
                </a:solidFill>
                <a:effectLst/>
                <a:latin typeface="David" panose="020E0502060401010101" pitchFamily="34" charset="-79"/>
                <a:cs typeface="David" panose="020E0502060401010101" pitchFamily="34" charset="-79"/>
              </a:rPr>
              <a:t>וּבַעֲנָה</a:t>
            </a:r>
            <a:r>
              <a:rPr lang="he-IL" sz="3200" b="0" i="0" dirty="0" smtClean="0">
                <a:solidFill>
                  <a:srgbClr val="202122"/>
                </a:solidFill>
                <a:effectLst/>
                <a:latin typeface="David" panose="020E0502060401010101" pitchFamily="34" charset="-79"/>
                <a:cs typeface="David" panose="020E0502060401010101" pitchFamily="34" charset="-79"/>
              </a:rPr>
              <a:t> אָחִיו נִמְלָטוּ. </a:t>
            </a:r>
          </a:p>
          <a:p>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4" tooltip="קטגוריה:שמואל ב ד ז"/>
              </a:rPr>
              <a:t>ז</a:t>
            </a:r>
            <a:r>
              <a:rPr lang="he-IL" sz="3200" b="0" i="0" dirty="0" smtClean="0">
                <a:solidFill>
                  <a:srgbClr val="202122"/>
                </a:solidFill>
                <a:effectLst/>
                <a:latin typeface="David" panose="020E0502060401010101" pitchFamily="34" charset="-79"/>
                <a:cs typeface="David" panose="020E0502060401010101" pitchFamily="34" charset="-79"/>
              </a:rPr>
              <a:t> וַיָּבֹאוּ הַבַּיִת וְהוּא שֹׁכֵב עַל </a:t>
            </a:r>
            <a:r>
              <a:rPr lang="he-IL" sz="3200" b="0" i="0" dirty="0" err="1" smtClean="0">
                <a:solidFill>
                  <a:srgbClr val="202122"/>
                </a:solidFill>
                <a:effectLst/>
                <a:latin typeface="David" panose="020E0502060401010101" pitchFamily="34" charset="-79"/>
                <a:cs typeface="David" panose="020E0502060401010101" pitchFamily="34" charset="-79"/>
              </a:rPr>
              <a:t>מִטָּתו</a:t>
            </a:r>
            <a:r>
              <a:rPr lang="he-IL" sz="3200" b="0" i="0" dirty="0" smtClean="0">
                <a:solidFill>
                  <a:srgbClr val="202122"/>
                </a:solidFill>
                <a:effectLst/>
                <a:latin typeface="David" panose="020E0502060401010101" pitchFamily="34" charset="-79"/>
                <a:cs typeface="David" panose="020E0502060401010101" pitchFamily="34" charset="-79"/>
              </a:rPr>
              <a:t>ֹ בַּחֲדַר מִשְׁכָּבוֹ </a:t>
            </a:r>
            <a:r>
              <a:rPr lang="he-IL" sz="3200" b="1" i="0" dirty="0" smtClean="0">
                <a:solidFill>
                  <a:srgbClr val="202122"/>
                </a:solidFill>
                <a:effectLst/>
                <a:latin typeface="David" panose="020E0502060401010101" pitchFamily="34" charset="-79"/>
                <a:cs typeface="David" panose="020E0502060401010101" pitchFamily="34" charset="-79"/>
              </a:rPr>
              <a:t>וַיַּכֻּהוּ </a:t>
            </a:r>
            <a:r>
              <a:rPr lang="he-IL" sz="3200" b="1" i="0" dirty="0" err="1" smtClean="0">
                <a:solidFill>
                  <a:srgbClr val="202122"/>
                </a:solidFill>
                <a:effectLst/>
                <a:latin typeface="David" panose="020E0502060401010101" pitchFamily="34" charset="-79"/>
                <a:cs typeface="David" panose="020E0502060401010101" pitchFamily="34" charset="-79"/>
              </a:rPr>
              <a:t>וַיְמִתֻהו</a:t>
            </a:r>
            <a:r>
              <a:rPr lang="he-IL" sz="3200" b="1" i="0" dirty="0" smtClean="0">
                <a:solidFill>
                  <a:srgbClr val="202122"/>
                </a:solidFill>
                <a:effectLst/>
                <a:latin typeface="David" panose="020E0502060401010101" pitchFamily="34" charset="-79"/>
                <a:cs typeface="David" panose="020E0502060401010101" pitchFamily="34" charset="-79"/>
              </a:rPr>
              <a:t>ּ וַיָּסִירוּ אֶת רֹאשׁוֹ </a:t>
            </a:r>
            <a:r>
              <a:rPr lang="he-IL" sz="3200" b="0" i="0" dirty="0" err="1" smtClean="0">
                <a:solidFill>
                  <a:srgbClr val="202122"/>
                </a:solidFill>
                <a:effectLst/>
                <a:latin typeface="David" panose="020E0502060401010101" pitchFamily="34" charset="-79"/>
                <a:cs typeface="David" panose="020E0502060401010101" pitchFamily="34" charset="-79"/>
              </a:rPr>
              <a:t>וַיִּקְחו</a:t>
            </a:r>
            <a:r>
              <a:rPr lang="he-IL" sz="3200" b="0" i="0" dirty="0" smtClean="0">
                <a:solidFill>
                  <a:srgbClr val="202122"/>
                </a:solidFill>
                <a:effectLst/>
                <a:latin typeface="David" panose="020E0502060401010101" pitchFamily="34" charset="-79"/>
                <a:cs typeface="David" panose="020E0502060401010101" pitchFamily="34" charset="-79"/>
              </a:rPr>
              <a:t>ּ אֶת רֹאשׁוֹ וַיֵּלְכוּ דֶּרֶךְ הָעֲרָבָה כָּל הַלָּיְלָה. </a:t>
            </a:r>
          </a:p>
          <a:p>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5" tooltip="קטגוריה:שמואל ב ד ח"/>
              </a:rPr>
              <a:t>ח</a:t>
            </a:r>
            <a:r>
              <a:rPr lang="he-IL" sz="3200" b="0" i="0" dirty="0" smtClean="0">
                <a:solidFill>
                  <a:srgbClr val="202122"/>
                </a:solidFill>
                <a:effectLst/>
                <a:latin typeface="David" panose="020E0502060401010101" pitchFamily="34" charset="-79"/>
                <a:cs typeface="David" panose="020E0502060401010101" pitchFamily="34" charset="-79"/>
              </a:rPr>
              <a:t> וַיָּבִאוּ אֶת רֹאשׁ אִישׁ בֹּשֶׁת אֶל דָּוִד חֶבְרוֹן וַיֹּאמְרוּ אֶל הַמֶּלֶךְ הִנֵּה רֹאשׁ אִישׁ בֹּשֶׁת בֶּן שָׁאוּל </a:t>
            </a:r>
            <a:r>
              <a:rPr lang="he-IL" sz="3200" b="0" i="0" dirty="0" err="1" smtClean="0">
                <a:solidFill>
                  <a:srgbClr val="202122"/>
                </a:solidFill>
                <a:effectLst/>
                <a:latin typeface="David" panose="020E0502060401010101" pitchFamily="34" charset="-79"/>
                <a:cs typeface="David" panose="020E0502060401010101" pitchFamily="34" charset="-79"/>
              </a:rPr>
              <a:t>אֹיִבְך</a:t>
            </a:r>
            <a:r>
              <a:rPr lang="he-IL" sz="3200" b="0" i="0" dirty="0" smtClean="0">
                <a:solidFill>
                  <a:srgbClr val="202122"/>
                </a:solidFill>
                <a:effectLst/>
                <a:latin typeface="David" panose="020E0502060401010101" pitchFamily="34" charset="-79"/>
                <a:cs typeface="David" panose="020E0502060401010101" pitchFamily="34" charset="-79"/>
              </a:rPr>
              <a:t>ָ אֲשֶׁר בִּקֵּשׁ אֶת נַפְשֶׁךָ </a:t>
            </a:r>
            <a:r>
              <a:rPr lang="he-IL" sz="3200" b="1" i="0" dirty="0" err="1" smtClean="0">
                <a:solidFill>
                  <a:srgbClr val="202122"/>
                </a:solidFill>
                <a:effectLst/>
                <a:latin typeface="David" panose="020E0502060401010101" pitchFamily="34" charset="-79"/>
                <a:cs typeface="David" panose="020E0502060401010101" pitchFamily="34" charset="-79"/>
              </a:rPr>
              <a:t>וַיִּתֵּן</a:t>
            </a:r>
            <a:r>
              <a:rPr lang="he-IL" sz="3200" b="1" i="0" dirty="0" smtClean="0">
                <a:solidFill>
                  <a:srgbClr val="202122"/>
                </a:solidFill>
                <a:effectLst/>
                <a:latin typeface="David" panose="020E0502060401010101" pitchFamily="34" charset="-79"/>
                <a:cs typeface="David" panose="020E0502060401010101" pitchFamily="34" charset="-79"/>
              </a:rPr>
              <a:t> יְהוָה לַאדֹנִי הַמֶּלֶךְ נְקָמוֹת הַיּוֹם הַזֶּה מִשָּׁאוּל וּמִזַּרְעוֹ.</a:t>
            </a:r>
            <a:r>
              <a:rPr lang="he-IL" sz="3200" b="0" i="0" dirty="0" smtClean="0">
                <a:solidFill>
                  <a:srgbClr val="202122"/>
                </a:solidFill>
                <a:effectLst/>
                <a:latin typeface="David" panose="020E0502060401010101" pitchFamily="34" charset="-79"/>
                <a:cs typeface="David" panose="020E0502060401010101" pitchFamily="34" charset="-79"/>
              </a:rPr>
              <a:t>  </a:t>
            </a:r>
            <a:endParaRPr lang="he-IL" sz="3200" dirty="0"/>
          </a:p>
        </p:txBody>
      </p:sp>
    </p:spTree>
    <p:extLst>
      <p:ext uri="{BB962C8B-B14F-4D97-AF65-F5344CB8AC3E}">
        <p14:creationId xmlns:p14="http://schemas.microsoft.com/office/powerpoint/2010/main" val="37927010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89475" y="429363"/>
            <a:ext cx="5712079" cy="5509200"/>
          </a:xfrm>
          <a:prstGeom prst="rect">
            <a:avLst/>
          </a:prstGeom>
          <a:solidFill>
            <a:srgbClr val="92D050"/>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ענה דוד לרכב </a:t>
            </a:r>
            <a:r>
              <a:rPr lang="he-IL" sz="3200" dirty="0" err="1" smtClean="0">
                <a:latin typeface="David" panose="020E0502060401010101" pitchFamily="34" charset="-79"/>
                <a:cs typeface="David" panose="020E0502060401010101" pitchFamily="34" charset="-79"/>
              </a:rPr>
              <a:t>ובענה</a:t>
            </a:r>
            <a:r>
              <a:rPr lang="he-IL" sz="3200" dirty="0" smtClean="0">
                <a:latin typeface="David" panose="020E0502060401010101" pitchFamily="34" charset="-79"/>
                <a:cs typeface="David" panose="020E0502060401010101" pitchFamily="34" charset="-79"/>
              </a:rPr>
              <a:t> אחיו בניו של רימון מהעיר בארות, וכך אמר להם: </a:t>
            </a:r>
            <a:r>
              <a:rPr lang="he-IL" sz="3200" b="1" dirty="0" smtClean="0">
                <a:latin typeface="David" panose="020E0502060401010101" pitchFamily="34" charset="-79"/>
                <a:cs typeface="David" panose="020E0502060401010101" pitchFamily="34" charset="-79"/>
              </a:rPr>
              <a:t>נשבע אני בשם ה' </a:t>
            </a:r>
            <a:r>
              <a:rPr lang="he-IL" sz="3200" dirty="0" smtClean="0">
                <a:latin typeface="David" panose="020E0502060401010101" pitchFamily="34" charset="-79"/>
                <a:cs typeface="David" panose="020E0502060401010101" pitchFamily="34" charset="-79"/>
              </a:rPr>
              <a:t>הנצחי שהציל אותו מכל התלאות שעברתי. </a:t>
            </a:r>
          </a:p>
          <a:p>
            <a:r>
              <a:rPr lang="he-IL" sz="3200" b="1" u="sng" dirty="0" smtClean="0">
                <a:latin typeface="David" panose="020E0502060401010101" pitchFamily="34" charset="-79"/>
                <a:cs typeface="David" panose="020E0502060401010101" pitchFamily="34" charset="-79"/>
              </a:rPr>
              <a:t>י. </a:t>
            </a:r>
            <a:r>
              <a:rPr lang="he-IL" sz="3200" dirty="0" smtClean="0">
                <a:latin typeface="David" panose="020E0502060401010101" pitchFamily="34" charset="-79"/>
                <a:cs typeface="David" panose="020E0502060401010101" pitchFamily="34" charset="-79"/>
              </a:rPr>
              <a:t>כי הנער שסיפר לי ואמר דע לך שנהרג שאול והוא חשב שמבשר לי בשורה טובה, עצרתי אותו וציוויתי להרוג אותו </a:t>
            </a:r>
            <a:r>
              <a:rPr lang="he-IL" sz="3200" dirty="0" err="1" smtClean="0">
                <a:latin typeface="David" panose="020E0502060401010101" pitchFamily="34" charset="-79"/>
                <a:cs typeface="David" panose="020E0502060401010101" pitchFamily="34" charset="-79"/>
              </a:rPr>
              <a:t>בצקלג</a:t>
            </a:r>
            <a:r>
              <a:rPr lang="he-IL" sz="3200" dirty="0" smtClean="0">
                <a:latin typeface="David" panose="020E0502060401010101" pitchFamily="34" charset="-79"/>
                <a:cs typeface="David" panose="020E0502060401010101" pitchFamily="34" charset="-79"/>
              </a:rPr>
              <a:t>. כעונש על מה שחשב שאתן לו שכר ומתנה על הבשורה של מיתת שאול, והיה נראה שהוא שמח.</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233374" y="297735"/>
            <a:ext cx="5769735" cy="3046988"/>
          </a:xfrm>
          <a:prstGeom prst="rect">
            <a:avLst/>
          </a:prstGeom>
          <a:blipFill>
            <a:blip r:embed="rId3"/>
            <a:tile tx="0" ty="0" sx="100000" sy="100000" flip="none" algn="tl"/>
          </a:blipFill>
        </p:spPr>
        <p:txBody>
          <a:bodyPr wrap="square">
            <a:spAutoFit/>
          </a:bodyPr>
          <a:lstStyle/>
          <a:p>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4" tooltip="קטגוריה:שמואל ב ד ט"/>
              </a:rPr>
              <a:t>ט</a:t>
            </a:r>
            <a:r>
              <a:rPr lang="he-IL" sz="3200" b="0" i="0" dirty="0" smtClean="0">
                <a:solidFill>
                  <a:srgbClr val="202122"/>
                </a:solidFill>
                <a:effectLst/>
                <a:latin typeface="David" panose="020E0502060401010101" pitchFamily="34" charset="-79"/>
                <a:cs typeface="David" panose="020E0502060401010101" pitchFamily="34" charset="-79"/>
              </a:rPr>
              <a:t> וַיַּעַן דָּוִד אֶת רֵכָב וְאֶת </a:t>
            </a:r>
            <a:r>
              <a:rPr lang="he-IL" sz="3200" b="0" i="0" dirty="0" err="1" smtClean="0">
                <a:solidFill>
                  <a:srgbClr val="202122"/>
                </a:solidFill>
                <a:effectLst/>
                <a:latin typeface="David" panose="020E0502060401010101" pitchFamily="34" charset="-79"/>
                <a:cs typeface="David" panose="020E0502060401010101" pitchFamily="34" charset="-79"/>
              </a:rPr>
              <a:t>בַּעֲנָה</a:t>
            </a:r>
            <a:r>
              <a:rPr lang="he-IL" sz="3200" b="0" i="0" dirty="0" smtClean="0">
                <a:solidFill>
                  <a:srgbClr val="202122"/>
                </a:solidFill>
                <a:effectLst/>
                <a:latin typeface="David" panose="020E0502060401010101" pitchFamily="34" charset="-79"/>
                <a:cs typeface="David" panose="020E0502060401010101" pitchFamily="34" charset="-79"/>
              </a:rPr>
              <a:t> אָחִיו בְּנֵי רִמּוֹן </a:t>
            </a:r>
            <a:r>
              <a:rPr lang="he-IL" sz="3200" b="0" i="0" dirty="0" err="1" smtClean="0">
                <a:solidFill>
                  <a:srgbClr val="202122"/>
                </a:solidFill>
                <a:effectLst/>
                <a:latin typeface="David" panose="020E0502060401010101" pitchFamily="34" charset="-79"/>
                <a:cs typeface="David" panose="020E0502060401010101" pitchFamily="34" charset="-79"/>
              </a:rPr>
              <a:t>הַבְּאֵרֹתִי</a:t>
            </a:r>
            <a:r>
              <a:rPr lang="he-IL" sz="3200" b="0" i="0" dirty="0" smtClean="0">
                <a:solidFill>
                  <a:srgbClr val="202122"/>
                </a:solidFill>
                <a:effectLst/>
                <a:latin typeface="David" panose="020E0502060401010101" pitchFamily="34" charset="-79"/>
                <a:cs typeface="David" panose="020E0502060401010101" pitchFamily="34" charset="-79"/>
              </a:rPr>
              <a:t> וַיֹּאמֶר לָהֶם </a:t>
            </a:r>
            <a:r>
              <a:rPr lang="he-IL" sz="3200" b="1" i="0" dirty="0" smtClean="0">
                <a:solidFill>
                  <a:srgbClr val="202122"/>
                </a:solidFill>
                <a:effectLst/>
                <a:latin typeface="David" panose="020E0502060401010101" pitchFamily="34" charset="-79"/>
                <a:cs typeface="David" panose="020E0502060401010101" pitchFamily="34" charset="-79"/>
              </a:rPr>
              <a:t>חַי יְהוָה אֲשֶׁר פָּדָה אֶת נַפְשִׁי מִכָּל צָרָה</a:t>
            </a:r>
            <a:r>
              <a:rPr lang="he-IL" sz="3200" b="0" i="0" dirty="0" smtClean="0">
                <a:solidFill>
                  <a:srgbClr val="202122"/>
                </a:solidFill>
                <a:effectLst/>
                <a:latin typeface="David" panose="020E0502060401010101" pitchFamily="34" charset="-79"/>
                <a:cs typeface="David" panose="020E0502060401010101" pitchFamily="34" charset="-79"/>
              </a:rPr>
              <a:t>.</a:t>
            </a:r>
          </a:p>
          <a:p>
            <a:r>
              <a:rPr lang="he-IL" sz="3200" b="0" i="0" dirty="0" smtClean="0">
                <a:solidFill>
                  <a:srgbClr val="202122"/>
                </a:solidFill>
                <a:effectLst/>
                <a:latin typeface="David" panose="020E0502060401010101" pitchFamily="34" charset="-79"/>
                <a:cs typeface="David" panose="020E0502060401010101" pitchFamily="34" charset="-79"/>
              </a:rPr>
              <a:t> </a:t>
            </a:r>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5" tooltip="קטגוריה:שמואל ב ד י"/>
              </a:rPr>
              <a:t>י</a:t>
            </a:r>
            <a:r>
              <a:rPr lang="he-IL" sz="3200" b="0" i="0" dirty="0" smtClean="0">
                <a:solidFill>
                  <a:srgbClr val="202122"/>
                </a:solidFill>
                <a:effectLst/>
                <a:latin typeface="David" panose="020E0502060401010101" pitchFamily="34" charset="-79"/>
                <a:cs typeface="David" panose="020E0502060401010101" pitchFamily="34" charset="-79"/>
              </a:rPr>
              <a:t> כִּי הַמַּגִּיד לִי </a:t>
            </a:r>
            <a:r>
              <a:rPr lang="he-IL" sz="3200" b="0" i="0" dirty="0" err="1" smtClean="0">
                <a:solidFill>
                  <a:srgbClr val="202122"/>
                </a:solidFill>
                <a:effectLst/>
                <a:latin typeface="David" panose="020E0502060401010101" pitchFamily="34" charset="-79"/>
                <a:cs typeface="David" panose="020E0502060401010101" pitchFamily="34" charset="-79"/>
              </a:rPr>
              <a:t>לֵאמֹר</a:t>
            </a:r>
            <a:r>
              <a:rPr lang="he-IL" sz="3200" b="0" i="0" dirty="0" smtClean="0">
                <a:solidFill>
                  <a:srgbClr val="202122"/>
                </a:solidFill>
                <a:effectLst/>
                <a:latin typeface="David" panose="020E0502060401010101" pitchFamily="34" charset="-79"/>
                <a:cs typeface="David" panose="020E0502060401010101" pitchFamily="34" charset="-79"/>
              </a:rPr>
              <a:t> הִנֵּה מֵת שָׁאוּל וְהוּא הָיָה כִמְבַשֵּׂר בְּעֵינָיו וָאֹחֲזָה בוֹ וָאֶהְרְגֵהוּ </a:t>
            </a:r>
            <a:r>
              <a:rPr lang="he-IL" sz="3200" b="0" i="0" dirty="0" err="1" smtClean="0">
                <a:solidFill>
                  <a:srgbClr val="202122"/>
                </a:solidFill>
                <a:effectLst/>
                <a:latin typeface="David" panose="020E0502060401010101" pitchFamily="34" charset="-79"/>
                <a:cs typeface="David" panose="020E0502060401010101" pitchFamily="34" charset="-79"/>
              </a:rPr>
              <a:t>בְּצִקְלָג</a:t>
            </a:r>
            <a:r>
              <a:rPr lang="he-IL" sz="3200" b="0" i="0" dirty="0" smtClean="0">
                <a:solidFill>
                  <a:srgbClr val="202122"/>
                </a:solidFill>
                <a:effectLst/>
                <a:latin typeface="David" panose="020E0502060401010101" pitchFamily="34" charset="-79"/>
                <a:cs typeface="David" panose="020E0502060401010101" pitchFamily="34" charset="-79"/>
              </a:rPr>
              <a:t> אֲשֶׁר לְתִתִּי לוֹ בְּשֹׂרָה</a:t>
            </a:r>
            <a:endParaRPr lang="he-IL" sz="3200" dirty="0"/>
          </a:p>
        </p:txBody>
      </p:sp>
    </p:spTree>
    <p:extLst>
      <p:ext uri="{BB962C8B-B14F-4D97-AF65-F5344CB8AC3E}">
        <p14:creationId xmlns:p14="http://schemas.microsoft.com/office/powerpoint/2010/main" val="24263243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405387" y="274815"/>
            <a:ext cx="5982533" cy="5262979"/>
          </a:xfrm>
          <a:prstGeom prst="rect">
            <a:avLst/>
          </a:prstGeom>
          <a:blipFill>
            <a:blip r:embed="rId3"/>
            <a:tile tx="0" ty="0" sx="100000" sy="100000" flip="none" algn="tl"/>
          </a:blip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יא</a:t>
            </a:r>
            <a:r>
              <a:rPr lang="he-IL" sz="2800" dirty="0" smtClean="0">
                <a:latin typeface="David" panose="020E0502060401010101" pitchFamily="34" charset="-79"/>
                <a:cs typeface="David" panose="020E0502060401010101" pitchFamily="34" charset="-79"/>
              </a:rPr>
              <a:t>. ואף שהמבשר לא הרגו ממש כי בכל מקרה היה מת, ובכל זאת הרגתיו, כל שכן אנשים רשעים כמוכם שהרגו את איש בושת הזכאי בתוך ביתו על מיטתו, עכשיו על אחת כמה וכמה שאעניש אתכם על רציחתו וגם לכלות עושי רשעה מארץ ישראל. </a:t>
            </a:r>
          </a:p>
          <a:p>
            <a:r>
              <a:rPr lang="he-IL" sz="2800" b="1" u="sng" dirty="0" err="1" smtClean="0">
                <a:latin typeface="David" panose="020E0502060401010101" pitchFamily="34" charset="-79"/>
                <a:cs typeface="David" panose="020E0502060401010101" pitchFamily="34" charset="-79"/>
              </a:rPr>
              <a:t>יב</a:t>
            </a:r>
            <a:r>
              <a:rPr lang="he-IL" sz="2800" dirty="0" smtClean="0">
                <a:latin typeface="David" panose="020E0502060401010101" pitchFamily="34" charset="-79"/>
                <a:cs typeface="David" panose="020E0502060401010101" pitchFamily="34" charset="-79"/>
              </a:rPr>
              <a:t>. ציווה דוד על חייליו והרגו את רכב </a:t>
            </a:r>
            <a:r>
              <a:rPr lang="he-IL" sz="2800" dirty="0" err="1" smtClean="0">
                <a:latin typeface="David" panose="020E0502060401010101" pitchFamily="34" charset="-79"/>
                <a:cs typeface="David" panose="020E0502060401010101" pitchFamily="34" charset="-79"/>
              </a:rPr>
              <a:t>ובענה</a:t>
            </a:r>
            <a:r>
              <a:rPr lang="he-IL" sz="2800" dirty="0" smtClean="0">
                <a:latin typeface="David" panose="020E0502060401010101" pitchFamily="34" charset="-79"/>
                <a:cs typeface="David" panose="020E0502060401010101" pitchFamily="34" charset="-79"/>
              </a:rPr>
              <a:t> </a:t>
            </a:r>
            <a:r>
              <a:rPr lang="he-IL" sz="2800" b="1" dirty="0" smtClean="0">
                <a:latin typeface="David" panose="020E0502060401010101" pitchFamily="34" charset="-79"/>
                <a:cs typeface="David" panose="020E0502060401010101" pitchFamily="34" charset="-79"/>
              </a:rPr>
              <a:t>וחתכו את הידיים שחטאו ואת רגליהם שרצו לבשר, והציבו אותם לעין כל</a:t>
            </a:r>
            <a:r>
              <a:rPr lang="he-IL" sz="2800" dirty="0" smtClean="0">
                <a:latin typeface="David" panose="020E0502060401010101" pitchFamily="34" charset="-79"/>
                <a:cs typeface="David" panose="020E0502060401010101" pitchFamily="34" charset="-79"/>
              </a:rPr>
              <a:t>, כאזהרה לרוצחים, על הברכה שבחברון, ואת ראשו של איש בושת לקחו וקברו ליד קבר אבנר בחברון. </a:t>
            </a:r>
            <a:endParaRPr lang="he-IL" sz="2800" dirty="0">
              <a:latin typeface="David" panose="020E0502060401010101" pitchFamily="34" charset="-79"/>
              <a:cs typeface="David" panose="020E0502060401010101" pitchFamily="34" charset="-79"/>
            </a:endParaRPr>
          </a:p>
        </p:txBody>
      </p:sp>
      <p:sp>
        <p:nvSpPr>
          <p:cNvPr id="4" name="מלבן 3"/>
          <p:cNvSpPr/>
          <p:nvPr/>
        </p:nvSpPr>
        <p:spPr>
          <a:xfrm>
            <a:off x="6800043" y="274815"/>
            <a:ext cx="5104327" cy="4524315"/>
          </a:xfrm>
          <a:prstGeom prst="rect">
            <a:avLst/>
          </a:prstGeom>
          <a:solidFill>
            <a:schemeClr val="accent4">
              <a:lumMod val="60000"/>
              <a:lumOff val="40000"/>
            </a:schemeClr>
          </a:solidFill>
        </p:spPr>
        <p:txBody>
          <a:bodyPr wrap="square">
            <a:spAutoFit/>
          </a:bodyPr>
          <a:lstStyle/>
          <a:p>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4" tooltip="קטגוריה:שמואל ב ד יא"/>
              </a:rPr>
              <a:t>יא</a:t>
            </a:r>
            <a:r>
              <a:rPr lang="he-IL" sz="3200" b="0" i="0" dirty="0" smtClean="0">
                <a:solidFill>
                  <a:srgbClr val="202122"/>
                </a:solidFill>
                <a:effectLst/>
                <a:latin typeface="David" panose="020E0502060401010101" pitchFamily="34" charset="-79"/>
                <a:cs typeface="David" panose="020E0502060401010101" pitchFamily="34" charset="-79"/>
              </a:rPr>
              <a:t> אַף כִּי אֲנָשִׁים רְשָׁעִים הָרְגוּ אֶת אִישׁ צַדִּיק בְּבֵיתוֹ עַל מִשְׁכָּבוֹ וְעַתָּה הֲלוֹא אֲבַקֵּשׁ אֶת דָּמוֹ מִיֶּדְכֶם וּבִעַרְתִּי אֶתְכֶם מִן הָאָרֶץ. </a:t>
            </a:r>
          </a:p>
          <a:p>
            <a:r>
              <a:rPr lang="he-IL" sz="3200" b="0" i="0" u="none" strike="noStrike" dirty="0" err="1" smtClean="0">
                <a:solidFill>
                  <a:srgbClr val="0645AD"/>
                </a:solidFill>
                <a:effectLst/>
                <a:latin typeface="David" panose="020E0502060401010101" pitchFamily="34" charset="-79"/>
                <a:cs typeface="David" panose="020E0502060401010101" pitchFamily="34" charset="-79"/>
                <a:hlinkClick r:id="rId5" tooltip="קטגוריה:שמואל ב ד יב"/>
              </a:rPr>
              <a:t>יב</a:t>
            </a:r>
            <a:r>
              <a:rPr lang="he-IL" sz="3200" b="0" i="0" dirty="0" smtClean="0">
                <a:solidFill>
                  <a:srgbClr val="202122"/>
                </a:solidFill>
                <a:effectLst/>
                <a:latin typeface="David" panose="020E0502060401010101" pitchFamily="34" charset="-79"/>
                <a:cs typeface="David" panose="020E0502060401010101" pitchFamily="34" charset="-79"/>
              </a:rPr>
              <a:t> וַיְצַו דָּוִד אֶת הַנְּעָרִים </a:t>
            </a:r>
            <a:r>
              <a:rPr lang="he-IL" sz="3200" b="1" i="0" dirty="0" smtClean="0">
                <a:solidFill>
                  <a:srgbClr val="202122"/>
                </a:solidFill>
                <a:effectLst/>
                <a:latin typeface="David" panose="020E0502060401010101" pitchFamily="34" charset="-79"/>
                <a:cs typeface="David" panose="020E0502060401010101" pitchFamily="34" charset="-79"/>
              </a:rPr>
              <a:t>וַיַּהַרְגוּם וַיְקַצְּצוּ אֶת יְדֵיהֶם וְאֶת רַגְלֵיהֶם וַיִּתְלוּ עַל הַבְּרֵכָה בְּחֶבְרוֹן</a:t>
            </a:r>
            <a:r>
              <a:rPr lang="he-IL" sz="3200" b="0" i="0" dirty="0" smtClean="0">
                <a:solidFill>
                  <a:srgbClr val="202122"/>
                </a:solidFill>
                <a:effectLst/>
                <a:latin typeface="David" panose="020E0502060401010101" pitchFamily="34" charset="-79"/>
                <a:cs typeface="David" panose="020E0502060401010101" pitchFamily="34" charset="-79"/>
              </a:rPr>
              <a:t> וְאֵת רֹאשׁ אִישׁ בֹּשֶׁת לָקָחוּ וַיִּקְבְּרוּ בְקֶבֶר אַבְנֵר בְּחֶבְרוֹן.</a:t>
            </a:r>
            <a:endParaRPr lang="he-IL" sz="3200" dirty="0"/>
          </a:p>
        </p:txBody>
      </p:sp>
    </p:spTree>
    <p:extLst>
      <p:ext uri="{BB962C8B-B14F-4D97-AF65-F5344CB8AC3E}">
        <p14:creationId xmlns:p14="http://schemas.microsoft.com/office/powerpoint/2010/main" val="13245794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מלבן 2"/>
          <p:cNvSpPr/>
          <p:nvPr/>
        </p:nvSpPr>
        <p:spPr>
          <a:xfrm>
            <a:off x="1481070" y="594267"/>
            <a:ext cx="9852337" cy="5460213"/>
          </a:xfrm>
          <a:prstGeom prst="rect">
            <a:avLst/>
          </a:prstGeom>
          <a:solidFill>
            <a:schemeClr val="bg1">
              <a:lumMod val="85000"/>
            </a:schemeClr>
          </a:solidFill>
        </p:spPr>
        <p:txBody>
          <a:bodyPr wrap="square">
            <a:spAutoFit/>
          </a:bodyPr>
          <a:lstStyle/>
          <a:p>
            <a:pPr algn="just">
              <a:lnSpc>
                <a:spcPct val="107000"/>
              </a:lnSpc>
            </a:pPr>
            <a:r>
              <a:rPr lang="he-IL" sz="2400" b="1" i="1" u="wavy" dirty="0" smtClean="0">
                <a:effectLst/>
                <a:latin typeface="Times New Roman" panose="02020603050405020304" pitchFamily="18" charset="0"/>
                <a:ea typeface="Times New Roman" panose="02020603050405020304" pitchFamily="18" charset="0"/>
                <a:cs typeface="David" panose="020E0502060401010101" pitchFamily="34" charset="-79"/>
              </a:rPr>
              <a:t>לסכום הפרק:</a:t>
            </a:r>
            <a:endParaRPr lang="en-US" sz="14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pPr>
            <a:r>
              <a:rPr lang="he-IL" dirty="0">
                <a:latin typeface="Times New Roman" panose="02020603050405020304" pitchFamily="18" charset="0"/>
                <a:ea typeface="Times New Roman" panose="02020603050405020304" pitchFamily="18" charset="0"/>
                <a:cs typeface="David" panose="020E0502060401010101" pitchFamily="34" charset="-79"/>
              </a:rPr>
              <a:t> </a:t>
            </a:r>
            <a:endParaRPr lang="en-US" sz="14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pPr>
            <a:r>
              <a:rPr lang="he-IL" sz="2400" b="1" u="dbl" dirty="0" smtClean="0">
                <a:effectLst/>
                <a:latin typeface="Times New Roman" panose="02020603050405020304" pitchFamily="18" charset="0"/>
                <a:ea typeface="Times New Roman" panose="02020603050405020304" pitchFamily="18" charset="0"/>
                <a:cs typeface="David" panose="020E0502060401010101" pitchFamily="34" charset="-79"/>
              </a:rPr>
              <a:t>פסוקים א'-ח': שרי הגדודים כורתים את ראש איש בושתו ומביאים אל דוד: </a:t>
            </a:r>
            <a:endParaRPr lang="en-US" sz="16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pPr>
            <a:r>
              <a:rPr lang="he-IL" sz="2000" dirty="0">
                <a:latin typeface="Times New Roman" panose="02020603050405020304" pitchFamily="18" charset="0"/>
                <a:ea typeface="Times New Roman" panose="02020603050405020304" pitchFamily="18" charset="0"/>
                <a:cs typeface="David" panose="020E0502060401010101" pitchFamily="34" charset="-79"/>
              </a:rPr>
              <a:t>איש בושת (הבן של שאול) שמע שאבנר נהרג בחברון, ונעשה חלש, והתייאש, וכל ישראל נבהלו ( כי מת המוציא והמביא של מלכות בית שאול ועכשיו נשארו בלי מנהיג) ושני שרי גדודים היו עם בן שאול שם האחד </a:t>
            </a:r>
            <a:r>
              <a:rPr lang="he-IL" sz="2000" dirty="0" err="1">
                <a:latin typeface="Times New Roman" panose="02020603050405020304" pitchFamily="18" charset="0"/>
                <a:ea typeface="Times New Roman" panose="02020603050405020304" pitchFamily="18" charset="0"/>
                <a:cs typeface="David" panose="020E0502060401010101" pitchFamily="34" charset="-79"/>
              </a:rPr>
              <a:t>בענה</a:t>
            </a:r>
            <a:r>
              <a:rPr lang="he-IL" sz="2000" dirty="0">
                <a:latin typeface="Times New Roman" panose="02020603050405020304" pitchFamily="18" charset="0"/>
                <a:ea typeface="Times New Roman" panose="02020603050405020304" pitchFamily="18" charset="0"/>
                <a:cs typeface="David" panose="020E0502060401010101" pitchFamily="34" charset="-79"/>
              </a:rPr>
              <a:t> ושם השני רכב, והם היו בניו של רימון מבארות והיו משבט בנימין. ואנשי בארות ברחו </a:t>
            </a:r>
            <a:r>
              <a:rPr lang="he-IL" sz="2000" dirty="0" err="1">
                <a:latin typeface="Times New Roman" panose="02020603050405020304" pitchFamily="18" charset="0"/>
                <a:ea typeface="Times New Roman" panose="02020603050405020304" pitchFamily="18" charset="0"/>
                <a:cs typeface="David" panose="020E0502060401010101" pitchFamily="34" charset="-79"/>
              </a:rPr>
              <a:t>לגיתים</a:t>
            </a:r>
            <a:r>
              <a:rPr lang="he-IL" sz="2000" dirty="0">
                <a:latin typeface="Times New Roman" panose="02020603050405020304" pitchFamily="18" charset="0"/>
                <a:ea typeface="Times New Roman" panose="02020603050405020304" pitchFamily="18" charset="0"/>
                <a:cs typeface="David" panose="020E0502060401010101" pitchFamily="34" charset="-79"/>
              </a:rPr>
              <a:t> ושם ישבו עד היום הזה.</a:t>
            </a:r>
            <a:endParaRPr lang="en-US" sz="16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pPr>
            <a:r>
              <a:rPr lang="he-IL" sz="2000" dirty="0">
                <a:latin typeface="Times New Roman" panose="02020603050405020304" pitchFamily="18" charset="0"/>
                <a:ea typeface="Times New Roman" panose="02020603050405020304" pitchFamily="18" charset="0"/>
                <a:cs typeface="David" panose="020E0502060401010101" pitchFamily="34" charset="-79"/>
              </a:rPr>
              <a:t>ליהונתן בן שאול היה בן והוא היה בן חמש ושמרה עליו האומנת שלו, ואז כששמעו על מותם של שאול ויהונתן, קמה האומנת (מפחד הפלישתים שמא יבואו </a:t>
            </a:r>
            <a:r>
              <a:rPr lang="he-IL" sz="2000" dirty="0" err="1">
                <a:latin typeface="Times New Roman" panose="02020603050405020304" pitchFamily="18" charset="0"/>
                <a:ea typeface="Times New Roman" panose="02020603050405020304" pitchFamily="18" charset="0"/>
                <a:cs typeface="David" panose="020E0502060401010101" pitchFamily="34" charset="-79"/>
              </a:rPr>
              <a:t>ויקחו</a:t>
            </a:r>
            <a:r>
              <a:rPr lang="he-IL" sz="2000" dirty="0">
                <a:latin typeface="Times New Roman" panose="02020603050405020304" pitchFamily="18" charset="0"/>
                <a:ea typeface="Times New Roman" panose="02020603050405020304" pitchFamily="18" charset="0"/>
                <a:cs typeface="David" panose="020E0502060401010101" pitchFamily="34" charset="-79"/>
              </a:rPr>
              <a:t> בשבי את מפיבושת) וברחה במהירות, ומחמת המהירות נפל מידה מפיבושת, ונעשה פיסח (נכה ברגליו).</a:t>
            </a:r>
            <a:endParaRPr lang="en-US" sz="16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pPr>
            <a:r>
              <a:rPr lang="he-IL" sz="2000" dirty="0">
                <a:latin typeface="Times New Roman" panose="02020603050405020304" pitchFamily="18" charset="0"/>
                <a:ea typeface="Times New Roman" panose="02020603050405020304" pitchFamily="18" charset="0"/>
                <a:cs typeface="David" panose="020E0502060401010101" pitchFamily="34" charset="-79"/>
              </a:rPr>
              <a:t>ואז הלכו להם רכב </a:t>
            </a:r>
            <a:r>
              <a:rPr lang="he-IL" sz="2000" dirty="0" err="1">
                <a:latin typeface="Times New Roman" panose="02020603050405020304" pitchFamily="18" charset="0"/>
                <a:ea typeface="Times New Roman" panose="02020603050405020304" pitchFamily="18" charset="0"/>
                <a:cs typeface="David" panose="020E0502060401010101" pitchFamily="34" charset="-79"/>
              </a:rPr>
              <a:t>ובענה</a:t>
            </a:r>
            <a:r>
              <a:rPr lang="he-IL" sz="2000" dirty="0">
                <a:latin typeface="Times New Roman" panose="02020603050405020304" pitchFamily="18" charset="0"/>
                <a:ea typeface="Times New Roman" panose="02020603050405020304" pitchFamily="18" charset="0"/>
                <a:cs typeface="David" panose="020E0502060401010101" pitchFamily="34" charset="-79"/>
              </a:rPr>
              <a:t> ממקום מושבם אל מחניים (ששם ישב איש בושת) באמצע היום כשהחום גדול, ובאו אל ביתו של איש בושת והוא ישן שנת </a:t>
            </a:r>
            <a:r>
              <a:rPr lang="he-IL" sz="2000" dirty="0" err="1">
                <a:latin typeface="Times New Roman" panose="02020603050405020304" pitchFamily="18" charset="0"/>
                <a:ea typeface="Times New Roman" panose="02020603050405020304" pitchFamily="18" charset="0"/>
                <a:cs typeface="David" panose="020E0502060401010101" pitchFamily="34" charset="-79"/>
              </a:rPr>
              <a:t>צוהריים</a:t>
            </a:r>
            <a:r>
              <a:rPr lang="he-IL" sz="2000" dirty="0">
                <a:latin typeface="Times New Roman" panose="02020603050405020304" pitchFamily="18" charset="0"/>
                <a:ea typeface="Times New Roman" panose="02020603050405020304" pitchFamily="18" charset="0"/>
                <a:cs typeface="David" panose="020E0502060401010101" pitchFamily="34" charset="-79"/>
              </a:rPr>
              <a:t>, והם באו לביתו בשביל לקחת חיטים לגדודיהם (ולכן אף אחד לא אמר כלום שנכנסו לבית איש בושת) והכו את איש בושת אל החומש (כמו שהוכה עשהאל ואבנר) והסירו את ראשו ולקחו את ראשו והלכו כל הלילה בערבה והגיעו אל חברון. והביאו את ראש איש בושת אל דוד ואמרו לו הנה ראש איש בושת בן שאול האויב שלך שביקש את נפשך ובזה נעשה נקמה בבית שאול.. שלא נשאר אף אחד שינהיג את בית שאול.</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221793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מלבן 1"/>
          <p:cNvSpPr/>
          <p:nvPr/>
        </p:nvSpPr>
        <p:spPr>
          <a:xfrm>
            <a:off x="2738906" y="261652"/>
            <a:ext cx="8967989" cy="4109908"/>
          </a:xfrm>
          <a:prstGeom prst="rect">
            <a:avLst/>
          </a:prstGeom>
          <a:solidFill>
            <a:schemeClr val="tx2">
              <a:lumMod val="40000"/>
              <a:lumOff val="60000"/>
            </a:schemeClr>
          </a:solidFill>
        </p:spPr>
        <p:txBody>
          <a:bodyPr wrap="square">
            <a:spAutoFit/>
          </a:bodyPr>
          <a:lstStyle/>
          <a:p>
            <a:pPr algn="just">
              <a:lnSpc>
                <a:spcPct val="107000"/>
              </a:lnSpc>
            </a:pPr>
            <a:r>
              <a:rPr lang="he-IL" sz="2800" b="1" u="dbl" dirty="0" smtClean="0">
                <a:effectLst/>
                <a:latin typeface="Times New Roman" panose="02020603050405020304" pitchFamily="18" charset="0"/>
                <a:ea typeface="Times New Roman" panose="02020603050405020304" pitchFamily="18" charset="0"/>
                <a:cs typeface="David" panose="020E0502060401010101" pitchFamily="34" charset="-79"/>
              </a:rPr>
              <a:t>פסוקים ט'-</a:t>
            </a:r>
            <a:r>
              <a:rPr lang="he-IL" sz="2800" b="1" u="dbl" dirty="0" err="1" smtClean="0">
                <a:effectLst/>
                <a:latin typeface="Times New Roman" panose="02020603050405020304" pitchFamily="18" charset="0"/>
                <a:ea typeface="Times New Roman" panose="02020603050405020304" pitchFamily="18" charset="0"/>
                <a:cs typeface="David" panose="020E0502060401010101" pitchFamily="34" charset="-79"/>
              </a:rPr>
              <a:t>יב</a:t>
            </a:r>
            <a:r>
              <a:rPr lang="he-IL" sz="2800" b="1" u="dbl" dirty="0" smtClean="0">
                <a:effectLst/>
                <a:latin typeface="Times New Roman" panose="02020603050405020304" pitchFamily="18" charset="0"/>
                <a:ea typeface="Times New Roman" panose="02020603050405020304" pitchFamily="18" charset="0"/>
                <a:cs typeface="David" panose="020E0502060401010101" pitchFamily="34" charset="-79"/>
              </a:rPr>
              <a:t>': דוד הורג את שני שרי הגדודים הרוצחים:</a:t>
            </a:r>
            <a:endParaRPr lang="en-US"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pPr>
            <a:r>
              <a:rPr lang="he-IL" sz="2400" dirty="0">
                <a:latin typeface="Times New Roman" panose="02020603050405020304" pitchFamily="18" charset="0"/>
                <a:ea typeface="Times New Roman" panose="02020603050405020304" pitchFamily="18" charset="0"/>
                <a:cs typeface="David" panose="020E0502060401010101" pitchFamily="34" charset="-79"/>
              </a:rPr>
              <a:t>ודוד ענה לרכב </a:t>
            </a:r>
            <a:r>
              <a:rPr lang="he-IL" sz="2400" dirty="0" err="1">
                <a:latin typeface="Times New Roman" panose="02020603050405020304" pitchFamily="18" charset="0"/>
                <a:ea typeface="Times New Roman" panose="02020603050405020304" pitchFamily="18" charset="0"/>
                <a:cs typeface="David" panose="020E0502060401010101" pitchFamily="34" charset="-79"/>
              </a:rPr>
              <a:t>ובענה</a:t>
            </a:r>
            <a:r>
              <a:rPr lang="he-IL" sz="2400" dirty="0">
                <a:latin typeface="Times New Roman" panose="02020603050405020304" pitchFamily="18" charset="0"/>
                <a:ea typeface="Times New Roman" panose="02020603050405020304" pitchFamily="18" charset="0"/>
                <a:cs typeface="David" panose="020E0502060401010101" pitchFamily="34" charset="-79"/>
              </a:rPr>
              <a:t> ואמר להם: בלשון שבועה שה' הציל אותו מכל צרה, והמודיע שבישר לי על מותו של שאול, והוא חשב שזו ידיעה משמחת בעיני, תפסתי אותו והרגתי אותו </a:t>
            </a:r>
            <a:r>
              <a:rPr lang="he-IL" sz="2400" dirty="0" err="1">
                <a:latin typeface="Times New Roman" panose="02020603050405020304" pitchFamily="18" charset="0"/>
                <a:ea typeface="Times New Roman" panose="02020603050405020304" pitchFamily="18" charset="0"/>
                <a:cs typeface="David" panose="020E0502060401010101" pitchFamily="34" charset="-79"/>
              </a:rPr>
              <a:t>בצקלג</a:t>
            </a:r>
            <a:r>
              <a:rPr lang="he-IL" sz="2400" dirty="0">
                <a:latin typeface="Times New Roman" panose="02020603050405020304" pitchFamily="18" charset="0"/>
                <a:ea typeface="Times New Roman" panose="02020603050405020304" pitchFamily="18" charset="0"/>
                <a:cs typeface="David" panose="020E0502060401010101" pitchFamily="34" charset="-79"/>
              </a:rPr>
              <a:t> (הוא חשב שאתן לו שכר על הבשורה) על אחת כמה וכמה שיש להעניש בעונש חמור רשעים ההורגים איש צדיק זה (איש בושת) שהיה ישן בביתו על מיטתו אז אדרוש ואנקום מכם את דמו.</a:t>
            </a:r>
            <a:endParaRPr lang="en-US"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pPr>
            <a:r>
              <a:rPr lang="he-IL" sz="2400" dirty="0">
                <a:latin typeface="Times New Roman" panose="02020603050405020304" pitchFamily="18" charset="0"/>
                <a:ea typeface="Times New Roman" panose="02020603050405020304" pitchFamily="18" charset="0"/>
                <a:cs typeface="David" panose="020E0502060401010101" pitchFamily="34" charset="-79"/>
              </a:rPr>
              <a:t>ודוד ציווה את הנערים והם הרגו את רכב </a:t>
            </a:r>
            <a:r>
              <a:rPr lang="he-IL" sz="2400" dirty="0" err="1">
                <a:latin typeface="Times New Roman" panose="02020603050405020304" pitchFamily="18" charset="0"/>
                <a:ea typeface="Times New Roman" panose="02020603050405020304" pitchFamily="18" charset="0"/>
                <a:cs typeface="David" panose="020E0502060401010101" pitchFamily="34" charset="-79"/>
              </a:rPr>
              <a:t>ובענה</a:t>
            </a:r>
            <a:r>
              <a:rPr lang="he-IL" sz="2400" dirty="0">
                <a:latin typeface="Times New Roman" panose="02020603050405020304" pitchFamily="18" charset="0"/>
                <a:ea typeface="Times New Roman" panose="02020603050405020304" pitchFamily="18" charset="0"/>
                <a:cs typeface="David" panose="020E0502060401010101" pitchFamily="34" charset="-79"/>
              </a:rPr>
              <a:t> אחיו, וקיצצו את ידיהם ורגליהם  (ידיהם- שהסירו את ראש איש בושת, ורגליהם- שהלכו מעירם למחניים), ותלו אותם מעל הבריכה בחברון (וזה כדי לשמש אות ואזהרה לשופכים דם נקי), ואת ראשו של איש בושת לקחו וקברו בקבר אבנר בחברון.</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תמונה 3"/>
          <p:cNvPicPr>
            <a:picLocks noChangeAspect="1"/>
          </p:cNvPicPr>
          <p:nvPr/>
        </p:nvPicPr>
        <p:blipFill>
          <a:blip r:embed="rId3"/>
          <a:stretch>
            <a:fillRect/>
          </a:stretch>
        </p:blipFill>
        <p:spPr>
          <a:xfrm>
            <a:off x="520866" y="4371560"/>
            <a:ext cx="4178501" cy="2393099"/>
          </a:xfrm>
          <a:prstGeom prst="rect">
            <a:avLst/>
          </a:prstGeom>
        </p:spPr>
      </p:pic>
    </p:spTree>
    <p:extLst>
      <p:ext uri="{BB962C8B-B14F-4D97-AF65-F5344CB8AC3E}">
        <p14:creationId xmlns:p14="http://schemas.microsoft.com/office/powerpoint/2010/main" val="14340878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3" name="תמונה 2"/>
          <p:cNvPicPr>
            <a:picLocks noChangeAspect="1"/>
          </p:cNvPicPr>
          <p:nvPr/>
        </p:nvPicPr>
        <p:blipFill>
          <a:blip r:embed="rId3"/>
          <a:stretch>
            <a:fillRect/>
          </a:stretch>
        </p:blipFill>
        <p:spPr>
          <a:xfrm>
            <a:off x="1442434" y="463640"/>
            <a:ext cx="10212948" cy="59757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94089567"/>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כחול מספר שתיים">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5159</TotalTime>
  <Words>730</Words>
  <Application>Microsoft Office PowerPoint</Application>
  <PresentationFormat>מסך רחב</PresentationFormat>
  <Paragraphs>36</Paragraphs>
  <Slides>10</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10</vt:i4>
      </vt:variant>
    </vt:vector>
  </HeadingPairs>
  <TitlesOfParts>
    <vt:vector size="16"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9</cp:revision>
  <dcterms:created xsi:type="dcterms:W3CDTF">2022-11-02T03:52:33Z</dcterms:created>
  <dcterms:modified xsi:type="dcterms:W3CDTF">2022-11-05T17:51:56Z</dcterms:modified>
</cp:coreProperties>
</file>