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00" autoAdjust="0"/>
    <p:restoredTop sz="94660"/>
  </p:normalViewPr>
  <p:slideViewPr>
    <p:cSldViewPr snapToGrid="0">
      <p:cViewPr varScale="1">
        <p:scale>
          <a:sx n="74" d="100"/>
          <a:sy n="74" d="100"/>
        </p:scale>
        <p:origin x="57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1524000" y="1122363"/>
            <a:ext cx="9144000" cy="2387600"/>
          </a:xfrm>
        </p:spPr>
        <p:txBody>
          <a:bodyPr anchor="b"/>
          <a:lstStyle>
            <a:lvl1pPr algn="ctr">
              <a:defRPr sz="6000"/>
            </a:lvl1p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192887D1-E92F-4E10-B249-6EA217FA3FC2}" type="datetimeFigureOut">
              <a:rPr lang="he-IL" smtClean="0"/>
              <a:t>י"ח/תשרי/תשפ"ג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CA0A2BE-C346-439B-AC05-890BE0B3B434}" type="slidenum">
              <a:rPr lang="he-IL" smtClean="0"/>
              <a:t>‹#›</a:t>
            </a:fld>
            <a:endParaRPr lang="he-IL"/>
          </a:p>
        </p:txBody>
      </p:sp>
    </p:spTree>
    <p:extLst>
      <p:ext uri="{BB962C8B-B14F-4D97-AF65-F5344CB8AC3E}">
        <p14:creationId xmlns:p14="http://schemas.microsoft.com/office/powerpoint/2010/main" val="1894293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92887D1-E92F-4E10-B249-6EA217FA3FC2}" type="datetimeFigureOut">
              <a:rPr lang="he-IL" smtClean="0"/>
              <a:t>י"ח/תשרי/תשפ"ג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CA0A2BE-C346-439B-AC05-890BE0B3B434}" type="slidenum">
              <a:rPr lang="he-IL" smtClean="0"/>
              <a:t>‹#›</a:t>
            </a:fld>
            <a:endParaRPr lang="he-IL"/>
          </a:p>
        </p:txBody>
      </p:sp>
    </p:spTree>
    <p:extLst>
      <p:ext uri="{BB962C8B-B14F-4D97-AF65-F5344CB8AC3E}">
        <p14:creationId xmlns:p14="http://schemas.microsoft.com/office/powerpoint/2010/main" val="12685064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831850" y="1709738"/>
            <a:ext cx="10515600" cy="2852737"/>
          </a:xfrm>
        </p:spPr>
        <p:txBody>
          <a:bodyPr anchor="b"/>
          <a:lstStyle>
            <a:lvl1pPr>
              <a:defRPr sz="6000"/>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smtClean="0"/>
              <a:t>ערוך סגנונות טקסט של תבנית בסיס</a:t>
            </a:r>
          </a:p>
        </p:txBody>
      </p:sp>
      <p:sp>
        <p:nvSpPr>
          <p:cNvPr id="4" name="מציין מיקום של תאריך 3"/>
          <p:cNvSpPr>
            <a:spLocks noGrp="1"/>
          </p:cNvSpPr>
          <p:nvPr>
            <p:ph type="dt" sz="half" idx="10"/>
          </p:nvPr>
        </p:nvSpPr>
        <p:spPr/>
        <p:txBody>
          <a:bodyPr/>
          <a:lstStyle/>
          <a:p>
            <a:fld id="{192887D1-E92F-4E10-B249-6EA217FA3FC2}" type="datetimeFigureOut">
              <a:rPr lang="he-IL" smtClean="0"/>
              <a:t>י"ח/תשרי/תשפ"ג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CA0A2BE-C346-439B-AC05-890BE0B3B434}" type="slidenum">
              <a:rPr lang="he-IL" smtClean="0"/>
              <a:t>‹#›</a:t>
            </a:fld>
            <a:endParaRPr lang="he-IL"/>
          </a:p>
        </p:txBody>
      </p:sp>
    </p:spTree>
    <p:extLst>
      <p:ext uri="{BB962C8B-B14F-4D97-AF65-F5344CB8AC3E}">
        <p14:creationId xmlns:p14="http://schemas.microsoft.com/office/powerpoint/2010/main" val="2474701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838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6172200" y="1825625"/>
            <a:ext cx="5181600" cy="435133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192887D1-E92F-4E10-B249-6EA217FA3FC2}" type="datetimeFigureOut">
              <a:rPr lang="he-IL" smtClean="0"/>
              <a:t>י"ח/תשרי/תשפ"ג</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CA0A2BE-C346-439B-AC05-890BE0B3B434}" type="slidenum">
              <a:rPr lang="he-IL" smtClean="0"/>
              <a:t>‹#›</a:t>
            </a:fld>
            <a:endParaRPr lang="he-IL"/>
          </a:p>
        </p:txBody>
      </p:sp>
    </p:spTree>
    <p:extLst>
      <p:ext uri="{BB962C8B-B14F-4D97-AF65-F5344CB8AC3E}">
        <p14:creationId xmlns:p14="http://schemas.microsoft.com/office/powerpoint/2010/main" val="602106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365125"/>
            <a:ext cx="10515600" cy="1325563"/>
          </a:xfrm>
        </p:spPr>
        <p:txBody>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4" name="מציין מיקום תוכן 3"/>
          <p:cNvSpPr>
            <a:spLocks noGrp="1"/>
          </p:cNvSpPr>
          <p:nvPr>
            <p:ph sz="half" idx="2"/>
          </p:nvPr>
        </p:nvSpPr>
        <p:spPr>
          <a:xfrm>
            <a:off x="839788" y="2505075"/>
            <a:ext cx="5157787"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ערוך סגנונות טקסט של תבנית בסיס</a:t>
            </a:r>
          </a:p>
        </p:txBody>
      </p:sp>
      <p:sp>
        <p:nvSpPr>
          <p:cNvPr id="6" name="מציין מיקום תוכן 5"/>
          <p:cNvSpPr>
            <a:spLocks noGrp="1"/>
          </p:cNvSpPr>
          <p:nvPr>
            <p:ph sz="quarter" idx="4"/>
          </p:nvPr>
        </p:nvSpPr>
        <p:spPr>
          <a:xfrm>
            <a:off x="6172200" y="2505075"/>
            <a:ext cx="5183188" cy="3684588"/>
          </a:xfrm>
        </p:spPr>
        <p:txBody>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192887D1-E92F-4E10-B249-6EA217FA3FC2}" type="datetimeFigureOut">
              <a:rPr lang="he-IL" smtClean="0"/>
              <a:t>י"ח/תשרי/תשפ"ג</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1CA0A2BE-C346-439B-AC05-890BE0B3B434}" type="slidenum">
              <a:rPr lang="he-IL" smtClean="0"/>
              <a:t>‹#›</a:t>
            </a:fld>
            <a:endParaRPr lang="he-IL"/>
          </a:p>
        </p:txBody>
      </p:sp>
    </p:spTree>
    <p:extLst>
      <p:ext uri="{BB962C8B-B14F-4D97-AF65-F5344CB8AC3E}">
        <p14:creationId xmlns:p14="http://schemas.microsoft.com/office/powerpoint/2010/main" val="28832825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192887D1-E92F-4E10-B249-6EA217FA3FC2}" type="datetimeFigureOut">
              <a:rPr lang="he-IL" smtClean="0"/>
              <a:t>י"ח/תשרי/תשפ"ג</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1CA0A2BE-C346-439B-AC05-890BE0B3B434}" type="slidenum">
              <a:rPr lang="he-IL" smtClean="0"/>
              <a:t>‹#›</a:t>
            </a:fld>
            <a:endParaRPr lang="he-IL"/>
          </a:p>
        </p:txBody>
      </p:sp>
    </p:spTree>
    <p:extLst>
      <p:ext uri="{BB962C8B-B14F-4D97-AF65-F5344CB8AC3E}">
        <p14:creationId xmlns:p14="http://schemas.microsoft.com/office/powerpoint/2010/main" val="29447708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192887D1-E92F-4E10-B249-6EA217FA3FC2}" type="datetimeFigureOut">
              <a:rPr lang="he-IL" smtClean="0"/>
              <a:t>י"ח/תשרי/תשפ"ג</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1CA0A2BE-C346-439B-AC05-890BE0B3B434}" type="slidenum">
              <a:rPr lang="he-IL" smtClean="0"/>
              <a:t>‹#›</a:t>
            </a:fld>
            <a:endParaRPr lang="he-IL"/>
          </a:p>
        </p:txBody>
      </p:sp>
    </p:spTree>
    <p:extLst>
      <p:ext uri="{BB962C8B-B14F-4D97-AF65-F5344CB8AC3E}">
        <p14:creationId xmlns:p14="http://schemas.microsoft.com/office/powerpoint/2010/main" val="2437576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192887D1-E92F-4E10-B249-6EA217FA3FC2}" type="datetimeFigureOut">
              <a:rPr lang="he-IL" smtClean="0"/>
              <a:t>י"ח/תשרי/תשפ"ג</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CA0A2BE-C346-439B-AC05-890BE0B3B434}" type="slidenum">
              <a:rPr lang="he-IL" smtClean="0"/>
              <a:t>‹#›</a:t>
            </a:fld>
            <a:endParaRPr lang="he-IL"/>
          </a:p>
        </p:txBody>
      </p:sp>
    </p:spTree>
    <p:extLst>
      <p:ext uri="{BB962C8B-B14F-4D97-AF65-F5344CB8AC3E}">
        <p14:creationId xmlns:p14="http://schemas.microsoft.com/office/powerpoint/2010/main" val="30646736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839788" y="457200"/>
            <a:ext cx="3932237" cy="1600200"/>
          </a:xfrm>
        </p:spPr>
        <p:txBody>
          <a:bodyPr anchor="b"/>
          <a:lstStyle>
            <a:lvl1pPr>
              <a:defRPr sz="3200"/>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smtClean="0"/>
              <a:t>ערוך סגנונות טקסט של תבנית בסיס</a:t>
            </a:r>
          </a:p>
        </p:txBody>
      </p:sp>
      <p:sp>
        <p:nvSpPr>
          <p:cNvPr id="5" name="מציין מיקום של תאריך 4"/>
          <p:cNvSpPr>
            <a:spLocks noGrp="1"/>
          </p:cNvSpPr>
          <p:nvPr>
            <p:ph type="dt" sz="half" idx="10"/>
          </p:nvPr>
        </p:nvSpPr>
        <p:spPr/>
        <p:txBody>
          <a:bodyPr/>
          <a:lstStyle/>
          <a:p>
            <a:fld id="{192887D1-E92F-4E10-B249-6EA217FA3FC2}" type="datetimeFigureOut">
              <a:rPr lang="he-IL" smtClean="0"/>
              <a:t>י"ח/תשרי/תשפ"ג</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1CA0A2BE-C346-439B-AC05-890BE0B3B434}" type="slidenum">
              <a:rPr lang="he-IL" smtClean="0"/>
              <a:t>‹#›</a:t>
            </a:fld>
            <a:endParaRPr lang="he-IL"/>
          </a:p>
        </p:txBody>
      </p:sp>
    </p:spTree>
    <p:extLst>
      <p:ext uri="{BB962C8B-B14F-4D97-AF65-F5344CB8AC3E}">
        <p14:creationId xmlns:p14="http://schemas.microsoft.com/office/powerpoint/2010/main" val="2090954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92887D1-E92F-4E10-B249-6EA217FA3FC2}" type="datetimeFigureOut">
              <a:rPr lang="he-IL" smtClean="0"/>
              <a:t>י"ח/תשרי/תשפ"ג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CA0A2BE-C346-439B-AC05-890BE0B3B434}" type="slidenum">
              <a:rPr lang="he-IL" smtClean="0"/>
              <a:t>‹#›</a:t>
            </a:fld>
            <a:endParaRPr lang="he-IL"/>
          </a:p>
        </p:txBody>
      </p:sp>
    </p:spTree>
    <p:extLst>
      <p:ext uri="{BB962C8B-B14F-4D97-AF65-F5344CB8AC3E}">
        <p14:creationId xmlns:p14="http://schemas.microsoft.com/office/powerpoint/2010/main" val="38851259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8724900" y="365125"/>
            <a:ext cx="2628900" cy="5811838"/>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838200" y="365125"/>
            <a:ext cx="7734300" cy="5811838"/>
          </a:xfrm>
        </p:spPr>
        <p:txBody>
          <a:bodyPr vert="eaVert"/>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192887D1-E92F-4E10-B249-6EA217FA3FC2}" type="datetimeFigureOut">
              <a:rPr lang="he-IL" smtClean="0"/>
              <a:t>י"ח/תשרי/תשפ"ג</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1CA0A2BE-C346-439B-AC05-890BE0B3B434}" type="slidenum">
              <a:rPr lang="he-IL" smtClean="0"/>
              <a:t>‹#›</a:t>
            </a:fld>
            <a:endParaRPr lang="he-IL"/>
          </a:p>
        </p:txBody>
      </p:sp>
    </p:spTree>
    <p:extLst>
      <p:ext uri="{BB962C8B-B14F-4D97-AF65-F5344CB8AC3E}">
        <p14:creationId xmlns:p14="http://schemas.microsoft.com/office/powerpoint/2010/main" val="32545020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smtClean="0"/>
              <a:t>ערוך סגנונות טקסט של תבנית בסיס</a:t>
            </a:r>
          </a:p>
          <a:p>
            <a:pPr lvl="1"/>
            <a:r>
              <a:rPr lang="he-IL" smtClean="0"/>
              <a:t>רמה שניה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92887D1-E92F-4E10-B249-6EA217FA3FC2}" type="datetimeFigureOut">
              <a:rPr lang="he-IL" smtClean="0"/>
              <a:t>י"ח/תשרי/תשפ"ג</a:t>
            </a:fld>
            <a:endParaRPr lang="he-IL"/>
          </a:p>
        </p:txBody>
      </p:sp>
      <p:sp>
        <p:nvSpPr>
          <p:cNvPr id="5" name="מציין מיקום של כותרת תחתונה 4"/>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1CA0A2BE-C346-439B-AC05-890BE0B3B434}" type="slidenum">
              <a:rPr lang="he-IL" smtClean="0"/>
              <a:t>‹#›</a:t>
            </a:fld>
            <a:endParaRPr lang="he-IL"/>
          </a:p>
        </p:txBody>
      </p:sp>
    </p:spTree>
    <p:extLst>
      <p:ext uri="{BB962C8B-B14F-4D97-AF65-F5344CB8AC3E}">
        <p14:creationId xmlns:p14="http://schemas.microsoft.com/office/powerpoint/2010/main" val="19251807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610637" y="248541"/>
            <a:ext cx="6104585" cy="769441"/>
          </a:xfrm>
          <a:prstGeom prst="rect">
            <a:avLst/>
          </a:prstGeom>
          <a:solidFill>
            <a:schemeClr val="accent2">
              <a:lumMod val="60000"/>
              <a:lumOff val="40000"/>
            </a:schemeClr>
          </a:solidFill>
          <a:ln w="38100">
            <a:solidFill>
              <a:schemeClr val="tx1"/>
            </a:solidFill>
          </a:ln>
        </p:spPr>
        <p:txBody>
          <a:bodyPr wrap="square" rtlCol="1">
            <a:spAutoFit/>
          </a:bodyPr>
          <a:lstStyle/>
          <a:p>
            <a:r>
              <a:rPr lang="he-IL" sz="4400" b="1" dirty="0" smtClean="0">
                <a:latin typeface="David" panose="020E0502060401010101" pitchFamily="34" charset="-79"/>
                <a:cs typeface="David" panose="020E0502060401010101" pitchFamily="34" charset="-79"/>
              </a:rPr>
              <a:t>שמואל ב' פרק ג': רצח אבנר</a:t>
            </a:r>
            <a:endParaRPr lang="he-IL" sz="4400" b="1" dirty="0">
              <a:latin typeface="David" panose="020E0502060401010101" pitchFamily="34" charset="-79"/>
              <a:cs typeface="David" panose="020E0502060401010101" pitchFamily="34" charset="-79"/>
            </a:endParaRPr>
          </a:p>
        </p:txBody>
      </p:sp>
      <p:sp>
        <p:nvSpPr>
          <p:cNvPr id="5" name="TextBox 4"/>
          <p:cNvSpPr txBox="1"/>
          <p:nvPr/>
        </p:nvSpPr>
        <p:spPr>
          <a:xfrm>
            <a:off x="3606084" y="1312974"/>
            <a:ext cx="8432442" cy="3108543"/>
          </a:xfrm>
          <a:prstGeom prst="rect">
            <a:avLst/>
          </a:prstGeom>
          <a:solidFill>
            <a:schemeClr val="accent4">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הקדמה: </a:t>
            </a:r>
            <a:r>
              <a:rPr lang="he-IL" sz="2800" dirty="0" smtClean="0">
                <a:latin typeface="David" panose="020E0502060401010101" pitchFamily="34" charset="-79"/>
                <a:cs typeface="David" panose="020E0502060401010101" pitchFamily="34" charset="-79"/>
              </a:rPr>
              <a:t>ראינו שדוד המלך יושב בחברון כבר 7 שנים במשך הזמן הזה הוא מלך על שבט יהודה,  וכל שאר השבטים היו תחת מלכותו איש בושת בן שאול , איש בושת לא היה מנהיג או גיבור מלחמה, הוא היה הבן הכי קטן ועדין של שאול, ובגלל זה הוא לא יצא עם שאול למלחמה עם פלישתים. ומי שגרם לו למלוך היה אבנר בן נר שהיה שר הצבא הגיבור והחזק של שאול, הוא זה ששכנע את כולם להמליך את איש בושת</a:t>
            </a:r>
            <a:endParaRPr lang="he-IL" sz="2800" dirty="0">
              <a:latin typeface="David" panose="020E0502060401010101" pitchFamily="34" charset="-79"/>
              <a:cs typeface="David" panose="020E0502060401010101" pitchFamily="34" charset="-79"/>
            </a:endParaRPr>
          </a:p>
        </p:txBody>
      </p:sp>
      <p:sp>
        <p:nvSpPr>
          <p:cNvPr id="6" name="TextBox 5"/>
          <p:cNvSpPr txBox="1"/>
          <p:nvPr/>
        </p:nvSpPr>
        <p:spPr>
          <a:xfrm>
            <a:off x="6220495" y="4653096"/>
            <a:ext cx="5510011" cy="2062103"/>
          </a:xfrm>
          <a:prstGeom prst="rect">
            <a:avLst/>
          </a:prstGeom>
          <a:solidFill>
            <a:schemeClr val="accent5">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בפרק ג' </a:t>
            </a:r>
            <a:r>
              <a:rPr lang="he-IL" sz="3200" dirty="0" smtClean="0">
                <a:latin typeface="David" panose="020E0502060401010101" pitchFamily="34" charset="-79"/>
                <a:cs typeface="David" panose="020E0502060401010101" pitchFamily="34" charset="-79"/>
              </a:rPr>
              <a:t>אבנר בא וכורת ברית עם דוד, ולאחר מכן נהרג ע"י יואב. דוד התאבל על מותו של אבנר, ונשא עליו קינה וגם קילל את יואב וביתו.</a:t>
            </a:r>
            <a:endParaRPr lang="he-IL" sz="3200" dirty="0">
              <a:latin typeface="David" panose="020E0502060401010101" pitchFamily="34" charset="-79"/>
              <a:cs typeface="David" panose="020E0502060401010101" pitchFamily="34" charset="-79"/>
            </a:endParaRPr>
          </a:p>
        </p:txBody>
      </p:sp>
      <p:pic>
        <p:nvPicPr>
          <p:cNvPr id="7" name="תמונה 6"/>
          <p:cNvPicPr>
            <a:picLocks noChangeAspect="1"/>
          </p:cNvPicPr>
          <p:nvPr/>
        </p:nvPicPr>
        <p:blipFill>
          <a:blip r:embed="rId2"/>
          <a:stretch>
            <a:fillRect/>
          </a:stretch>
        </p:blipFill>
        <p:spPr>
          <a:xfrm>
            <a:off x="178590" y="91254"/>
            <a:ext cx="3117663" cy="1853456"/>
          </a:xfrm>
          <a:prstGeom prst="rect">
            <a:avLst/>
          </a:prstGeom>
        </p:spPr>
      </p:pic>
      <p:sp>
        <p:nvSpPr>
          <p:cNvPr id="8" name="מלבן 7"/>
          <p:cNvSpPr/>
          <p:nvPr/>
        </p:nvSpPr>
        <p:spPr>
          <a:xfrm>
            <a:off x="178590" y="4716509"/>
            <a:ext cx="5756856" cy="2031325"/>
          </a:xfrm>
          <a:prstGeom prst="rect">
            <a:avLst/>
          </a:prstGeom>
          <a:solidFill>
            <a:schemeClr val="accent4">
              <a:lumMod val="40000"/>
              <a:lumOff val="60000"/>
            </a:schemeClr>
          </a:solidFill>
        </p:spPr>
        <p:txBody>
          <a:bodyPr wrap="square">
            <a:spAutoFit/>
          </a:bodyPr>
          <a:lstStyle/>
          <a:p>
            <a:r>
              <a:rPr lang="he-IL" b="1" dirty="0" smtClean="0">
                <a:latin typeface="David" panose="020E0502060401010101" pitchFamily="34" charset="-79"/>
                <a:cs typeface="David" panose="020E0502060401010101" pitchFamily="34" charset="-79"/>
              </a:rPr>
              <a:t>פסוקים א'-ה': </a:t>
            </a:r>
            <a:r>
              <a:rPr lang="he-IL" dirty="0" smtClean="0">
                <a:latin typeface="David" panose="020E0502060401010101" pitchFamily="34" charset="-79"/>
                <a:cs typeface="David" panose="020E0502060401010101" pitchFamily="34" charset="-79"/>
              </a:rPr>
              <a:t>שמות הילדים שנולדו לדוד בחברון:</a:t>
            </a:r>
          </a:p>
          <a:p>
            <a:r>
              <a:rPr lang="he-IL" b="1" dirty="0" smtClean="0">
                <a:latin typeface="David" panose="020E0502060401010101" pitchFamily="34" charset="-79"/>
                <a:cs typeface="David" panose="020E0502060401010101" pitchFamily="34" charset="-79"/>
              </a:rPr>
              <a:t>פסוקים ו'-</a:t>
            </a:r>
            <a:r>
              <a:rPr lang="he-IL" b="1" dirty="0" err="1" smtClean="0">
                <a:latin typeface="David" panose="020E0502060401010101" pitchFamily="34" charset="-79"/>
                <a:cs typeface="David" panose="020E0502060401010101" pitchFamily="34" charset="-79"/>
              </a:rPr>
              <a:t>יב</a:t>
            </a:r>
            <a:r>
              <a:rPr lang="he-IL" b="1" dirty="0" smtClean="0">
                <a:latin typeface="David" panose="020E0502060401010101" pitchFamily="34" charset="-79"/>
                <a:cs typeface="David" panose="020E0502060401010101" pitchFamily="34" charset="-79"/>
              </a:rPr>
              <a:t>': </a:t>
            </a:r>
            <a:r>
              <a:rPr lang="he-IL" dirty="0" smtClean="0">
                <a:latin typeface="David" panose="020E0502060401010101" pitchFamily="34" charset="-79"/>
                <a:cs typeface="David" panose="020E0502060401010101" pitchFamily="34" charset="-79"/>
              </a:rPr>
              <a:t>אבנר כועס על איש בושת ושולח לדוד לכרות ברית</a:t>
            </a:r>
          </a:p>
          <a:p>
            <a:r>
              <a:rPr lang="he-IL" b="1" dirty="0" smtClean="0">
                <a:latin typeface="David" panose="020E0502060401010101" pitchFamily="34" charset="-79"/>
                <a:cs typeface="David" panose="020E0502060401010101" pitchFamily="34" charset="-79"/>
              </a:rPr>
              <a:t>פסוקים </a:t>
            </a:r>
            <a:r>
              <a:rPr lang="he-IL" b="1" dirty="0" err="1" smtClean="0">
                <a:latin typeface="David" panose="020E0502060401010101" pitchFamily="34" charset="-79"/>
                <a:cs typeface="David" panose="020E0502060401010101" pitchFamily="34" charset="-79"/>
              </a:rPr>
              <a:t>יג</a:t>
            </a:r>
            <a:r>
              <a:rPr lang="he-IL" b="1" dirty="0" smtClean="0">
                <a:latin typeface="David" panose="020E0502060401010101" pitchFamily="34" charset="-79"/>
                <a:cs typeface="David" panose="020E0502060401010101" pitchFamily="34" charset="-79"/>
              </a:rPr>
              <a:t>'-</a:t>
            </a:r>
            <a:r>
              <a:rPr lang="he-IL" b="1" dirty="0" err="1" smtClean="0">
                <a:latin typeface="David" panose="020E0502060401010101" pitchFamily="34" charset="-79"/>
                <a:cs typeface="David" panose="020E0502060401010101" pitchFamily="34" charset="-79"/>
              </a:rPr>
              <a:t>טז</a:t>
            </a:r>
            <a:r>
              <a:rPr lang="he-IL" b="1" dirty="0" smtClean="0">
                <a:latin typeface="David" panose="020E0502060401010101" pitchFamily="34" charset="-79"/>
                <a:cs typeface="David" panose="020E0502060401010101" pitchFamily="34" charset="-79"/>
              </a:rPr>
              <a:t>': </a:t>
            </a:r>
            <a:r>
              <a:rPr lang="he-IL" dirty="0" smtClean="0">
                <a:latin typeface="David" panose="020E0502060401010101" pitchFamily="34" charset="-79"/>
                <a:cs typeface="David" panose="020E0502060401010101" pitchFamily="34" charset="-79"/>
              </a:rPr>
              <a:t>דוד מסכים לאבנר בתנאי שיחזירו את מיכל אשתו</a:t>
            </a:r>
          </a:p>
          <a:p>
            <a:r>
              <a:rPr lang="he-IL" b="1" dirty="0" smtClean="0">
                <a:latin typeface="David" panose="020E0502060401010101" pitchFamily="34" charset="-79"/>
                <a:cs typeface="David" panose="020E0502060401010101" pitchFamily="34" charset="-79"/>
              </a:rPr>
              <a:t>פסוקים </a:t>
            </a:r>
            <a:r>
              <a:rPr lang="he-IL" b="1" dirty="0" err="1" smtClean="0">
                <a:latin typeface="David" panose="020E0502060401010101" pitchFamily="34" charset="-79"/>
                <a:cs typeface="David" panose="020E0502060401010101" pitchFamily="34" charset="-79"/>
              </a:rPr>
              <a:t>יז</a:t>
            </a:r>
            <a:r>
              <a:rPr lang="he-IL" b="1" dirty="0" smtClean="0">
                <a:latin typeface="David" panose="020E0502060401010101" pitchFamily="34" charset="-79"/>
                <a:cs typeface="David" panose="020E0502060401010101" pitchFamily="34" charset="-79"/>
              </a:rPr>
              <a:t>'-</a:t>
            </a:r>
            <a:r>
              <a:rPr lang="he-IL" b="1" dirty="0" err="1" smtClean="0">
                <a:latin typeface="David" panose="020E0502060401010101" pitchFamily="34" charset="-79"/>
                <a:cs typeface="David" panose="020E0502060401010101" pitchFamily="34" charset="-79"/>
              </a:rPr>
              <a:t>יט</a:t>
            </a:r>
            <a:r>
              <a:rPr lang="he-IL" b="1" dirty="0" smtClean="0">
                <a:latin typeface="David" panose="020E0502060401010101" pitchFamily="34" charset="-79"/>
                <a:cs typeface="David" panose="020E0502060401010101" pitchFamily="34" charset="-79"/>
              </a:rPr>
              <a:t>': </a:t>
            </a:r>
            <a:r>
              <a:rPr lang="he-IL" dirty="0" smtClean="0">
                <a:latin typeface="David" panose="020E0502060401010101" pitchFamily="34" charset="-79"/>
                <a:cs typeface="David" panose="020E0502060401010101" pitchFamily="34" charset="-79"/>
              </a:rPr>
              <a:t>אבנר מדבר עם ישראל ובנימין להמליך את דוד:</a:t>
            </a:r>
          </a:p>
          <a:p>
            <a:r>
              <a:rPr lang="he-IL" b="1" dirty="0" smtClean="0">
                <a:latin typeface="David" panose="020E0502060401010101" pitchFamily="34" charset="-79"/>
                <a:cs typeface="David" panose="020E0502060401010101" pitchFamily="34" charset="-79"/>
              </a:rPr>
              <a:t>פסוקים כ'-</a:t>
            </a:r>
            <a:r>
              <a:rPr lang="he-IL" b="1" dirty="0" err="1" smtClean="0">
                <a:latin typeface="David" panose="020E0502060401010101" pitchFamily="34" charset="-79"/>
                <a:cs typeface="David" panose="020E0502060401010101" pitchFamily="34" charset="-79"/>
              </a:rPr>
              <a:t>כז</a:t>
            </a:r>
            <a:r>
              <a:rPr lang="he-IL" b="1" dirty="0" smtClean="0">
                <a:latin typeface="David" panose="020E0502060401010101" pitchFamily="34" charset="-79"/>
                <a:cs typeface="David" panose="020E0502060401010101" pitchFamily="34" charset="-79"/>
              </a:rPr>
              <a:t>': </a:t>
            </a:r>
            <a:r>
              <a:rPr lang="he-IL" dirty="0" smtClean="0">
                <a:latin typeface="David" panose="020E0502060401010101" pitchFamily="34" charset="-79"/>
                <a:cs typeface="David" panose="020E0502060401010101" pitchFamily="34" charset="-79"/>
              </a:rPr>
              <a:t>אבנר כורת ברית עם דוד, ויואב ממית אותו:</a:t>
            </a:r>
          </a:p>
          <a:p>
            <a:r>
              <a:rPr lang="he-IL" b="1" dirty="0" smtClean="0">
                <a:latin typeface="David" panose="020E0502060401010101" pitchFamily="34" charset="-79"/>
                <a:cs typeface="David" panose="020E0502060401010101" pitchFamily="34" charset="-79"/>
              </a:rPr>
              <a:t>פסוקים כח'-לט': </a:t>
            </a:r>
            <a:r>
              <a:rPr lang="he-IL" dirty="0" smtClean="0">
                <a:latin typeface="David" panose="020E0502060401010101" pitchFamily="34" charset="-79"/>
                <a:cs typeface="David" panose="020E0502060401010101" pitchFamily="34" charset="-79"/>
              </a:rPr>
              <a:t>קללת דוד ליואב. והאבל של דוד והעם על אבנר:</a:t>
            </a:r>
          </a:p>
          <a:p>
            <a:endParaRPr lang="he-IL" dirty="0"/>
          </a:p>
        </p:txBody>
      </p:sp>
    </p:spTree>
    <p:extLst>
      <p:ext uri="{BB962C8B-B14F-4D97-AF65-F5344CB8AC3E}">
        <p14:creationId xmlns:p14="http://schemas.microsoft.com/office/powerpoint/2010/main" val="37435702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082602" y="198408"/>
            <a:ext cx="5542207" cy="584775"/>
          </a:xfrm>
          <a:prstGeom prst="rect">
            <a:avLst/>
          </a:prstGeom>
          <a:solidFill>
            <a:schemeClr val="accent3">
              <a:lumMod val="40000"/>
              <a:lumOff val="60000"/>
            </a:schemeClr>
          </a:solidFill>
          <a:ln w="38100">
            <a:solidFill>
              <a:schemeClr val="tx1"/>
            </a:solidFill>
          </a:ln>
        </p:spPr>
        <p:txBody>
          <a:bodyPr wrap="square" rtlCol="1">
            <a:spAutoFit/>
          </a:bodyPr>
          <a:lstStyle/>
          <a:p>
            <a:r>
              <a:rPr lang="he-IL" sz="3200" b="1" dirty="0" smtClean="0">
                <a:solidFill>
                  <a:srgbClr val="FF0000"/>
                </a:solidFill>
                <a:latin typeface="David" panose="020E0502060401010101" pitchFamily="34" charset="-79"/>
                <a:cs typeface="David" panose="020E0502060401010101" pitchFamily="34" charset="-79"/>
              </a:rPr>
              <a:t>התעצמות דוד והחלשות בית שאול:</a:t>
            </a:r>
            <a:endParaRPr lang="he-IL" sz="3200" b="1" dirty="0">
              <a:solidFill>
                <a:srgbClr val="FF0000"/>
              </a:solidFill>
              <a:latin typeface="David" panose="020E0502060401010101" pitchFamily="34" charset="-79"/>
              <a:cs typeface="David" panose="020E0502060401010101" pitchFamily="34" charset="-79"/>
            </a:endParaRPr>
          </a:p>
        </p:txBody>
      </p:sp>
      <p:sp>
        <p:nvSpPr>
          <p:cNvPr id="2" name="מלבן 1"/>
          <p:cNvSpPr/>
          <p:nvPr/>
        </p:nvSpPr>
        <p:spPr>
          <a:xfrm>
            <a:off x="7225047" y="1043028"/>
            <a:ext cx="4799525" cy="5509200"/>
          </a:xfrm>
          <a:prstGeom prst="rect">
            <a:avLst/>
          </a:prstGeom>
          <a:solidFill>
            <a:schemeClr val="accent4">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וַתְּהִי הַמִּלְחָמָה, אֲרֻכָּה, בֵּין בֵּית שָׁאוּל, וּבֵין בֵּית דָּוִד; וְדָוִד הֹלֵךְ וְחָזֵק, וּבֵית שָׁאוּל הֹלְכִים וְדַלִּים.  {ס}  </a:t>
            </a: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וילדו (וַיִּוָּלְדוּ) לְדָוִד בָּנִים, בְּחֶבְרוֹן; </a:t>
            </a:r>
            <a:r>
              <a:rPr lang="he-IL" sz="3200" b="1" dirty="0" smtClean="0">
                <a:latin typeface="David" panose="020E0502060401010101" pitchFamily="34" charset="-79"/>
                <a:cs typeface="David" panose="020E0502060401010101" pitchFamily="34" charset="-79"/>
              </a:rPr>
              <a:t>וַיְהִי בְכוֹרוֹ אַמְנוֹן</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לַאֲחִינֹעַם</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הַיִּזְרְעֵאלִת</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וּמִשְׁנֵהוּ כִלְאָב</a:t>
            </a:r>
            <a:r>
              <a:rPr lang="he-IL" sz="3200" dirty="0" smtClean="0">
                <a:latin typeface="David" panose="020E0502060401010101" pitchFamily="34" charset="-79"/>
                <a:cs typeface="David" panose="020E0502060401010101" pitchFamily="34" charset="-79"/>
              </a:rPr>
              <a:t>, לאביגל (לַאֲבִיגַיִל) אֵשֶׁת נָבָל </a:t>
            </a:r>
            <a:r>
              <a:rPr lang="he-IL" sz="3200" dirty="0" err="1" smtClean="0">
                <a:latin typeface="David" panose="020E0502060401010101" pitchFamily="34" charset="-79"/>
                <a:cs typeface="David" panose="020E0502060401010101" pitchFamily="34" charset="-79"/>
              </a:rPr>
              <a:t>הַכַּרְמְלִי</a:t>
            </a:r>
            <a:r>
              <a:rPr lang="he-IL" sz="3200" dirty="0" smtClean="0">
                <a:latin typeface="David" panose="020E0502060401010101" pitchFamily="34" charset="-79"/>
                <a:cs typeface="David" panose="020E0502060401010101" pitchFamily="34" charset="-79"/>
              </a:rPr>
              <a:t>; </a:t>
            </a:r>
            <a:r>
              <a:rPr lang="he-IL" sz="3200" b="1" dirty="0" err="1" smtClean="0">
                <a:latin typeface="David" panose="020E0502060401010101" pitchFamily="34" charset="-79"/>
                <a:cs typeface="David" panose="020E0502060401010101" pitchFamily="34" charset="-79"/>
              </a:rPr>
              <a:t>וְהַשְּׁלִשִׁי</a:t>
            </a:r>
            <a:r>
              <a:rPr lang="he-IL" sz="3200" b="1" dirty="0" smtClean="0">
                <a:latin typeface="David" panose="020E0502060401010101" pitchFamily="34" charset="-79"/>
                <a:cs typeface="David" panose="020E0502060401010101" pitchFamily="34" charset="-79"/>
              </a:rPr>
              <a:t> אַבְשָׁלוֹם </a:t>
            </a:r>
            <a:r>
              <a:rPr lang="he-IL" sz="3200" dirty="0" smtClean="0">
                <a:latin typeface="David" panose="020E0502060401010101" pitchFamily="34" charset="-79"/>
                <a:cs typeface="David" panose="020E0502060401010101" pitchFamily="34" charset="-79"/>
              </a:rPr>
              <a:t>בֶּן-מַעֲכָה, בַּת-תַּלְמַי מֶלֶךְ </a:t>
            </a:r>
            <a:r>
              <a:rPr lang="he-IL" sz="3200" dirty="0" err="1" smtClean="0">
                <a:latin typeface="David" panose="020E0502060401010101" pitchFamily="34" charset="-79"/>
                <a:cs typeface="David" panose="020E0502060401010101" pitchFamily="34" charset="-79"/>
              </a:rPr>
              <a:t>גְּשׁוּר</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476518" y="1043028"/>
            <a:ext cx="6377187" cy="5016758"/>
          </a:xfrm>
          <a:prstGeom prst="rect">
            <a:avLst/>
          </a:prstGeom>
          <a:solidFill>
            <a:schemeClr val="accent5">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א</a:t>
            </a:r>
            <a:r>
              <a:rPr lang="he-IL" sz="3200" dirty="0" smtClean="0">
                <a:latin typeface="David" panose="020E0502060401010101" pitchFamily="34" charset="-79"/>
                <a:cs typeface="David" panose="020E0502060401010101" pitchFamily="34" charset="-79"/>
              </a:rPr>
              <a:t>. והמלחמה הייתה ממושכת וארוכה בין מחנה שאול ובין מחנה דוד, ודוד מיום ליום הולך ומתחזק ומתעצם ומחנה שאול סופגים מפלות ונחלשים. </a:t>
            </a:r>
          </a:p>
          <a:p>
            <a:r>
              <a:rPr lang="he-IL" sz="3200" b="1" u="sng" dirty="0" smtClean="0">
                <a:latin typeface="David" panose="020E0502060401010101" pitchFamily="34" charset="-79"/>
                <a:cs typeface="David" panose="020E0502060401010101" pitchFamily="34" charset="-79"/>
              </a:rPr>
              <a:t>ב</a:t>
            </a:r>
            <a:r>
              <a:rPr lang="he-IL" sz="3200" dirty="0" smtClean="0">
                <a:latin typeface="David" panose="020E0502060401010101" pitchFamily="34" charset="-79"/>
                <a:cs typeface="David" panose="020E0502060401010101" pitchFamily="34" charset="-79"/>
              </a:rPr>
              <a:t>. נולדו לדוד בנים בזמן שהיה בחברון בנו הבכור אמנון מאשתו אחינועם </a:t>
            </a:r>
            <a:r>
              <a:rPr lang="he-IL" sz="3200" dirty="0" err="1" smtClean="0">
                <a:latin typeface="David" panose="020E0502060401010101" pitchFamily="34" charset="-79"/>
                <a:cs typeface="David" panose="020E0502060401010101" pitchFamily="34" charset="-79"/>
              </a:rPr>
              <a:t>היזרעאלית</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ג</a:t>
            </a:r>
            <a:r>
              <a:rPr lang="he-IL" sz="3200" dirty="0" smtClean="0">
                <a:latin typeface="David" panose="020E0502060401010101" pitchFamily="34" charset="-79"/>
                <a:cs typeface="David" panose="020E0502060401010101" pitchFamily="34" charset="-79"/>
              </a:rPr>
              <a:t>. ובנו השני מאשתו אביגיל שהייתה אשתו של נבל </a:t>
            </a:r>
            <a:r>
              <a:rPr lang="he-IL" sz="3200" dirty="0" err="1" smtClean="0">
                <a:latin typeface="David" panose="020E0502060401010101" pitchFamily="34" charset="-79"/>
                <a:cs typeface="David" panose="020E0502060401010101" pitchFamily="34" charset="-79"/>
              </a:rPr>
              <a:t>הכרמלי</a:t>
            </a:r>
            <a:r>
              <a:rPr lang="he-IL" sz="3200" dirty="0" smtClean="0">
                <a:latin typeface="David" panose="020E0502060401010101" pitchFamily="34" charset="-79"/>
                <a:cs typeface="David" panose="020E0502060401010101" pitchFamily="34" charset="-79"/>
              </a:rPr>
              <a:t>. ובנו השלישי אבשלום מאשתו מעכה, בתו של תלמי מלך </a:t>
            </a:r>
            <a:r>
              <a:rPr lang="he-IL" sz="3200" dirty="0" err="1" smtClean="0">
                <a:latin typeface="David" panose="020E0502060401010101" pitchFamily="34" charset="-79"/>
                <a:cs typeface="David" panose="020E0502060401010101" pitchFamily="34" charset="-79"/>
              </a:rPr>
              <a:t>גשור</a:t>
            </a:r>
            <a:r>
              <a:rPr lang="he-IL" sz="3200" dirty="0" smtClean="0">
                <a:latin typeface="David" panose="020E0502060401010101" pitchFamily="34" charset="-79"/>
                <a:cs typeface="David" panose="020E0502060401010101" pitchFamily="34" charset="-79"/>
              </a:rPr>
              <a:t>. </a:t>
            </a:r>
            <a:endParaRPr lang="he-IL" sz="32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3803659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down)">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down)">
                                      <p:cBhvr>
                                        <p:cTn id="1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לבן 1"/>
          <p:cNvSpPr/>
          <p:nvPr/>
        </p:nvSpPr>
        <p:spPr>
          <a:xfrm>
            <a:off x="2627290" y="223723"/>
            <a:ext cx="9195515" cy="4154984"/>
          </a:xfrm>
          <a:prstGeom prst="rect">
            <a:avLst/>
          </a:prstGeom>
          <a:solidFill>
            <a:schemeClr val="accent3">
              <a:lumMod val="60000"/>
              <a:lumOff val="40000"/>
            </a:schemeClr>
          </a:solidFill>
        </p:spPr>
        <p:txBody>
          <a:bodyPr wrap="square">
            <a:spAutoFit/>
          </a:bodyPr>
          <a:lstStyle/>
          <a:p>
            <a:r>
              <a:rPr lang="he-IL" sz="3200" dirty="0" smtClean="0">
                <a:latin typeface="David" panose="020E0502060401010101" pitchFamily="34" charset="-79"/>
                <a:cs typeface="David" panose="020E0502060401010101" pitchFamily="34" charset="-79"/>
              </a:rPr>
              <a:t> </a:t>
            </a:r>
            <a:r>
              <a:rPr lang="he-IL" sz="4000" b="1" dirty="0" smtClean="0">
                <a:latin typeface="David" panose="020E0502060401010101" pitchFamily="34" charset="-79"/>
                <a:cs typeface="David" panose="020E0502060401010101" pitchFamily="34" charset="-79"/>
              </a:rPr>
              <a:t>וּמִשְׁנֵהוּ כִלְאָב</a:t>
            </a:r>
            <a:r>
              <a:rPr lang="he-IL" sz="3600" b="1" dirty="0" smtClean="0">
                <a:latin typeface="David" panose="020E0502060401010101" pitchFamily="34" charset="-79"/>
                <a:cs typeface="David" panose="020E0502060401010101" pitchFamily="34" charset="-79"/>
              </a:rPr>
              <a:t>, לאביגל (לַאֲבִיגַיִל) אֵשֶׁת נָבָל </a:t>
            </a:r>
            <a:r>
              <a:rPr lang="he-IL" sz="3600" b="1" dirty="0" err="1" smtClean="0">
                <a:latin typeface="David" panose="020E0502060401010101" pitchFamily="34" charset="-79"/>
                <a:cs typeface="David" panose="020E0502060401010101" pitchFamily="34" charset="-79"/>
              </a:rPr>
              <a:t>הַכַּרְמְלִי</a:t>
            </a:r>
            <a:r>
              <a:rPr lang="he-IL" sz="3600" b="1"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מדוע נקרא הבן "כלאב"- </a:t>
            </a:r>
            <a:r>
              <a:rPr lang="he-IL" sz="3200" dirty="0" smtClean="0">
                <a:latin typeface="David" panose="020E0502060401010101" pitchFamily="34" charset="-79"/>
                <a:cs typeface="David" panose="020E0502060401010101" pitchFamily="34" charset="-79"/>
              </a:rPr>
              <a:t>כיוון שריננו אחרי דוד שאביגיל הייתה מעוברת מנבל ולא מדוד, לכן הקב"ה ציווה את המלאך הממונה על יצירת הוולד וצורתו  שיצור את הבן בדמות דוד אביו, שכך יעידו כולם שזה בנו של דוד בלבד. והשם "כל-אב" כלומר כולו אב כולו היה דומה לאב לדוד אביו. דוד נתן לו שם אחר "דניאל" </a:t>
            </a:r>
            <a:r>
              <a:rPr lang="he-IL" sz="3200" dirty="0" err="1" smtClean="0">
                <a:latin typeface="David" panose="020E0502060401010101" pitchFamily="34" charset="-79"/>
                <a:cs typeface="David" panose="020E0502060401010101" pitchFamily="34" charset="-79"/>
              </a:rPr>
              <a:t>דנני</a:t>
            </a:r>
            <a:r>
              <a:rPr lang="he-IL" sz="3200" dirty="0" smtClean="0">
                <a:latin typeface="David" panose="020E0502060401010101" pitchFamily="34" charset="-79"/>
                <a:cs typeface="David" panose="020E0502060401010101" pitchFamily="34" charset="-79"/>
              </a:rPr>
              <a:t> אל מחרפת נבל. כלאב היה גדול בתורה ובהלכה והיה מבייש את מפיבושת רבו של דוד</a:t>
            </a:r>
            <a:r>
              <a:rPr lang="he-IL" sz="2800" dirty="0" smtClean="0">
                <a:latin typeface="David" panose="020E0502060401010101" pitchFamily="34" charset="-79"/>
                <a:cs typeface="David" panose="020E0502060401010101" pitchFamily="34" charset="-79"/>
              </a:rPr>
              <a:t>. </a:t>
            </a:r>
            <a:endParaRPr lang="he-IL" sz="28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1087243" y="3726908"/>
            <a:ext cx="2249406" cy="3021622"/>
          </a:xfrm>
          <a:prstGeom prst="rect">
            <a:avLst/>
          </a:prstGeom>
        </p:spPr>
      </p:pic>
      <p:pic>
        <p:nvPicPr>
          <p:cNvPr id="5" name="תמונה 4"/>
          <p:cNvPicPr>
            <a:picLocks noChangeAspect="1"/>
          </p:cNvPicPr>
          <p:nvPr/>
        </p:nvPicPr>
        <p:blipFill>
          <a:blip r:embed="rId3"/>
          <a:stretch>
            <a:fillRect/>
          </a:stretch>
        </p:blipFill>
        <p:spPr>
          <a:xfrm>
            <a:off x="0" y="42344"/>
            <a:ext cx="2211946" cy="3594412"/>
          </a:xfrm>
          <a:prstGeom prst="rect">
            <a:avLst/>
          </a:prstGeom>
        </p:spPr>
      </p:pic>
    </p:spTree>
    <p:extLst>
      <p:ext uri="{BB962C8B-B14F-4D97-AF65-F5344CB8AC3E}">
        <p14:creationId xmlns:p14="http://schemas.microsoft.com/office/powerpoint/2010/main" val="3129050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50005" y="128787"/>
            <a:ext cx="5370490" cy="3539430"/>
          </a:xfrm>
          <a:prstGeom prst="rect">
            <a:avLst/>
          </a:prstGeom>
          <a:solidFill>
            <a:schemeClr val="accent2">
              <a:lumMod val="60000"/>
              <a:lumOff val="40000"/>
            </a:schemeClr>
          </a:solidFill>
          <a:ln w="38100">
            <a:solidFill>
              <a:schemeClr val="tx1"/>
            </a:solidFill>
          </a:ln>
        </p:spPr>
        <p:txBody>
          <a:bodyPr wrap="square" rtlCol="1">
            <a:spAutoFit/>
          </a:bodyPr>
          <a:lstStyle/>
          <a:p>
            <a:r>
              <a:rPr lang="he-IL" sz="3200" dirty="0" smtClean="0">
                <a:latin typeface="David" panose="020E0502060401010101" pitchFamily="34" charset="-79"/>
                <a:cs typeface="David" panose="020E0502060401010101" pitchFamily="34" charset="-79"/>
              </a:rPr>
              <a:t>ד. </a:t>
            </a:r>
            <a:r>
              <a:rPr lang="he-IL" sz="3200" b="1" dirty="0" smtClean="0">
                <a:latin typeface="David" panose="020E0502060401010101" pitchFamily="34" charset="-79"/>
                <a:cs typeface="David" panose="020E0502060401010101" pitchFamily="34" charset="-79"/>
              </a:rPr>
              <a:t>והבן הרביעי שמו אדוניה </a:t>
            </a:r>
            <a:r>
              <a:rPr lang="he-IL" sz="3200" dirty="0" smtClean="0">
                <a:latin typeface="David" panose="020E0502060401010101" pitchFamily="34" charset="-79"/>
                <a:cs typeface="David" panose="020E0502060401010101" pitchFamily="34" charset="-79"/>
              </a:rPr>
              <a:t>מאשתו חגית. </a:t>
            </a:r>
            <a:r>
              <a:rPr lang="he-IL" sz="3200" b="1" dirty="0" smtClean="0">
                <a:latin typeface="David" panose="020E0502060401010101" pitchFamily="34" charset="-79"/>
                <a:cs typeface="David" panose="020E0502060401010101" pitchFamily="34" charset="-79"/>
              </a:rPr>
              <a:t>והבן החמישי שפטיה </a:t>
            </a:r>
            <a:r>
              <a:rPr lang="he-IL" sz="3200" dirty="0" smtClean="0">
                <a:latin typeface="David" panose="020E0502060401010101" pitchFamily="34" charset="-79"/>
                <a:cs typeface="David" panose="020E0502060401010101" pitchFamily="34" charset="-79"/>
              </a:rPr>
              <a:t>מאשתו אביטל.</a:t>
            </a:r>
          </a:p>
          <a:p>
            <a:r>
              <a:rPr lang="he-IL" sz="3200" dirty="0" smtClean="0">
                <a:latin typeface="David" panose="020E0502060401010101" pitchFamily="34" charset="-79"/>
                <a:cs typeface="David" panose="020E0502060401010101" pitchFamily="34" charset="-79"/>
              </a:rPr>
              <a:t>ה. </a:t>
            </a:r>
            <a:r>
              <a:rPr lang="he-IL" sz="3200" b="1" dirty="0" smtClean="0">
                <a:latin typeface="David" panose="020E0502060401010101" pitchFamily="34" charset="-79"/>
                <a:cs typeface="David" panose="020E0502060401010101" pitchFamily="34" charset="-79"/>
              </a:rPr>
              <a:t>והבן השישי שמו יתרעם </a:t>
            </a:r>
            <a:r>
              <a:rPr lang="he-IL" sz="3200" dirty="0" smtClean="0">
                <a:latin typeface="David" panose="020E0502060401010101" pitchFamily="34" charset="-79"/>
                <a:cs typeface="David" panose="020E0502060401010101" pitchFamily="34" charset="-79"/>
              </a:rPr>
              <a:t>מאשתו הראשונה המכונה עגלה (והיא מיכל) ששת הבנים הללו נולדו לדוד כשהתגורר בחברון.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555346" y="296213"/>
            <a:ext cx="5254580" cy="2308324"/>
          </a:xfrm>
          <a:prstGeom prst="rect">
            <a:avLst/>
          </a:prstGeom>
          <a:solidFill>
            <a:schemeClr val="accent6">
              <a:lumMod val="40000"/>
              <a:lumOff val="60000"/>
            </a:schemeClr>
          </a:solidFill>
        </p:spPr>
        <p:txBody>
          <a:bodyPr wrap="square">
            <a:spAutoFit/>
          </a:bodyPr>
          <a:lstStyle/>
          <a:p>
            <a:r>
              <a:rPr lang="he-IL" sz="3600" b="1" u="sng" dirty="0" smtClean="0">
                <a:latin typeface="David" panose="020E0502060401010101" pitchFamily="34" charset="-79"/>
                <a:cs typeface="David" panose="020E0502060401010101" pitchFamily="34" charset="-79"/>
              </a:rPr>
              <a:t>ד</a:t>
            </a:r>
            <a:r>
              <a:rPr lang="he-IL" sz="3600" dirty="0" smtClean="0">
                <a:latin typeface="David" panose="020E0502060401010101" pitchFamily="34" charset="-79"/>
                <a:cs typeface="David" panose="020E0502060401010101" pitchFamily="34" charset="-79"/>
              </a:rPr>
              <a:t> </a:t>
            </a:r>
            <a:r>
              <a:rPr lang="he-IL" sz="3600" b="1" dirty="0" smtClean="0">
                <a:latin typeface="David" panose="020E0502060401010101" pitchFamily="34" charset="-79"/>
                <a:cs typeface="David" panose="020E0502060401010101" pitchFamily="34" charset="-79"/>
              </a:rPr>
              <a:t>וְהָרְבִיעִי, </a:t>
            </a:r>
            <a:r>
              <a:rPr lang="he-IL" sz="3600" b="1" dirty="0" err="1" smtClean="0">
                <a:latin typeface="David" panose="020E0502060401010101" pitchFamily="34" charset="-79"/>
                <a:cs typeface="David" panose="020E0502060401010101" pitchFamily="34" charset="-79"/>
              </a:rPr>
              <a:t>אֲדֹנִיָּה</a:t>
            </a:r>
            <a:r>
              <a:rPr lang="he-IL" sz="3600" b="1" dirty="0" smtClean="0">
                <a:latin typeface="David" panose="020E0502060401010101" pitchFamily="34" charset="-79"/>
                <a:cs typeface="David" panose="020E0502060401010101" pitchFamily="34" charset="-79"/>
              </a:rPr>
              <a:t> </a:t>
            </a:r>
            <a:r>
              <a:rPr lang="he-IL" sz="3600" dirty="0" smtClean="0">
                <a:latin typeface="David" panose="020E0502060401010101" pitchFamily="34" charset="-79"/>
                <a:cs typeface="David" panose="020E0502060401010101" pitchFamily="34" charset="-79"/>
              </a:rPr>
              <a:t>בֶן-חַגִּית; </a:t>
            </a:r>
            <a:r>
              <a:rPr lang="he-IL" sz="3600" b="1" dirty="0" smtClean="0">
                <a:latin typeface="David" panose="020E0502060401010101" pitchFamily="34" charset="-79"/>
                <a:cs typeface="David" panose="020E0502060401010101" pitchFamily="34" charset="-79"/>
              </a:rPr>
              <a:t>וְהַחֲמִישִׁי, שְׁפַטְיָה </a:t>
            </a:r>
            <a:r>
              <a:rPr lang="he-IL" sz="3600" dirty="0" smtClean="0">
                <a:latin typeface="David" panose="020E0502060401010101" pitchFamily="34" charset="-79"/>
                <a:cs typeface="David" panose="020E0502060401010101" pitchFamily="34" charset="-79"/>
              </a:rPr>
              <a:t>בֶן-אֲבִיטָל.  </a:t>
            </a:r>
          </a:p>
          <a:p>
            <a:r>
              <a:rPr lang="he-IL" sz="3600" b="1" u="sng" dirty="0" smtClean="0">
                <a:latin typeface="David" panose="020E0502060401010101" pitchFamily="34" charset="-79"/>
                <a:cs typeface="David" panose="020E0502060401010101" pitchFamily="34" charset="-79"/>
              </a:rPr>
              <a:t>ה</a:t>
            </a:r>
            <a:r>
              <a:rPr lang="he-IL" sz="3600" dirty="0" smtClean="0">
                <a:latin typeface="David" panose="020E0502060401010101" pitchFamily="34" charset="-79"/>
                <a:cs typeface="David" panose="020E0502060401010101" pitchFamily="34" charset="-79"/>
              </a:rPr>
              <a:t> </a:t>
            </a:r>
            <a:r>
              <a:rPr lang="he-IL" sz="3600" b="1" dirty="0" err="1" smtClean="0">
                <a:latin typeface="David" panose="020E0502060401010101" pitchFamily="34" charset="-79"/>
                <a:cs typeface="David" panose="020E0502060401010101" pitchFamily="34" charset="-79"/>
              </a:rPr>
              <a:t>וְהַשִּׁשִּׁי</a:t>
            </a:r>
            <a:r>
              <a:rPr lang="he-IL" sz="3600" b="1" dirty="0" smtClean="0">
                <a:latin typeface="David" panose="020E0502060401010101" pitchFamily="34" charset="-79"/>
                <a:cs typeface="David" panose="020E0502060401010101" pitchFamily="34" charset="-79"/>
              </a:rPr>
              <a:t> יִתְרְעָם</a:t>
            </a:r>
            <a:r>
              <a:rPr lang="he-IL" sz="3600" dirty="0" smtClean="0">
                <a:latin typeface="David" panose="020E0502060401010101" pitchFamily="34" charset="-79"/>
                <a:cs typeface="David" panose="020E0502060401010101" pitchFamily="34" charset="-79"/>
              </a:rPr>
              <a:t>, לְעֶגְלָה אֵשֶׁת דָּוִד; אֵלֶּה יֻלְּדוּ לְדָוִד, בְּחֶבְרוֹן.  </a:t>
            </a:r>
            <a:endParaRPr lang="he-IL" sz="3600" dirty="0">
              <a:latin typeface="David" panose="020E0502060401010101" pitchFamily="34" charset="-79"/>
              <a:cs typeface="David" panose="020E0502060401010101" pitchFamily="34" charset="-79"/>
            </a:endParaRPr>
          </a:p>
        </p:txBody>
      </p:sp>
      <p:sp>
        <p:nvSpPr>
          <p:cNvPr id="3" name="מלבן 2"/>
          <p:cNvSpPr/>
          <p:nvPr/>
        </p:nvSpPr>
        <p:spPr>
          <a:xfrm>
            <a:off x="2897747" y="4023863"/>
            <a:ext cx="9083899" cy="2739211"/>
          </a:xfrm>
          <a:prstGeom prst="rect">
            <a:avLst/>
          </a:prstGeom>
          <a:solidFill>
            <a:schemeClr val="accent2">
              <a:lumMod val="20000"/>
              <a:lumOff val="8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למה נקראת מיכל "עגלה? </a:t>
            </a:r>
          </a:p>
          <a:p>
            <a:r>
              <a:rPr lang="he-IL" sz="2800" b="1" dirty="0" smtClean="0">
                <a:latin typeface="David" panose="020E0502060401010101" pitchFamily="34" charset="-79"/>
                <a:cs typeface="David" panose="020E0502060401010101" pitchFamily="34" charset="-79"/>
              </a:rPr>
              <a:t>שחביבה עליו כעגלה </a:t>
            </a:r>
            <a:r>
              <a:rPr lang="he-IL" sz="2800" dirty="0" smtClean="0">
                <a:latin typeface="David" panose="020E0502060401010101" pitchFamily="34" charset="-79"/>
                <a:cs typeface="David" panose="020E0502060401010101" pitchFamily="34" charset="-79"/>
              </a:rPr>
              <a:t>כמו שאמר שמשון "לולא חרשתם בעגלתי.."  </a:t>
            </a:r>
          </a:p>
          <a:p>
            <a:r>
              <a:rPr lang="he-IL" sz="2800" dirty="0" smtClean="0">
                <a:latin typeface="David" panose="020E0502060401010101" pitchFamily="34" charset="-79"/>
                <a:cs typeface="David" panose="020E0502060401010101" pitchFamily="34" charset="-79"/>
              </a:rPr>
              <a:t>נשאלת השאלה בפרק ו נאמר שמיכל קיבלה עונש שלא יהיה לה ולד עד יום מותה ופה מופיע שהיה לה בן? אלא עד אותו מעשה ההוא שנראה. היו למיכל ילדים. אחרי המעשה עד יום מותה לא היה. ועוד תרוץ: עד יום מותה לא היה לה. אבל נולד לה ביום מותה.</a:t>
            </a:r>
            <a:endParaRPr lang="he-IL" sz="2800" dirty="0">
              <a:latin typeface="David" panose="020E0502060401010101" pitchFamily="34" charset="-79"/>
              <a:cs typeface="David" panose="020E0502060401010101" pitchFamily="34" charset="-79"/>
            </a:endParaRPr>
          </a:p>
        </p:txBody>
      </p:sp>
      <p:pic>
        <p:nvPicPr>
          <p:cNvPr id="5" name="תמונה 4"/>
          <p:cNvPicPr>
            <a:picLocks noChangeAspect="1"/>
          </p:cNvPicPr>
          <p:nvPr/>
        </p:nvPicPr>
        <p:blipFill>
          <a:blip r:embed="rId2"/>
          <a:stretch>
            <a:fillRect/>
          </a:stretch>
        </p:blipFill>
        <p:spPr>
          <a:xfrm>
            <a:off x="174389" y="3821536"/>
            <a:ext cx="2723357" cy="2169315"/>
          </a:xfrm>
          <a:prstGeom prst="rect">
            <a:avLst/>
          </a:prstGeom>
        </p:spPr>
      </p:pic>
    </p:spTree>
    <p:extLst>
      <p:ext uri="{BB962C8B-B14F-4D97-AF65-F5344CB8AC3E}">
        <p14:creationId xmlns:p14="http://schemas.microsoft.com/office/powerpoint/2010/main" val="204579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arn(inVertical)">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grpId="0"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down)">
                                      <p:cBhvr>
                                        <p:cTn id="2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906850" y="154546"/>
            <a:ext cx="3953814" cy="707886"/>
          </a:xfrm>
          <a:prstGeom prst="rect">
            <a:avLst/>
          </a:prstGeom>
          <a:solidFill>
            <a:schemeClr val="accent2">
              <a:lumMod val="60000"/>
              <a:lumOff val="40000"/>
            </a:schemeClr>
          </a:solidFill>
          <a:ln w="38100">
            <a:solidFill>
              <a:schemeClr val="tx1"/>
            </a:solidFill>
          </a:ln>
        </p:spPr>
        <p:txBody>
          <a:bodyPr wrap="square" rtlCol="1">
            <a:spAutoFit/>
          </a:bodyPr>
          <a:lstStyle/>
          <a:p>
            <a:r>
              <a:rPr lang="he-IL" sz="4000" b="1" dirty="0" smtClean="0">
                <a:latin typeface="David" panose="020E0502060401010101" pitchFamily="34" charset="-79"/>
                <a:cs typeface="David" panose="020E0502060401010101" pitchFamily="34" charset="-79"/>
              </a:rPr>
              <a:t>ברית אבנר עם דוד:</a:t>
            </a:r>
            <a:endParaRPr lang="he-IL" sz="4000" b="1" dirty="0">
              <a:latin typeface="David" panose="020E0502060401010101" pitchFamily="34" charset="-79"/>
              <a:cs typeface="David" panose="020E0502060401010101" pitchFamily="34" charset="-79"/>
            </a:endParaRPr>
          </a:p>
        </p:txBody>
      </p:sp>
      <p:sp>
        <p:nvSpPr>
          <p:cNvPr id="3" name="TextBox 2"/>
          <p:cNvSpPr txBox="1"/>
          <p:nvPr/>
        </p:nvSpPr>
        <p:spPr>
          <a:xfrm>
            <a:off x="257579" y="1019251"/>
            <a:ext cx="5009880" cy="5509200"/>
          </a:xfrm>
          <a:prstGeom prst="rect">
            <a:avLst/>
          </a:prstGeom>
          <a:solidFill>
            <a:schemeClr val="accent4">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ובזמן שנמשכה המלחמה בין בית שאול ובית דוד, אבנר היה משתדל בכל כוחו לחזק ולהגדיל את המלוכה בבית שאול בידי איש בושת.</a:t>
            </a:r>
          </a:p>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ולשאול המלך הייתה פילגש (אישה ללא כתובה- חצי אשתו) ושמה רצפה בת איה. אמר איש בושת אל אבנר מדוע לקחת את פילגש אבי המלך, שהרי היא אסורה לך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014435" y="921537"/>
            <a:ext cx="5971502" cy="3046988"/>
          </a:xfrm>
          <a:prstGeom prst="rect">
            <a:avLst/>
          </a:prstGeom>
          <a:solidFill>
            <a:schemeClr val="accent6">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ו</a:t>
            </a:r>
            <a:r>
              <a:rPr lang="he-IL" sz="3200" dirty="0" smtClean="0">
                <a:latin typeface="David" panose="020E0502060401010101" pitchFamily="34" charset="-79"/>
                <a:cs typeface="David" panose="020E0502060401010101" pitchFamily="34" charset="-79"/>
              </a:rPr>
              <a:t> וַיְהִי, בִּהְיוֹת הַמִּלְחָמָה, בֵּין בֵּית שָׁאוּל, וּבֵין בֵּית דָּוִד; </a:t>
            </a:r>
            <a:r>
              <a:rPr lang="he-IL" sz="3200" b="1" dirty="0" smtClean="0">
                <a:latin typeface="David" panose="020E0502060401010101" pitchFamily="34" charset="-79"/>
                <a:cs typeface="David" panose="020E0502060401010101" pitchFamily="34" charset="-79"/>
              </a:rPr>
              <a:t>וְאַבְנֵר הָיָה מִתְחַזֵּק</a:t>
            </a:r>
            <a:r>
              <a:rPr lang="he-IL" sz="3200" dirty="0" smtClean="0">
                <a:latin typeface="David" panose="020E0502060401010101" pitchFamily="34" charset="-79"/>
                <a:cs typeface="David" panose="020E0502060401010101" pitchFamily="34" charset="-79"/>
              </a:rPr>
              <a:t>, בְּבֵית שָׁאוּל.  </a:t>
            </a:r>
          </a:p>
          <a:p>
            <a:r>
              <a:rPr lang="he-IL" sz="3200" b="1" u="sng" dirty="0" smtClean="0">
                <a:latin typeface="David" panose="020E0502060401010101" pitchFamily="34" charset="-79"/>
                <a:cs typeface="David" panose="020E0502060401010101" pitchFamily="34" charset="-79"/>
              </a:rPr>
              <a:t>ז</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וּלְשָׁאוּל </a:t>
            </a:r>
            <a:r>
              <a:rPr lang="he-IL" sz="3200" b="1" dirty="0" err="1" smtClean="0">
                <a:latin typeface="David" panose="020E0502060401010101" pitchFamily="34" charset="-79"/>
                <a:cs typeface="David" panose="020E0502060401010101" pitchFamily="34" charset="-79"/>
              </a:rPr>
              <a:t>פִּלֶגֶש</a:t>
            </a:r>
            <a:r>
              <a:rPr lang="he-IL" sz="3200" b="1" dirty="0" smtClean="0">
                <a:latin typeface="David" panose="020E0502060401010101" pitchFamily="34" charset="-79"/>
                <a:cs typeface="David" panose="020E0502060401010101" pitchFamily="34" charset="-79"/>
              </a:rPr>
              <a:t>ׁ, וּשְׁמָהּ רִצְפָּה בַת-אַיָּה</a:t>
            </a:r>
            <a:r>
              <a:rPr lang="he-IL" sz="3200" dirty="0" smtClean="0">
                <a:latin typeface="David" panose="020E0502060401010101" pitchFamily="34" charset="-79"/>
                <a:cs typeface="David" panose="020E0502060401010101" pitchFamily="34" charset="-79"/>
              </a:rPr>
              <a:t>; וַיֹּאמֶר, אֶל-אַבְנֵר, מַדּוּעַ בָּאתָה, אֶל-פִּילֶגֶשׁ אָבִי.  </a:t>
            </a:r>
          </a:p>
        </p:txBody>
      </p:sp>
      <p:sp>
        <p:nvSpPr>
          <p:cNvPr id="5" name="מלבן 4"/>
          <p:cNvSpPr/>
          <p:nvPr/>
        </p:nvSpPr>
        <p:spPr>
          <a:xfrm>
            <a:off x="5512158" y="4027630"/>
            <a:ext cx="6473779" cy="2677656"/>
          </a:xfrm>
          <a:prstGeom prst="rect">
            <a:avLst/>
          </a:prstGeom>
          <a:solidFill>
            <a:schemeClr val="accent2">
              <a:lumMod val="40000"/>
              <a:lumOff val="60000"/>
            </a:schemeClr>
          </a:solidFill>
        </p:spPr>
        <p:txBody>
          <a:bodyPr wrap="square">
            <a:spAutoFit/>
          </a:bodyPr>
          <a:lstStyle/>
          <a:p>
            <a:r>
              <a:rPr lang="he-IL" sz="2800" b="1" i="1" u="sng" dirty="0" smtClean="0">
                <a:latin typeface="David" panose="020E0502060401010101" pitchFamily="34" charset="-79"/>
                <a:cs typeface="David" panose="020E0502060401010101" pitchFamily="34" charset="-79"/>
              </a:rPr>
              <a:t>מדוע אסורה פילגש שאול ומה חשב אבנר?</a:t>
            </a:r>
          </a:p>
          <a:p>
            <a:r>
              <a:rPr lang="he-IL" sz="2800" dirty="0" smtClean="0">
                <a:latin typeface="David" panose="020E0502060401010101" pitchFamily="34" charset="-79"/>
                <a:cs typeface="David" panose="020E0502060401010101" pitchFamily="34" charset="-79"/>
              </a:rPr>
              <a:t>שאין נושאים אלמנתו של מלך, ואבנר התיר לעצמו כי היה המשענת של המלכות שבלעדיו מלכות איש בושת לא הייתה קיימת. ולכן נהג אבנר בעצמו מנהג מלך, ודבר זה היה קשה לאיש בושת כי זהו מרד במלוכה)</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595696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47729" y="199189"/>
            <a:ext cx="5177307" cy="6494085"/>
          </a:xfrm>
          <a:prstGeom prst="rect">
            <a:avLst/>
          </a:prstGeom>
          <a:solidFill>
            <a:schemeClr val="accent5">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ח</a:t>
            </a:r>
            <a:r>
              <a:rPr lang="he-IL" sz="3200" dirty="0" smtClean="0">
                <a:latin typeface="David" panose="020E0502060401010101" pitchFamily="34" charset="-79"/>
                <a:cs typeface="David" panose="020E0502060401010101" pitchFamily="34" charset="-79"/>
              </a:rPr>
              <a:t>. כעס אבנר מאד על דבריו של איש בושת. </a:t>
            </a:r>
          </a:p>
          <a:p>
            <a:r>
              <a:rPr lang="he-IL" sz="3200" dirty="0" smtClean="0">
                <a:latin typeface="David" panose="020E0502060401010101" pitchFamily="34" charset="-79"/>
                <a:cs typeface="David" panose="020E0502060401010101" pitchFamily="34" charset="-79"/>
              </a:rPr>
              <a:t>וענה לו:  וכי אני ראש וממונה על הכלבים של בית יהודה אויביך שאתה מבזה אותי כך, הרי אני ראש לכל ישראל. הרי עד היום עשיתי טובה עם משפחת שאול אביך, ועם קרוביו ועם ידידיו שניהלתי עבורך את מלכותך ובזה מנעתי ולא מסרתי אותך ביד דוד, ואתה צריך להוקיר לי טובה, אך במקום זאת אתה בא אלי בטענה שחטאתי שלקחתי אישה זאת</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5988676" y="399244"/>
            <a:ext cx="5774027" cy="3046988"/>
          </a:xfrm>
          <a:prstGeom prst="rect">
            <a:avLst/>
          </a:prstGeom>
          <a:solidFill>
            <a:schemeClr val="accent4">
              <a:lumMod val="60000"/>
              <a:lumOff val="40000"/>
            </a:schemeClr>
          </a:solidFill>
        </p:spPr>
        <p:txBody>
          <a:bodyPr wrap="square">
            <a:spAutoFit/>
          </a:bodyPr>
          <a:lstStyle/>
          <a:p>
            <a:pPr lvl="0"/>
            <a:r>
              <a:rPr lang="he-IL" sz="3200" b="1" u="sng" dirty="0">
                <a:solidFill>
                  <a:prstClr val="black"/>
                </a:solidFill>
                <a:latin typeface="David" panose="020E0502060401010101" pitchFamily="34" charset="-79"/>
                <a:cs typeface="David" panose="020E0502060401010101" pitchFamily="34" charset="-79"/>
              </a:rPr>
              <a:t>ח</a:t>
            </a:r>
            <a:r>
              <a:rPr lang="he-IL" sz="3200" dirty="0">
                <a:solidFill>
                  <a:prstClr val="black"/>
                </a:solidFill>
                <a:latin typeface="David" panose="020E0502060401010101" pitchFamily="34" charset="-79"/>
                <a:cs typeface="David" panose="020E0502060401010101" pitchFamily="34" charset="-79"/>
              </a:rPr>
              <a:t> </a:t>
            </a:r>
            <a:r>
              <a:rPr lang="he-IL" sz="3200" dirty="0" err="1">
                <a:solidFill>
                  <a:prstClr val="black"/>
                </a:solidFill>
                <a:latin typeface="David" panose="020E0502060401010101" pitchFamily="34" charset="-79"/>
                <a:cs typeface="David" panose="020E0502060401010101" pitchFamily="34" charset="-79"/>
              </a:rPr>
              <a:t>וַיִּחַר</a:t>
            </a:r>
            <a:r>
              <a:rPr lang="he-IL" sz="3200" dirty="0">
                <a:solidFill>
                  <a:prstClr val="black"/>
                </a:solidFill>
                <a:latin typeface="David" panose="020E0502060401010101" pitchFamily="34" charset="-79"/>
                <a:cs typeface="David" panose="020E0502060401010101" pitchFamily="34" charset="-79"/>
              </a:rPr>
              <a:t> לְאַבְנֵר מְאֹד עַל-דִּבְרֵי אִישׁ-בֹּשֶׁת, וַיֹּאמֶר </a:t>
            </a:r>
            <a:r>
              <a:rPr lang="he-IL" sz="3200" b="1" dirty="0">
                <a:solidFill>
                  <a:prstClr val="black"/>
                </a:solidFill>
                <a:latin typeface="David" panose="020E0502060401010101" pitchFamily="34" charset="-79"/>
                <a:cs typeface="David" panose="020E0502060401010101" pitchFamily="34" charset="-79"/>
              </a:rPr>
              <a:t>הֲרֹאשׁ כֶּלֶב אָנֹכִי </a:t>
            </a:r>
            <a:r>
              <a:rPr lang="he-IL" sz="3200" dirty="0">
                <a:solidFill>
                  <a:prstClr val="black"/>
                </a:solidFill>
                <a:latin typeface="David" panose="020E0502060401010101" pitchFamily="34" charset="-79"/>
                <a:cs typeface="David" panose="020E0502060401010101" pitchFamily="34" charset="-79"/>
              </a:rPr>
              <a:t>אֲשֶׁר לִיהוּדָה, הַיּוֹם אֶעֱשֶׂה-חֶסֶד עִם-בֵּית שָׁאוּל אָבִיךָ אֶל-אֶחָיו וְאֶל-מֵרֵעֵהוּ, וְלֹא </a:t>
            </a:r>
            <a:r>
              <a:rPr lang="he-IL" sz="3200" dirty="0" err="1">
                <a:solidFill>
                  <a:prstClr val="black"/>
                </a:solidFill>
                <a:latin typeface="David" panose="020E0502060401010101" pitchFamily="34" charset="-79"/>
                <a:cs typeface="David" panose="020E0502060401010101" pitchFamily="34" charset="-79"/>
              </a:rPr>
              <a:t>הִמְצִיתִך</a:t>
            </a:r>
            <a:r>
              <a:rPr lang="he-IL" sz="3200" dirty="0">
                <a:solidFill>
                  <a:prstClr val="black"/>
                </a:solidFill>
                <a:latin typeface="David" panose="020E0502060401010101" pitchFamily="34" charset="-79"/>
                <a:cs typeface="David" panose="020E0502060401010101" pitchFamily="34" charset="-79"/>
              </a:rPr>
              <a:t>ָ בְּיַד-דָּוִד; וַתִּפְקֹד עָלַי </a:t>
            </a:r>
            <a:r>
              <a:rPr lang="he-IL" sz="3200" dirty="0" err="1">
                <a:solidFill>
                  <a:prstClr val="black"/>
                </a:solidFill>
                <a:latin typeface="David" panose="020E0502060401010101" pitchFamily="34" charset="-79"/>
                <a:cs typeface="David" panose="020E0502060401010101" pitchFamily="34" charset="-79"/>
              </a:rPr>
              <a:t>עֲוֺן</a:t>
            </a:r>
            <a:r>
              <a:rPr lang="he-IL" sz="3200" dirty="0">
                <a:solidFill>
                  <a:prstClr val="black"/>
                </a:solidFill>
                <a:latin typeface="David" panose="020E0502060401010101" pitchFamily="34" charset="-79"/>
                <a:cs typeface="David" panose="020E0502060401010101" pitchFamily="34" charset="-79"/>
              </a:rPr>
              <a:t> </a:t>
            </a:r>
            <a:r>
              <a:rPr lang="he-IL" sz="3200" dirty="0" err="1">
                <a:solidFill>
                  <a:prstClr val="black"/>
                </a:solidFill>
                <a:latin typeface="David" panose="020E0502060401010101" pitchFamily="34" charset="-79"/>
                <a:cs typeface="David" panose="020E0502060401010101" pitchFamily="34" charset="-79"/>
              </a:rPr>
              <a:t>הָאִשָּׁה</a:t>
            </a:r>
            <a:r>
              <a:rPr lang="he-IL" sz="3200" dirty="0">
                <a:solidFill>
                  <a:prstClr val="black"/>
                </a:solidFill>
                <a:latin typeface="David" panose="020E0502060401010101" pitchFamily="34" charset="-79"/>
                <a:cs typeface="David" panose="020E0502060401010101" pitchFamily="34" charset="-79"/>
              </a:rPr>
              <a:t>, הַיּוֹם. </a:t>
            </a:r>
          </a:p>
        </p:txBody>
      </p:sp>
      <p:pic>
        <p:nvPicPr>
          <p:cNvPr id="3" name="תמונה 2"/>
          <p:cNvPicPr>
            <a:picLocks noChangeAspect="1"/>
          </p:cNvPicPr>
          <p:nvPr/>
        </p:nvPicPr>
        <p:blipFill>
          <a:blip r:embed="rId2"/>
          <a:stretch>
            <a:fillRect/>
          </a:stretch>
        </p:blipFill>
        <p:spPr>
          <a:xfrm>
            <a:off x="6196884" y="3864735"/>
            <a:ext cx="2587580" cy="2587580"/>
          </a:xfrm>
          <a:prstGeom prst="rect">
            <a:avLst/>
          </a:prstGeom>
        </p:spPr>
      </p:pic>
      <p:pic>
        <p:nvPicPr>
          <p:cNvPr id="5" name="תמונה 4"/>
          <p:cNvPicPr>
            <a:picLocks noChangeAspect="1"/>
          </p:cNvPicPr>
          <p:nvPr/>
        </p:nvPicPr>
        <p:blipFill>
          <a:blip r:embed="rId3"/>
          <a:stretch>
            <a:fillRect/>
          </a:stretch>
        </p:blipFill>
        <p:spPr>
          <a:xfrm>
            <a:off x="9001393" y="4064726"/>
            <a:ext cx="2894360" cy="2187598"/>
          </a:xfrm>
          <a:prstGeom prst="rect">
            <a:avLst/>
          </a:prstGeom>
        </p:spPr>
      </p:pic>
    </p:spTree>
    <p:extLst>
      <p:ext uri="{BB962C8B-B14F-4D97-AF65-F5344CB8AC3E}">
        <p14:creationId xmlns:p14="http://schemas.microsoft.com/office/powerpoint/2010/main" val="355282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0609" y="283335"/>
            <a:ext cx="5821250" cy="5509200"/>
          </a:xfrm>
          <a:prstGeom prst="rect">
            <a:avLst/>
          </a:prstGeom>
          <a:solidFill>
            <a:schemeClr val="tx2">
              <a:lumMod val="20000"/>
              <a:lumOff val="8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ואבנר נשבע שה' יעניש ויוסיף רע לאבנר אם לא אקיים את מלכות דוד , כפי שנשבע ה' לדוד ביד שמואל שימלוך על כל ישראל כן אעשה ואדאג שכך יקרה. </a:t>
            </a:r>
          </a:p>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ולהסיר את השלטון </a:t>
            </a:r>
            <a:r>
              <a:rPr lang="he-IL" sz="3200" dirty="0" smtClean="0">
                <a:latin typeface="David" panose="020E0502060401010101" pitchFamily="34" charset="-79"/>
                <a:cs typeface="David" panose="020E0502060401010101" pitchFamily="34" charset="-79"/>
              </a:rPr>
              <a:t>מבני בניו של שאול ולבסס את מלכות דוד על כל ישראל ועל יהודה בכל השטח שלה : מדן ועד באר שבע.</a:t>
            </a:r>
          </a:p>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ולא יכול איש בושת לענות לאבנר מילה, מפני שפחד ממנו.</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400801" y="283335"/>
            <a:ext cx="5628068" cy="4031873"/>
          </a:xfrm>
          <a:prstGeom prst="rect">
            <a:avLst/>
          </a:prstGeom>
          <a:solidFill>
            <a:schemeClr val="accent5">
              <a:lumMod val="60000"/>
              <a:lumOff val="4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ט</a:t>
            </a:r>
            <a:r>
              <a:rPr lang="he-IL" sz="3200" dirty="0" smtClean="0">
                <a:latin typeface="David" panose="020E0502060401010101" pitchFamily="34" charset="-79"/>
                <a:cs typeface="David" panose="020E0502060401010101" pitchFamily="34" charset="-79"/>
              </a:rPr>
              <a:t> כֹּה-יַעֲשֶׂה </a:t>
            </a:r>
            <a:r>
              <a:rPr lang="he-IL" sz="3200" dirty="0" err="1" smtClean="0">
                <a:latin typeface="David" panose="020E0502060401010101" pitchFamily="34" charset="-79"/>
                <a:cs typeface="David" panose="020E0502060401010101" pitchFamily="34" charset="-79"/>
              </a:rPr>
              <a:t>אֱלֹהִים</a:t>
            </a:r>
            <a:r>
              <a:rPr lang="he-IL" sz="3200" dirty="0" smtClean="0">
                <a:latin typeface="David" panose="020E0502060401010101" pitchFamily="34" charset="-79"/>
                <a:cs typeface="David" panose="020E0502060401010101" pitchFamily="34" charset="-79"/>
              </a:rPr>
              <a:t> לְאַבְנֵר, וְכֹה </a:t>
            </a:r>
            <a:r>
              <a:rPr lang="he-IL" sz="3200" dirty="0" err="1" smtClean="0">
                <a:latin typeface="David" panose="020E0502060401010101" pitchFamily="34" charset="-79"/>
                <a:cs typeface="David" panose="020E0502060401010101" pitchFamily="34" charset="-79"/>
              </a:rPr>
              <a:t>יֹסִיף</a:t>
            </a:r>
            <a:r>
              <a:rPr lang="he-IL" sz="3200" dirty="0" smtClean="0">
                <a:latin typeface="David" panose="020E0502060401010101" pitchFamily="34" charset="-79"/>
                <a:cs typeface="David" panose="020E0502060401010101" pitchFamily="34" charset="-79"/>
              </a:rPr>
              <a:t> לוֹ:  כִּי, כַּאֲשֶׁר נִשְׁבַּע יְהוָה לְדָוִד--כִּי-כֵן, אֶעֱשֶׂה-לּוֹ.  </a:t>
            </a:r>
          </a:p>
          <a:p>
            <a:r>
              <a:rPr lang="he-IL" sz="3200" b="1" u="sng" dirty="0" smtClean="0">
                <a:latin typeface="David" panose="020E0502060401010101" pitchFamily="34" charset="-79"/>
                <a:cs typeface="David" panose="020E0502060401010101" pitchFamily="34" charset="-79"/>
              </a:rPr>
              <a:t>י</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לְהַעֲבִיר הַמַּמְלָכָה, מִבֵּית שָׁאוּל; וּלְהָקִים </a:t>
            </a:r>
            <a:r>
              <a:rPr lang="he-IL" sz="3200" b="1" dirty="0" err="1" smtClean="0">
                <a:latin typeface="David" panose="020E0502060401010101" pitchFamily="34" charset="-79"/>
                <a:cs typeface="David" panose="020E0502060401010101" pitchFamily="34" charset="-79"/>
              </a:rPr>
              <a:t>אֶת-כִּסֵּא</a:t>
            </a:r>
            <a:r>
              <a:rPr lang="he-IL" sz="3200" b="1" dirty="0" smtClean="0">
                <a:latin typeface="David" panose="020E0502060401010101" pitchFamily="34" charset="-79"/>
                <a:cs typeface="David" panose="020E0502060401010101" pitchFamily="34" charset="-79"/>
              </a:rPr>
              <a:t> דָוִד, עַל-יִשְׂרָאֵל וְעַל-יְהוּדָה--מִדָּן, וְעַד-בְּאֵר שָׁבַע</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יא</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וְלֹא-יָכֹל</a:t>
            </a:r>
            <a:r>
              <a:rPr lang="he-IL" sz="3200" dirty="0" smtClean="0">
                <a:latin typeface="David" panose="020E0502060401010101" pitchFamily="34" charset="-79"/>
                <a:cs typeface="David" panose="020E0502060401010101" pitchFamily="34" charset="-79"/>
              </a:rPr>
              <a:t> עוֹד, לְהָשִׁיב אֶת-אַבְנֵר דָּבָר, מִיִּרְאָתוֹ, אֹתוֹ. </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6400801" y="3837904"/>
            <a:ext cx="2182500" cy="2846231"/>
          </a:xfrm>
          <a:prstGeom prst="rect">
            <a:avLst/>
          </a:prstGeom>
        </p:spPr>
      </p:pic>
    </p:spTree>
    <p:extLst>
      <p:ext uri="{BB962C8B-B14F-4D97-AF65-F5344CB8AC3E}">
        <p14:creationId xmlns:p14="http://schemas.microsoft.com/office/powerpoint/2010/main" val="26828872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7425" y="244698"/>
            <a:ext cx="6014434" cy="6278642"/>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000" b="1" u="sng" dirty="0" err="1" smtClean="0">
                <a:latin typeface="David" panose="020E0502060401010101" pitchFamily="34" charset="-79"/>
                <a:cs typeface="David" panose="020E0502060401010101" pitchFamily="34" charset="-79"/>
              </a:rPr>
              <a:t>יב</a:t>
            </a:r>
            <a:r>
              <a:rPr lang="he-IL" sz="3000" dirty="0" smtClean="0">
                <a:latin typeface="David" panose="020E0502060401010101" pitchFamily="34" charset="-79"/>
                <a:cs typeface="David" panose="020E0502060401010101" pitchFamily="34" charset="-79"/>
              </a:rPr>
              <a:t>. מרוב כעסו של אבנר על איש בושת, מיד שלח אבנר שליחים אל דוד מטעמו וכך </a:t>
            </a:r>
            <a:r>
              <a:rPr lang="he-IL" sz="3000" b="1" u="sng" dirty="0" smtClean="0">
                <a:latin typeface="David" panose="020E0502060401010101" pitchFamily="34" charset="-79"/>
                <a:cs typeface="David" panose="020E0502060401010101" pitchFamily="34" charset="-79"/>
              </a:rPr>
              <a:t>אמר לו: </a:t>
            </a:r>
            <a:r>
              <a:rPr lang="he-IL" sz="3000" dirty="0" smtClean="0">
                <a:latin typeface="David" panose="020E0502060401010101" pitchFamily="34" charset="-79"/>
                <a:cs typeface="David" panose="020E0502060401010101" pitchFamily="34" charset="-79"/>
              </a:rPr>
              <a:t>למי ראויה מלכות הארץ הלא לך, לכן אני מבקש שתכרות איתי ברית ותתחייב כלפי בנאמנותך, ואז אסייע לך להעביר תחת שלטונך את כל אנשי ישראל.</a:t>
            </a:r>
          </a:p>
          <a:p>
            <a:r>
              <a:rPr lang="he-IL" sz="3000" b="1" u="sng" dirty="0" err="1" smtClean="0">
                <a:latin typeface="David" panose="020E0502060401010101" pitchFamily="34" charset="-79"/>
                <a:cs typeface="David" panose="020E0502060401010101" pitchFamily="34" charset="-79"/>
              </a:rPr>
              <a:t>יג</a:t>
            </a:r>
            <a:r>
              <a:rPr lang="he-IL" sz="3000" dirty="0" smtClean="0">
                <a:latin typeface="David" panose="020E0502060401010101" pitchFamily="34" charset="-79"/>
                <a:cs typeface="David" panose="020E0502060401010101" pitchFamily="34" charset="-79"/>
              </a:rPr>
              <a:t>. </a:t>
            </a:r>
            <a:r>
              <a:rPr lang="he-IL" sz="3000" b="1" u="sng" dirty="0" smtClean="0">
                <a:latin typeface="David" panose="020E0502060401010101" pitchFamily="34" charset="-79"/>
                <a:cs typeface="David" panose="020E0502060401010101" pitchFamily="34" charset="-79"/>
              </a:rPr>
              <a:t>ענה דוד: </a:t>
            </a:r>
            <a:r>
              <a:rPr lang="he-IL" sz="3000" dirty="0" smtClean="0">
                <a:latin typeface="David" panose="020E0502060401010101" pitchFamily="34" charset="-79"/>
                <a:cs typeface="David" panose="020E0502060401010101" pitchFamily="34" charset="-79"/>
              </a:rPr>
              <a:t>מקובל עלי ואני מסכים להתחייב להסכם נאמנות ביננו, אבל דבר אחד אני דורש ממך , והוא שלא תופיע לפני אלא כאשר לפני כן תביא את אשתי מיכל הבת של שאול, כשתבוא לקבל את פני. </a:t>
            </a:r>
          </a:p>
          <a:p>
            <a:r>
              <a:rPr lang="he-IL" sz="2400" dirty="0" smtClean="0">
                <a:latin typeface="David" panose="020E0502060401010101" pitchFamily="34" charset="-79"/>
                <a:cs typeface="David" panose="020E0502060401010101" pitchFamily="34" charset="-79"/>
              </a:rPr>
              <a:t>{</a:t>
            </a:r>
            <a:r>
              <a:rPr lang="he-IL" sz="2400" b="1" dirty="0" smtClean="0">
                <a:latin typeface="David" panose="020E0502060401010101" pitchFamily="34" charset="-79"/>
                <a:cs typeface="David" panose="020E0502060401010101" pitchFamily="34" charset="-79"/>
              </a:rPr>
              <a:t>בזה רמז לו </a:t>
            </a:r>
            <a:r>
              <a:rPr lang="he-IL" sz="2400" dirty="0" smtClean="0">
                <a:latin typeface="David" panose="020E0502060401010101" pitchFamily="34" charset="-79"/>
                <a:cs typeface="David" panose="020E0502060401010101" pitchFamily="34" charset="-79"/>
              </a:rPr>
              <a:t>– שבזה שתחזיר את מיכל תתקן מעין מה שחטאת שלקחת פילגש המלך, ותחזיר אשת מלך למלך.}</a:t>
            </a:r>
            <a:endParaRPr lang="he-IL" sz="2400" dirty="0">
              <a:latin typeface="David" panose="020E0502060401010101" pitchFamily="34" charset="-79"/>
              <a:cs typeface="David" panose="020E0502060401010101" pitchFamily="34" charset="-79"/>
            </a:endParaRPr>
          </a:p>
        </p:txBody>
      </p:sp>
      <p:sp>
        <p:nvSpPr>
          <p:cNvPr id="2" name="מלבן 1"/>
          <p:cNvSpPr/>
          <p:nvPr/>
        </p:nvSpPr>
        <p:spPr>
          <a:xfrm>
            <a:off x="6452316" y="244698"/>
            <a:ext cx="5486400" cy="4524315"/>
          </a:xfrm>
          <a:prstGeom prst="rect">
            <a:avLst/>
          </a:prstGeom>
          <a:solidFill>
            <a:schemeClr val="accent4">
              <a:lumMod val="60000"/>
              <a:lumOff val="40000"/>
            </a:schemeClr>
          </a:solidFill>
        </p:spPr>
        <p:txBody>
          <a:bodyPr wrap="square">
            <a:spAutoFit/>
          </a:bodyPr>
          <a:lstStyle/>
          <a:p>
            <a:r>
              <a:rPr lang="he-IL" sz="3200"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יב</a:t>
            </a:r>
            <a:r>
              <a:rPr lang="he-IL" sz="3200" dirty="0" smtClean="0">
                <a:latin typeface="David" panose="020E0502060401010101" pitchFamily="34" charset="-79"/>
                <a:cs typeface="David" panose="020E0502060401010101" pitchFamily="34" charset="-79"/>
              </a:rPr>
              <a:t> וַיִּשְׁלַח אַבְנֵר מַלְאָכִים אֶל-דָּוִד תַּחְתָּו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לְמִי-אָרֶץ: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כָּרְתָה בְרִיתְךָ אִתִּי</a:t>
            </a:r>
            <a:r>
              <a:rPr lang="he-IL" sz="3200" dirty="0" smtClean="0">
                <a:latin typeface="David" panose="020E0502060401010101" pitchFamily="34" charset="-79"/>
                <a:cs typeface="David" panose="020E0502060401010101" pitchFamily="34" charset="-79"/>
              </a:rPr>
              <a:t>, וְהִנֵּה יָדִי עִמָּךְ, לְהָסֵב אֵלֶיךָ אֶת-כָּל-יִשְׂרָאֵל.  </a:t>
            </a:r>
          </a:p>
          <a:p>
            <a:r>
              <a:rPr lang="he-IL" sz="3200" b="1" u="sng" dirty="0" err="1" smtClean="0">
                <a:latin typeface="David" panose="020E0502060401010101" pitchFamily="34" charset="-79"/>
                <a:cs typeface="David" panose="020E0502060401010101" pitchFamily="34" charset="-79"/>
              </a:rPr>
              <a:t>יג</a:t>
            </a:r>
            <a:r>
              <a:rPr lang="he-IL" sz="3200" dirty="0" smtClean="0">
                <a:latin typeface="David" panose="020E0502060401010101" pitchFamily="34" charset="-79"/>
                <a:cs typeface="David" panose="020E0502060401010101" pitchFamily="34" charset="-79"/>
              </a:rPr>
              <a:t> וַיֹּאמֶר טוֹב--אֲנִי, </a:t>
            </a:r>
            <a:r>
              <a:rPr lang="he-IL" sz="3200" dirty="0" err="1" smtClean="0">
                <a:latin typeface="David" panose="020E0502060401010101" pitchFamily="34" charset="-79"/>
                <a:cs typeface="David" panose="020E0502060401010101" pitchFamily="34" charset="-79"/>
              </a:rPr>
              <a:t>אֶכְרֹת</a:t>
            </a:r>
            <a:r>
              <a:rPr lang="he-IL" sz="3200" dirty="0" smtClean="0">
                <a:latin typeface="David" panose="020E0502060401010101" pitchFamily="34" charset="-79"/>
                <a:cs typeface="David" panose="020E0502060401010101" pitchFamily="34" charset="-79"/>
              </a:rPr>
              <a:t> אִתְּךָ בְּרִית:  אַךְ דָּבָר אֶחָד אָנֹכִי שֹׁאֵל מֵאִתְּךָ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לֹא-תִרְאֶה אֶת-פָּנַי--כִּי אִם-לִפְנֵי הֱבִיאֲךָ אֵת מִיכַל בַּת-שָׁאוּל</a:t>
            </a:r>
            <a:r>
              <a:rPr lang="he-IL" sz="3200" dirty="0" smtClean="0">
                <a:latin typeface="David" panose="020E0502060401010101" pitchFamily="34" charset="-79"/>
                <a:cs typeface="David" panose="020E0502060401010101" pitchFamily="34" charset="-79"/>
              </a:rPr>
              <a:t>, בְּבֹאֲךָ לִרְאוֹת אֶת-פָּנָי. </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6728541" y="4874788"/>
            <a:ext cx="3252586" cy="1847850"/>
          </a:xfrm>
          <a:prstGeom prst="rect">
            <a:avLst/>
          </a:prstGeom>
        </p:spPr>
      </p:pic>
    </p:spTree>
    <p:extLst>
      <p:ext uri="{BB962C8B-B14F-4D97-AF65-F5344CB8AC3E}">
        <p14:creationId xmlns:p14="http://schemas.microsoft.com/office/powerpoint/2010/main" val="2749268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circle(in)">
                                      <p:cBhvr>
                                        <p:cTn id="17" dur="2000"/>
                                        <p:tgtEl>
                                          <p:spTgt spid="4">
                                            <p:txEl>
                                              <p:pRg st="1" end="1"/>
                                            </p:txEl>
                                          </p:spTgt>
                                        </p:tgtEl>
                                      </p:cBhvr>
                                    </p:animEffect>
                                  </p:childTnLst>
                                </p:cTn>
                              </p:par>
                              <p:par>
                                <p:cTn id="18" presetID="6" presetClass="entr" presetSubtype="16" fill="hold" nodeType="withEffect">
                                  <p:stCondLst>
                                    <p:cond delay="0"/>
                                  </p:stCondLst>
                                  <p:childTnLst>
                                    <p:set>
                                      <p:cBhvr>
                                        <p:cTn id="19" dur="1" fill="hold">
                                          <p:stCondLst>
                                            <p:cond delay="0"/>
                                          </p:stCondLst>
                                        </p:cTn>
                                        <p:tgtEl>
                                          <p:spTgt spid="4">
                                            <p:txEl>
                                              <p:pRg st="2" end="2"/>
                                            </p:txEl>
                                          </p:spTgt>
                                        </p:tgtEl>
                                        <p:attrNameLst>
                                          <p:attrName>style.visibility</p:attrName>
                                        </p:attrNameLst>
                                      </p:cBhvr>
                                      <p:to>
                                        <p:strVal val="visible"/>
                                      </p:to>
                                    </p:set>
                                    <p:animEffect transition="in" filter="circle(in)">
                                      <p:cBhvr>
                                        <p:cTn id="20" dur="20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1972" y="257577"/>
            <a:ext cx="5872766" cy="5262979"/>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בנוסף שלח דוד שליחים אל איש בושת (לכבדו כי לא רצה לקחת ללא רשותו). ואמר לו: שלח לי את אשתי את מיכל שאני ארשתי אותה לי במלחמה מול הפלישתים ובהריגת 100 איש מהם. </a:t>
            </a:r>
            <a:r>
              <a:rPr lang="he-IL" sz="2400" dirty="0" smtClean="0">
                <a:latin typeface="David" panose="020E0502060401010101" pitchFamily="34" charset="-79"/>
                <a:cs typeface="David" panose="020E0502060401010101" pitchFamily="34" charset="-79"/>
              </a:rPr>
              <a:t>(כיוון שנעשה לי נס בנישואיה שהרגתי 200 פלישתים לכן חביבה היא לי ביותר, וראויה לי מן השמים בגלל הנס שנעשה מאת ה')</a:t>
            </a:r>
          </a:p>
          <a:p>
            <a:r>
              <a:rPr lang="he-IL" sz="3200" b="1" u="sng" dirty="0">
                <a:latin typeface="David" panose="020E0502060401010101" pitchFamily="34" charset="-79"/>
                <a:cs typeface="David" panose="020E0502060401010101" pitchFamily="34" charset="-79"/>
              </a:rPr>
              <a:t>טו</a:t>
            </a:r>
            <a:r>
              <a:rPr lang="he-IL" sz="3200" dirty="0">
                <a:latin typeface="David" panose="020E0502060401010101" pitchFamily="34" charset="-79"/>
                <a:cs typeface="David" panose="020E0502060401010101" pitchFamily="34" charset="-79"/>
              </a:rPr>
              <a:t>. איש בושת שלח להביא את מיכל מעם בעלה, וביטל את הקידושין של מיכל מפלטיאל הבן של ליש. </a:t>
            </a:r>
          </a:p>
        </p:txBody>
      </p:sp>
      <p:sp>
        <p:nvSpPr>
          <p:cNvPr id="2" name="מלבן 1"/>
          <p:cNvSpPr/>
          <p:nvPr/>
        </p:nvSpPr>
        <p:spPr>
          <a:xfrm>
            <a:off x="6523149" y="103031"/>
            <a:ext cx="5563674" cy="4524315"/>
          </a:xfrm>
          <a:prstGeom prst="rect">
            <a:avLst/>
          </a:prstGeom>
          <a:solidFill>
            <a:schemeClr val="accent5">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יד</a:t>
            </a:r>
            <a:r>
              <a:rPr lang="he-IL" sz="3200" dirty="0" smtClean="0">
                <a:latin typeface="David" panose="020E0502060401010101" pitchFamily="34" charset="-79"/>
                <a:cs typeface="David" panose="020E0502060401010101" pitchFamily="34" charset="-79"/>
              </a:rPr>
              <a:t> וַיִּשְׁלַח דָּוִד מַלְאָכִים, אֶל-אִישׁ-בֹּשֶׁת בֶּן-שָׁאוּל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תְּנָה אֶת-אִשְׁתִּי, אֶת-מִיכַל,</a:t>
            </a:r>
            <a:r>
              <a:rPr lang="he-IL" sz="3200" dirty="0" smtClean="0">
                <a:latin typeface="David" panose="020E0502060401010101" pitchFamily="34" charset="-79"/>
                <a:cs typeface="David" panose="020E0502060401010101" pitchFamily="34" charset="-79"/>
              </a:rPr>
              <a:t> אֲשֶׁר אֵרַשְׂתִּי לִי, בְּמֵאָה עָרְלוֹת </a:t>
            </a:r>
            <a:r>
              <a:rPr lang="he-IL" sz="3200" dirty="0" err="1" smtClean="0">
                <a:latin typeface="David" panose="020E0502060401010101" pitchFamily="34" charset="-79"/>
                <a:cs typeface="David" panose="020E0502060401010101" pitchFamily="34" charset="-79"/>
              </a:rPr>
              <a:t>פְּלִשְׁתִּים</a:t>
            </a:r>
            <a:r>
              <a:rPr lang="he-IL" sz="3200" dirty="0" smtClean="0">
                <a:latin typeface="David" panose="020E0502060401010101" pitchFamily="34" charset="-79"/>
                <a:cs typeface="David" panose="020E0502060401010101" pitchFamily="34" charset="-79"/>
              </a:rPr>
              <a:t>.  </a:t>
            </a:r>
          </a:p>
          <a:p>
            <a:r>
              <a:rPr lang="he-IL" sz="3200" b="1" u="sng" dirty="0" smtClean="0">
                <a:latin typeface="David" panose="020E0502060401010101" pitchFamily="34" charset="-79"/>
                <a:cs typeface="David" panose="020E0502060401010101" pitchFamily="34" charset="-79"/>
              </a:rPr>
              <a:t>טו </a:t>
            </a:r>
            <a:r>
              <a:rPr lang="he-IL" sz="3200" dirty="0" smtClean="0">
                <a:latin typeface="David" panose="020E0502060401010101" pitchFamily="34" charset="-79"/>
                <a:cs typeface="David" panose="020E0502060401010101" pitchFamily="34" charset="-79"/>
              </a:rPr>
              <a:t>וַיִּשְׁלַח אִישׁ בֹּשֶׁת, </a:t>
            </a:r>
            <a:r>
              <a:rPr lang="he-IL" sz="3200" dirty="0" err="1" smtClean="0">
                <a:latin typeface="David" panose="020E0502060401010101" pitchFamily="34" charset="-79"/>
                <a:cs typeface="David" panose="020E0502060401010101" pitchFamily="34" charset="-79"/>
              </a:rPr>
              <a:t>וַיִּקָּחֶה</a:t>
            </a:r>
            <a:r>
              <a:rPr lang="he-IL" sz="3200" dirty="0" smtClean="0">
                <a:latin typeface="David" panose="020E0502060401010101" pitchFamily="34" charset="-79"/>
                <a:cs typeface="David" panose="020E0502060401010101" pitchFamily="34" charset="-79"/>
              </a:rPr>
              <a:t>ָ מֵעִם אִישׁ--מֵעִם, </a:t>
            </a:r>
            <a:r>
              <a:rPr lang="he-IL" sz="3200" b="1" dirty="0" smtClean="0">
                <a:latin typeface="David" panose="020E0502060401010101" pitchFamily="34" charset="-79"/>
                <a:cs typeface="David" panose="020E0502060401010101" pitchFamily="34" charset="-79"/>
              </a:rPr>
              <a:t>פַּלְטִיאֵל בֶּן-לוש (לָיִשׁ</a:t>
            </a:r>
            <a:r>
              <a:rPr lang="he-IL" sz="3200" dirty="0" smtClean="0">
                <a:latin typeface="David" panose="020E0502060401010101" pitchFamily="34" charset="-79"/>
                <a:cs typeface="David" panose="020E0502060401010101" pitchFamily="34" charset="-79"/>
              </a:rPr>
              <a:t>).</a:t>
            </a:r>
          </a:p>
          <a:p>
            <a:r>
              <a:rPr lang="he-IL" sz="3200" b="1" u="sng" dirty="0" err="1" smtClean="0">
                <a:latin typeface="David" panose="020E0502060401010101" pitchFamily="34" charset="-79"/>
                <a:cs typeface="David" panose="020E0502060401010101" pitchFamily="34" charset="-79"/>
              </a:rPr>
              <a:t>טז</a:t>
            </a:r>
            <a:r>
              <a:rPr lang="he-IL" sz="3200" dirty="0" smtClean="0">
                <a:latin typeface="David" panose="020E0502060401010101" pitchFamily="34" charset="-79"/>
                <a:cs typeface="David" panose="020E0502060401010101" pitchFamily="34" charset="-79"/>
              </a:rPr>
              <a:t> וַיֵּלֶךְ אִתָּהּ אִישָׁהּ, הָלוֹךְ וּבָכֹה אַחֲרֶיהָ--ע</a:t>
            </a:r>
            <a:r>
              <a:rPr lang="he-IL" sz="3200" b="1" dirty="0" smtClean="0">
                <a:latin typeface="David" panose="020E0502060401010101" pitchFamily="34" charset="-79"/>
                <a:cs typeface="David" panose="020E0502060401010101" pitchFamily="34" charset="-79"/>
              </a:rPr>
              <a:t>ַד-בַּחֻרִים</a:t>
            </a:r>
            <a:r>
              <a:rPr lang="he-IL" sz="3200" dirty="0" smtClean="0">
                <a:latin typeface="David" panose="020E0502060401010101" pitchFamily="34" charset="-79"/>
                <a:cs typeface="David" panose="020E0502060401010101" pitchFamily="34" charset="-79"/>
              </a:rPr>
              <a:t>; וַיֹּאמֶר אֵלָיו אַבְנֵר לֵךְ שׁוּב, וַיָּשֹׁב  </a:t>
            </a:r>
            <a:endParaRPr lang="he-IL" sz="3200" dirty="0">
              <a:latin typeface="David" panose="020E0502060401010101" pitchFamily="34" charset="-79"/>
              <a:cs typeface="David" panose="020E0502060401010101" pitchFamily="34" charset="-79"/>
            </a:endParaRPr>
          </a:p>
        </p:txBody>
      </p:sp>
      <p:sp>
        <p:nvSpPr>
          <p:cNvPr id="3" name="מלבן 2"/>
          <p:cNvSpPr/>
          <p:nvPr/>
        </p:nvSpPr>
        <p:spPr>
          <a:xfrm>
            <a:off x="6304208" y="4781892"/>
            <a:ext cx="5782615" cy="1938992"/>
          </a:xfrm>
          <a:prstGeom prst="rect">
            <a:avLst/>
          </a:prstGeom>
          <a:solidFill>
            <a:schemeClr val="accent4">
              <a:lumMod val="60000"/>
              <a:lumOff val="40000"/>
            </a:schemeClr>
          </a:solidFill>
        </p:spPr>
        <p:txBody>
          <a:bodyPr wrap="square">
            <a:spAutoFit/>
          </a:bodyPr>
          <a:lstStyle/>
          <a:p>
            <a:r>
              <a:rPr lang="he-IL" sz="2400" dirty="0" err="1" smtClean="0">
                <a:latin typeface="David" panose="020E0502060401010101" pitchFamily="34" charset="-79"/>
                <a:cs typeface="David" panose="020E0502060401010101" pitchFamily="34" charset="-79"/>
              </a:rPr>
              <a:t>טז</a:t>
            </a:r>
            <a:r>
              <a:rPr lang="he-IL" sz="2400" dirty="0" smtClean="0">
                <a:latin typeface="David" panose="020E0502060401010101" pitchFamily="34" charset="-79"/>
                <a:cs typeface="David" panose="020E0502060401010101" pitchFamily="34" charset="-79"/>
              </a:rPr>
              <a:t>. בעלה פלטיאל ליווה אותה ובכל הדרך היה בוכה ומצטער (על המצווה של כבישת יצרו ההולכת ממנו שנעץ חרב בינו לבינה) </a:t>
            </a:r>
            <a:r>
              <a:rPr lang="he-IL" sz="2400" b="1" dirty="0" smtClean="0">
                <a:latin typeface="David" panose="020E0502060401010101" pitchFamily="34" charset="-79"/>
                <a:cs typeface="David" panose="020E0502060401010101" pitchFamily="34" charset="-79"/>
              </a:rPr>
              <a:t>וליווה אותה עד מקום שנקרא בחורים </a:t>
            </a:r>
            <a:r>
              <a:rPr lang="he-IL" sz="2400" dirty="0" smtClean="0">
                <a:latin typeface="David" panose="020E0502060401010101" pitchFamily="34" charset="-79"/>
                <a:cs typeface="David" panose="020E0502060401010101" pitchFamily="34" charset="-79"/>
              </a:rPr>
              <a:t>, וכאשר הגיעו לשם אמר לו אבנר לפלטיאל לך חזור לביתך, והוא חזר.</a:t>
            </a:r>
            <a:endParaRPr lang="he-IL" sz="24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83511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45476" y="193183"/>
            <a:ext cx="7534142" cy="830997"/>
          </a:xfrm>
          <a:prstGeom prst="rect">
            <a:avLst/>
          </a:prstGeom>
          <a:solidFill>
            <a:schemeClr val="accent4">
              <a:lumMod val="60000"/>
              <a:lumOff val="40000"/>
            </a:schemeClr>
          </a:solidFill>
          <a:ln w="38100">
            <a:solidFill>
              <a:schemeClr val="tx1"/>
            </a:solidFill>
          </a:ln>
        </p:spPr>
        <p:txBody>
          <a:bodyPr wrap="square" rtlCol="1">
            <a:spAutoFit/>
          </a:bodyPr>
          <a:lstStyle/>
          <a:p>
            <a:r>
              <a:rPr lang="he-IL" sz="4800" b="1" dirty="0" smtClean="0">
                <a:latin typeface="David" panose="020E0502060401010101" pitchFamily="34" charset="-79"/>
                <a:cs typeface="David" panose="020E0502060401010101" pitchFamily="34" charset="-79"/>
              </a:rPr>
              <a:t>מיהו ומה קרה עם פלטי בן ליש?</a:t>
            </a:r>
            <a:endParaRPr lang="he-IL" sz="4800" b="1" dirty="0">
              <a:latin typeface="David" panose="020E0502060401010101" pitchFamily="34" charset="-79"/>
              <a:cs typeface="David" panose="020E0502060401010101" pitchFamily="34" charset="-79"/>
            </a:endParaRPr>
          </a:p>
        </p:txBody>
      </p:sp>
      <p:sp>
        <p:nvSpPr>
          <p:cNvPr id="2" name="מלבן 1"/>
          <p:cNvSpPr/>
          <p:nvPr/>
        </p:nvSpPr>
        <p:spPr>
          <a:xfrm>
            <a:off x="1790164" y="1234818"/>
            <a:ext cx="10084157" cy="5016758"/>
          </a:xfrm>
          <a:prstGeom prst="rect">
            <a:avLst/>
          </a:prstGeom>
          <a:solidFill>
            <a:schemeClr val="accent3">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הגמרא בסנהדרין מסבירה: </a:t>
            </a:r>
            <a:r>
              <a:rPr lang="he-IL" sz="3200" dirty="0" smtClean="0">
                <a:latin typeface="David" panose="020E0502060401010101" pitchFamily="34" charset="-79"/>
                <a:cs typeface="David" panose="020E0502060401010101" pitchFamily="34" charset="-79"/>
              </a:rPr>
              <a:t>שבין שאול לדוד התעוררה מחלוקת הלכתית בנוגע לקידושי מיכל לדוד. שאול סבר כי מיכל אינה מקודשת לדו הואיל והם נעשו באמצעות 100 עורלות שאין להם כל שווי. לעומת זאת דוד סבר שיש לעורלות שווי כיוון שראויות לכלבים וחתולים. וממילא מיכל מקודשת לו. שאול שסבר שאינה מקודשת לו הכריע על פי דעתו והשיא את מיכל פעם שניה לפלטי. </a:t>
            </a:r>
          </a:p>
          <a:p>
            <a:r>
              <a:rPr lang="he-IL" sz="3200" dirty="0" smtClean="0">
                <a:latin typeface="David" panose="020E0502060401010101" pitchFamily="34" charset="-79"/>
                <a:cs typeface="David" panose="020E0502060401010101" pitchFamily="34" charset="-79"/>
              </a:rPr>
              <a:t>פלטי סבר שהצדק על דוד שהיא מקודשת לו. ולכן נעץ חרב באמצע המיטה שלא יתקרבו אחד לשני וכך כל הזמן . </a:t>
            </a:r>
            <a:r>
              <a:rPr lang="he-IL" sz="3200" b="1" dirty="0" smtClean="0">
                <a:latin typeface="David" panose="020E0502060401010101" pitchFamily="34" charset="-79"/>
                <a:cs typeface="David" panose="020E0502060401010101" pitchFamily="34" charset="-79"/>
              </a:rPr>
              <a:t>ולכן נקרא שמו "פלטיאל"- שפלטו האל מעבירה</a:t>
            </a:r>
            <a:r>
              <a:rPr lang="he-IL" sz="3200" dirty="0" smtClean="0">
                <a:latin typeface="David" panose="020E0502060401010101" pitchFamily="34" charset="-79"/>
                <a:cs typeface="David" panose="020E0502060401010101" pitchFamily="34" charset="-79"/>
              </a:rPr>
              <a:t> שלא התקרב למיכל שהייתה נשואה לדוד.}</a:t>
            </a:r>
            <a:endParaRPr lang="he-IL" sz="3200"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305202" y="1949133"/>
            <a:ext cx="1123950" cy="3810000"/>
          </a:xfrm>
          <a:prstGeom prst="rect">
            <a:avLst/>
          </a:prstGeom>
        </p:spPr>
      </p:pic>
    </p:spTree>
    <p:extLst>
      <p:ext uri="{BB962C8B-B14F-4D97-AF65-F5344CB8AC3E}">
        <p14:creationId xmlns:p14="http://schemas.microsoft.com/office/powerpoint/2010/main" val="8899584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044744" y="90152"/>
            <a:ext cx="4237150" cy="646331"/>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600" b="1" dirty="0" smtClean="0">
                <a:latin typeface="David" panose="020E0502060401010101" pitchFamily="34" charset="-79"/>
                <a:cs typeface="David" panose="020E0502060401010101" pitchFamily="34" charset="-79"/>
              </a:rPr>
              <a:t>המלכת דוד בידי אבנר:</a:t>
            </a:r>
            <a:endParaRPr lang="he-IL" sz="3600" b="1" dirty="0">
              <a:latin typeface="David" panose="020E0502060401010101" pitchFamily="34" charset="-79"/>
              <a:cs typeface="David" panose="020E0502060401010101" pitchFamily="34" charset="-79"/>
            </a:endParaRPr>
          </a:p>
        </p:txBody>
      </p:sp>
      <p:sp>
        <p:nvSpPr>
          <p:cNvPr id="2" name="מלבן 1"/>
          <p:cNvSpPr/>
          <p:nvPr/>
        </p:nvSpPr>
        <p:spPr>
          <a:xfrm>
            <a:off x="6226936" y="971140"/>
            <a:ext cx="5872766" cy="5016758"/>
          </a:xfrm>
          <a:prstGeom prst="rect">
            <a:avLst/>
          </a:prstGeom>
          <a:solidFill>
            <a:schemeClr val="accent5">
              <a:lumMod val="40000"/>
              <a:lumOff val="60000"/>
            </a:schemeClr>
          </a:solidFill>
        </p:spPr>
        <p:txBody>
          <a:bodyPr wrap="square">
            <a:spAutoFit/>
          </a:bodyPr>
          <a:lstStyle/>
          <a:p>
            <a:r>
              <a:rPr lang="he-IL" sz="3200" b="1" u="sng" dirty="0" err="1" smtClean="0">
                <a:latin typeface="David" panose="020E0502060401010101" pitchFamily="34" charset="-79"/>
                <a:cs typeface="David" panose="020E0502060401010101" pitchFamily="34" charset="-79"/>
              </a:rPr>
              <a:t>יז</a:t>
            </a:r>
            <a:r>
              <a:rPr lang="he-IL" sz="3200" dirty="0" smtClean="0">
                <a:latin typeface="David" panose="020E0502060401010101" pitchFamily="34" charset="-79"/>
                <a:cs typeface="David" panose="020E0502060401010101" pitchFamily="34" charset="-79"/>
              </a:rPr>
              <a:t> וּדְבַר-אַבְנֵר הָיָה, ע</a:t>
            </a:r>
            <a:r>
              <a:rPr lang="he-IL" sz="3200" b="1" dirty="0" smtClean="0">
                <a:latin typeface="David" panose="020E0502060401010101" pitchFamily="34" charset="-79"/>
                <a:cs typeface="David" panose="020E0502060401010101" pitchFamily="34" charset="-79"/>
              </a:rPr>
              <a:t>ִם-זִקְנֵי יִשְׂרָאֵל </a:t>
            </a:r>
            <a:r>
              <a:rPr lang="he-IL" sz="3200" b="1"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גַּם-תְּמוֹל, גַּם-שִׁלְשֹׁם, הֱיִיתֶם מְבַקְשִׁים אֶת-דָּוִד לְמֶלֶךְ, עֲלֵיכֶם.  </a:t>
            </a:r>
          </a:p>
          <a:p>
            <a:r>
              <a:rPr lang="he-IL" sz="3200" b="1" u="sng" dirty="0" err="1" smtClean="0">
                <a:latin typeface="David" panose="020E0502060401010101" pitchFamily="34" charset="-79"/>
                <a:cs typeface="David" panose="020E0502060401010101" pitchFamily="34" charset="-79"/>
              </a:rPr>
              <a:t>יח</a:t>
            </a:r>
            <a:r>
              <a:rPr lang="he-IL" sz="3200" dirty="0" smtClean="0">
                <a:latin typeface="David" panose="020E0502060401010101" pitchFamily="34" charset="-79"/>
                <a:cs typeface="David" panose="020E0502060401010101" pitchFamily="34" charset="-79"/>
              </a:rPr>
              <a:t> וְעַתָּה, עֲשׂוּ:  כִּי יְהוָה, אָמַר אֶל-דָּוִד </a:t>
            </a:r>
            <a:r>
              <a:rPr lang="he-IL" sz="3200" dirty="0" err="1" smtClean="0">
                <a:latin typeface="David" panose="020E0502060401010101" pitchFamily="34" charset="-79"/>
                <a:cs typeface="David" panose="020E0502060401010101" pitchFamily="34" charset="-79"/>
              </a:rPr>
              <a:t>לֵאמֹר</a:t>
            </a:r>
            <a:r>
              <a:rPr lang="he-IL" sz="3200" dirty="0" smtClean="0">
                <a:latin typeface="David" panose="020E0502060401010101" pitchFamily="34" charset="-79"/>
                <a:cs typeface="David" panose="020E0502060401010101" pitchFamily="34" charset="-79"/>
              </a:rPr>
              <a:t>, בְּיַד דָּוִד עַבְדִּי הוֹשִׁיעַ אֶת-עַמִּי יִשְׂרָאֵל מִיַּד </a:t>
            </a:r>
            <a:r>
              <a:rPr lang="he-IL" sz="3200" dirty="0" err="1" smtClean="0">
                <a:latin typeface="David" panose="020E0502060401010101" pitchFamily="34" charset="-79"/>
                <a:cs typeface="David" panose="020E0502060401010101" pitchFamily="34" charset="-79"/>
              </a:rPr>
              <a:t>פְּלִשְׁתִּים</a:t>
            </a:r>
            <a:r>
              <a:rPr lang="he-IL" sz="3200" dirty="0" smtClean="0">
                <a:latin typeface="David" panose="020E0502060401010101" pitchFamily="34" charset="-79"/>
                <a:cs typeface="David" panose="020E0502060401010101" pitchFamily="34" charset="-79"/>
              </a:rPr>
              <a:t>, וּמִיַּד </a:t>
            </a:r>
            <a:r>
              <a:rPr lang="he-IL" sz="3200" dirty="0" err="1" smtClean="0">
                <a:latin typeface="David" panose="020E0502060401010101" pitchFamily="34" charset="-79"/>
                <a:cs typeface="David" panose="020E0502060401010101" pitchFamily="34" charset="-79"/>
              </a:rPr>
              <a:t>כָּל-אֹיְבֵיהֶם</a:t>
            </a:r>
            <a:r>
              <a:rPr lang="he-IL" sz="3200" dirty="0" smtClean="0">
                <a:latin typeface="David" panose="020E0502060401010101" pitchFamily="34" charset="-79"/>
                <a:cs typeface="David" panose="020E0502060401010101" pitchFamily="34" charset="-79"/>
              </a:rPr>
              <a:t>.  </a:t>
            </a:r>
            <a:r>
              <a:rPr lang="he-IL" sz="3200" b="1" u="sng" dirty="0" err="1" smtClean="0">
                <a:latin typeface="David" panose="020E0502060401010101" pitchFamily="34" charset="-79"/>
                <a:cs typeface="David" panose="020E0502060401010101" pitchFamily="34" charset="-79"/>
              </a:rPr>
              <a:t>יט</a:t>
            </a:r>
            <a:r>
              <a:rPr lang="he-IL" sz="3200" dirty="0" smtClean="0">
                <a:latin typeface="David" panose="020E0502060401010101" pitchFamily="34" charset="-79"/>
                <a:cs typeface="David" panose="020E0502060401010101" pitchFamily="34" charset="-79"/>
              </a:rPr>
              <a:t> </a:t>
            </a:r>
            <a:r>
              <a:rPr lang="he-IL" sz="3200" b="1" dirty="0" smtClean="0">
                <a:latin typeface="David" panose="020E0502060401010101" pitchFamily="34" charset="-79"/>
                <a:cs typeface="David" panose="020E0502060401010101" pitchFamily="34" charset="-79"/>
              </a:rPr>
              <a:t>וַיְדַבֵּר גַּם-אַבְנֵר, בְּאָזְנֵי בִנְיָמִין</a:t>
            </a:r>
            <a:r>
              <a:rPr lang="he-IL" sz="3200" dirty="0" smtClean="0">
                <a:latin typeface="David" panose="020E0502060401010101" pitchFamily="34" charset="-79"/>
                <a:cs typeface="David" panose="020E0502060401010101" pitchFamily="34" charset="-79"/>
              </a:rPr>
              <a:t>; וַיֵּלֶךְ גַּם-אַבְנֵר, לְדַבֵּר בְּאָזְנֵי דָוִד בְּחֶבְרוֹן, אֵת כָּל-אֲשֶׁר-טוֹב בְּעֵינֵי יִשְׂרָאֵל, וּבְעֵינֵי כָּל-בֵּית בִּנְיָמִן.</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270456" y="90152"/>
            <a:ext cx="5795493" cy="6555641"/>
          </a:xfrm>
          <a:prstGeom prst="rect">
            <a:avLst/>
          </a:prstGeom>
          <a:solidFill>
            <a:schemeClr val="accent4">
              <a:lumMod val="40000"/>
              <a:lumOff val="60000"/>
            </a:schemeClr>
          </a:solidFill>
          <a:ln w="38100">
            <a:solidFill>
              <a:schemeClr val="tx1"/>
            </a:solidFill>
          </a:ln>
        </p:spPr>
        <p:txBody>
          <a:bodyPr wrap="square" rtlCol="1">
            <a:spAutoFit/>
          </a:bodyPr>
          <a:lstStyle/>
          <a:p>
            <a:r>
              <a:rPr lang="he-IL" sz="2800" b="1" u="sng" dirty="0" err="1" smtClean="0">
                <a:latin typeface="David" panose="020E0502060401010101" pitchFamily="34" charset="-79"/>
                <a:cs typeface="David" panose="020E0502060401010101" pitchFamily="34" charset="-79"/>
              </a:rPr>
              <a:t>יז</a:t>
            </a:r>
            <a:r>
              <a:rPr lang="he-IL" sz="2800" dirty="0" smtClean="0">
                <a:latin typeface="David" panose="020E0502060401010101" pitchFamily="34" charset="-79"/>
                <a:cs typeface="David" panose="020E0502060401010101" pitchFamily="34" charset="-79"/>
              </a:rPr>
              <a:t>. </a:t>
            </a:r>
            <a:r>
              <a:rPr lang="he-IL" sz="2800" b="1" u="sng" dirty="0" smtClean="0">
                <a:latin typeface="David" panose="020E0502060401010101" pitchFamily="34" charset="-79"/>
                <a:cs typeface="David" panose="020E0502060401010101" pitchFamily="34" charset="-79"/>
              </a:rPr>
              <a:t>באותו זמן שכנע אבנר בדברים את נכבדי ישראל, </a:t>
            </a:r>
            <a:r>
              <a:rPr lang="he-IL" sz="2800" dirty="0" smtClean="0">
                <a:latin typeface="David" panose="020E0502060401010101" pitchFamily="34" charset="-79"/>
                <a:cs typeface="David" panose="020E0502060401010101" pitchFamily="34" charset="-79"/>
              </a:rPr>
              <a:t>וכך אמר להם: הרי לפני זמן קצר ואפילו בעבר הרחוק יותר, רצונכם היה להכתיר את דוד למלך על כולכם (רק שעד עכשיו אני מנעתי מכם). </a:t>
            </a:r>
          </a:p>
          <a:p>
            <a:r>
              <a:rPr lang="he-IL" sz="2800" b="1" u="sng" dirty="0" err="1" smtClean="0">
                <a:latin typeface="David" panose="020E0502060401010101" pitchFamily="34" charset="-79"/>
                <a:cs typeface="David" panose="020E0502060401010101" pitchFamily="34" charset="-79"/>
              </a:rPr>
              <a:t>יח</a:t>
            </a:r>
            <a:r>
              <a:rPr lang="he-IL" sz="2800" dirty="0" smtClean="0">
                <a:latin typeface="David" panose="020E0502060401010101" pitchFamily="34" charset="-79"/>
                <a:cs typeface="David" panose="020E0502060401010101" pitchFamily="34" charset="-79"/>
              </a:rPr>
              <a:t>. ועכשיו נפעל למטרה זאת, שהרי ה' הבטיח לדוד וכך אמר לו: על ידי דוד עבד ה' אביא את הישועה לעם ישראל מידי אויביהם הפלישתים ומכל שאר שונאיהם.</a:t>
            </a:r>
          </a:p>
          <a:p>
            <a:r>
              <a:rPr lang="he-IL" sz="2800" b="1" u="sng" dirty="0" err="1" smtClean="0">
                <a:latin typeface="David" panose="020E0502060401010101" pitchFamily="34" charset="-79"/>
                <a:cs typeface="David" panose="020E0502060401010101" pitchFamily="34" charset="-79"/>
              </a:rPr>
              <a:t>יט</a:t>
            </a:r>
            <a:r>
              <a:rPr lang="he-IL" sz="2800" dirty="0" smtClean="0">
                <a:latin typeface="David" panose="020E0502060401010101" pitchFamily="34" charset="-79"/>
                <a:cs typeface="David" panose="020E0502060401010101" pitchFamily="34" charset="-79"/>
              </a:rPr>
              <a:t>. </a:t>
            </a:r>
            <a:r>
              <a:rPr lang="he-IL" sz="2800" b="1" u="sng" dirty="0" smtClean="0">
                <a:latin typeface="David" panose="020E0502060401010101" pitchFamily="34" charset="-79"/>
                <a:cs typeface="David" panose="020E0502060401010101" pitchFamily="34" charset="-79"/>
              </a:rPr>
              <a:t>ושכנע אבנר את אותם דברים באוזני שבט בנימין </a:t>
            </a:r>
            <a:r>
              <a:rPr lang="he-IL" sz="2800" dirty="0" smtClean="0">
                <a:latin typeface="David" panose="020E0502060401010101" pitchFamily="34" charset="-79"/>
                <a:cs typeface="David" panose="020E0502060401010101" pitchFamily="34" charset="-79"/>
              </a:rPr>
              <a:t>(שבטו של איש בושת) ולאחר שהודיע לישראל ולשבט בנימין, הלך אבנר להודיע ולבשר לדוד שהתגורר בחברון, שכולם מסכימים להכתיר אותו למלך על ישראל, ומצטרפים אליהם גם שבט בנימין. </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18497962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8789" y="360608"/>
            <a:ext cx="5898524" cy="4524315"/>
          </a:xfrm>
          <a:prstGeom prst="rect">
            <a:avLst/>
          </a:prstGeom>
          <a:solidFill>
            <a:schemeClr val="accent6">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וכשבא אבנר לפגוש את דוד בחברון, נלוו אליו עשרים אנשים, וערך דוד לאבנר ולאנשיו סעודה. </a:t>
            </a:r>
          </a:p>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אמר אבנר אל דוד: כשאקום ואלך ואאסוף אל אדוני המלך את כל עם ישראל ויכרתו אתך ברית להיות לך עבדים, ואתה תמשול בכל מקום שתרצה. ודוד לווה את אבנר לדרכו, ונפרדו בשלום.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400800" y="227304"/>
            <a:ext cx="5512158" cy="4031873"/>
          </a:xfrm>
          <a:prstGeom prst="rect">
            <a:avLst/>
          </a:prstGeom>
          <a:solidFill>
            <a:schemeClr val="accent1">
              <a:lumMod val="40000"/>
              <a:lumOff val="60000"/>
            </a:schemeClr>
          </a:solidFill>
        </p:spPr>
        <p:txBody>
          <a:bodyPr wrap="square">
            <a:spAutoFit/>
          </a:bodyPr>
          <a:lstStyle/>
          <a:p>
            <a:r>
              <a:rPr lang="he-IL" sz="3200" b="1" u="sng" dirty="0" smtClean="0">
                <a:latin typeface="David" panose="020E0502060401010101" pitchFamily="34" charset="-79"/>
                <a:cs typeface="David" panose="020E0502060401010101" pitchFamily="34" charset="-79"/>
              </a:rPr>
              <a:t>כ</a:t>
            </a:r>
            <a:r>
              <a:rPr lang="he-IL" sz="3200" dirty="0" smtClean="0">
                <a:latin typeface="David" panose="020E0502060401010101" pitchFamily="34" charset="-79"/>
                <a:cs typeface="David" panose="020E0502060401010101" pitchFamily="34" charset="-79"/>
              </a:rPr>
              <a:t> וַיָּבֹא אַבְנֵר אֶל-דָּוִד חֶבְרוֹן, וְאִתּוֹ </a:t>
            </a:r>
            <a:r>
              <a:rPr lang="he-IL" sz="3200" b="1" dirty="0" smtClean="0">
                <a:latin typeface="David" panose="020E0502060401010101" pitchFamily="34" charset="-79"/>
                <a:cs typeface="David" panose="020E0502060401010101" pitchFamily="34" charset="-79"/>
              </a:rPr>
              <a:t>עֶשְׂרִים אֲנָשִׁים</a:t>
            </a:r>
            <a:r>
              <a:rPr lang="he-IL" sz="3200" dirty="0" smtClean="0">
                <a:latin typeface="David" panose="020E0502060401010101" pitchFamily="34" charset="-79"/>
                <a:cs typeface="David" panose="020E0502060401010101" pitchFamily="34" charset="-79"/>
              </a:rPr>
              <a:t>; וַיַּעַשׂ דָּוִד לְאַבְנֵר וְלַאֲנָשִׁים אֲשֶׁר-אִתּוֹ, </a:t>
            </a:r>
            <a:r>
              <a:rPr lang="he-IL" sz="3200" b="1" dirty="0" smtClean="0">
                <a:latin typeface="David" panose="020E0502060401010101" pitchFamily="34" charset="-79"/>
                <a:cs typeface="David" panose="020E0502060401010101" pitchFamily="34" charset="-79"/>
              </a:rPr>
              <a:t>מִשְׁתֶּה.  </a:t>
            </a:r>
          </a:p>
          <a:p>
            <a:r>
              <a:rPr lang="he-IL" sz="3200" b="1" u="sng" dirty="0" err="1" smtClean="0">
                <a:latin typeface="David" panose="020E0502060401010101" pitchFamily="34" charset="-79"/>
                <a:cs typeface="David" panose="020E0502060401010101" pitchFamily="34" charset="-79"/>
              </a:rPr>
              <a:t>כא</a:t>
            </a:r>
            <a:r>
              <a:rPr lang="he-IL" sz="3200" dirty="0" smtClean="0">
                <a:latin typeface="David" panose="020E0502060401010101" pitchFamily="34" charset="-79"/>
                <a:cs typeface="David" panose="020E0502060401010101" pitchFamily="34" charset="-79"/>
              </a:rPr>
              <a:t> וַיֹּאמֶר אַבְנֵר אֶל-דָּוִד </a:t>
            </a:r>
            <a:r>
              <a:rPr lang="he-IL" sz="3200" dirty="0" err="1" smtClean="0">
                <a:latin typeface="David" panose="020E0502060401010101" pitchFamily="34" charset="-79"/>
                <a:cs typeface="David" panose="020E0502060401010101" pitchFamily="34" charset="-79"/>
              </a:rPr>
              <a:t>אָקוּמָה</a:t>
            </a:r>
            <a:r>
              <a:rPr lang="he-IL" sz="3200" dirty="0" smtClean="0">
                <a:latin typeface="David" panose="020E0502060401010101" pitchFamily="34" charset="-79"/>
                <a:cs typeface="David" panose="020E0502060401010101" pitchFamily="34" charset="-79"/>
              </a:rPr>
              <a:t> </a:t>
            </a:r>
            <a:r>
              <a:rPr lang="he-IL" sz="3200" dirty="0" err="1" smtClean="0">
                <a:latin typeface="David" panose="020E0502060401010101" pitchFamily="34" charset="-79"/>
                <a:cs typeface="David" panose="020E0502060401010101" pitchFamily="34" charset="-79"/>
              </a:rPr>
              <a:t>וְאֵלֵכָה</a:t>
            </a:r>
            <a:r>
              <a:rPr lang="he-IL" sz="3200" dirty="0" smtClean="0">
                <a:latin typeface="David" panose="020E0502060401010101" pitchFamily="34" charset="-79"/>
                <a:cs typeface="David" panose="020E0502060401010101" pitchFamily="34" charset="-79"/>
              </a:rPr>
              <a:t> וְאֶקְבְּצָה אֶל-אֲדֹנִי הַמֶּלֶךְ אֶת-כָּל-יִשְׂרָאֵל, וְיִכְרְתוּ אִתְּךָ בְּרִית, וּמָלַכְתָּ, בְּכֹל </a:t>
            </a:r>
            <a:r>
              <a:rPr lang="he-IL" sz="3200" dirty="0" err="1" smtClean="0">
                <a:latin typeface="David" panose="020E0502060401010101" pitchFamily="34" charset="-79"/>
                <a:cs typeface="David" panose="020E0502060401010101" pitchFamily="34" charset="-79"/>
              </a:rPr>
              <a:t>אֲשֶׁר-תְּאַוֶּה</a:t>
            </a:r>
            <a:r>
              <a:rPr lang="he-IL" sz="3200" dirty="0" smtClean="0">
                <a:latin typeface="David" panose="020E0502060401010101" pitchFamily="34" charset="-79"/>
                <a:cs typeface="David" panose="020E0502060401010101" pitchFamily="34" charset="-79"/>
              </a:rPr>
              <a:t> נַפְשֶׁךָ; וַיְשַׁלַּח דָּוִד אֶת-אַבְנֵר,</a:t>
            </a:r>
            <a:r>
              <a:rPr lang="he-IL" sz="3200" b="1" dirty="0" smtClean="0">
                <a:latin typeface="David" panose="020E0502060401010101" pitchFamily="34" charset="-79"/>
                <a:cs typeface="David" panose="020E0502060401010101" pitchFamily="34" charset="-79"/>
              </a:rPr>
              <a:t> וַיֵּלֶךְ בְּשָׁלוֹם</a:t>
            </a:r>
            <a:r>
              <a:rPr lang="he-IL" sz="3200" dirty="0" smtClean="0">
                <a:latin typeface="David" panose="020E0502060401010101" pitchFamily="34" charset="-79"/>
                <a:cs typeface="David" panose="020E0502060401010101" pitchFamily="34" charset="-79"/>
              </a:rPr>
              <a:t>.</a:t>
            </a:r>
            <a:endParaRPr lang="he-IL" sz="3200" dirty="0">
              <a:latin typeface="David" panose="020E0502060401010101" pitchFamily="34" charset="-79"/>
              <a:cs typeface="David" panose="020E0502060401010101" pitchFamily="34" charset="-79"/>
            </a:endParaRPr>
          </a:p>
        </p:txBody>
      </p:sp>
      <p:sp>
        <p:nvSpPr>
          <p:cNvPr id="5" name="TextBox 4"/>
          <p:cNvSpPr txBox="1"/>
          <p:nvPr/>
        </p:nvSpPr>
        <p:spPr>
          <a:xfrm>
            <a:off x="6181859" y="4476626"/>
            <a:ext cx="5937161" cy="2246769"/>
          </a:xfrm>
          <a:prstGeom prst="rect">
            <a:avLst/>
          </a:prstGeom>
          <a:solidFill>
            <a:schemeClr val="accent4">
              <a:lumMod val="40000"/>
              <a:lumOff val="6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"לך בשלום"-</a:t>
            </a:r>
            <a:r>
              <a:rPr lang="he-IL" sz="2800" dirty="0" smtClean="0">
                <a:latin typeface="David" panose="020E0502060401010101" pitchFamily="34" charset="-79"/>
                <a:cs typeface="David" panose="020E0502060401010101" pitchFamily="34" charset="-79"/>
              </a:rPr>
              <a:t>חכמים למדו אותנו שלא טוב לומר לאדם "לך בשלום" עם ב', אלא צריכים לומר לו </a:t>
            </a:r>
            <a:r>
              <a:rPr lang="he-IL" sz="2800" b="1" dirty="0" smtClean="0">
                <a:latin typeface="David" panose="020E0502060401010101" pitchFamily="34" charset="-79"/>
                <a:cs typeface="David" panose="020E0502060401010101" pitchFamily="34" charset="-79"/>
              </a:rPr>
              <a:t>"לך לשלום" </a:t>
            </a:r>
            <a:r>
              <a:rPr lang="he-IL" sz="2800" dirty="0" smtClean="0">
                <a:latin typeface="David" panose="020E0502060401010101" pitchFamily="34" charset="-79"/>
                <a:cs typeface="David" panose="020E0502060401010101" pitchFamily="34" charset="-79"/>
              </a:rPr>
              <a:t>שזה כוונה לך לחיים טובים וארוכים.</a:t>
            </a:r>
          </a:p>
          <a:p>
            <a:r>
              <a:rPr lang="he-IL" sz="2800" dirty="0" smtClean="0">
                <a:latin typeface="David" panose="020E0502060401010101" pitchFamily="34" charset="-79"/>
                <a:cs typeface="David" panose="020E0502060401010101" pitchFamily="34" charset="-79"/>
              </a:rPr>
              <a:t>ודוד אמר לאבנר לך בשלום" והלך ולא חזר.</a:t>
            </a:r>
            <a:endParaRPr lang="he-IL" sz="2800" dirty="0">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81648205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1971" y="270456"/>
            <a:ext cx="5653825" cy="5016758"/>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כב</a:t>
            </a:r>
            <a:r>
              <a:rPr lang="he-IL" sz="3200" dirty="0" smtClean="0">
                <a:latin typeface="David" panose="020E0502060401010101" pitchFamily="34" charset="-79"/>
                <a:cs typeface="David" panose="020E0502060401010101" pitchFamily="34" charset="-79"/>
              </a:rPr>
              <a:t>. באותה </a:t>
            </a:r>
            <a:r>
              <a:rPr lang="he-IL" sz="3200" dirty="0">
                <a:latin typeface="David" panose="020E0502060401010101" pitchFamily="34" charset="-79"/>
                <a:cs typeface="David" panose="020E0502060401010101" pitchFamily="34" charset="-79"/>
              </a:rPr>
              <a:t>שעה (שאבנר היה אצל דוד) יואב ואנשיו לא היו שם, כי יצאו לפשוט על האויב לקחת מהם שלל. והם חזרו עם הרבה רכוש (שלל) ואבנר כבר לא היה אצל דוד בחברון, שהרי לווה אותו דוד ונפרדו בשלום</a:t>
            </a:r>
            <a:r>
              <a:rPr lang="he-IL" sz="3200" dirty="0" smtClean="0">
                <a:latin typeface="David" panose="020E0502060401010101" pitchFamily="34" charset="-79"/>
                <a:cs typeface="David" panose="020E0502060401010101" pitchFamily="34" charset="-79"/>
              </a:rPr>
              <a:t>.</a:t>
            </a:r>
          </a:p>
          <a:p>
            <a:r>
              <a:rPr lang="he-IL" sz="3200" b="1" u="sng" dirty="0" err="1" smtClean="0">
                <a:latin typeface="David" panose="020E0502060401010101" pitchFamily="34" charset="-79"/>
                <a:cs typeface="David" panose="020E0502060401010101" pitchFamily="34" charset="-79"/>
              </a:rPr>
              <a:t>כג</a:t>
            </a:r>
            <a:r>
              <a:rPr lang="he-IL" sz="3200" dirty="0">
                <a:latin typeface="David" panose="020E0502060401010101" pitchFamily="34" charset="-79"/>
                <a:cs typeface="David" panose="020E0502060401010101" pitchFamily="34" charset="-79"/>
              </a:rPr>
              <a:t>. וכאשר יואב וכל האנשים שנלוו עמו חזרו, ספרו ליואב שהיה כאן אבנר בן נר ובקר את דוד וליווה אותו לדרכו ונפרדו בשלום.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272011" y="270456"/>
            <a:ext cx="5628068" cy="3539430"/>
          </a:xfrm>
          <a:prstGeom prst="rect">
            <a:avLst/>
          </a:prstGeom>
          <a:solidFill>
            <a:schemeClr val="accent3">
              <a:lumMod val="60000"/>
              <a:lumOff val="40000"/>
            </a:schemeClr>
          </a:solidFill>
        </p:spPr>
        <p:txBody>
          <a:bodyPr wrap="square">
            <a:spAutoFit/>
          </a:bodyPr>
          <a:lstStyle/>
          <a:p>
            <a:r>
              <a:rPr lang="he-IL" sz="3200" b="1" dirty="0" err="1">
                <a:latin typeface="David" panose="020E0502060401010101" pitchFamily="34" charset="-79"/>
                <a:cs typeface="David" panose="020E0502060401010101" pitchFamily="34" charset="-79"/>
              </a:rPr>
              <a:t>כב</a:t>
            </a:r>
            <a:r>
              <a:rPr lang="he-IL" sz="3200" dirty="0">
                <a:latin typeface="David" panose="020E0502060401010101" pitchFamily="34" charset="-79"/>
                <a:cs typeface="David" panose="020E0502060401010101" pitchFamily="34" charset="-79"/>
              </a:rPr>
              <a:t> וְהִנֵּה עַבְדֵי דָוִד וְיוֹאָב בָּא מֵהַגְּדוּד, וְשָׁלָל רָב עִמָּם הֵבִיאוּ; וְאַבְנֵר, אֵינֶנּוּ עִם-דָּוִד בְּחֶבְרוֹן--כִּי שִׁלְּחוֹ, וַיֵּלֶךְ בְּשָׁלוֹם.  </a:t>
            </a:r>
            <a:endParaRPr lang="he-IL" sz="3200" dirty="0" smtClean="0">
              <a:latin typeface="David" panose="020E0502060401010101" pitchFamily="34" charset="-79"/>
              <a:cs typeface="David" panose="020E0502060401010101" pitchFamily="34" charset="-79"/>
            </a:endParaRPr>
          </a:p>
          <a:p>
            <a:r>
              <a:rPr lang="he-IL" sz="3200" b="1" dirty="0" err="1" smtClean="0">
                <a:latin typeface="David" panose="020E0502060401010101" pitchFamily="34" charset="-79"/>
                <a:cs typeface="David" panose="020E0502060401010101" pitchFamily="34" charset="-79"/>
              </a:rPr>
              <a:t>כג</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וְיוֹאָב וְכָל-הַצָּבָא אֲשֶׁר-אִתּוֹ, בָּאוּ; </a:t>
            </a:r>
            <a:r>
              <a:rPr lang="he-IL" sz="3200" dirty="0" err="1">
                <a:latin typeface="David" panose="020E0502060401010101" pitchFamily="34" charset="-79"/>
                <a:cs typeface="David" panose="020E0502060401010101" pitchFamily="34" charset="-79"/>
              </a:rPr>
              <a:t>וַיַּגִּדו</a:t>
            </a:r>
            <a:r>
              <a:rPr lang="he-IL" sz="3200" dirty="0">
                <a:latin typeface="David" panose="020E0502060401010101" pitchFamily="34" charset="-79"/>
                <a:cs typeface="David" panose="020E0502060401010101" pitchFamily="34" charset="-79"/>
              </a:rPr>
              <a:t>ּ לְיוֹאָב, </a:t>
            </a:r>
            <a:r>
              <a:rPr lang="he-IL" sz="3200" dirty="0" err="1">
                <a:latin typeface="David" panose="020E0502060401010101" pitchFamily="34" charset="-79"/>
                <a:cs typeface="David" panose="020E0502060401010101" pitchFamily="34" charset="-79"/>
              </a:rPr>
              <a:t>לֵאמֹר</a:t>
            </a:r>
            <a:r>
              <a:rPr lang="he-IL" sz="3200" dirty="0">
                <a:latin typeface="David" panose="020E0502060401010101" pitchFamily="34" charset="-79"/>
                <a:cs typeface="David" panose="020E0502060401010101" pitchFamily="34" charset="-79"/>
              </a:rPr>
              <a:t>, בָּא-אַבְנֵר בֶּן-נֵר אֶל-הַמֶּלֶךְ, וַיְשַׁלְּחֵהוּ וַיֵּלֶךְ בְּשָׁלוֹם. </a:t>
            </a:r>
          </a:p>
        </p:txBody>
      </p:sp>
    </p:spTree>
    <p:extLst>
      <p:ext uri="{BB962C8B-B14F-4D97-AF65-F5344CB8AC3E}">
        <p14:creationId xmlns:p14="http://schemas.microsoft.com/office/powerpoint/2010/main" val="3535197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wipe(down)">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6213" y="283335"/>
            <a:ext cx="6065949" cy="6494085"/>
          </a:xfrm>
          <a:prstGeom prst="rect">
            <a:avLst/>
          </a:prstGeom>
          <a:solidFill>
            <a:schemeClr val="accent6">
              <a:lumMod val="40000"/>
              <a:lumOff val="6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כד</a:t>
            </a:r>
            <a:r>
              <a:rPr lang="he-IL" sz="3200" dirty="0" smtClean="0">
                <a:latin typeface="David" panose="020E0502060401010101" pitchFamily="34" charset="-79"/>
                <a:cs typeface="David" panose="020E0502060401010101" pitchFamily="34" charset="-79"/>
              </a:rPr>
              <a:t>. נכנס </a:t>
            </a:r>
            <a:r>
              <a:rPr lang="he-IL" sz="3200" dirty="0">
                <a:latin typeface="David" panose="020E0502060401010101" pitchFamily="34" charset="-79"/>
                <a:cs typeface="David" panose="020E0502060401010101" pitchFamily="34" charset="-79"/>
              </a:rPr>
              <a:t>יואב אל המלך דוד ושאל אותו: למה נהגת בצורה כזאת? הרי הגיע אליך אבנר ומדוע שחררת אותו ונתת לו רשות ללכת? (ודאי שנישלח לרגל ע"י איש בושת, ואם כן לא היה ראוי שתשלחו בשלום</a:t>
            </a:r>
            <a:r>
              <a:rPr lang="he-IL" sz="3200" dirty="0" smtClean="0">
                <a:latin typeface="David" panose="020E0502060401010101" pitchFamily="34" charset="-79"/>
                <a:cs typeface="David" panose="020E0502060401010101" pitchFamily="34" charset="-79"/>
              </a:rPr>
              <a:t>)</a:t>
            </a:r>
          </a:p>
          <a:p>
            <a:r>
              <a:rPr lang="he-IL" sz="3200" b="1" u="sng" dirty="0">
                <a:latin typeface="David" panose="020E0502060401010101" pitchFamily="34" charset="-79"/>
                <a:cs typeface="David" panose="020E0502060401010101" pitchFamily="34" charset="-79"/>
              </a:rPr>
              <a:t>כה</a:t>
            </a:r>
            <a:r>
              <a:rPr lang="he-IL" sz="3200" dirty="0">
                <a:latin typeface="David" panose="020E0502060401010101" pitchFamily="34" charset="-79"/>
                <a:cs typeface="David" panose="020E0502060401010101" pitchFamily="34" charset="-79"/>
              </a:rPr>
              <a:t>. הרי מכיר אתה את אבנר בן נר שהוא שונא שלך וודאי בא כדי להטעות אותך שתלך אחרי דעתו ותיפול ברשתו, ואם לא לכבוש אותך אז הוא בא כדי לברר ולאסוף מידע על דרכיך ועל הליכותיך ולחקור מהן תכניותיך לפעול בעתיד. </a:t>
            </a:r>
            <a:endParaRPr lang="he-IL" sz="3200" dirty="0">
              <a:latin typeface="David" panose="020E0502060401010101" pitchFamily="34" charset="-79"/>
              <a:cs typeface="David" panose="020E0502060401010101" pitchFamily="34" charset="-79"/>
            </a:endParaRPr>
          </a:p>
        </p:txBody>
      </p:sp>
      <p:pic>
        <p:nvPicPr>
          <p:cNvPr id="2" name="תמונה 1"/>
          <p:cNvPicPr>
            <a:picLocks noChangeAspect="1"/>
          </p:cNvPicPr>
          <p:nvPr/>
        </p:nvPicPr>
        <p:blipFill>
          <a:blip r:embed="rId2"/>
          <a:stretch>
            <a:fillRect/>
          </a:stretch>
        </p:blipFill>
        <p:spPr>
          <a:xfrm>
            <a:off x="7809646" y="4115806"/>
            <a:ext cx="3549856" cy="2362268"/>
          </a:xfrm>
          <a:prstGeom prst="rect">
            <a:avLst/>
          </a:prstGeom>
        </p:spPr>
      </p:pic>
      <p:sp>
        <p:nvSpPr>
          <p:cNvPr id="3" name="מלבן 2"/>
          <p:cNvSpPr/>
          <p:nvPr/>
        </p:nvSpPr>
        <p:spPr>
          <a:xfrm>
            <a:off x="6452316" y="283335"/>
            <a:ext cx="5460641" cy="3539430"/>
          </a:xfrm>
          <a:prstGeom prst="rect">
            <a:avLst/>
          </a:prstGeom>
          <a:solidFill>
            <a:schemeClr val="accent3">
              <a:lumMod val="60000"/>
              <a:lumOff val="40000"/>
            </a:schemeClr>
          </a:solidFill>
        </p:spPr>
        <p:txBody>
          <a:bodyPr wrap="square">
            <a:spAutoFit/>
          </a:bodyPr>
          <a:lstStyle/>
          <a:p>
            <a:r>
              <a:rPr lang="he-IL" sz="3200" b="1" dirty="0">
                <a:latin typeface="David" panose="020E0502060401010101" pitchFamily="34" charset="-79"/>
                <a:cs typeface="David" panose="020E0502060401010101" pitchFamily="34" charset="-79"/>
              </a:rPr>
              <a:t>כד</a:t>
            </a:r>
            <a:r>
              <a:rPr lang="he-IL" sz="3200" dirty="0">
                <a:latin typeface="David" panose="020E0502060401010101" pitchFamily="34" charset="-79"/>
                <a:cs typeface="David" panose="020E0502060401010101" pitchFamily="34" charset="-79"/>
              </a:rPr>
              <a:t> וַיָּבֹא יוֹאָב אֶל-הַמֶּלֶךְ, וַיֹּאמֶר מֶה </a:t>
            </a:r>
            <a:r>
              <a:rPr lang="he-IL" sz="3200" dirty="0" err="1">
                <a:latin typeface="David" panose="020E0502060401010101" pitchFamily="34" charset="-79"/>
                <a:cs typeface="David" panose="020E0502060401010101" pitchFamily="34" charset="-79"/>
              </a:rPr>
              <a:t>עָשִׂיתָה</a:t>
            </a:r>
            <a:r>
              <a:rPr lang="he-IL" sz="3200" dirty="0">
                <a:latin typeface="David" panose="020E0502060401010101" pitchFamily="34" charset="-79"/>
                <a:cs typeface="David" panose="020E0502060401010101" pitchFamily="34" charset="-79"/>
              </a:rPr>
              <a:t>:  הִנֵּה-בָא אַבְנֵר אֵלֶיךָ, לָמָּה-זֶּה שִׁלַּחְתּוֹ וַיֵּלֶךְ הָלוֹךְ.  </a:t>
            </a:r>
            <a:endParaRPr lang="he-IL" sz="3200" dirty="0" smtClean="0">
              <a:latin typeface="David" panose="020E0502060401010101" pitchFamily="34" charset="-79"/>
              <a:cs typeface="David" panose="020E0502060401010101" pitchFamily="34" charset="-79"/>
            </a:endParaRPr>
          </a:p>
          <a:p>
            <a:r>
              <a:rPr lang="he-IL" sz="3200" b="1" dirty="0" smtClean="0">
                <a:latin typeface="David" panose="020E0502060401010101" pitchFamily="34" charset="-79"/>
                <a:cs typeface="David" panose="020E0502060401010101" pitchFamily="34" charset="-79"/>
              </a:rPr>
              <a:t>כה</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יָדַעְתָּ אֶת-אַבְנֵר בֶּן-נֵר, </a:t>
            </a:r>
            <a:r>
              <a:rPr lang="he-IL" sz="3200" b="1" dirty="0">
                <a:latin typeface="David" panose="020E0502060401010101" pitchFamily="34" charset="-79"/>
                <a:cs typeface="David" panose="020E0502060401010101" pitchFamily="34" charset="-79"/>
              </a:rPr>
              <a:t>כִּי </a:t>
            </a:r>
            <a:r>
              <a:rPr lang="he-IL" sz="3200" b="1" dirty="0" err="1">
                <a:latin typeface="David" panose="020E0502060401010101" pitchFamily="34" charset="-79"/>
                <a:cs typeface="David" panose="020E0502060401010101" pitchFamily="34" charset="-79"/>
              </a:rPr>
              <a:t>לְפַתֹּתְך</a:t>
            </a:r>
            <a:r>
              <a:rPr lang="he-IL" sz="3200" b="1" dirty="0">
                <a:latin typeface="David" panose="020E0502060401010101" pitchFamily="34" charset="-79"/>
                <a:cs typeface="David" panose="020E0502060401010101" pitchFamily="34" charset="-79"/>
              </a:rPr>
              <a:t>ָ בָּא; וְלָדַעַת אֶת-מוֹצָאֲךָ</a:t>
            </a:r>
            <a:r>
              <a:rPr lang="he-IL" sz="3200" dirty="0">
                <a:latin typeface="David" panose="020E0502060401010101" pitchFamily="34" charset="-79"/>
                <a:cs typeface="David" panose="020E0502060401010101" pitchFamily="34" charset="-79"/>
              </a:rPr>
              <a:t>, וְאֶת-מבואך (</a:t>
            </a:r>
            <a:r>
              <a:rPr lang="he-IL" sz="3200" dirty="0" err="1">
                <a:latin typeface="David" panose="020E0502060401010101" pitchFamily="34" charset="-79"/>
                <a:cs typeface="David" panose="020E0502060401010101" pitchFamily="34" charset="-79"/>
              </a:rPr>
              <a:t>מוֹבָאֶך</a:t>
            </a:r>
            <a:r>
              <a:rPr lang="he-IL" sz="3200" dirty="0">
                <a:latin typeface="David" panose="020E0502060401010101" pitchFamily="34" charset="-79"/>
                <a:cs typeface="David" panose="020E0502060401010101" pitchFamily="34" charset="-79"/>
              </a:rPr>
              <a:t>ָ), וְלָדַעַת, אֵת כָּל-אֲשֶׁר אַתָּה עֹשֶׂה.</a:t>
            </a:r>
          </a:p>
        </p:txBody>
      </p:sp>
    </p:spTree>
    <p:extLst>
      <p:ext uri="{BB962C8B-B14F-4D97-AF65-F5344CB8AC3E}">
        <p14:creationId xmlns:p14="http://schemas.microsoft.com/office/powerpoint/2010/main" val="2414913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wipe(down)">
                                      <p:cBhvr>
                                        <p:cTn id="14" dur="500"/>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circle(in)">
                                      <p:cBhvr>
                                        <p:cTn id="19" dur="20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1972" y="257577"/>
            <a:ext cx="5821251" cy="2554545"/>
          </a:xfrm>
          <a:prstGeom prst="rect">
            <a:avLst/>
          </a:prstGeom>
          <a:solidFill>
            <a:schemeClr val="accent3">
              <a:lumMod val="60000"/>
              <a:lumOff val="40000"/>
            </a:schemeClr>
          </a:solidFill>
          <a:ln w="38100">
            <a:solidFill>
              <a:schemeClr val="tx1"/>
            </a:solidFill>
          </a:ln>
        </p:spPr>
        <p:txBody>
          <a:bodyPr wrap="square" rtlCol="1">
            <a:spAutoFit/>
          </a:bodyPr>
          <a:lstStyle/>
          <a:p>
            <a:r>
              <a:rPr lang="he-IL" sz="3200" b="1" u="sng" dirty="0" err="1" smtClean="0">
                <a:latin typeface="David" panose="020E0502060401010101" pitchFamily="34" charset="-79"/>
                <a:cs typeface="David" panose="020E0502060401010101" pitchFamily="34" charset="-79"/>
              </a:rPr>
              <a:t>כו</a:t>
            </a:r>
            <a:r>
              <a:rPr lang="he-IL" sz="3200" dirty="0" smtClean="0">
                <a:latin typeface="David" panose="020E0502060401010101" pitchFamily="34" charset="-79"/>
                <a:cs typeface="David" panose="020E0502060401010101" pitchFamily="34" charset="-79"/>
              </a:rPr>
              <a:t>. יצא </a:t>
            </a:r>
            <a:r>
              <a:rPr lang="he-IL" sz="3200" dirty="0">
                <a:latin typeface="David" panose="020E0502060401010101" pitchFamily="34" charset="-79"/>
                <a:cs typeface="David" panose="020E0502060401010101" pitchFamily="34" charset="-79"/>
              </a:rPr>
              <a:t>יואב מלפני דוד ושלח שליחים בעקבות אבנר, (כאילו המלך קורא לו חזרה ששכח לומר לו משהו) והחזירו אותו ממקום שנקרא "בור הסירה" ועשה זאת אבנר שלא בידיעת דוד.</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284890" y="257577"/>
            <a:ext cx="5628068" cy="1754326"/>
          </a:xfrm>
          <a:prstGeom prst="rect">
            <a:avLst/>
          </a:prstGeom>
          <a:solidFill>
            <a:schemeClr val="accent4">
              <a:lumMod val="60000"/>
              <a:lumOff val="40000"/>
            </a:schemeClr>
          </a:solidFill>
        </p:spPr>
        <p:txBody>
          <a:bodyPr wrap="square">
            <a:spAutoFit/>
          </a:bodyPr>
          <a:lstStyle/>
          <a:p>
            <a:r>
              <a:rPr lang="he-IL" sz="3600" b="1" u="sng" dirty="0" err="1">
                <a:latin typeface="David" panose="020E0502060401010101" pitchFamily="34" charset="-79"/>
                <a:cs typeface="David" panose="020E0502060401010101" pitchFamily="34" charset="-79"/>
              </a:rPr>
              <a:t>כו</a:t>
            </a:r>
            <a:r>
              <a:rPr lang="he-IL" sz="3600" dirty="0">
                <a:latin typeface="David" panose="020E0502060401010101" pitchFamily="34" charset="-79"/>
                <a:cs typeface="David" panose="020E0502060401010101" pitchFamily="34" charset="-79"/>
              </a:rPr>
              <a:t> וַיֵּצֵא יוֹאָב, מֵעִם דָּוִד, וַיִּשְׁלַח מַלְאָכִים אַחֲרֵי אַבְנֵר, וַיָּשִׁבוּ אֹתוֹ </a:t>
            </a:r>
            <a:r>
              <a:rPr lang="he-IL" sz="3600" b="1" dirty="0">
                <a:latin typeface="David" panose="020E0502060401010101" pitchFamily="34" charset="-79"/>
                <a:cs typeface="David" panose="020E0502060401010101" pitchFamily="34" charset="-79"/>
              </a:rPr>
              <a:t>מִבּוֹר הַסִּרָה</a:t>
            </a:r>
            <a:r>
              <a:rPr lang="he-IL" sz="3600" dirty="0">
                <a:latin typeface="David" panose="020E0502060401010101" pitchFamily="34" charset="-79"/>
                <a:cs typeface="David" panose="020E0502060401010101" pitchFamily="34" charset="-79"/>
              </a:rPr>
              <a:t>; וְדָוִד, לֹא יָדָע.  </a:t>
            </a:r>
            <a:endParaRPr lang="he-IL" sz="3600" dirty="0" smtClean="0">
              <a:latin typeface="David" panose="020E0502060401010101" pitchFamily="34" charset="-79"/>
              <a:cs typeface="David" panose="020E0502060401010101" pitchFamily="34" charset="-79"/>
            </a:endParaRPr>
          </a:p>
        </p:txBody>
      </p:sp>
      <p:sp>
        <p:nvSpPr>
          <p:cNvPr id="3" name="מלבן 2"/>
          <p:cNvSpPr/>
          <p:nvPr/>
        </p:nvSpPr>
        <p:spPr>
          <a:xfrm>
            <a:off x="3696237" y="3070160"/>
            <a:ext cx="8216721" cy="3539430"/>
          </a:xfrm>
          <a:prstGeom prst="rect">
            <a:avLst/>
          </a:prstGeom>
          <a:solidFill>
            <a:schemeClr val="accent1">
              <a:lumMod val="40000"/>
              <a:lumOff val="60000"/>
            </a:schemeClr>
          </a:solidFill>
        </p:spPr>
        <p:txBody>
          <a:bodyPr wrap="square">
            <a:spAutoFit/>
          </a:bodyPr>
          <a:lstStyle/>
          <a:p>
            <a:r>
              <a:rPr lang="he-IL" sz="2800" b="1" u="sng" dirty="0">
                <a:latin typeface="David" panose="020E0502060401010101" pitchFamily="34" charset="-79"/>
                <a:cs typeface="David" panose="020E0502060401010101" pitchFamily="34" charset="-79"/>
              </a:rPr>
              <a:t>("בור וסירה"- </a:t>
            </a:r>
            <a:r>
              <a:rPr lang="he-IL" sz="2800" dirty="0">
                <a:latin typeface="David" panose="020E0502060401010101" pitchFamily="34" charset="-79"/>
                <a:cs typeface="David" panose="020E0502060401010101" pitchFamily="34" charset="-79"/>
              </a:rPr>
              <a:t>דרשו חז"ל ששני דברים אלו גרמו למותו של אבנר: כאשר כרת דוד את כנף מעילו של שאול במערה , אבנר במקום לחזק את דברי דוד שהוא לא מבקש רעתו, הוא דחה את דברי דוד ואומר לשאול שכנף מעילך נתקע </a:t>
            </a:r>
            <a:r>
              <a:rPr lang="he-IL" sz="2800" b="1" dirty="0">
                <a:latin typeface="David" panose="020E0502060401010101" pitchFamily="34" charset="-79"/>
                <a:cs typeface="David" panose="020E0502060401010101" pitchFamily="34" charset="-79"/>
              </a:rPr>
              <a:t>בסירה = </a:t>
            </a:r>
            <a:r>
              <a:rPr lang="he-IL" sz="2800" b="1" dirty="0" smtClean="0">
                <a:latin typeface="David" panose="020E0502060401010101" pitchFamily="34" charset="-79"/>
                <a:cs typeface="David" panose="020E0502060401010101" pitchFamily="34" charset="-79"/>
              </a:rPr>
              <a:t>בקוצים. </a:t>
            </a:r>
            <a:r>
              <a:rPr lang="he-IL" sz="2800" dirty="0">
                <a:latin typeface="David" panose="020E0502060401010101" pitchFamily="34" charset="-79"/>
                <a:cs typeface="David" panose="020E0502060401010101" pitchFamily="34" charset="-79"/>
              </a:rPr>
              <a:t>ולכן נקרע ולא דוד עשה זאת. </a:t>
            </a:r>
            <a:endParaRPr lang="he-IL" sz="2800" dirty="0" smtClean="0">
              <a:latin typeface="David" panose="020E0502060401010101" pitchFamily="34" charset="-79"/>
              <a:cs typeface="David" panose="020E0502060401010101" pitchFamily="34" charset="-79"/>
            </a:endParaRPr>
          </a:p>
          <a:p>
            <a:r>
              <a:rPr lang="he-IL" sz="2800" dirty="0" smtClean="0">
                <a:latin typeface="David" panose="020E0502060401010101" pitchFamily="34" charset="-79"/>
                <a:cs typeface="David" panose="020E0502060401010101" pitchFamily="34" charset="-79"/>
              </a:rPr>
              <a:t>ובעוד </a:t>
            </a:r>
            <a:r>
              <a:rPr lang="he-IL" sz="2800" dirty="0">
                <a:latin typeface="David" panose="020E0502060401010101" pitchFamily="34" charset="-79"/>
                <a:cs typeface="David" panose="020E0502060401010101" pitchFamily="34" charset="-79"/>
              </a:rPr>
              <a:t>מקרה שלקח דוד את צפחת המים ליד ראשו של שאול, גם פה אבנר דחה דברי דוד ואמר שצפחת המים של שאול נשכחה ליד </a:t>
            </a:r>
            <a:r>
              <a:rPr lang="he-IL" sz="2800" b="1" dirty="0">
                <a:latin typeface="David" panose="020E0502060401010101" pitchFamily="34" charset="-79"/>
                <a:cs typeface="David" panose="020E0502060401010101" pitchFamily="34" charset="-79"/>
              </a:rPr>
              <a:t>בור מים </a:t>
            </a:r>
            <a:r>
              <a:rPr lang="he-IL" sz="2800" dirty="0">
                <a:latin typeface="David" panose="020E0502060401010101" pitchFamily="34" charset="-79"/>
                <a:cs typeface="David" panose="020E0502060401010101" pitchFamily="34" charset="-79"/>
              </a:rPr>
              <a:t>ודוד לקחה משם.) </a:t>
            </a:r>
          </a:p>
        </p:txBody>
      </p:sp>
      <p:pic>
        <p:nvPicPr>
          <p:cNvPr id="5" name="תמונה 4"/>
          <p:cNvPicPr>
            <a:picLocks noChangeAspect="1"/>
          </p:cNvPicPr>
          <p:nvPr/>
        </p:nvPicPr>
        <p:blipFill>
          <a:blip r:embed="rId2"/>
          <a:stretch>
            <a:fillRect/>
          </a:stretch>
        </p:blipFill>
        <p:spPr>
          <a:xfrm>
            <a:off x="446132" y="2951945"/>
            <a:ext cx="2619375" cy="1752600"/>
          </a:xfrm>
          <a:prstGeom prst="rect">
            <a:avLst/>
          </a:prstGeom>
        </p:spPr>
      </p:pic>
      <p:pic>
        <p:nvPicPr>
          <p:cNvPr id="6" name="תמונה 5"/>
          <p:cNvPicPr>
            <a:picLocks noChangeAspect="1"/>
          </p:cNvPicPr>
          <p:nvPr/>
        </p:nvPicPr>
        <p:blipFill>
          <a:blip r:embed="rId3"/>
          <a:stretch>
            <a:fillRect/>
          </a:stretch>
        </p:blipFill>
        <p:spPr>
          <a:xfrm>
            <a:off x="1379716" y="4611240"/>
            <a:ext cx="2143125" cy="2143125"/>
          </a:xfrm>
          <a:prstGeom prst="rect">
            <a:avLst/>
          </a:prstGeom>
        </p:spPr>
      </p:pic>
    </p:spTree>
    <p:extLst>
      <p:ext uri="{BB962C8B-B14F-4D97-AF65-F5344CB8AC3E}">
        <p14:creationId xmlns:p14="http://schemas.microsoft.com/office/powerpoint/2010/main" val="22126959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6" presetClass="entr" presetSubtype="16"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circle(in)">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5003" y="154546"/>
            <a:ext cx="5447763" cy="2862322"/>
          </a:xfrm>
          <a:prstGeom prst="rect">
            <a:avLst/>
          </a:prstGeom>
          <a:solidFill>
            <a:schemeClr val="accent2">
              <a:lumMod val="40000"/>
              <a:lumOff val="60000"/>
            </a:schemeClr>
          </a:solidFill>
          <a:ln w="38100">
            <a:solidFill>
              <a:schemeClr val="tx1"/>
            </a:solidFill>
          </a:ln>
        </p:spPr>
        <p:txBody>
          <a:bodyPr wrap="square" rtlCol="1">
            <a:spAutoFit/>
          </a:bodyPr>
          <a:lstStyle/>
          <a:p>
            <a:r>
              <a:rPr lang="he-IL" sz="3000" dirty="0" err="1" smtClean="0">
                <a:latin typeface="David" panose="020E0502060401010101" pitchFamily="34" charset="-79"/>
                <a:cs typeface="David" panose="020E0502060401010101" pitchFamily="34" charset="-79"/>
              </a:rPr>
              <a:t>כז</a:t>
            </a:r>
            <a:r>
              <a:rPr lang="he-IL" sz="3000" dirty="0" smtClean="0">
                <a:latin typeface="David" panose="020E0502060401010101" pitchFamily="34" charset="-79"/>
                <a:cs typeface="David" panose="020E0502060401010101" pitchFamily="34" charset="-79"/>
              </a:rPr>
              <a:t>. חזר אבנר לחברון ויואב הפנה אותו לכיוון חלל שער העיר הכניסה, כדי לשוחח אתו בשלום וביחידות, ואז פגע בו יואב במותניו בדופן החמישית, ונהרג אבנר כנקמה על הריגתו של עשהאל אחיו. </a:t>
            </a:r>
            <a:endParaRPr lang="he-IL" sz="3000" dirty="0">
              <a:latin typeface="David" panose="020E0502060401010101" pitchFamily="34" charset="-79"/>
              <a:cs typeface="David" panose="020E0502060401010101" pitchFamily="34" charset="-79"/>
            </a:endParaRPr>
          </a:p>
        </p:txBody>
      </p:sp>
      <p:sp>
        <p:nvSpPr>
          <p:cNvPr id="2" name="מלבן 1"/>
          <p:cNvSpPr/>
          <p:nvPr/>
        </p:nvSpPr>
        <p:spPr>
          <a:xfrm>
            <a:off x="6168979" y="299052"/>
            <a:ext cx="5731099" cy="2308324"/>
          </a:xfrm>
          <a:prstGeom prst="rect">
            <a:avLst/>
          </a:prstGeom>
          <a:solidFill>
            <a:schemeClr val="accent5">
              <a:lumMod val="40000"/>
              <a:lumOff val="60000"/>
            </a:schemeClr>
          </a:solidFill>
        </p:spPr>
        <p:txBody>
          <a:bodyPr wrap="square">
            <a:spAutoFit/>
          </a:bodyPr>
          <a:lstStyle/>
          <a:p>
            <a:r>
              <a:rPr lang="he-IL" sz="3600" b="1" u="sng" dirty="0" err="1">
                <a:latin typeface="David" panose="020E0502060401010101" pitchFamily="34" charset="-79"/>
                <a:cs typeface="David" panose="020E0502060401010101" pitchFamily="34" charset="-79"/>
              </a:rPr>
              <a:t>כז</a:t>
            </a:r>
            <a:r>
              <a:rPr lang="he-IL" sz="3600" dirty="0">
                <a:latin typeface="David" panose="020E0502060401010101" pitchFamily="34" charset="-79"/>
                <a:cs typeface="David" panose="020E0502060401010101" pitchFamily="34" charset="-79"/>
              </a:rPr>
              <a:t> וַיָּשָׁב אַבְנֵר, חֶבְרוֹן, וַיַּטֵּהוּ יוֹאָב </a:t>
            </a:r>
            <a:r>
              <a:rPr lang="he-IL" sz="3600" b="1" dirty="0">
                <a:latin typeface="David" panose="020E0502060401010101" pitchFamily="34" charset="-79"/>
                <a:cs typeface="David" panose="020E0502060401010101" pitchFamily="34" charset="-79"/>
              </a:rPr>
              <a:t>אֶל-תּוֹךְ הַשַּׁעַר</a:t>
            </a:r>
            <a:r>
              <a:rPr lang="he-IL" sz="3600" dirty="0">
                <a:latin typeface="David" panose="020E0502060401010101" pitchFamily="34" charset="-79"/>
                <a:cs typeface="David" panose="020E0502060401010101" pitchFamily="34" charset="-79"/>
              </a:rPr>
              <a:t>, לְדַבֵּר אִתּוֹ ב</a:t>
            </a:r>
            <a:r>
              <a:rPr lang="he-IL" sz="3600" b="1" dirty="0">
                <a:latin typeface="David" panose="020E0502060401010101" pitchFamily="34" charset="-79"/>
                <a:cs typeface="David" panose="020E0502060401010101" pitchFamily="34" charset="-79"/>
              </a:rPr>
              <a:t>ַּשֶּׁלִי</a:t>
            </a:r>
            <a:r>
              <a:rPr lang="he-IL" sz="3600" dirty="0">
                <a:latin typeface="David" panose="020E0502060401010101" pitchFamily="34" charset="-79"/>
                <a:cs typeface="David" panose="020E0502060401010101" pitchFamily="34" charset="-79"/>
              </a:rPr>
              <a:t>; וַיַּכֵּהוּ שָׁם, </a:t>
            </a:r>
            <a:r>
              <a:rPr lang="he-IL" sz="3600" b="1" dirty="0">
                <a:latin typeface="David" panose="020E0502060401010101" pitchFamily="34" charset="-79"/>
                <a:cs typeface="David" panose="020E0502060401010101" pitchFamily="34" charset="-79"/>
              </a:rPr>
              <a:t>הַחֹמֶשׁ--וַיָּמָת</a:t>
            </a:r>
            <a:r>
              <a:rPr lang="he-IL" sz="3600" dirty="0">
                <a:latin typeface="David" panose="020E0502060401010101" pitchFamily="34" charset="-79"/>
                <a:cs typeface="David" panose="020E0502060401010101" pitchFamily="34" charset="-79"/>
              </a:rPr>
              <a:t>, בְּדַם עֲשָׂהאֵל אָחִיו.</a:t>
            </a:r>
          </a:p>
        </p:txBody>
      </p:sp>
      <p:sp>
        <p:nvSpPr>
          <p:cNvPr id="3" name="מלבן 2"/>
          <p:cNvSpPr/>
          <p:nvPr/>
        </p:nvSpPr>
        <p:spPr>
          <a:xfrm>
            <a:off x="3928056" y="3150019"/>
            <a:ext cx="7972022" cy="3416320"/>
          </a:xfrm>
          <a:prstGeom prst="rect">
            <a:avLst/>
          </a:prstGeom>
          <a:solidFill>
            <a:schemeClr val="accent3">
              <a:lumMod val="20000"/>
              <a:lumOff val="80000"/>
            </a:schemeClr>
          </a:solidFill>
        </p:spPr>
        <p:txBody>
          <a:bodyPr wrap="square">
            <a:spAutoFit/>
          </a:bodyPr>
          <a:lstStyle/>
          <a:p>
            <a:r>
              <a:rPr lang="he-IL" sz="2400" b="1" u="sng" dirty="0">
                <a:latin typeface="David" panose="020E0502060401010101" pitchFamily="34" charset="-79"/>
                <a:cs typeface="David" panose="020E0502060401010101" pitchFamily="34" charset="-79"/>
              </a:rPr>
              <a:t>"אל תוך השער"- </a:t>
            </a:r>
            <a:r>
              <a:rPr lang="he-IL" sz="2400" dirty="0">
                <a:latin typeface="David" panose="020E0502060401010101" pitchFamily="34" charset="-79"/>
                <a:cs typeface="David" panose="020E0502060401010101" pitchFamily="34" charset="-79"/>
              </a:rPr>
              <a:t>יואב הוביל את אבנר לפתח השער ששם יושבים הסנהדרין. יואב טען למה הרגת את אחי עשהאל? יכולת רק לפצוע אותו. ענה אבנר אם הייתי מנסה רק לפצוע אותו הוא היה הורג אותי. שאל יואב את אבנר שאלה בהלכה: </a:t>
            </a:r>
            <a:r>
              <a:rPr lang="he-IL" sz="2400" b="1" dirty="0">
                <a:latin typeface="David" panose="020E0502060401010101" pitchFamily="34" charset="-79"/>
                <a:cs typeface="David" panose="020E0502060401010101" pitchFamily="34" charset="-79"/>
              </a:rPr>
              <a:t>איך אישה גידמת (ללא ידיים) חולצת את הנעל של אח של בעלה "בחליצה"? </a:t>
            </a:r>
            <a:r>
              <a:rPr lang="he-IL" sz="2400" dirty="0">
                <a:latin typeface="David" panose="020E0502060401010101" pitchFamily="34" charset="-79"/>
                <a:cs typeface="David" panose="020E0502060401010101" pitchFamily="34" charset="-79"/>
              </a:rPr>
              <a:t>ענה לו אבנר "בפה" ואבנר התכופף כדי להראות ליואב איך ניתן לעשות זאת, ואז ללא הכנה מראש, נעץ יואב את חרבו בצלעו החמישית  שכנגד הלב והרג את אבנר. וכן המילה "לדבר אתו בשלי" הכוונה לדבר עם אבנר בעניין "שלי" כלומר "של נעליך" בעניין חליצה)</a:t>
            </a:r>
          </a:p>
        </p:txBody>
      </p:sp>
      <p:pic>
        <p:nvPicPr>
          <p:cNvPr id="5" name="תמונה 4"/>
          <p:cNvPicPr>
            <a:picLocks noChangeAspect="1"/>
          </p:cNvPicPr>
          <p:nvPr/>
        </p:nvPicPr>
        <p:blipFill>
          <a:blip r:embed="rId2"/>
          <a:stretch>
            <a:fillRect/>
          </a:stretch>
        </p:blipFill>
        <p:spPr>
          <a:xfrm>
            <a:off x="425003" y="3290685"/>
            <a:ext cx="3223689" cy="2414655"/>
          </a:xfrm>
          <a:prstGeom prst="rect">
            <a:avLst/>
          </a:prstGeom>
        </p:spPr>
      </p:pic>
      <p:pic>
        <p:nvPicPr>
          <p:cNvPr id="6" name="תמונה 5"/>
          <p:cNvPicPr>
            <a:picLocks noChangeAspect="1"/>
          </p:cNvPicPr>
          <p:nvPr/>
        </p:nvPicPr>
        <p:blipFill>
          <a:blip r:embed="rId3"/>
          <a:stretch>
            <a:fillRect/>
          </a:stretch>
        </p:blipFill>
        <p:spPr>
          <a:xfrm>
            <a:off x="608097" y="5504914"/>
            <a:ext cx="2857500" cy="1257300"/>
          </a:xfrm>
          <a:prstGeom prst="rect">
            <a:avLst/>
          </a:prstGeom>
        </p:spPr>
      </p:pic>
    </p:spTree>
    <p:extLst>
      <p:ext uri="{BB962C8B-B14F-4D97-AF65-F5344CB8AC3E}">
        <p14:creationId xmlns:p14="http://schemas.microsoft.com/office/powerpoint/2010/main" val="1679573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6" presetClass="entr" presetSubtype="16"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ircle(in)">
                                      <p:cBhvr>
                                        <p:cTn id="19" dur="20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ppt_x"/>
                                          </p:val>
                                        </p:tav>
                                        <p:tav tm="100000">
                                          <p:val>
                                            <p:strVal val="#ppt_x"/>
                                          </p:val>
                                        </p:tav>
                                      </p:tavLst>
                                    </p:anim>
                                    <p:anim calcmode="lin" valueType="num">
                                      <p:cBhvr additive="base">
                                        <p:cTn id="2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34851" y="309092"/>
            <a:ext cx="5718219" cy="5632311"/>
          </a:xfrm>
          <a:prstGeom prst="rect">
            <a:avLst/>
          </a:prstGeom>
          <a:solidFill>
            <a:schemeClr val="accent3">
              <a:lumMod val="60000"/>
              <a:lumOff val="40000"/>
            </a:schemeClr>
          </a:solidFill>
          <a:ln w="38100">
            <a:solidFill>
              <a:schemeClr val="tx1"/>
            </a:solidFill>
          </a:ln>
        </p:spPr>
        <p:txBody>
          <a:bodyPr wrap="square" rtlCol="1">
            <a:spAutoFit/>
          </a:bodyPr>
          <a:lstStyle/>
          <a:p>
            <a:r>
              <a:rPr lang="he-IL" sz="3000" b="1" u="sng" dirty="0" err="1" smtClean="0">
                <a:latin typeface="David" panose="020E0502060401010101" pitchFamily="34" charset="-79"/>
                <a:cs typeface="David" panose="020E0502060401010101" pitchFamily="34" charset="-79"/>
              </a:rPr>
              <a:t>כח</a:t>
            </a:r>
            <a:r>
              <a:rPr lang="he-IL" sz="3000" b="1" u="sng" dirty="0" smtClean="0">
                <a:latin typeface="David" panose="020E0502060401010101" pitchFamily="34" charset="-79"/>
                <a:cs typeface="David" panose="020E0502060401010101" pitchFamily="34" charset="-79"/>
              </a:rPr>
              <a:t>. </a:t>
            </a:r>
            <a:r>
              <a:rPr lang="he-IL" sz="3000" dirty="0" smtClean="0">
                <a:latin typeface="David" panose="020E0502060401010101" pitchFamily="34" charset="-79"/>
                <a:cs typeface="David" panose="020E0502060401010101" pitchFamily="34" charset="-79"/>
              </a:rPr>
              <a:t>דוד </a:t>
            </a:r>
            <a:r>
              <a:rPr lang="he-IL" sz="3000" dirty="0">
                <a:latin typeface="David" panose="020E0502060401010101" pitchFamily="34" charset="-79"/>
                <a:cs typeface="David" panose="020E0502060401010101" pitchFamily="34" charset="-79"/>
              </a:rPr>
              <a:t>לא ידע כלום על מעשי יואב ורק לאחר מות אבנר נודע לו. ומפני שחשש דוד שמא יחשדו בו ישראל שהוא ציווה להרוג את אבנר, אמר: </a:t>
            </a:r>
            <a:r>
              <a:rPr lang="he-IL" sz="3000" b="1" dirty="0">
                <a:latin typeface="David" panose="020E0502060401010101" pitchFamily="34" charset="-79"/>
                <a:cs typeface="David" panose="020E0502060401010101" pitchFamily="34" charset="-79"/>
              </a:rPr>
              <a:t>נקי וחף מפשע אני ואנשי כלפי ה' לעולם</a:t>
            </a:r>
            <a:r>
              <a:rPr lang="he-IL" sz="3000" dirty="0">
                <a:latin typeface="David" panose="020E0502060401010101" pitchFamily="34" charset="-79"/>
                <a:cs typeface="David" panose="020E0502060401010101" pitchFamily="34" charset="-79"/>
              </a:rPr>
              <a:t>, מפשע הריגתו של אבנר בן נר</a:t>
            </a:r>
            <a:r>
              <a:rPr lang="he-IL" sz="3000" dirty="0" smtClean="0">
                <a:latin typeface="David" panose="020E0502060401010101" pitchFamily="34" charset="-79"/>
                <a:cs typeface="David" panose="020E0502060401010101" pitchFamily="34" charset="-79"/>
              </a:rPr>
              <a:t>.</a:t>
            </a:r>
          </a:p>
          <a:p>
            <a:r>
              <a:rPr lang="he-IL" sz="3000" b="1" u="sng" dirty="0" err="1" smtClean="0">
                <a:latin typeface="David" panose="020E0502060401010101" pitchFamily="34" charset="-79"/>
                <a:cs typeface="David" panose="020E0502060401010101" pitchFamily="34" charset="-79"/>
              </a:rPr>
              <a:t>כט</a:t>
            </a:r>
            <a:r>
              <a:rPr lang="he-IL" sz="3000" b="1" u="sng" dirty="0">
                <a:latin typeface="David" panose="020E0502060401010101" pitchFamily="34" charset="-79"/>
                <a:cs typeface="David" panose="020E0502060401010101" pitchFamily="34" charset="-79"/>
              </a:rPr>
              <a:t>. </a:t>
            </a:r>
            <a:r>
              <a:rPr lang="he-IL" sz="3000" dirty="0">
                <a:latin typeface="David" panose="020E0502060401010101" pitchFamily="34" charset="-79"/>
                <a:cs typeface="David" panose="020E0502060401010101" pitchFamily="34" charset="-79"/>
              </a:rPr>
              <a:t>דוד קילל את יואב: הקללות יתקיימו ויפגעו באשמים והם יואב ואנשיו שסייעו בידו , ולא יחדלו לעולם מבני משפחתו (בניו ובנותיו) חולי זיבה וחולי עור ונשען על מקלו מחמת חולי רגליים, ונהרגים בחרב, ועניים מרודים. </a:t>
            </a:r>
            <a:endParaRPr lang="he-IL" sz="3000" dirty="0">
              <a:latin typeface="David" panose="020E0502060401010101" pitchFamily="34" charset="-79"/>
              <a:cs typeface="David" panose="020E0502060401010101" pitchFamily="34" charset="-79"/>
            </a:endParaRPr>
          </a:p>
        </p:txBody>
      </p:sp>
      <p:sp>
        <p:nvSpPr>
          <p:cNvPr id="2" name="מלבן 1"/>
          <p:cNvSpPr/>
          <p:nvPr/>
        </p:nvSpPr>
        <p:spPr>
          <a:xfrm>
            <a:off x="6246254" y="309092"/>
            <a:ext cx="5666704" cy="3539430"/>
          </a:xfrm>
          <a:prstGeom prst="rect">
            <a:avLst/>
          </a:prstGeom>
          <a:solidFill>
            <a:schemeClr val="accent4">
              <a:lumMod val="60000"/>
              <a:lumOff val="40000"/>
            </a:schemeClr>
          </a:solidFill>
        </p:spPr>
        <p:txBody>
          <a:bodyPr wrap="square">
            <a:spAutoFit/>
          </a:bodyPr>
          <a:lstStyle/>
          <a:p>
            <a:r>
              <a:rPr lang="he-IL" dirty="0"/>
              <a:t> </a:t>
            </a:r>
            <a:r>
              <a:rPr lang="he-IL" sz="3200" b="1" dirty="0" err="1">
                <a:latin typeface="David" panose="020E0502060401010101" pitchFamily="34" charset="-79"/>
                <a:cs typeface="David" panose="020E0502060401010101" pitchFamily="34" charset="-79"/>
              </a:rPr>
              <a:t>כח</a:t>
            </a:r>
            <a:r>
              <a:rPr lang="he-IL" sz="3200" dirty="0">
                <a:latin typeface="David" panose="020E0502060401010101" pitchFamily="34" charset="-79"/>
                <a:cs typeface="David" panose="020E0502060401010101" pitchFamily="34" charset="-79"/>
              </a:rPr>
              <a:t> וַיִּשְׁמַע דָּוִד, </a:t>
            </a:r>
            <a:r>
              <a:rPr lang="he-IL" sz="3200" dirty="0" err="1">
                <a:latin typeface="David" panose="020E0502060401010101" pitchFamily="34" charset="-79"/>
                <a:cs typeface="David" panose="020E0502060401010101" pitchFamily="34" charset="-79"/>
              </a:rPr>
              <a:t>מֵאַחֲרֵי</a:t>
            </a:r>
            <a:r>
              <a:rPr lang="he-IL" sz="3200" dirty="0">
                <a:latin typeface="David" panose="020E0502060401010101" pitchFamily="34" charset="-79"/>
                <a:cs typeface="David" panose="020E0502060401010101" pitchFamily="34" charset="-79"/>
              </a:rPr>
              <a:t> כֵן, וַיֹּאמֶר </a:t>
            </a:r>
            <a:r>
              <a:rPr lang="he-IL" sz="3200" b="1" dirty="0">
                <a:latin typeface="David" panose="020E0502060401010101" pitchFamily="34" charset="-79"/>
                <a:cs typeface="David" panose="020E0502060401010101" pitchFamily="34" charset="-79"/>
              </a:rPr>
              <a:t>נָקִי אָנֹכִי וּמַמְלַכְתִּי מֵעִם יְהוָה</a:t>
            </a:r>
            <a:r>
              <a:rPr lang="he-IL" sz="3200" dirty="0">
                <a:latin typeface="David" panose="020E0502060401010101" pitchFamily="34" charset="-79"/>
                <a:cs typeface="David" panose="020E0502060401010101" pitchFamily="34" charset="-79"/>
              </a:rPr>
              <a:t>, עַד-עוֹלָם--מִדְּמֵי, אַבְנֵר בֶּן-נֵר.  </a:t>
            </a:r>
            <a:endParaRPr lang="he-IL" sz="3200" dirty="0" smtClean="0">
              <a:latin typeface="David" panose="020E0502060401010101" pitchFamily="34" charset="-79"/>
              <a:cs typeface="David" panose="020E0502060401010101" pitchFamily="34" charset="-79"/>
            </a:endParaRPr>
          </a:p>
          <a:p>
            <a:r>
              <a:rPr lang="he-IL" sz="3200" b="1" dirty="0" err="1" smtClean="0">
                <a:latin typeface="David" panose="020E0502060401010101" pitchFamily="34" charset="-79"/>
                <a:cs typeface="David" panose="020E0502060401010101" pitchFamily="34" charset="-79"/>
              </a:rPr>
              <a:t>כט</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יָחֻלוּ עַל-רֹאשׁ יוֹאָב, וְאֶל כָּל-בֵּית אָבִיו; </a:t>
            </a:r>
            <a:r>
              <a:rPr lang="he-IL" sz="3200" dirty="0" err="1">
                <a:latin typeface="David" panose="020E0502060401010101" pitchFamily="34" charset="-79"/>
                <a:cs typeface="David" panose="020E0502060401010101" pitchFamily="34" charset="-79"/>
              </a:rPr>
              <a:t>וְאַל-יִכָּרֵת</a:t>
            </a:r>
            <a:r>
              <a:rPr lang="he-IL" sz="3200" dirty="0">
                <a:latin typeface="David" panose="020E0502060401010101" pitchFamily="34" charset="-79"/>
                <a:cs typeface="David" panose="020E0502060401010101" pitchFamily="34" charset="-79"/>
              </a:rPr>
              <a:t> מִבֵּית יוֹאָב </a:t>
            </a:r>
            <a:r>
              <a:rPr lang="he-IL" sz="3200" b="1" dirty="0">
                <a:latin typeface="David" panose="020E0502060401010101" pitchFamily="34" charset="-79"/>
                <a:cs typeface="David" panose="020E0502060401010101" pitchFamily="34" charset="-79"/>
              </a:rPr>
              <a:t>זָב </a:t>
            </a:r>
            <a:r>
              <a:rPr lang="he-IL" sz="3200" b="1" dirty="0" err="1">
                <a:latin typeface="David" panose="020E0502060401010101" pitchFamily="34" charset="-79"/>
                <a:cs typeface="David" panose="020E0502060401010101" pitchFamily="34" charset="-79"/>
              </a:rPr>
              <a:t>וּמְצֹרָע</a:t>
            </a:r>
            <a:r>
              <a:rPr lang="he-IL" sz="3200" b="1" dirty="0">
                <a:latin typeface="David" panose="020E0502060401010101" pitchFamily="34" charset="-79"/>
                <a:cs typeface="David" panose="020E0502060401010101" pitchFamily="34" charset="-79"/>
              </a:rPr>
              <a:t> וּמַחֲזִיק בַּפֶּלֶךְ, וְנֹפֵל בַּחֶרֶב--וַחֲסַר-לָחֶם.</a:t>
            </a:r>
          </a:p>
        </p:txBody>
      </p:sp>
      <p:sp>
        <p:nvSpPr>
          <p:cNvPr id="3" name="מלבן 2"/>
          <p:cNvSpPr/>
          <p:nvPr/>
        </p:nvSpPr>
        <p:spPr>
          <a:xfrm>
            <a:off x="6375042" y="3906477"/>
            <a:ext cx="5409127" cy="2677656"/>
          </a:xfrm>
          <a:prstGeom prst="rect">
            <a:avLst/>
          </a:prstGeom>
          <a:solidFill>
            <a:schemeClr val="accent2">
              <a:lumMod val="60000"/>
              <a:lumOff val="40000"/>
            </a:schemeClr>
          </a:solidFill>
        </p:spPr>
        <p:txBody>
          <a:bodyPr wrap="square">
            <a:spAutoFit/>
          </a:bodyPr>
          <a:lstStyle/>
          <a:p>
            <a:r>
              <a:rPr lang="he-IL" sz="2800" dirty="0">
                <a:latin typeface="David" panose="020E0502060401010101" pitchFamily="34" charset="-79"/>
                <a:cs typeface="David" panose="020E0502060401010101" pitchFamily="34" charset="-79"/>
              </a:rPr>
              <a:t>חז"ל מביאים שקללות אלו בסוף נתקיימו גם בזרעו של דוד המלך : </a:t>
            </a:r>
            <a:endParaRPr lang="he-IL" sz="2800" dirty="0" smtClean="0">
              <a:latin typeface="David" panose="020E0502060401010101" pitchFamily="34" charset="-79"/>
              <a:cs typeface="David" panose="020E0502060401010101" pitchFamily="34" charset="-79"/>
            </a:endParaRPr>
          </a:p>
          <a:p>
            <a:r>
              <a:rPr lang="he-IL" sz="2800" b="1" u="sng" dirty="0" smtClean="0">
                <a:latin typeface="David" panose="020E0502060401010101" pitchFamily="34" charset="-79"/>
                <a:cs typeface="David" panose="020E0502060401010101" pitchFamily="34" charset="-79"/>
              </a:rPr>
              <a:t>זב-</a:t>
            </a:r>
            <a:r>
              <a:rPr lang="he-IL" sz="2800" dirty="0" smtClean="0">
                <a:latin typeface="David" panose="020E0502060401010101" pitchFamily="34" charset="-79"/>
                <a:cs typeface="David" panose="020E0502060401010101" pitchFamily="34" charset="-79"/>
              </a:rPr>
              <a:t> </a:t>
            </a:r>
            <a:r>
              <a:rPr lang="he-IL" sz="2800" dirty="0">
                <a:latin typeface="David" panose="020E0502060401010101" pitchFamily="34" charset="-79"/>
                <a:cs typeface="David" panose="020E0502060401010101" pitchFamily="34" charset="-79"/>
              </a:rPr>
              <a:t>היה המלך רחבעם, </a:t>
            </a:r>
            <a:r>
              <a:rPr lang="he-IL" sz="2800" b="1" u="sng" dirty="0">
                <a:latin typeface="David" panose="020E0502060401010101" pitchFamily="34" charset="-79"/>
                <a:cs typeface="David" panose="020E0502060401010101" pitchFamily="34" charset="-79"/>
              </a:rPr>
              <a:t>מצורע-</a:t>
            </a:r>
            <a:r>
              <a:rPr lang="he-IL" sz="2800" dirty="0">
                <a:latin typeface="David" panose="020E0502060401010101" pitchFamily="34" charset="-79"/>
                <a:cs typeface="David" panose="020E0502060401010101" pitchFamily="34" charset="-79"/>
              </a:rPr>
              <a:t> היה המלך עוזיהו, </a:t>
            </a:r>
            <a:r>
              <a:rPr lang="he-IL" sz="2800" b="1" u="sng" dirty="0">
                <a:latin typeface="David" panose="020E0502060401010101" pitchFamily="34" charset="-79"/>
                <a:cs typeface="David" panose="020E0502060401010101" pitchFamily="34" charset="-79"/>
              </a:rPr>
              <a:t>מחזיק בפלך- </a:t>
            </a:r>
            <a:r>
              <a:rPr lang="he-IL" sz="2800" dirty="0">
                <a:latin typeface="David" panose="020E0502060401010101" pitchFamily="34" charset="-79"/>
                <a:cs typeface="David" panose="020E0502060401010101" pitchFamily="34" charset="-79"/>
              </a:rPr>
              <a:t>היה המלך אסא שהיה נכה רגליים, </a:t>
            </a:r>
            <a:r>
              <a:rPr lang="he-IL" sz="2800" b="1" u="sng" dirty="0">
                <a:latin typeface="David" panose="020E0502060401010101" pitchFamily="34" charset="-79"/>
                <a:cs typeface="David" panose="020E0502060401010101" pitchFamily="34" charset="-79"/>
              </a:rPr>
              <a:t>נופל בחרב- </a:t>
            </a:r>
            <a:r>
              <a:rPr lang="he-IL" sz="2800" dirty="0">
                <a:latin typeface="David" panose="020E0502060401010101" pitchFamily="34" charset="-79"/>
                <a:cs typeface="David" panose="020E0502060401010101" pitchFamily="34" charset="-79"/>
              </a:rPr>
              <a:t>המלך יאשיהו, </a:t>
            </a:r>
            <a:r>
              <a:rPr lang="he-IL" sz="2800" b="1" u="sng" dirty="0">
                <a:latin typeface="David" panose="020E0502060401010101" pitchFamily="34" charset="-79"/>
                <a:cs typeface="David" panose="020E0502060401010101" pitchFamily="34" charset="-79"/>
              </a:rPr>
              <a:t>וחסר לחם- </a:t>
            </a:r>
            <a:r>
              <a:rPr lang="he-IL" sz="2800" dirty="0" err="1">
                <a:latin typeface="David" panose="020E0502060401010101" pitchFamily="34" charset="-79"/>
                <a:cs typeface="David" panose="020E0502060401010101" pitchFamily="34" charset="-79"/>
              </a:rPr>
              <a:t>יכניה</a:t>
            </a:r>
            <a:r>
              <a:rPr lang="he-IL" sz="2800" dirty="0">
                <a:latin typeface="David" panose="020E0502060401010101" pitchFamily="34" charset="-79"/>
                <a:cs typeface="David" panose="020E0502060401010101" pitchFamily="34" charset="-79"/>
              </a:rPr>
              <a:t>. </a:t>
            </a:r>
          </a:p>
        </p:txBody>
      </p:sp>
    </p:spTree>
    <p:extLst>
      <p:ext uri="{BB962C8B-B14F-4D97-AF65-F5344CB8AC3E}">
        <p14:creationId xmlns:p14="http://schemas.microsoft.com/office/powerpoint/2010/main" val="3672189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Effect transition="in" filter="barn(inVertical)">
                                      <p:cBhvr>
                                        <p:cTn id="13" dur="500"/>
                                        <p:tgtEl>
                                          <p:spTgt spid="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6" presetClass="entr" presetSubtype="16" fill="hold" grpId="0"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circle(in)">
                                      <p:cBhvr>
                                        <p:cTn id="18"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6063" y="231820"/>
            <a:ext cx="4919730" cy="6001643"/>
          </a:xfrm>
          <a:prstGeom prst="rect">
            <a:avLst/>
          </a:prstGeom>
          <a:solidFill>
            <a:schemeClr val="accent5">
              <a:lumMod val="20000"/>
              <a:lumOff val="8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a:t>
            </a:r>
            <a:r>
              <a:rPr lang="he-IL" sz="3200" dirty="0" smtClean="0">
                <a:latin typeface="David" panose="020E0502060401010101" pitchFamily="34" charset="-79"/>
                <a:cs typeface="David" panose="020E0502060401010101" pitchFamily="34" charset="-79"/>
              </a:rPr>
              <a:t>. ויואב </a:t>
            </a:r>
            <a:r>
              <a:rPr lang="he-IL" sz="3200" dirty="0">
                <a:latin typeface="David" panose="020E0502060401010101" pitchFamily="34" charset="-79"/>
                <a:cs typeface="David" panose="020E0502060401010101" pitchFamily="34" charset="-79"/>
              </a:rPr>
              <a:t>ואבישי אחיו שסייע בעדו הרגו את אבנר כנקמה על שהרג את עשהאל אחיהם בגבעון במהלך הקרב. </a:t>
            </a:r>
            <a:endParaRPr lang="he-IL" sz="3200" dirty="0" smtClean="0">
              <a:latin typeface="David" panose="020E0502060401010101" pitchFamily="34" charset="-79"/>
              <a:cs typeface="David" panose="020E0502060401010101" pitchFamily="34" charset="-79"/>
            </a:endParaRPr>
          </a:p>
          <a:p>
            <a:r>
              <a:rPr lang="he-IL" sz="3200" b="1" u="sng" dirty="0">
                <a:latin typeface="David" panose="020E0502060401010101" pitchFamily="34" charset="-79"/>
                <a:cs typeface="David" panose="020E0502060401010101" pitchFamily="34" charset="-79"/>
              </a:rPr>
              <a:t>לא</a:t>
            </a:r>
            <a:r>
              <a:rPr lang="he-IL" sz="3200" dirty="0">
                <a:latin typeface="David" panose="020E0502060401010101" pitchFamily="34" charset="-79"/>
                <a:cs typeface="David" panose="020E0502060401010101" pitchFamily="34" charset="-79"/>
              </a:rPr>
              <a:t>. וציווה דוד על יואב ( גם עליו כדי שיראה מתחרט על שהרג את אבנר) ועל כל הקהל שנלווה אליו, קרעו את בגדיכם, ולבשו שק לבוש אבלים, והביעו צער בהלוויה של אבנר, וגם המלך דוד השתתף בהלוויה והלך אחרי המיטה.</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5868473" y="231820"/>
            <a:ext cx="6096000" cy="3539430"/>
          </a:xfrm>
          <a:prstGeom prst="rect">
            <a:avLst/>
          </a:prstGeom>
          <a:solidFill>
            <a:schemeClr val="accent6">
              <a:lumMod val="40000"/>
              <a:lumOff val="60000"/>
            </a:schemeClr>
          </a:solidFill>
        </p:spPr>
        <p:txBody>
          <a:bodyPr>
            <a:spAutoFit/>
          </a:bodyPr>
          <a:lstStyle/>
          <a:p>
            <a:r>
              <a:rPr lang="he-IL" sz="3200" b="1" u="sng" dirty="0">
                <a:latin typeface="David" panose="020E0502060401010101" pitchFamily="34" charset="-79"/>
                <a:cs typeface="David" panose="020E0502060401010101" pitchFamily="34" charset="-79"/>
              </a:rPr>
              <a:t>ל</a:t>
            </a:r>
            <a:r>
              <a:rPr lang="he-IL" sz="3200" dirty="0">
                <a:latin typeface="David" panose="020E0502060401010101" pitchFamily="34" charset="-79"/>
                <a:cs typeface="David" panose="020E0502060401010101" pitchFamily="34" charset="-79"/>
              </a:rPr>
              <a:t> וְיוֹאָב וַאֲבִישַׁי אָחִיו, הָרְגוּ לְאַבְנֵר:  עַל אֲשֶׁר הֵמִית אֶת-עֲשָׂהאֵל אֲחִיהֶם, בְּגִבְעוֹן--בַּמִּלְחָמָה.  {ס}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לא</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דָּוִד אֶל-יוֹאָב וְאֶל-כָּל-הָעָם אֲשֶׁר-אִתּוֹ, קִרְעוּ בִגְדֵיכֶם וְחִגְרוּ שַׂקִּים, וְסִפְדוּ, לִפְנֵי אַבְנֵר; וְהַמֶּלֶךְ דָּוִד, הֹלֵךְ אַחֲרֵי הַמִּטָּה.  </a:t>
            </a:r>
          </a:p>
        </p:txBody>
      </p:sp>
      <p:sp>
        <p:nvSpPr>
          <p:cNvPr id="3" name="מלבן 2"/>
          <p:cNvSpPr/>
          <p:nvPr/>
        </p:nvSpPr>
        <p:spPr>
          <a:xfrm>
            <a:off x="5357612" y="3964900"/>
            <a:ext cx="6606862" cy="2492990"/>
          </a:xfrm>
          <a:prstGeom prst="rect">
            <a:avLst/>
          </a:prstGeom>
          <a:solidFill>
            <a:schemeClr val="accent1">
              <a:lumMod val="40000"/>
              <a:lumOff val="60000"/>
            </a:schemeClr>
          </a:solidFill>
        </p:spPr>
        <p:txBody>
          <a:bodyPr wrap="square">
            <a:spAutoFit/>
          </a:bodyPr>
          <a:lstStyle/>
          <a:p>
            <a:r>
              <a:rPr lang="he-IL" sz="2600" dirty="0">
                <a:latin typeface="David" panose="020E0502060401010101" pitchFamily="34" charset="-79"/>
                <a:cs typeface="David" panose="020E0502060401010101" pitchFamily="34" charset="-79"/>
              </a:rPr>
              <a:t>{</a:t>
            </a:r>
            <a:r>
              <a:rPr lang="he-IL" sz="2600" b="1" u="sng" dirty="0">
                <a:latin typeface="David" panose="020E0502060401010101" pitchFamily="34" charset="-79"/>
                <a:cs typeface="David" panose="020E0502060401010101" pitchFamily="34" charset="-79"/>
              </a:rPr>
              <a:t>מלך-</a:t>
            </a:r>
            <a:r>
              <a:rPr lang="he-IL" sz="2600" dirty="0">
                <a:latin typeface="David" panose="020E0502060401010101" pitchFamily="34" charset="-79"/>
                <a:cs typeface="David" panose="020E0502060401010101" pitchFamily="34" charset="-79"/>
              </a:rPr>
              <a:t> אע"פ שדוד היה מלך ובדרך כלל מלך לא הולך אחר המיטה, </a:t>
            </a:r>
            <a:r>
              <a:rPr lang="he-IL" sz="2600" b="1" dirty="0">
                <a:latin typeface="David" panose="020E0502060401010101" pitchFamily="34" charset="-79"/>
                <a:cs typeface="David" panose="020E0502060401010101" pitchFamily="34" charset="-79"/>
              </a:rPr>
              <a:t>כאן דוד רצה להראות לכולם שהוא לא היה שותף להריגת אבנר</a:t>
            </a:r>
            <a:r>
              <a:rPr lang="he-IL" sz="2600" dirty="0">
                <a:latin typeface="David" panose="020E0502060401010101" pitchFamily="34" charset="-79"/>
                <a:cs typeface="David" panose="020E0502060401010101" pitchFamily="34" charset="-79"/>
              </a:rPr>
              <a:t>. ותוך כדי ההלוויה נכנס דוד לגברים ובכה, אח"כ ניכנס לתוך קבוצת הנשים ובכה וכך במשך כל הדרך עבר מקבוצה לקבוצה, ובסוף שנקבר אבנר בכה בכי גדול.} </a:t>
            </a:r>
          </a:p>
        </p:txBody>
      </p:sp>
      <p:pic>
        <p:nvPicPr>
          <p:cNvPr id="5" name="תמונה 4"/>
          <p:cNvPicPr>
            <a:picLocks noChangeAspect="1"/>
          </p:cNvPicPr>
          <p:nvPr/>
        </p:nvPicPr>
        <p:blipFill>
          <a:blip r:embed="rId2"/>
          <a:stretch>
            <a:fillRect/>
          </a:stretch>
        </p:blipFill>
        <p:spPr>
          <a:xfrm>
            <a:off x="206063" y="5718220"/>
            <a:ext cx="2537137" cy="1043255"/>
          </a:xfrm>
          <a:prstGeom prst="rect">
            <a:avLst/>
          </a:prstGeom>
        </p:spPr>
      </p:pic>
    </p:spTree>
    <p:extLst>
      <p:ext uri="{BB962C8B-B14F-4D97-AF65-F5344CB8AC3E}">
        <p14:creationId xmlns:p14="http://schemas.microsoft.com/office/powerpoint/2010/main" val="2960634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circle(in)">
                                      <p:cBhvr>
                                        <p:cTn id="12" dur="20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grpId="0"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anim calcmode="lin" valueType="num">
                                      <p:cBhvr>
                                        <p:cTn id="24" dur="2000" fill="hold"/>
                                        <p:tgtEl>
                                          <p:spTgt spid="3"/>
                                        </p:tgtEl>
                                        <p:attrNameLst>
                                          <p:attrName>ppt_w</p:attrName>
                                        </p:attrNameLst>
                                      </p:cBhvr>
                                      <p:tavLst>
                                        <p:tav tm="0" fmla="#ppt_w*sin(2.5*pi*$)">
                                          <p:val>
                                            <p:fltVal val="0"/>
                                          </p:val>
                                        </p:tav>
                                        <p:tav tm="100000">
                                          <p:val>
                                            <p:fltVal val="1"/>
                                          </p:val>
                                        </p:tav>
                                      </p:tavLst>
                                    </p:anim>
                                    <p:anim calcmode="lin" valueType="num">
                                      <p:cBhvr>
                                        <p:cTn id="25"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8941" y="25757"/>
            <a:ext cx="6104586" cy="6678751"/>
          </a:xfrm>
          <a:prstGeom prst="rect">
            <a:avLst/>
          </a:prstGeom>
          <a:solidFill>
            <a:schemeClr val="accent3">
              <a:lumMod val="60000"/>
              <a:lumOff val="40000"/>
            </a:schemeClr>
          </a:solidFill>
          <a:ln w="38100">
            <a:solidFill>
              <a:schemeClr val="tx1"/>
            </a:solidFill>
          </a:ln>
        </p:spPr>
        <p:txBody>
          <a:bodyPr wrap="square" rtlCol="1">
            <a:spAutoFit/>
          </a:bodyPr>
          <a:lstStyle/>
          <a:p>
            <a:r>
              <a:rPr lang="he-IL" sz="2800" b="1" u="sng" dirty="0" smtClean="0">
                <a:latin typeface="David" panose="020E0502060401010101" pitchFamily="34" charset="-79"/>
                <a:cs typeface="David" panose="020E0502060401010101" pitchFamily="34" charset="-79"/>
              </a:rPr>
              <a:t>לב</a:t>
            </a:r>
            <a:r>
              <a:rPr lang="he-IL" sz="2800" dirty="0" smtClean="0">
                <a:latin typeface="David" panose="020E0502060401010101" pitchFamily="34" charset="-79"/>
                <a:cs typeface="David" panose="020E0502060401010101" pitchFamily="34" charset="-79"/>
              </a:rPr>
              <a:t>. קברו </a:t>
            </a:r>
            <a:r>
              <a:rPr lang="he-IL" sz="2800" dirty="0">
                <a:latin typeface="David" panose="020E0502060401010101" pitchFamily="34" charset="-79"/>
                <a:cs typeface="David" panose="020E0502060401010101" pitchFamily="34" charset="-79"/>
              </a:rPr>
              <a:t>את אבנר בחברון והרים המלך דוד את קולו ובכה על קברו של אבנר ובכו אתו </a:t>
            </a:r>
            <a:r>
              <a:rPr lang="he-IL" sz="2800" dirty="0" err="1">
                <a:latin typeface="David" panose="020E0502060401010101" pitchFamily="34" charset="-79"/>
                <a:cs typeface="David" panose="020E0502060401010101" pitchFamily="34" charset="-79"/>
              </a:rPr>
              <a:t>כח</a:t>
            </a:r>
            <a:r>
              <a:rPr lang="he-IL" sz="2800" dirty="0">
                <a:latin typeface="David" panose="020E0502060401010101" pitchFamily="34" charset="-79"/>
                <a:cs typeface="David" panose="020E0502060401010101" pitchFamily="34" charset="-79"/>
              </a:rPr>
              <a:t> הקהל</a:t>
            </a:r>
            <a:r>
              <a:rPr lang="he-IL" sz="3200" dirty="0">
                <a:latin typeface="David" panose="020E0502060401010101" pitchFamily="34" charset="-79"/>
                <a:cs typeface="David" panose="020E0502060401010101" pitchFamily="34" charset="-79"/>
              </a:rPr>
              <a:t>. </a:t>
            </a:r>
            <a:r>
              <a:rPr lang="he-IL" sz="2000" dirty="0">
                <a:latin typeface="David" panose="020E0502060401010101" pitchFamily="34" charset="-79"/>
                <a:cs typeface="David" panose="020E0502060401010101" pitchFamily="34" charset="-79"/>
              </a:rPr>
              <a:t>(מה הכוונה "אל קבר אבנר"- הרי אבנר היה עם איש בושת בירושלים ושם היו אבותיו ויואב הרגו בחברון ונקבר בחברון, אם כן לא נקבר אצל קבר אבותיו אם כן זה צער נוסף מצד הקבר עצמו שרחוק מאבותיו, מלבד צער המיתה בעצמה שהוא צדיק גמור</a:t>
            </a:r>
            <a:r>
              <a:rPr lang="he-IL" sz="2000" dirty="0" smtClean="0">
                <a:latin typeface="David" panose="020E0502060401010101" pitchFamily="34" charset="-79"/>
                <a:cs typeface="David" panose="020E0502060401010101" pitchFamily="34" charset="-79"/>
              </a:rPr>
              <a:t>.}</a:t>
            </a:r>
          </a:p>
          <a:p>
            <a:r>
              <a:rPr lang="he-IL" sz="2800" b="1" u="sng" dirty="0" smtClean="0">
                <a:latin typeface="David" panose="020E0502060401010101" pitchFamily="34" charset="-79"/>
                <a:cs typeface="David" panose="020E0502060401010101" pitchFamily="34" charset="-79"/>
              </a:rPr>
              <a:t>לג</a:t>
            </a:r>
            <a:r>
              <a:rPr lang="he-IL" sz="2800" dirty="0" smtClean="0">
                <a:latin typeface="David" panose="020E0502060401010101" pitchFamily="34" charset="-79"/>
                <a:cs typeface="David" panose="020E0502060401010101" pitchFamily="34" charset="-79"/>
              </a:rPr>
              <a:t>. והספיד </a:t>
            </a:r>
            <a:r>
              <a:rPr lang="he-IL" sz="2800" dirty="0">
                <a:latin typeface="David" panose="020E0502060401010101" pitchFamily="34" charset="-79"/>
                <a:cs typeface="David" panose="020E0502060401010101" pitchFamily="34" charset="-79"/>
              </a:rPr>
              <a:t>המלך דוד את אבנר וכך אמר: האם מתאים לאבנר להיהרג כמו אדם רשע שנהרג בחרב</a:t>
            </a:r>
            <a:r>
              <a:rPr lang="he-IL" sz="2800" dirty="0" smtClean="0">
                <a:latin typeface="David" panose="020E0502060401010101" pitchFamily="34" charset="-79"/>
                <a:cs typeface="David" panose="020E0502060401010101" pitchFamily="34" charset="-79"/>
              </a:rPr>
              <a:t>?</a:t>
            </a:r>
          </a:p>
          <a:p>
            <a:r>
              <a:rPr lang="he-IL" sz="2800" b="1" u="sng" dirty="0">
                <a:latin typeface="David" panose="020E0502060401010101" pitchFamily="34" charset="-79"/>
                <a:cs typeface="David" panose="020E0502060401010101" pitchFamily="34" charset="-79"/>
              </a:rPr>
              <a:t>לד</a:t>
            </a:r>
            <a:r>
              <a:rPr lang="he-IL" sz="2800" dirty="0">
                <a:latin typeface="David" panose="020E0502060401010101" pitchFamily="34" charset="-79"/>
                <a:cs typeface="David" panose="020E0502060401010101" pitchFamily="34" charset="-79"/>
              </a:rPr>
              <a:t>. לא היה ראוי לו למות כך- כי ידיך לא קשורות כי מעולם לא עשית בידך דבר מגונה, ורגליך לא נקשרו </a:t>
            </a:r>
            <a:r>
              <a:rPr lang="he-IL" sz="2800" dirty="0" err="1">
                <a:latin typeface="David" panose="020E0502060401010101" pitchFamily="34" charset="-79"/>
                <a:cs typeface="David" panose="020E0502060401010101" pitchFamily="34" charset="-79"/>
              </a:rPr>
              <a:t>בשלשלאות</a:t>
            </a:r>
            <a:r>
              <a:rPr lang="he-IL" sz="2800" dirty="0">
                <a:latin typeface="David" panose="020E0502060401010101" pitchFamily="34" charset="-79"/>
                <a:cs typeface="David" panose="020E0502060401010101" pitchFamily="34" charset="-79"/>
              </a:rPr>
              <a:t> נחושת , שאוסרים בהם גנבים, אלא כאדם שנהרג בידי פושעים (יואב ואבישי בדרך צדיה ורצח) נפלת ונהרגת. והמשיך כל הקהל לבכות על אבנר. </a:t>
            </a:r>
            <a:endParaRPr lang="he-IL" sz="2800" dirty="0">
              <a:latin typeface="David" panose="020E0502060401010101" pitchFamily="34" charset="-79"/>
              <a:cs typeface="David" panose="020E0502060401010101" pitchFamily="34" charset="-79"/>
            </a:endParaRPr>
          </a:p>
        </p:txBody>
      </p:sp>
      <p:sp>
        <p:nvSpPr>
          <p:cNvPr id="2" name="מלבן 1"/>
          <p:cNvSpPr/>
          <p:nvPr/>
        </p:nvSpPr>
        <p:spPr>
          <a:xfrm>
            <a:off x="6568225" y="270456"/>
            <a:ext cx="5344732" cy="4524315"/>
          </a:xfrm>
          <a:prstGeom prst="rect">
            <a:avLst/>
          </a:prstGeom>
          <a:solidFill>
            <a:schemeClr val="accent6">
              <a:lumMod val="40000"/>
              <a:lumOff val="60000"/>
            </a:schemeClr>
          </a:solidFill>
        </p:spPr>
        <p:txBody>
          <a:bodyPr wrap="square">
            <a:spAutoFit/>
          </a:bodyPr>
          <a:lstStyle/>
          <a:p>
            <a:r>
              <a:rPr lang="he-IL" sz="3200" b="1" u="sng" dirty="0">
                <a:latin typeface="David" panose="020E0502060401010101" pitchFamily="34" charset="-79"/>
                <a:cs typeface="David" panose="020E0502060401010101" pitchFamily="34" charset="-79"/>
              </a:rPr>
              <a:t>לב</a:t>
            </a:r>
            <a:r>
              <a:rPr lang="he-IL" sz="3200" dirty="0">
                <a:latin typeface="David" panose="020E0502060401010101" pitchFamily="34" charset="-79"/>
                <a:cs typeface="David" panose="020E0502060401010101" pitchFamily="34" charset="-79"/>
              </a:rPr>
              <a:t> וַיִּקְבְּרוּ אֶת-אַבְנֵר, בְּחֶבְרוֹן; </a:t>
            </a:r>
            <a:r>
              <a:rPr lang="he-IL" sz="3200" dirty="0" err="1">
                <a:latin typeface="David" panose="020E0502060401010101" pitchFamily="34" charset="-79"/>
                <a:cs typeface="David" panose="020E0502060401010101" pitchFamily="34" charset="-79"/>
              </a:rPr>
              <a:t>וַיִּשָּׂא</a:t>
            </a:r>
            <a:r>
              <a:rPr lang="he-IL" sz="3200" dirty="0">
                <a:latin typeface="David" panose="020E0502060401010101" pitchFamily="34" charset="-79"/>
                <a:cs typeface="David" panose="020E0502060401010101" pitchFamily="34" charset="-79"/>
              </a:rPr>
              <a:t> הַמֶּלֶךְ אֶת-קוֹלוֹ, </a:t>
            </a:r>
            <a:r>
              <a:rPr lang="he-IL" sz="3200" dirty="0" err="1">
                <a:latin typeface="David" panose="020E0502060401010101" pitchFamily="34" charset="-79"/>
                <a:cs typeface="David" panose="020E0502060401010101" pitchFamily="34" charset="-79"/>
              </a:rPr>
              <a:t>וַיֵּבְך</a:t>
            </a:r>
            <a:r>
              <a:rPr lang="he-IL" sz="3200" dirty="0">
                <a:latin typeface="David" panose="020E0502060401010101" pitchFamily="34" charset="-79"/>
                <a:cs typeface="David" panose="020E0502060401010101" pitchFamily="34" charset="-79"/>
              </a:rPr>
              <a:t>ְּ אֶל-קֶבֶר אַבְנֵר, וַיִּבְכּוּ, כָּל-הָעָם.  {ס}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לג</a:t>
            </a:r>
            <a:r>
              <a:rPr lang="he-IL" sz="3200" dirty="0" smtClean="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וַיְקֹנֵן הַמֶּלֶךְ אֶל-אַבְנֵר</a:t>
            </a:r>
            <a:r>
              <a:rPr lang="he-IL" sz="3200" dirty="0">
                <a:latin typeface="David" panose="020E0502060401010101" pitchFamily="34" charset="-79"/>
                <a:cs typeface="David" panose="020E0502060401010101" pitchFamily="34" charset="-79"/>
              </a:rPr>
              <a:t>, וַיֹּאמַר:  הַכְּמוֹת נָבָל, יָמוּת אַבְנֵר.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לד </a:t>
            </a:r>
            <a:r>
              <a:rPr lang="he-IL" sz="3200" dirty="0">
                <a:latin typeface="David" panose="020E0502060401010101" pitchFamily="34" charset="-79"/>
                <a:cs typeface="David" panose="020E0502060401010101" pitchFamily="34" charset="-79"/>
              </a:rPr>
              <a:t>יָדֶךָ </a:t>
            </a:r>
            <a:r>
              <a:rPr lang="he-IL" sz="3200" dirty="0" err="1">
                <a:latin typeface="David" panose="020E0502060401010101" pitchFamily="34" charset="-79"/>
                <a:cs typeface="David" panose="020E0502060401010101" pitchFamily="34" charset="-79"/>
              </a:rPr>
              <a:t>לֹא-אֲסֻרוֹת</a:t>
            </a:r>
            <a:r>
              <a:rPr lang="he-IL" sz="3200" dirty="0">
                <a:latin typeface="David" panose="020E0502060401010101" pitchFamily="34" charset="-79"/>
                <a:cs typeface="David" panose="020E0502060401010101" pitchFamily="34" charset="-79"/>
              </a:rPr>
              <a:t>, וְרַגְלֶיךָ </a:t>
            </a:r>
            <a:r>
              <a:rPr lang="he-IL" sz="3200" dirty="0" err="1">
                <a:latin typeface="David" panose="020E0502060401010101" pitchFamily="34" charset="-79"/>
                <a:cs typeface="David" panose="020E0502060401010101" pitchFamily="34" charset="-79"/>
              </a:rPr>
              <a:t>לֹא-לִנְחֻשְׁתַּיִם</a:t>
            </a:r>
            <a:r>
              <a:rPr lang="he-IL" sz="3200" dirty="0">
                <a:latin typeface="David" panose="020E0502060401010101" pitchFamily="34" charset="-79"/>
                <a:cs typeface="David" panose="020E0502060401010101" pitchFamily="34" charset="-79"/>
              </a:rPr>
              <a:t> </a:t>
            </a:r>
            <a:r>
              <a:rPr lang="he-IL" sz="3200" dirty="0" err="1">
                <a:latin typeface="David" panose="020E0502060401010101" pitchFamily="34" charset="-79"/>
                <a:cs typeface="David" panose="020E0502060401010101" pitchFamily="34" charset="-79"/>
              </a:rPr>
              <a:t>הֻגָּשׁו</a:t>
            </a:r>
            <a:r>
              <a:rPr lang="he-IL" sz="3200" dirty="0">
                <a:latin typeface="David" panose="020E0502060401010101" pitchFamily="34" charset="-79"/>
                <a:cs typeface="David" panose="020E0502060401010101" pitchFamily="34" charset="-79"/>
              </a:rPr>
              <a:t>ּ, כִּנְפוֹל לִפְנֵי בְנֵי-עַוְלָה, נָפָלְתָּ; וַיֹּסִפוּ כָל-הָעָם, לִבְכּוֹת עָלָיו. </a:t>
            </a:r>
          </a:p>
        </p:txBody>
      </p:sp>
      <p:pic>
        <p:nvPicPr>
          <p:cNvPr id="3" name="תמונה 2"/>
          <p:cNvPicPr>
            <a:picLocks noChangeAspect="1"/>
          </p:cNvPicPr>
          <p:nvPr/>
        </p:nvPicPr>
        <p:blipFill>
          <a:blip r:embed="rId2"/>
          <a:stretch>
            <a:fillRect/>
          </a:stretch>
        </p:blipFill>
        <p:spPr>
          <a:xfrm>
            <a:off x="6568225" y="4561383"/>
            <a:ext cx="2143125" cy="2143125"/>
          </a:xfrm>
          <a:prstGeom prst="rect">
            <a:avLst/>
          </a:prstGeom>
        </p:spPr>
      </p:pic>
      <p:pic>
        <p:nvPicPr>
          <p:cNvPr id="5" name="תמונה 4"/>
          <p:cNvPicPr>
            <a:picLocks noChangeAspect="1"/>
          </p:cNvPicPr>
          <p:nvPr/>
        </p:nvPicPr>
        <p:blipFill>
          <a:blip r:embed="rId3"/>
          <a:stretch>
            <a:fillRect/>
          </a:stretch>
        </p:blipFill>
        <p:spPr>
          <a:xfrm>
            <a:off x="8847719" y="4761408"/>
            <a:ext cx="2352675" cy="1943100"/>
          </a:xfrm>
          <a:prstGeom prst="rect">
            <a:avLst/>
          </a:prstGeom>
        </p:spPr>
      </p:pic>
    </p:spTree>
    <p:extLst>
      <p:ext uri="{BB962C8B-B14F-4D97-AF65-F5344CB8AC3E}">
        <p14:creationId xmlns:p14="http://schemas.microsoft.com/office/powerpoint/2010/main" val="2932008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barn(inVertical)">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circle(in)">
                                      <p:cBhvr>
                                        <p:cTn id="17" dur="20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0608" y="283335"/>
            <a:ext cx="5344733" cy="6001643"/>
          </a:xfrm>
          <a:prstGeom prst="rect">
            <a:avLst/>
          </a:prstGeom>
          <a:solidFill>
            <a:schemeClr val="accent4">
              <a:lumMod val="60000"/>
              <a:lumOff val="40000"/>
            </a:schemeClr>
          </a:solidFill>
          <a:ln w="38100">
            <a:solidFill>
              <a:schemeClr val="tx1"/>
            </a:solidFill>
          </a:ln>
        </p:spPr>
        <p:txBody>
          <a:bodyPr wrap="square" rtlCol="1">
            <a:spAutoFit/>
          </a:bodyPr>
          <a:lstStyle/>
          <a:p>
            <a:r>
              <a:rPr lang="he-IL" sz="3200" b="1" u="sng" dirty="0" smtClean="0">
                <a:latin typeface="David" panose="020E0502060401010101" pitchFamily="34" charset="-79"/>
                <a:cs typeface="David" panose="020E0502060401010101" pitchFamily="34" charset="-79"/>
              </a:rPr>
              <a:t>לה</a:t>
            </a:r>
            <a:r>
              <a:rPr lang="he-IL" sz="3200" dirty="0" smtClean="0">
                <a:latin typeface="David" panose="020E0502060401010101" pitchFamily="34" charset="-79"/>
                <a:cs typeface="David" panose="020E0502060401010101" pitchFamily="34" charset="-79"/>
              </a:rPr>
              <a:t>. נכנסו </a:t>
            </a:r>
            <a:r>
              <a:rPr lang="he-IL" sz="3200" dirty="0">
                <a:latin typeface="David" panose="020E0502060401010101" pitchFamily="34" charset="-79"/>
                <a:cs typeface="David" panose="020E0502060401010101" pitchFamily="34" charset="-79"/>
              </a:rPr>
              <a:t>כל, הקהל להשתתף בסעודת הבראה שנוהגים להגיש לאבלים לפני השקיעה. ונשבע שם דוד וכך אמר: ה' יאשים ויעניש אותי ולא תרפה הקללה ממני, אם לפני שקיעת השמש אוכל לחם או כל דבר מאכל . </a:t>
            </a:r>
            <a:endParaRPr lang="he-IL" sz="3200" dirty="0" smtClean="0">
              <a:latin typeface="David" panose="020E0502060401010101" pitchFamily="34" charset="-79"/>
              <a:cs typeface="David" panose="020E0502060401010101" pitchFamily="34" charset="-79"/>
            </a:endParaRPr>
          </a:p>
          <a:p>
            <a:r>
              <a:rPr lang="he-IL" sz="3200" b="1" u="sng" dirty="0">
                <a:latin typeface="David" panose="020E0502060401010101" pitchFamily="34" charset="-79"/>
                <a:cs typeface="David" panose="020E0502060401010101" pitchFamily="34" charset="-79"/>
              </a:rPr>
              <a:t>לו</a:t>
            </a:r>
            <a:r>
              <a:rPr lang="he-IL" sz="3200" dirty="0">
                <a:latin typeface="David" panose="020E0502060401010101" pitchFamily="34" charset="-79"/>
                <a:cs typeface="David" panose="020E0502060401010101" pitchFamily="34" charset="-79"/>
              </a:rPr>
              <a:t>. וכל העם ידעו שכל הנעשה היה ללא ידיעת דוד ונגד רצונו. והמעשים שעשה המלך </a:t>
            </a:r>
            <a:r>
              <a:rPr lang="he-IL" sz="2800" dirty="0">
                <a:latin typeface="David" panose="020E0502060401010101" pitchFamily="34" charset="-79"/>
                <a:cs typeface="David" panose="020E0502060401010101" pitchFamily="34" charset="-79"/>
              </a:rPr>
              <a:t>( שהלך אחרי המיתה ובכה ושנשא קינה על אבנר) </a:t>
            </a:r>
            <a:r>
              <a:rPr lang="he-IL" sz="3200" dirty="0">
                <a:latin typeface="David" panose="020E0502060401010101" pitchFamily="34" charset="-79"/>
                <a:cs typeface="David" panose="020E0502060401010101" pitchFamily="34" charset="-79"/>
              </a:rPr>
              <a:t>היו טובים בעיני העם. </a:t>
            </a:r>
            <a:endParaRPr lang="he-IL" sz="3200" dirty="0">
              <a:latin typeface="David" panose="020E0502060401010101" pitchFamily="34" charset="-79"/>
              <a:cs typeface="David" panose="020E0502060401010101" pitchFamily="34" charset="-79"/>
            </a:endParaRPr>
          </a:p>
        </p:txBody>
      </p:sp>
      <p:sp>
        <p:nvSpPr>
          <p:cNvPr id="2" name="מלבן 1"/>
          <p:cNvSpPr/>
          <p:nvPr/>
        </p:nvSpPr>
        <p:spPr>
          <a:xfrm>
            <a:off x="6027313" y="267945"/>
            <a:ext cx="6014434" cy="3539430"/>
          </a:xfrm>
          <a:prstGeom prst="rect">
            <a:avLst/>
          </a:prstGeom>
          <a:solidFill>
            <a:schemeClr val="accent2">
              <a:lumMod val="40000"/>
              <a:lumOff val="60000"/>
            </a:schemeClr>
          </a:solidFill>
        </p:spPr>
        <p:txBody>
          <a:bodyPr wrap="square">
            <a:spAutoFit/>
          </a:bodyPr>
          <a:lstStyle/>
          <a:p>
            <a:r>
              <a:rPr lang="he-IL" sz="3200" b="1" u="sng" dirty="0">
                <a:latin typeface="David" panose="020E0502060401010101" pitchFamily="34" charset="-79"/>
                <a:cs typeface="David" panose="020E0502060401010101" pitchFamily="34" charset="-79"/>
              </a:rPr>
              <a:t>לה</a:t>
            </a:r>
            <a:r>
              <a:rPr lang="he-IL" sz="3200" dirty="0">
                <a:latin typeface="David" panose="020E0502060401010101" pitchFamily="34" charset="-79"/>
                <a:cs typeface="David" panose="020E0502060401010101" pitchFamily="34" charset="-79"/>
              </a:rPr>
              <a:t> וַיָּבֹא כָל-הָעָם, לְהַבְרוֹת אֶת-דָּוִד לֶחֶם--בְּעוֹד הַיּוֹם; וַיִּשָּׁבַע דָּוִד </a:t>
            </a:r>
            <a:r>
              <a:rPr lang="he-IL" sz="3200" dirty="0" err="1">
                <a:latin typeface="David" panose="020E0502060401010101" pitchFamily="34" charset="-79"/>
                <a:cs typeface="David" panose="020E0502060401010101" pitchFamily="34" charset="-79"/>
              </a:rPr>
              <a:t>לֵאמֹר</a:t>
            </a:r>
            <a:r>
              <a:rPr lang="he-IL" sz="3200" dirty="0">
                <a:latin typeface="David" panose="020E0502060401010101" pitchFamily="34" charset="-79"/>
                <a:cs typeface="David" panose="020E0502060401010101" pitchFamily="34" charset="-79"/>
              </a:rPr>
              <a:t>, כֹּה יַעֲשֶׂה-לִּי </a:t>
            </a:r>
            <a:r>
              <a:rPr lang="he-IL" sz="3200" dirty="0" err="1">
                <a:latin typeface="David" panose="020E0502060401010101" pitchFamily="34" charset="-79"/>
                <a:cs typeface="David" panose="020E0502060401010101" pitchFamily="34" charset="-79"/>
              </a:rPr>
              <a:t>אֱלֹהִים</a:t>
            </a:r>
            <a:r>
              <a:rPr lang="he-IL" sz="3200" dirty="0">
                <a:latin typeface="David" panose="020E0502060401010101" pitchFamily="34" charset="-79"/>
                <a:cs typeface="David" panose="020E0502060401010101" pitchFamily="34" charset="-79"/>
              </a:rPr>
              <a:t> וְכֹה </a:t>
            </a:r>
            <a:r>
              <a:rPr lang="he-IL" sz="3200" dirty="0" err="1">
                <a:latin typeface="David" panose="020E0502060401010101" pitchFamily="34" charset="-79"/>
                <a:cs typeface="David" panose="020E0502060401010101" pitchFamily="34" charset="-79"/>
              </a:rPr>
              <a:t>יֹסִיף</a:t>
            </a:r>
            <a:r>
              <a:rPr lang="he-IL" sz="3200" dirty="0">
                <a:latin typeface="David" panose="020E0502060401010101" pitchFamily="34" charset="-79"/>
                <a:cs typeface="David" panose="020E0502060401010101" pitchFamily="34" charset="-79"/>
              </a:rPr>
              <a:t>, </a:t>
            </a:r>
            <a:r>
              <a:rPr lang="he-IL" sz="3200" b="1" dirty="0">
                <a:latin typeface="David" panose="020E0502060401010101" pitchFamily="34" charset="-79"/>
                <a:cs typeface="David" panose="020E0502060401010101" pitchFamily="34" charset="-79"/>
              </a:rPr>
              <a:t>כִּי אִם-לִפְנֵי בוֹא-הַשֶּׁמֶשׁ אֶטְעַם-לֶחֶם, אוֹ כָל-מְאוּמָה</a:t>
            </a:r>
            <a:r>
              <a:rPr lang="he-IL" sz="3200" dirty="0">
                <a:latin typeface="David" panose="020E0502060401010101" pitchFamily="34" charset="-79"/>
                <a:cs typeface="David" panose="020E0502060401010101" pitchFamily="34" charset="-79"/>
              </a:rPr>
              <a:t>.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לו</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וְכָל-הָעָם הִכִּירוּ, וַיִּיטַב בְּעֵינֵיהֶם, כְּכֹל אֲשֶׁר עָשָׂה הַמֶּלֶךְ, בְּעֵינֵי כָל-הָעָם טוֹב. </a:t>
            </a:r>
          </a:p>
        </p:txBody>
      </p:sp>
      <p:pic>
        <p:nvPicPr>
          <p:cNvPr id="3" name="תמונה 2"/>
          <p:cNvPicPr>
            <a:picLocks noChangeAspect="1"/>
          </p:cNvPicPr>
          <p:nvPr/>
        </p:nvPicPr>
        <p:blipFill>
          <a:blip r:embed="rId2"/>
          <a:stretch>
            <a:fillRect/>
          </a:stretch>
        </p:blipFill>
        <p:spPr>
          <a:xfrm>
            <a:off x="9184247" y="4032697"/>
            <a:ext cx="2857500" cy="2097646"/>
          </a:xfrm>
          <a:prstGeom prst="rect">
            <a:avLst/>
          </a:prstGeom>
        </p:spPr>
      </p:pic>
      <p:pic>
        <p:nvPicPr>
          <p:cNvPr id="5" name="תמונה 4"/>
          <p:cNvPicPr>
            <a:picLocks noChangeAspect="1"/>
          </p:cNvPicPr>
          <p:nvPr/>
        </p:nvPicPr>
        <p:blipFill>
          <a:blip r:embed="rId3"/>
          <a:stretch>
            <a:fillRect/>
          </a:stretch>
        </p:blipFill>
        <p:spPr>
          <a:xfrm>
            <a:off x="5834130" y="4181139"/>
            <a:ext cx="3200400" cy="1800762"/>
          </a:xfrm>
          <a:prstGeom prst="rect">
            <a:avLst/>
          </a:prstGeom>
        </p:spPr>
      </p:pic>
    </p:spTree>
    <p:extLst>
      <p:ext uri="{BB962C8B-B14F-4D97-AF65-F5344CB8AC3E}">
        <p14:creationId xmlns:p14="http://schemas.microsoft.com/office/powerpoint/2010/main" val="19182511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6" presetClass="entr" presetSubtype="0" fill="hold" nodeType="clickEffect">
                                  <p:stCondLst>
                                    <p:cond delay="0"/>
                                  </p:stCondLst>
                                  <p:childTnLst>
                                    <p:set>
                                      <p:cBhvr>
                                        <p:cTn id="23" dur="1" fill="hold">
                                          <p:stCondLst>
                                            <p:cond delay="0"/>
                                          </p:stCondLst>
                                        </p:cTn>
                                        <p:tgtEl>
                                          <p:spTgt spid="4">
                                            <p:txEl>
                                              <p:pRg st="1" end="1"/>
                                            </p:txEl>
                                          </p:spTgt>
                                        </p:tgtEl>
                                        <p:attrNameLst>
                                          <p:attrName>style.visibility</p:attrName>
                                        </p:attrNameLst>
                                      </p:cBhvr>
                                      <p:to>
                                        <p:strVal val="visible"/>
                                      </p:to>
                                    </p:set>
                                    <p:animEffect transition="in" filter="wipe(down)">
                                      <p:cBhvr>
                                        <p:cTn id="24" dur="580">
                                          <p:stCondLst>
                                            <p:cond delay="0"/>
                                          </p:stCondLst>
                                        </p:cTn>
                                        <p:tgtEl>
                                          <p:spTgt spid="4">
                                            <p:txEl>
                                              <p:pRg st="1" end="1"/>
                                            </p:txEl>
                                          </p:spTgt>
                                        </p:tgtEl>
                                      </p:cBhvr>
                                    </p:animEffect>
                                    <p:anim calcmode="lin" valueType="num">
                                      <p:cBhvr>
                                        <p:cTn id="25" dur="1822" tmFilter="0,0; 0.14,0.36; 0.43,0.73; 0.71,0.91; 1.0,1.0">
                                          <p:stCondLst>
                                            <p:cond delay="0"/>
                                          </p:stCondLst>
                                        </p:cTn>
                                        <p:tgtEl>
                                          <p:spTgt spid="4">
                                            <p:txEl>
                                              <p:pRg st="1" end="1"/>
                                            </p:txEl>
                                          </p:spTgt>
                                        </p:tgtEl>
                                        <p:attrNameLst>
                                          <p:attrName>ppt_x</p:attrName>
                                        </p:attrNameLst>
                                      </p:cBhvr>
                                      <p:tavLst>
                                        <p:tav tm="0">
                                          <p:val>
                                            <p:strVal val="#ppt_x-0.25"/>
                                          </p:val>
                                        </p:tav>
                                        <p:tav tm="100000">
                                          <p:val>
                                            <p:strVal val="#ppt_x"/>
                                          </p:val>
                                        </p:tav>
                                      </p:tavLst>
                                    </p:anim>
                                    <p:anim calcmode="lin" valueType="num">
                                      <p:cBhvr>
                                        <p:cTn id="26" dur="664" tmFilter="0.0,0.0; 0.25,0.07; 0.50,0.2; 0.75,0.467; 1.0,1.0">
                                          <p:stCondLst>
                                            <p:cond delay="0"/>
                                          </p:stCondLst>
                                        </p:cTn>
                                        <p:tgtEl>
                                          <p:spTgt spid="4">
                                            <p:txEl>
                                              <p:pRg st="1" end="1"/>
                                            </p:txEl>
                                          </p:spTgt>
                                        </p:tgtEl>
                                        <p:attrNameLst>
                                          <p:attrName>ppt_y</p:attrName>
                                        </p:attrNameLst>
                                      </p:cBhvr>
                                      <p:tavLst>
                                        <p:tav tm="0" fmla="#ppt_y-sin(pi*$)/3">
                                          <p:val>
                                            <p:fltVal val="0.5"/>
                                          </p:val>
                                        </p:tav>
                                        <p:tav tm="100000">
                                          <p:val>
                                            <p:fltVal val="1"/>
                                          </p:val>
                                        </p:tav>
                                      </p:tavLst>
                                    </p:anim>
                                    <p:anim calcmode="lin" valueType="num">
                                      <p:cBhvr>
                                        <p:cTn id="27" dur="664" tmFilter="0, 0; 0.125,0.2665; 0.25,0.4; 0.375,0.465; 0.5,0.5;  0.625,0.535; 0.75,0.6; 0.875,0.7335; 1,1">
                                          <p:stCondLst>
                                            <p:cond delay="664"/>
                                          </p:stCondLst>
                                        </p:cTn>
                                        <p:tgtEl>
                                          <p:spTgt spid="4">
                                            <p:txEl>
                                              <p:pRg st="1" end="1"/>
                                            </p:txEl>
                                          </p:spTgt>
                                        </p:tgtEl>
                                        <p:attrNameLst>
                                          <p:attrName>ppt_y</p:attrName>
                                        </p:attrNameLst>
                                      </p:cBhvr>
                                      <p:tavLst>
                                        <p:tav tm="0" fmla="#ppt_y-sin(pi*$)/9">
                                          <p:val>
                                            <p:fltVal val="0"/>
                                          </p:val>
                                        </p:tav>
                                        <p:tav tm="100000">
                                          <p:val>
                                            <p:fltVal val="1"/>
                                          </p:val>
                                        </p:tav>
                                      </p:tavLst>
                                    </p:anim>
                                    <p:anim calcmode="lin" valueType="num">
                                      <p:cBhvr>
                                        <p:cTn id="28" dur="332" tmFilter="0, 0; 0.125,0.2665; 0.25,0.4; 0.375,0.465; 0.5,0.5;  0.625,0.535; 0.75,0.6; 0.875,0.7335; 1,1">
                                          <p:stCondLst>
                                            <p:cond delay="1324"/>
                                          </p:stCondLst>
                                        </p:cTn>
                                        <p:tgtEl>
                                          <p:spTgt spid="4">
                                            <p:txEl>
                                              <p:pRg st="1" end="1"/>
                                            </p:txEl>
                                          </p:spTgt>
                                        </p:tgtEl>
                                        <p:attrNameLst>
                                          <p:attrName>ppt_y</p:attrName>
                                        </p:attrNameLst>
                                      </p:cBhvr>
                                      <p:tavLst>
                                        <p:tav tm="0" fmla="#ppt_y-sin(pi*$)/27">
                                          <p:val>
                                            <p:fltVal val="0"/>
                                          </p:val>
                                        </p:tav>
                                        <p:tav tm="100000">
                                          <p:val>
                                            <p:fltVal val="1"/>
                                          </p:val>
                                        </p:tav>
                                      </p:tavLst>
                                    </p:anim>
                                    <p:anim calcmode="lin" valueType="num">
                                      <p:cBhvr>
                                        <p:cTn id="29" dur="164" tmFilter="0, 0; 0.125,0.2665; 0.25,0.4; 0.375,0.465; 0.5,0.5;  0.625,0.535; 0.75,0.6; 0.875,0.7335; 1,1">
                                          <p:stCondLst>
                                            <p:cond delay="1656"/>
                                          </p:stCondLst>
                                        </p:cTn>
                                        <p:tgtEl>
                                          <p:spTgt spid="4">
                                            <p:txEl>
                                              <p:pRg st="1" end="1"/>
                                            </p:txEl>
                                          </p:spTgt>
                                        </p:tgtEl>
                                        <p:attrNameLst>
                                          <p:attrName>ppt_y</p:attrName>
                                        </p:attrNameLst>
                                      </p:cBhvr>
                                      <p:tavLst>
                                        <p:tav tm="0" fmla="#ppt_y-sin(pi*$)/81">
                                          <p:val>
                                            <p:fltVal val="0"/>
                                          </p:val>
                                        </p:tav>
                                        <p:tav tm="100000">
                                          <p:val>
                                            <p:fltVal val="1"/>
                                          </p:val>
                                        </p:tav>
                                      </p:tavLst>
                                    </p:anim>
                                    <p:animScale>
                                      <p:cBhvr>
                                        <p:cTn id="30" dur="26">
                                          <p:stCondLst>
                                            <p:cond delay="650"/>
                                          </p:stCondLst>
                                        </p:cTn>
                                        <p:tgtEl>
                                          <p:spTgt spid="4">
                                            <p:txEl>
                                              <p:pRg st="1" end="1"/>
                                            </p:txEl>
                                          </p:spTgt>
                                        </p:tgtEl>
                                      </p:cBhvr>
                                      <p:to x="100000" y="60000"/>
                                    </p:animScale>
                                    <p:animScale>
                                      <p:cBhvr>
                                        <p:cTn id="31" dur="166" decel="50000">
                                          <p:stCondLst>
                                            <p:cond delay="676"/>
                                          </p:stCondLst>
                                        </p:cTn>
                                        <p:tgtEl>
                                          <p:spTgt spid="4">
                                            <p:txEl>
                                              <p:pRg st="1" end="1"/>
                                            </p:txEl>
                                          </p:spTgt>
                                        </p:tgtEl>
                                      </p:cBhvr>
                                      <p:to x="100000" y="100000"/>
                                    </p:animScale>
                                    <p:animScale>
                                      <p:cBhvr>
                                        <p:cTn id="32" dur="26">
                                          <p:stCondLst>
                                            <p:cond delay="1312"/>
                                          </p:stCondLst>
                                        </p:cTn>
                                        <p:tgtEl>
                                          <p:spTgt spid="4">
                                            <p:txEl>
                                              <p:pRg st="1" end="1"/>
                                            </p:txEl>
                                          </p:spTgt>
                                        </p:tgtEl>
                                      </p:cBhvr>
                                      <p:to x="100000" y="80000"/>
                                    </p:animScale>
                                    <p:animScale>
                                      <p:cBhvr>
                                        <p:cTn id="33" dur="166" decel="50000">
                                          <p:stCondLst>
                                            <p:cond delay="1338"/>
                                          </p:stCondLst>
                                        </p:cTn>
                                        <p:tgtEl>
                                          <p:spTgt spid="4">
                                            <p:txEl>
                                              <p:pRg st="1" end="1"/>
                                            </p:txEl>
                                          </p:spTgt>
                                        </p:tgtEl>
                                      </p:cBhvr>
                                      <p:to x="100000" y="100000"/>
                                    </p:animScale>
                                    <p:animScale>
                                      <p:cBhvr>
                                        <p:cTn id="34" dur="26">
                                          <p:stCondLst>
                                            <p:cond delay="1642"/>
                                          </p:stCondLst>
                                        </p:cTn>
                                        <p:tgtEl>
                                          <p:spTgt spid="4">
                                            <p:txEl>
                                              <p:pRg st="1" end="1"/>
                                            </p:txEl>
                                          </p:spTgt>
                                        </p:tgtEl>
                                      </p:cBhvr>
                                      <p:to x="100000" y="90000"/>
                                    </p:animScale>
                                    <p:animScale>
                                      <p:cBhvr>
                                        <p:cTn id="35" dur="166" decel="50000">
                                          <p:stCondLst>
                                            <p:cond delay="1668"/>
                                          </p:stCondLst>
                                        </p:cTn>
                                        <p:tgtEl>
                                          <p:spTgt spid="4">
                                            <p:txEl>
                                              <p:pRg st="1" end="1"/>
                                            </p:txEl>
                                          </p:spTgt>
                                        </p:tgtEl>
                                      </p:cBhvr>
                                      <p:to x="100000" y="100000"/>
                                    </p:animScale>
                                    <p:animScale>
                                      <p:cBhvr>
                                        <p:cTn id="36" dur="26">
                                          <p:stCondLst>
                                            <p:cond delay="1808"/>
                                          </p:stCondLst>
                                        </p:cTn>
                                        <p:tgtEl>
                                          <p:spTgt spid="4">
                                            <p:txEl>
                                              <p:pRg st="1" end="1"/>
                                            </p:txEl>
                                          </p:spTgt>
                                        </p:tgtEl>
                                      </p:cBhvr>
                                      <p:to x="100000" y="95000"/>
                                    </p:animScale>
                                    <p:animScale>
                                      <p:cBhvr>
                                        <p:cTn id="37" dur="166" decel="50000">
                                          <p:stCondLst>
                                            <p:cond delay="1834"/>
                                          </p:stCondLst>
                                        </p:cTn>
                                        <p:tgtEl>
                                          <p:spTgt spid="4">
                                            <p:txEl>
                                              <p:pRg st="1" end="1"/>
                                            </p:txEl>
                                          </p:spTgt>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21971" y="334851"/>
            <a:ext cx="5460643" cy="6093976"/>
          </a:xfrm>
          <a:prstGeom prst="rect">
            <a:avLst/>
          </a:prstGeom>
          <a:solidFill>
            <a:schemeClr val="accent1">
              <a:lumMod val="40000"/>
              <a:lumOff val="60000"/>
            </a:schemeClr>
          </a:solidFill>
          <a:ln w="38100">
            <a:solidFill>
              <a:schemeClr val="tx1"/>
            </a:solidFill>
          </a:ln>
        </p:spPr>
        <p:txBody>
          <a:bodyPr wrap="square" rtlCol="1">
            <a:spAutoFit/>
          </a:bodyPr>
          <a:lstStyle/>
          <a:p>
            <a:r>
              <a:rPr lang="he-IL" sz="3000" b="1" u="sng" dirty="0" err="1" smtClean="0">
                <a:latin typeface="David" panose="020E0502060401010101" pitchFamily="34" charset="-79"/>
                <a:cs typeface="David" panose="020E0502060401010101" pitchFamily="34" charset="-79"/>
              </a:rPr>
              <a:t>לז</a:t>
            </a:r>
            <a:r>
              <a:rPr lang="he-IL" sz="3000" dirty="0" smtClean="0">
                <a:latin typeface="David" panose="020E0502060401010101" pitchFamily="34" charset="-79"/>
                <a:cs typeface="David" panose="020E0502060401010101" pitchFamily="34" charset="-79"/>
              </a:rPr>
              <a:t>. והתברר </a:t>
            </a:r>
            <a:r>
              <a:rPr lang="he-IL" sz="3000" dirty="0">
                <a:latin typeface="David" panose="020E0502060401010101" pitchFamily="34" charset="-79"/>
                <a:cs typeface="David" panose="020E0502060401010101" pitchFamily="34" charset="-79"/>
              </a:rPr>
              <a:t>לכל הקהל ולכל עם ישראל באותו היום שאכן לא נתנה הוראה מדוד להרוג את אבנר בנו של נר</a:t>
            </a:r>
            <a:r>
              <a:rPr lang="he-IL" sz="3000" dirty="0" smtClean="0">
                <a:latin typeface="David" panose="020E0502060401010101" pitchFamily="34" charset="-79"/>
                <a:cs typeface="David" panose="020E0502060401010101" pitchFamily="34" charset="-79"/>
              </a:rPr>
              <a:t>.</a:t>
            </a:r>
          </a:p>
          <a:p>
            <a:r>
              <a:rPr lang="he-IL" sz="3000" b="1" u="sng" dirty="0">
                <a:latin typeface="David" panose="020E0502060401010101" pitchFamily="34" charset="-79"/>
                <a:cs typeface="David" panose="020E0502060401010101" pitchFamily="34" charset="-79"/>
              </a:rPr>
              <a:t>לח</a:t>
            </a:r>
            <a:r>
              <a:rPr lang="he-IL" sz="3000" dirty="0">
                <a:latin typeface="David" panose="020E0502060401010101" pitchFamily="34" charset="-79"/>
                <a:cs typeface="David" panose="020E0502060401010101" pitchFamily="34" charset="-79"/>
              </a:rPr>
              <a:t>. אמר דוד לאנשיו ודאי ידוע לכם ששר חשוב נהרג היום הזה בישראל </a:t>
            </a:r>
            <a:endParaRPr lang="he-IL" sz="3000" dirty="0" smtClean="0">
              <a:latin typeface="David" panose="020E0502060401010101" pitchFamily="34" charset="-79"/>
              <a:cs typeface="David" panose="020E0502060401010101" pitchFamily="34" charset="-79"/>
            </a:endParaRPr>
          </a:p>
          <a:p>
            <a:r>
              <a:rPr lang="he-IL" sz="3000" b="1" u="sng" dirty="0">
                <a:latin typeface="David" panose="020E0502060401010101" pitchFamily="34" charset="-79"/>
                <a:cs typeface="David" panose="020E0502060401010101" pitchFamily="34" charset="-79"/>
              </a:rPr>
              <a:t>לט</a:t>
            </a:r>
            <a:r>
              <a:rPr lang="he-IL" sz="3000" dirty="0">
                <a:latin typeface="David" panose="020E0502060401010101" pitchFamily="34" charset="-79"/>
                <a:cs typeface="David" panose="020E0502060401010101" pitchFamily="34" charset="-79"/>
              </a:rPr>
              <a:t>. </a:t>
            </a:r>
            <a:r>
              <a:rPr lang="he-IL" sz="3000" b="1" dirty="0">
                <a:latin typeface="David" panose="020E0502060401010101" pitchFamily="34" charset="-79"/>
                <a:cs typeface="David" panose="020E0502060401010101" pitchFamily="34" charset="-79"/>
              </a:rPr>
              <a:t>ואם תישאלו מדוע איני הורג את יואב ואבישי</a:t>
            </a:r>
            <a:r>
              <a:rPr lang="he-IL" sz="3000" dirty="0">
                <a:latin typeface="David" panose="020E0502060401010101" pitchFamily="34" charset="-79"/>
                <a:cs typeface="David" panose="020E0502060401010101" pitchFamily="34" charset="-79"/>
              </a:rPr>
              <a:t>? אע"פ שהיום נעשיתי מלך גם על ישראל, ע"י אבנר אני עדיין רך לבב (שליט שרק מתחיל לשאת את עול המלכות) והאנשים הללו בני צרויה אחותי לא אוכל להעניש אותם כי הם תקיפים יותר ממני , לכן יפרע ה' למבצע העברה כפי שמגיע לו</a:t>
            </a:r>
            <a:endParaRPr lang="he-IL" sz="3000" dirty="0">
              <a:latin typeface="David" panose="020E0502060401010101" pitchFamily="34" charset="-79"/>
              <a:cs typeface="David" panose="020E0502060401010101" pitchFamily="34" charset="-79"/>
            </a:endParaRPr>
          </a:p>
        </p:txBody>
      </p:sp>
      <p:sp>
        <p:nvSpPr>
          <p:cNvPr id="2" name="מלבן 1"/>
          <p:cNvSpPr/>
          <p:nvPr/>
        </p:nvSpPr>
        <p:spPr>
          <a:xfrm>
            <a:off x="6104585" y="334851"/>
            <a:ext cx="5821251" cy="5016758"/>
          </a:xfrm>
          <a:prstGeom prst="rect">
            <a:avLst/>
          </a:prstGeom>
          <a:solidFill>
            <a:schemeClr val="accent2">
              <a:lumMod val="40000"/>
              <a:lumOff val="60000"/>
            </a:schemeClr>
          </a:solidFill>
        </p:spPr>
        <p:txBody>
          <a:bodyPr wrap="square">
            <a:spAutoFit/>
          </a:bodyPr>
          <a:lstStyle/>
          <a:p>
            <a:r>
              <a:rPr lang="he-IL" sz="3200" b="1" u="sng" dirty="0" err="1">
                <a:latin typeface="David" panose="020E0502060401010101" pitchFamily="34" charset="-79"/>
                <a:cs typeface="David" panose="020E0502060401010101" pitchFamily="34" charset="-79"/>
              </a:rPr>
              <a:t>לז</a:t>
            </a:r>
            <a:r>
              <a:rPr lang="he-IL" sz="3200" dirty="0">
                <a:latin typeface="David" panose="020E0502060401010101" pitchFamily="34" charset="-79"/>
                <a:cs typeface="David" panose="020E0502060401010101" pitchFamily="34" charset="-79"/>
              </a:rPr>
              <a:t> וַיֵּדְעוּ כָל-הָעָם וְכָל-יִשְׂרָאֵל, בַּיּוֹם הַהוּא:  כִּי לֹא </a:t>
            </a:r>
            <a:r>
              <a:rPr lang="he-IL" sz="3200" dirty="0" err="1">
                <a:latin typeface="David" panose="020E0502060401010101" pitchFamily="34" charset="-79"/>
                <a:cs typeface="David" panose="020E0502060401010101" pitchFamily="34" charset="-79"/>
              </a:rPr>
              <a:t>הָיְתָה</a:t>
            </a:r>
            <a:r>
              <a:rPr lang="he-IL" sz="3200" dirty="0">
                <a:latin typeface="David" panose="020E0502060401010101" pitchFamily="34" charset="-79"/>
                <a:cs typeface="David" panose="020E0502060401010101" pitchFamily="34" charset="-79"/>
              </a:rPr>
              <a:t> מֵהַמֶּלֶךְ, לְהָמִית אֶת-אַבְנֵר בֶּן-נֵר.  {ס}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לח</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וַיֹּאמֶר הַמֶּלֶךְ, אֶל-עֲבָדָיו:  הֲלוֹא תֵדְעוּ--</a:t>
            </a:r>
            <a:r>
              <a:rPr lang="he-IL" sz="3200" b="1" dirty="0">
                <a:latin typeface="David" panose="020E0502060401010101" pitchFamily="34" charset="-79"/>
                <a:cs typeface="David" panose="020E0502060401010101" pitchFamily="34" charset="-79"/>
              </a:rPr>
              <a:t>כִּי-שַׂר וְגָדוֹל נָפַל הַיּוֹם הַזֶּה</a:t>
            </a:r>
            <a:r>
              <a:rPr lang="he-IL" sz="3200" dirty="0">
                <a:latin typeface="David" panose="020E0502060401010101" pitchFamily="34" charset="-79"/>
                <a:cs typeface="David" panose="020E0502060401010101" pitchFamily="34" charset="-79"/>
              </a:rPr>
              <a:t>, בְּיִשְׂרָאֵל.  </a:t>
            </a:r>
            <a:endParaRPr lang="he-IL" sz="3200" dirty="0" smtClean="0">
              <a:latin typeface="David" panose="020E0502060401010101" pitchFamily="34" charset="-79"/>
              <a:cs typeface="David" panose="020E0502060401010101" pitchFamily="34" charset="-79"/>
            </a:endParaRPr>
          </a:p>
          <a:p>
            <a:r>
              <a:rPr lang="he-IL" sz="3200" b="1" u="sng" dirty="0" smtClean="0">
                <a:latin typeface="David" panose="020E0502060401010101" pitchFamily="34" charset="-79"/>
                <a:cs typeface="David" panose="020E0502060401010101" pitchFamily="34" charset="-79"/>
              </a:rPr>
              <a:t>לט</a:t>
            </a:r>
            <a:r>
              <a:rPr lang="he-IL" sz="3200" dirty="0" smtClean="0">
                <a:latin typeface="David" panose="020E0502060401010101" pitchFamily="34" charset="-79"/>
                <a:cs typeface="David" panose="020E0502060401010101" pitchFamily="34" charset="-79"/>
              </a:rPr>
              <a:t> </a:t>
            </a:r>
            <a:r>
              <a:rPr lang="he-IL" sz="3200" dirty="0">
                <a:latin typeface="David" panose="020E0502060401010101" pitchFamily="34" charset="-79"/>
                <a:cs typeface="David" panose="020E0502060401010101" pitchFamily="34" charset="-79"/>
              </a:rPr>
              <a:t>וְאָנֹכִי הַיּוֹם </a:t>
            </a:r>
            <a:r>
              <a:rPr lang="he-IL" sz="3200" b="1" dirty="0">
                <a:latin typeface="David" panose="020E0502060401010101" pitchFamily="34" charset="-79"/>
                <a:cs typeface="David" panose="020E0502060401010101" pitchFamily="34" charset="-79"/>
              </a:rPr>
              <a:t>רַךְ וּמָשׁוּחַ מֶלֶךְ</a:t>
            </a:r>
            <a:r>
              <a:rPr lang="he-IL" sz="3200" dirty="0">
                <a:latin typeface="David" panose="020E0502060401010101" pitchFamily="34" charset="-79"/>
                <a:cs typeface="David" panose="020E0502060401010101" pitchFamily="34" charset="-79"/>
              </a:rPr>
              <a:t>, וְהָאֲנָשִׁים הָאֵלֶּה </a:t>
            </a:r>
            <a:r>
              <a:rPr lang="he-IL" sz="3200" b="1" dirty="0">
                <a:latin typeface="David" panose="020E0502060401010101" pitchFamily="34" charset="-79"/>
                <a:cs typeface="David" panose="020E0502060401010101" pitchFamily="34" charset="-79"/>
              </a:rPr>
              <a:t>בְּנֵי צְרוּיָה קָשִׁים מִמֶּנִּי: </a:t>
            </a:r>
            <a:r>
              <a:rPr lang="he-IL" sz="3200" dirty="0">
                <a:latin typeface="David" panose="020E0502060401010101" pitchFamily="34" charset="-79"/>
                <a:cs typeface="David" panose="020E0502060401010101" pitchFamily="34" charset="-79"/>
              </a:rPr>
              <a:t> יְשַׁלֵּם יְהוָה לְעֹשֵׂה הָרָעָה, כְּרָעָתוֹ.</a:t>
            </a:r>
          </a:p>
        </p:txBody>
      </p:sp>
    </p:spTree>
    <p:extLst>
      <p:ext uri="{BB962C8B-B14F-4D97-AF65-F5344CB8AC3E}">
        <p14:creationId xmlns:p14="http://schemas.microsoft.com/office/powerpoint/2010/main" val="56138116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78061" y="180304"/>
            <a:ext cx="2627290" cy="646331"/>
          </a:xfrm>
          <a:prstGeom prst="rect">
            <a:avLst/>
          </a:prstGeom>
          <a:solidFill>
            <a:schemeClr val="accent3">
              <a:lumMod val="40000"/>
              <a:lumOff val="60000"/>
            </a:schemeClr>
          </a:solidFill>
          <a:ln w="38100">
            <a:solidFill>
              <a:schemeClr val="tx1"/>
            </a:solidFill>
          </a:ln>
        </p:spPr>
        <p:txBody>
          <a:bodyPr wrap="square" rtlCol="1">
            <a:spAutoFit/>
          </a:bodyPr>
          <a:lstStyle/>
          <a:p>
            <a:r>
              <a:rPr lang="he-IL" sz="3600" b="1" dirty="0" smtClean="0">
                <a:latin typeface="David" panose="020E0502060401010101" pitchFamily="34" charset="-79"/>
                <a:cs typeface="David" panose="020E0502060401010101" pitchFamily="34" charset="-79"/>
              </a:rPr>
              <a:t>שאלות חזרה:</a:t>
            </a:r>
            <a:endParaRPr lang="he-IL" sz="3600" b="1" dirty="0">
              <a:latin typeface="David" panose="020E0502060401010101" pitchFamily="34" charset="-79"/>
              <a:cs typeface="David" panose="020E0502060401010101" pitchFamily="34" charset="-79"/>
            </a:endParaRPr>
          </a:p>
        </p:txBody>
      </p:sp>
      <p:pic>
        <p:nvPicPr>
          <p:cNvPr id="3" name="תמונה 2"/>
          <p:cNvPicPr>
            <a:picLocks noChangeAspect="1"/>
          </p:cNvPicPr>
          <p:nvPr/>
        </p:nvPicPr>
        <p:blipFill>
          <a:blip r:embed="rId2"/>
          <a:stretch>
            <a:fillRect/>
          </a:stretch>
        </p:blipFill>
        <p:spPr>
          <a:xfrm>
            <a:off x="953037" y="957862"/>
            <a:ext cx="10740979" cy="5499804"/>
          </a:xfrm>
          <a:prstGeom prst="rect">
            <a:avLst/>
          </a:prstGeom>
        </p:spPr>
      </p:pic>
    </p:spTree>
    <p:extLst>
      <p:ext uri="{BB962C8B-B14F-4D97-AF65-F5344CB8AC3E}">
        <p14:creationId xmlns:p14="http://schemas.microsoft.com/office/powerpoint/2010/main" val="112603432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תמונה 1"/>
          <p:cNvPicPr>
            <a:picLocks noChangeAspect="1"/>
          </p:cNvPicPr>
          <p:nvPr/>
        </p:nvPicPr>
        <p:blipFill>
          <a:blip r:embed="rId2"/>
          <a:stretch>
            <a:fillRect/>
          </a:stretch>
        </p:blipFill>
        <p:spPr>
          <a:xfrm>
            <a:off x="425004" y="708760"/>
            <a:ext cx="11610666" cy="5782192"/>
          </a:xfrm>
          <a:prstGeom prst="rect">
            <a:avLst/>
          </a:prstGeom>
        </p:spPr>
      </p:pic>
    </p:spTree>
    <p:extLst>
      <p:ext uri="{BB962C8B-B14F-4D97-AF65-F5344CB8AC3E}">
        <p14:creationId xmlns:p14="http://schemas.microsoft.com/office/powerpoint/2010/main" val="2410799399"/>
      </p:ext>
    </p:extLst>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1250</TotalTime>
  <Words>3155</Words>
  <Application>Microsoft Office PowerPoint</Application>
  <PresentationFormat>מסך רחב</PresentationFormat>
  <Paragraphs>110</Paragraphs>
  <Slides>23</Slides>
  <Notes>0</Notes>
  <HiddenSlides>0</HiddenSlides>
  <MMClips>0</MMClips>
  <ScaleCrop>false</ScaleCrop>
  <HeadingPairs>
    <vt:vector size="6" baseType="variant">
      <vt:variant>
        <vt:lpstr>גופנים בשימוש</vt:lpstr>
      </vt:variant>
      <vt:variant>
        <vt:i4>5</vt:i4>
      </vt:variant>
      <vt:variant>
        <vt:lpstr>ערכת נושא</vt:lpstr>
      </vt:variant>
      <vt:variant>
        <vt:i4>1</vt:i4>
      </vt:variant>
      <vt:variant>
        <vt:lpstr>כותרות שקופיות</vt:lpstr>
      </vt:variant>
      <vt:variant>
        <vt:i4>23</vt:i4>
      </vt:variant>
    </vt:vector>
  </HeadingPairs>
  <TitlesOfParts>
    <vt:vector size="29" baseType="lpstr">
      <vt:lpstr>Arial</vt:lpstr>
      <vt:lpstr>Calibri</vt:lpstr>
      <vt:lpstr>Calibri Light</vt:lpstr>
      <vt:lpstr>David</vt:lpstr>
      <vt:lpstr>Times New Roman</vt:lpstr>
      <vt:lpstr>ערכת נושא Office</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User</dc:creator>
  <cp:lastModifiedBy>User</cp:lastModifiedBy>
  <cp:revision>44</cp:revision>
  <dcterms:created xsi:type="dcterms:W3CDTF">2022-09-27T20:06:12Z</dcterms:created>
  <dcterms:modified xsi:type="dcterms:W3CDTF">2022-10-13T18:10:24Z</dcterms:modified>
</cp:coreProperties>
</file>