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0" r:id="rId4"/>
    <p:sldId id="258" r:id="rId5"/>
    <p:sldId id="259" r:id="rId6"/>
    <p:sldId id="260" r:id="rId7"/>
    <p:sldId id="261" r:id="rId8"/>
    <p:sldId id="262" r:id="rId9"/>
    <p:sldId id="263" r:id="rId10"/>
    <p:sldId id="268" r:id="rId11"/>
    <p:sldId id="267" r:id="rId12"/>
    <p:sldId id="264" r:id="rId13"/>
    <p:sldId id="265" r:id="rId14"/>
    <p:sldId id="269" r:id="rId15"/>
    <p:sldId id="273"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9050">
              <a:schemeClr val="accent4">
                <a:lumMod val="60000"/>
                <a:lumOff val="40000"/>
              </a:schemeClr>
            </a:gs>
            <a:gs pos="78631">
              <a:schemeClr val="accent3">
                <a:lumMod val="40000"/>
                <a:lumOff val="60000"/>
              </a:schemeClr>
            </a:gs>
            <a:gs pos="61567">
              <a:schemeClr val="accent2">
                <a:lumMod val="60000"/>
                <a:lumOff val="40000"/>
              </a:schemeClr>
            </a:gs>
            <a:gs pos="22200">
              <a:srgbClr val="00B0F0"/>
            </a:gs>
            <a:gs pos="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8/27/2022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08360" y="154546"/>
            <a:ext cx="4945488" cy="923330"/>
          </a:xfrm>
          <a:prstGeom prst="rect">
            <a:avLst/>
          </a:prstGeom>
          <a:solidFill>
            <a:schemeClr val="accent3">
              <a:lumMod val="40000"/>
              <a:lumOff val="60000"/>
            </a:schemeClr>
          </a:solidFill>
          <a:ln w="38100">
            <a:solidFill>
              <a:schemeClr val="tx1"/>
            </a:solidFill>
          </a:ln>
        </p:spPr>
        <p:txBody>
          <a:bodyPr wrap="square" rtlCol="1">
            <a:spAutoFit/>
          </a:bodyPr>
          <a:lstStyle/>
          <a:p>
            <a:pPr algn="r"/>
            <a:r>
              <a:rPr lang="he-IL" sz="5400" b="1" dirty="0" smtClean="0">
                <a:latin typeface="David" panose="020E0502060401010101" pitchFamily="34" charset="-79"/>
                <a:cs typeface="David" panose="020E0502060401010101" pitchFamily="34" charset="-79"/>
              </a:rPr>
              <a:t>שמואל ב' הקדמה:</a:t>
            </a:r>
            <a:endParaRPr lang="he-IL" sz="5400" b="1" dirty="0">
              <a:latin typeface="David" panose="020E0502060401010101" pitchFamily="34" charset="-79"/>
              <a:cs typeface="David" panose="020E0502060401010101" pitchFamily="34" charset="-79"/>
            </a:endParaRPr>
          </a:p>
        </p:txBody>
      </p:sp>
      <p:sp>
        <p:nvSpPr>
          <p:cNvPr id="5" name="TextBox 4"/>
          <p:cNvSpPr txBox="1"/>
          <p:nvPr/>
        </p:nvSpPr>
        <p:spPr>
          <a:xfrm>
            <a:off x="6939567" y="1350135"/>
            <a:ext cx="4945488" cy="2951385"/>
          </a:xfrm>
          <a:prstGeom prst="rect">
            <a:avLst/>
          </a:prstGeom>
          <a:solidFill>
            <a:schemeClr val="accent1">
              <a:lumMod val="40000"/>
              <a:lumOff val="60000"/>
            </a:schemeClr>
          </a:solidFill>
          <a:ln w="38100">
            <a:solidFill>
              <a:schemeClr val="tx1"/>
            </a:solidFill>
          </a:ln>
        </p:spPr>
        <p:txBody>
          <a:bodyPr wrap="square" rtlCol="1">
            <a:spAutoFit/>
          </a:bodyPr>
          <a:lstStyle/>
          <a:p>
            <a:pPr algn="r" rtl="1">
              <a:lnSpc>
                <a:spcPct val="107000"/>
              </a:lnSpc>
              <a:spcAft>
                <a:spcPts val="800"/>
              </a:spcAft>
            </a:pPr>
            <a:r>
              <a:rPr lang="he-IL" sz="2800" b="1" dirty="0">
                <a:latin typeface="Calibri" panose="020F0502020204030204" pitchFamily="34" charset="0"/>
                <a:ea typeface="Calibri" panose="020F0502020204030204" pitchFamily="34" charset="0"/>
                <a:cs typeface="David" panose="020E0502060401010101" pitchFamily="34" charset="-79"/>
              </a:rPr>
              <a:t>ספר שמואל הוא רק ספר אחד</a:t>
            </a:r>
            <a:r>
              <a:rPr lang="he-IL" sz="2800" dirty="0">
                <a:latin typeface="Calibri" panose="020F0502020204030204" pitchFamily="34" charset="0"/>
                <a:ea typeface="Calibri" panose="020F0502020204030204" pitchFamily="34" charset="0"/>
                <a:cs typeface="David" panose="020E0502060401010101" pitchFamily="34" charset="-79"/>
              </a:rPr>
              <a:t>, אבל בגלל שהוא ארוך, אז כשהעתיקו אותו מדור לדור, חלקו אותו לשני חלקים שמואל א' ושמואל ב'.</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800" b="1" u="sng" dirty="0">
                <a:latin typeface="Calibri" panose="020F0502020204030204" pitchFamily="34" charset="0"/>
                <a:ea typeface="Calibri" panose="020F0502020204030204" pitchFamily="34" charset="0"/>
                <a:cs typeface="David" panose="020E0502060401010101" pitchFamily="34" charset="-79"/>
              </a:rPr>
              <a:t>ספר שמואל ב' </a:t>
            </a:r>
            <a:r>
              <a:rPr lang="he-IL" sz="2800" dirty="0">
                <a:latin typeface="Calibri" panose="020F0502020204030204" pitchFamily="34" charset="0"/>
                <a:ea typeface="Calibri" panose="020F0502020204030204" pitchFamily="34" charset="0"/>
                <a:cs typeface="David" panose="020E0502060401010101" pitchFamily="34" charset="-79"/>
              </a:rPr>
              <a:t>מדבר על תקופה של 40 שנה שבהם דוד מלך על ישראל.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6" name="TextBox 5"/>
          <p:cNvSpPr txBox="1"/>
          <p:nvPr/>
        </p:nvSpPr>
        <p:spPr>
          <a:xfrm>
            <a:off x="2758115" y="1191713"/>
            <a:ext cx="3707032" cy="5163593"/>
          </a:xfrm>
          <a:prstGeom prst="rect">
            <a:avLst/>
          </a:prstGeom>
          <a:solidFill>
            <a:schemeClr val="bg2">
              <a:lumMod val="75000"/>
            </a:schemeClr>
          </a:solidFill>
          <a:ln w="38100">
            <a:solidFill>
              <a:schemeClr val="tx1"/>
            </a:solidFill>
          </a:ln>
        </p:spPr>
        <p:txBody>
          <a:bodyPr wrap="square" rtlCol="1">
            <a:spAutoFit/>
          </a:bodyPr>
          <a:lstStyle/>
          <a:p>
            <a:pPr algn="r" rtl="1">
              <a:lnSpc>
                <a:spcPct val="107000"/>
              </a:lnSpc>
              <a:spcAft>
                <a:spcPts val="800"/>
              </a:spcAft>
            </a:pPr>
            <a:r>
              <a:rPr lang="he-IL" sz="2800" b="1" u="sng" dirty="0">
                <a:latin typeface="Calibri" panose="020F0502020204030204" pitchFamily="34" charset="0"/>
                <a:ea typeface="Calibri" panose="020F0502020204030204" pitchFamily="34" charset="0"/>
                <a:cs typeface="David" panose="020E0502060401010101" pitchFamily="34" charset="-79"/>
              </a:rPr>
              <a:t>במשך כל התקופה הזו המשכן היה בעיר "גבעון" </a:t>
            </a:r>
            <a:r>
              <a:rPr lang="he-IL" sz="2800" dirty="0">
                <a:latin typeface="Calibri" panose="020F0502020204030204" pitchFamily="34" charset="0"/>
                <a:ea typeface="Calibri" panose="020F0502020204030204" pitchFamily="34" charset="0"/>
                <a:cs typeface="David" panose="020E0502060401010101" pitchFamily="34" charset="-79"/>
              </a:rPr>
              <a:t>שכן שאול הרג את כל הכוהנים שהיו בנוב, שהייתה עיקר הכוהנים, ומכיוון שלא היו שם עוד </a:t>
            </a:r>
            <a:r>
              <a:rPr lang="he-IL" sz="2800" dirty="0" smtClean="0">
                <a:latin typeface="Calibri" panose="020F0502020204030204" pitchFamily="34" charset="0"/>
                <a:ea typeface="Calibri" panose="020F0502020204030204" pitchFamily="34" charset="0"/>
                <a:cs typeface="David" panose="020E0502060401010101" pitchFamily="34" charset="-79"/>
              </a:rPr>
              <a:t>כוהנים </a:t>
            </a:r>
            <a:r>
              <a:rPr lang="he-IL" sz="2800" dirty="0">
                <a:latin typeface="Calibri" panose="020F0502020204030204" pitchFamily="34" charset="0"/>
                <a:ea typeface="Calibri" panose="020F0502020204030204" pitchFamily="34" charset="0"/>
                <a:cs typeface="David" panose="020E0502060401010101" pitchFamily="34" charset="-79"/>
              </a:rPr>
              <a:t>לטפל במשכן. העבירו אותו לעיר "גבעון" ושם הוא היה עד שנבנה בית המקדש ע"י שלמה המלך. </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8" name="תמונה 7"/>
          <p:cNvPicPr>
            <a:picLocks noChangeAspect="1"/>
          </p:cNvPicPr>
          <p:nvPr/>
        </p:nvPicPr>
        <p:blipFill>
          <a:blip r:embed="rId2"/>
          <a:stretch>
            <a:fillRect/>
          </a:stretch>
        </p:blipFill>
        <p:spPr>
          <a:xfrm>
            <a:off x="281203" y="3773510"/>
            <a:ext cx="2476912" cy="2950285"/>
          </a:xfrm>
          <a:prstGeom prst="rect">
            <a:avLst/>
          </a:prstGeom>
        </p:spPr>
      </p:pic>
      <p:pic>
        <p:nvPicPr>
          <p:cNvPr id="9" name="תמונה 8"/>
          <p:cNvPicPr>
            <a:picLocks noChangeAspect="1"/>
          </p:cNvPicPr>
          <p:nvPr/>
        </p:nvPicPr>
        <p:blipFill>
          <a:blip r:embed="rId3"/>
          <a:stretch>
            <a:fillRect/>
          </a:stretch>
        </p:blipFill>
        <p:spPr>
          <a:xfrm>
            <a:off x="6883988" y="4418755"/>
            <a:ext cx="4116142" cy="2305040"/>
          </a:xfrm>
          <a:prstGeom prst="rect">
            <a:avLst/>
          </a:prstGeom>
        </p:spPr>
      </p:pic>
    </p:spTree>
    <p:extLst>
      <p:ext uri="{BB962C8B-B14F-4D97-AF65-F5344CB8AC3E}">
        <p14:creationId xmlns:p14="http://schemas.microsoft.com/office/powerpoint/2010/main" val="332282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29589" y="463640"/>
            <a:ext cx="5318976" cy="3046988"/>
          </a:xfrm>
          <a:prstGeom prst="rect">
            <a:avLst/>
          </a:prstGeom>
          <a:solidFill>
            <a:schemeClr val="accent4">
              <a:lumMod val="40000"/>
              <a:lumOff val="60000"/>
            </a:schemeClr>
          </a:solidFill>
          <a:ln w="38100">
            <a:solidFill>
              <a:schemeClr val="tx1"/>
            </a:solidFill>
          </a:ln>
        </p:spPr>
        <p:txBody>
          <a:bodyPr wrap="square" rtlCol="1">
            <a:spAutoFit/>
          </a:bodyPr>
          <a:lstStyle/>
          <a:p>
            <a:pPr algn="r"/>
            <a:r>
              <a:rPr lang="he-IL" sz="3200" dirty="0">
                <a:ea typeface="Calibri" panose="020F0502020204030204" pitchFamily="34" charset="0"/>
                <a:cs typeface="David" panose="020E0502060401010101" pitchFamily="34" charset="-79"/>
              </a:rPr>
              <a:t>במשך התקופה הזו "ארון הברית" לא היה במשכן, אלא במשך 20 שנה הוא היה בקרית יערים (שמואל א פרק ז') ואח"כ עלה לתקופה מסוימת לבית עובד אדום הגיתי, עד שדוד העלה אותו לירושלים.</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628919" y="463640"/>
            <a:ext cx="5514303" cy="3949030"/>
          </a:xfrm>
          <a:prstGeom prst="rect">
            <a:avLst/>
          </a:prstGeom>
          <a:solidFill>
            <a:schemeClr val="accent5">
              <a:lumMod val="40000"/>
              <a:lumOff val="60000"/>
            </a:schemeClr>
          </a:solidFill>
          <a:ln w="38100">
            <a:solidFill>
              <a:schemeClr val="tx1"/>
            </a:solidFill>
          </a:ln>
        </p:spPr>
        <p:txBody>
          <a:bodyPr wrap="square" rtlCol="1">
            <a:spAutoFit/>
          </a:bodyPr>
          <a:lstStyle/>
          <a:p>
            <a:pPr algn="r" rtl="1">
              <a:lnSpc>
                <a:spcPct val="107000"/>
              </a:lnSpc>
              <a:spcAft>
                <a:spcPts val="800"/>
              </a:spcAft>
            </a:pPr>
            <a:r>
              <a:rPr lang="he-IL" sz="3200" b="1" dirty="0">
                <a:solidFill>
                  <a:srgbClr val="FF0000"/>
                </a:solidFill>
                <a:latin typeface="Calibri" panose="020F0502020204030204" pitchFamily="34" charset="0"/>
                <a:ea typeface="Calibri" panose="020F0502020204030204" pitchFamily="34" charset="0"/>
                <a:cs typeface="David" panose="020E0502060401010101" pitchFamily="34" charset="-79"/>
              </a:rPr>
              <a:t>מי כתב? </a:t>
            </a:r>
            <a:r>
              <a:rPr lang="he-IL" sz="2800" dirty="0">
                <a:latin typeface="Calibri" panose="020F0502020204030204" pitchFamily="34" charset="0"/>
                <a:ea typeface="Calibri" panose="020F0502020204030204" pitchFamily="34" charset="0"/>
                <a:cs typeface="David" panose="020E0502060401010101" pitchFamily="34" charset="-79"/>
              </a:rPr>
              <a:t>שמואל הנביא כתב את ספרו עד פרק כח' פסוק ג' ששם נאמר: "ושמואל מת". משם ואילך, השלימו את הספר גד החוזה, ונתן הנביא.</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800" dirty="0">
                <a:latin typeface="Calibri" panose="020F0502020204030204" pitchFamily="34" charset="0"/>
                <a:ea typeface="Calibri" panose="020F0502020204030204" pitchFamily="34" charset="0"/>
                <a:cs typeface="David" panose="020E0502060401010101" pitchFamily="34" charset="-79"/>
              </a:rPr>
              <a:t>ואפילו שרוב הספר לא נכתב ע"י שמואל, בכל זאת נקרא על שמו, </a:t>
            </a:r>
            <a:r>
              <a:rPr lang="he-IL" sz="2800" b="1" dirty="0">
                <a:latin typeface="Calibri" panose="020F0502020204030204" pitchFamily="34" charset="0"/>
                <a:ea typeface="Calibri" panose="020F0502020204030204" pitchFamily="34" charset="0"/>
                <a:cs typeface="David" panose="020E0502060401010101" pitchFamily="34" charset="-79"/>
              </a:rPr>
              <a:t>כיוון שהוא המליך את שאול ודוד, וכל מה שקרה אתם- נחשב למעשה ידיו.</a:t>
            </a:r>
            <a:endParaRPr lang="en-US" b="1" dirty="0">
              <a:latin typeface="Calibri" panose="020F0502020204030204" pitchFamily="34" charset="0"/>
              <a:ea typeface="Calibri" panose="020F0502020204030204" pitchFamily="34" charset="0"/>
              <a:cs typeface="Arial" panose="020B0604020202020204" pitchFamily="34" charset="0"/>
            </a:endParaRPr>
          </a:p>
        </p:txBody>
      </p:sp>
      <p:pic>
        <p:nvPicPr>
          <p:cNvPr id="5" name="תמונה 4"/>
          <p:cNvPicPr>
            <a:picLocks noChangeAspect="1"/>
          </p:cNvPicPr>
          <p:nvPr/>
        </p:nvPicPr>
        <p:blipFill>
          <a:blip r:embed="rId2"/>
          <a:stretch>
            <a:fillRect/>
          </a:stretch>
        </p:blipFill>
        <p:spPr>
          <a:xfrm>
            <a:off x="7338107" y="3651293"/>
            <a:ext cx="3701939" cy="2772881"/>
          </a:xfrm>
          <a:prstGeom prst="rect">
            <a:avLst/>
          </a:prstGeom>
        </p:spPr>
      </p:pic>
      <p:pic>
        <p:nvPicPr>
          <p:cNvPr id="6" name="תמונה 5"/>
          <p:cNvPicPr>
            <a:picLocks noChangeAspect="1"/>
          </p:cNvPicPr>
          <p:nvPr/>
        </p:nvPicPr>
        <p:blipFill>
          <a:blip r:embed="rId3"/>
          <a:stretch>
            <a:fillRect/>
          </a:stretch>
        </p:blipFill>
        <p:spPr>
          <a:xfrm>
            <a:off x="1442434" y="4650883"/>
            <a:ext cx="3416389" cy="1913178"/>
          </a:xfrm>
          <a:prstGeom prst="rect">
            <a:avLst/>
          </a:prstGeom>
        </p:spPr>
      </p:pic>
    </p:spTree>
    <p:extLst>
      <p:ext uri="{BB962C8B-B14F-4D97-AF65-F5344CB8AC3E}">
        <p14:creationId xmlns:p14="http://schemas.microsoft.com/office/powerpoint/2010/main" val="3782648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953036" y="425003"/>
            <a:ext cx="10882648" cy="5624617"/>
          </a:xfrm>
          <a:prstGeom prst="rect">
            <a:avLst/>
          </a:prstGeom>
          <a:solidFill>
            <a:schemeClr val="accent1">
              <a:lumMod val="60000"/>
              <a:lumOff val="40000"/>
            </a:schemeClr>
          </a:solidFill>
        </p:spPr>
        <p:txBody>
          <a:bodyPr wrap="square">
            <a:spAutoFit/>
          </a:bodyPr>
          <a:lstStyle/>
          <a:p>
            <a:pPr algn="just" rtl="1">
              <a:lnSpc>
                <a:spcPct val="107000"/>
              </a:lnSpc>
              <a:spcAft>
                <a:spcPts val="0"/>
              </a:spcAft>
            </a:pPr>
            <a:r>
              <a:rPr lang="he-IL" sz="2800" b="1" u="sng" dirty="0">
                <a:latin typeface="David" panose="020E0502060401010101" pitchFamily="34" charset="-79"/>
                <a:ea typeface="Calibri" panose="020F0502020204030204" pitchFamily="34" charset="0"/>
                <a:cs typeface="David" panose="020E0502060401010101" pitchFamily="34" charset="-79"/>
              </a:rPr>
              <a:t>מה למדנו בסוף שמואל א'? </a:t>
            </a:r>
            <a:r>
              <a:rPr lang="he-IL" sz="2800" dirty="0">
                <a:latin typeface="David" panose="020E0502060401010101" pitchFamily="34" charset="-79"/>
                <a:ea typeface="Times New Roman" panose="02020603050405020304" pitchFamily="18" charset="0"/>
                <a:cs typeface="David" panose="020E0502060401010101" pitchFamily="34" charset="-79"/>
              </a:rPr>
              <a:t>בסוף ספר שמואל א' קראנו שהייתה מלחמה בין שאול המלך ועם ישראל עם הפלישתים . הפלישתים הכו את יהונתן ואת אבינדב ואת </a:t>
            </a:r>
            <a:r>
              <a:rPr lang="he-IL" sz="2800" dirty="0" err="1">
                <a:latin typeface="David" panose="020E0502060401010101" pitchFamily="34" charset="-79"/>
                <a:ea typeface="Times New Roman" panose="02020603050405020304" pitchFamily="18" charset="0"/>
                <a:cs typeface="David" panose="020E0502060401010101" pitchFamily="34" charset="-79"/>
              </a:rPr>
              <a:t>מלכישוע</a:t>
            </a:r>
            <a:r>
              <a:rPr lang="he-IL" sz="2800" dirty="0">
                <a:latin typeface="David" panose="020E0502060401010101" pitchFamily="34" charset="-79"/>
                <a:ea typeface="Times New Roman" panose="02020603050405020304" pitchFamily="18" charset="0"/>
                <a:cs typeface="David" panose="020E0502060401010101" pitchFamily="34" charset="-79"/>
              </a:rPr>
              <a:t> בני שאול. שאול התחבא וגילו אותו היכן הוא. פנה שאול אל נושא כליו וביקש ממנו שידקור אותו בחרב, שפחד שיבואו הפלישתים ויתעללו בו . והנושא כלים פחד לשלוח יד במשיח ה' ולא עשה זאת. לקח שאול את החרב שלו ונפל עליה . ראה נושא הכלים ששאול כמעט עומד למות, לקח הוא גם כן את חרבו ונפל עליה ומת. וכל ישראל ברחו, למחרת באו הפלישתים וראו את שאול ושלושת בניו מתים. הפלישתים לקחו את שאול וכרתו את ראשו, ותקעו את גויותו של שאול ובניו בחומת בית שן . ואנשי יביש גלעד שמעו זאת והלכו בלילה ולקחו את הגוויות והביאו אותם יבשה ושרפו אותם שם, ולקחו את העצמות שלהם וקברו אותם מתחת לאשל ביבש, וצמו שבעת ימים.</a:t>
            </a:r>
            <a:endParaRPr lang="en-US" dirty="0">
              <a:latin typeface="David" panose="020E0502060401010101" pitchFamily="34" charset="-79"/>
              <a:ea typeface="Calibri" panose="020F0502020204030204" pitchFamily="34" charset="0"/>
              <a:cs typeface="David" panose="020E0502060401010101" pitchFamily="34" charset="-79"/>
            </a:endParaRPr>
          </a:p>
          <a:p>
            <a:pPr algn="just" rtl="1">
              <a:lnSpc>
                <a:spcPct val="107000"/>
              </a:lnSpc>
              <a:spcAft>
                <a:spcPts val="0"/>
              </a:spcAft>
            </a:pPr>
            <a:r>
              <a:rPr lang="he-IL" sz="2800" dirty="0">
                <a:latin typeface="David" panose="020E0502060401010101" pitchFamily="34" charset="-79"/>
                <a:ea typeface="Times New Roman" panose="02020603050405020304" pitchFamily="18" charset="0"/>
                <a:cs typeface="David" panose="020E0502060401010101" pitchFamily="34" charset="-79"/>
              </a:rPr>
              <a:t>באותו זמן ששאול נלחם בפלישתים, דוד הלך להילחם מול עמלק, </a:t>
            </a:r>
            <a:endParaRPr lang="en-US" dirty="0">
              <a:effectLst/>
              <a:latin typeface="David" panose="020E0502060401010101" pitchFamily="34" charset="-79"/>
              <a:ea typeface="Calibri" panose="020F0502020204030204" pitchFamily="34" charset="0"/>
              <a:cs typeface="David" panose="020E0502060401010101" pitchFamily="34" charset="-79"/>
            </a:endParaRPr>
          </a:p>
        </p:txBody>
      </p:sp>
    </p:spTree>
    <p:extLst>
      <p:ext uri="{BB962C8B-B14F-4D97-AF65-F5344CB8AC3E}">
        <p14:creationId xmlns:p14="http://schemas.microsoft.com/office/powerpoint/2010/main" val="256043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5003" y="355795"/>
            <a:ext cx="5911403" cy="4997971"/>
          </a:xfrm>
          <a:prstGeom prst="rect">
            <a:avLst/>
          </a:prstGeom>
          <a:solidFill>
            <a:schemeClr val="accent5">
              <a:lumMod val="60000"/>
              <a:lumOff val="40000"/>
            </a:schemeClr>
          </a:solidFill>
          <a:ln w="38100">
            <a:solidFill>
              <a:schemeClr val="tx1"/>
            </a:solidFill>
          </a:ln>
        </p:spPr>
        <p:txBody>
          <a:bodyPr wrap="square" rtlCol="1">
            <a:spAutoFit/>
          </a:bodyPr>
          <a:lstStyle/>
          <a:p>
            <a:pPr algn="r" rtl="1">
              <a:lnSpc>
                <a:spcPct val="107000"/>
              </a:lnSpc>
              <a:spcAft>
                <a:spcPts val="800"/>
              </a:spcAft>
            </a:pPr>
            <a:r>
              <a:rPr lang="he-IL" sz="2600" b="1" u="sng" dirty="0" smtClean="0">
                <a:latin typeface="David" panose="020E0502060401010101" pitchFamily="34" charset="-79"/>
                <a:cs typeface="David" panose="020E0502060401010101" pitchFamily="34" charset="-79"/>
              </a:rPr>
              <a:t>א</a:t>
            </a:r>
            <a:r>
              <a:rPr lang="he-IL" sz="2600" dirty="0" smtClean="0">
                <a:latin typeface="David" panose="020E0502060401010101" pitchFamily="34" charset="-79"/>
                <a:cs typeface="David" panose="020E0502060401010101" pitchFamily="34" charset="-79"/>
              </a:rPr>
              <a:t>. </a:t>
            </a:r>
            <a:r>
              <a:rPr lang="he-IL" sz="2600" dirty="0">
                <a:latin typeface="Calibri" panose="020F0502020204030204" pitchFamily="34" charset="0"/>
                <a:ea typeface="Calibri" panose="020F0502020204030204" pitchFamily="34" charset="0"/>
                <a:cs typeface="David" panose="020E0502060401010101" pitchFamily="34" charset="-79"/>
              </a:rPr>
              <a:t>לאחר מות שאול במלחמה מול פלישתים, דוד חזר מהלחימה מול עמלק, </a:t>
            </a:r>
            <a:r>
              <a:rPr lang="he-IL" sz="2600" b="1" dirty="0">
                <a:latin typeface="Calibri" panose="020F0502020204030204" pitchFamily="34" charset="0"/>
                <a:ea typeface="Calibri" panose="020F0502020204030204" pitchFamily="34" charset="0"/>
                <a:cs typeface="David" panose="020E0502060401010101" pitchFamily="34" charset="-79"/>
              </a:rPr>
              <a:t>וישב דוד בעיר </a:t>
            </a:r>
            <a:r>
              <a:rPr lang="he-IL" sz="2600" b="1" dirty="0" err="1">
                <a:latin typeface="Calibri" panose="020F0502020204030204" pitchFamily="34" charset="0"/>
                <a:ea typeface="Calibri" panose="020F0502020204030204" pitchFamily="34" charset="0"/>
                <a:cs typeface="David" panose="020E0502060401010101" pitchFamily="34" charset="-79"/>
              </a:rPr>
              <a:t>צקלג</a:t>
            </a:r>
            <a:r>
              <a:rPr lang="he-IL" sz="2600" b="1" dirty="0">
                <a:latin typeface="Calibri" panose="020F0502020204030204" pitchFamily="34" charset="0"/>
                <a:ea typeface="Calibri" panose="020F0502020204030204" pitchFamily="34" charset="0"/>
                <a:cs typeface="David" panose="020E0502060401010101" pitchFamily="34" charset="-79"/>
              </a:rPr>
              <a:t> שני ימים. </a:t>
            </a:r>
            <a:endParaRPr lang="he-IL" sz="2600" b="1" dirty="0" smtClean="0">
              <a:latin typeface="David" panose="020E0502060401010101" pitchFamily="34" charset="-79"/>
              <a:cs typeface="David" panose="020E0502060401010101" pitchFamily="34" charset="-79"/>
            </a:endParaRPr>
          </a:p>
          <a:p>
            <a:pPr algn="r" rtl="1">
              <a:lnSpc>
                <a:spcPct val="107000"/>
              </a:lnSpc>
              <a:spcAft>
                <a:spcPts val="800"/>
              </a:spcAft>
            </a:pPr>
            <a:r>
              <a:rPr lang="he-IL" sz="2600" b="1" u="sng" dirty="0">
                <a:latin typeface="Calibri" panose="020F0502020204030204" pitchFamily="34" charset="0"/>
                <a:ea typeface="Calibri" panose="020F0502020204030204" pitchFamily="34" charset="0"/>
                <a:cs typeface="David" panose="020E0502060401010101" pitchFamily="34" charset="-79"/>
              </a:rPr>
              <a:t>ב</a:t>
            </a:r>
            <a:r>
              <a:rPr lang="he-IL" sz="2600" dirty="0">
                <a:latin typeface="Calibri" panose="020F0502020204030204" pitchFamily="34" charset="0"/>
                <a:ea typeface="Calibri" panose="020F0502020204030204" pitchFamily="34" charset="0"/>
                <a:cs typeface="David" panose="020E0502060401010101" pitchFamily="34" charset="-79"/>
              </a:rPr>
              <a:t>. ביום השלישי לישיבתו של דוד </a:t>
            </a:r>
            <a:r>
              <a:rPr lang="he-IL" sz="2600" dirty="0" err="1">
                <a:latin typeface="Calibri" panose="020F0502020204030204" pitchFamily="34" charset="0"/>
                <a:ea typeface="Calibri" panose="020F0502020204030204" pitchFamily="34" charset="0"/>
                <a:cs typeface="David" panose="020E0502060401010101" pitchFamily="34" charset="-79"/>
              </a:rPr>
              <a:t>בצקלג</a:t>
            </a:r>
            <a:r>
              <a:rPr lang="he-IL" sz="2600" dirty="0">
                <a:latin typeface="Calibri" panose="020F0502020204030204" pitchFamily="34" charset="0"/>
                <a:ea typeface="Calibri" panose="020F0502020204030204" pitchFamily="34" charset="0"/>
                <a:cs typeface="David" panose="020E0502060401010101" pitchFamily="34" charset="-79"/>
              </a:rPr>
              <a:t>, והנה איש עמלקי, בא מן המחנה </a:t>
            </a:r>
            <a:r>
              <a:rPr lang="he-IL" sz="2600" dirty="0" err="1">
                <a:latin typeface="Calibri" panose="020F0502020204030204" pitchFamily="34" charset="0"/>
                <a:ea typeface="Calibri" panose="020F0502020204030204" pitchFamily="34" charset="0"/>
                <a:cs typeface="David" panose="020E0502060401010101" pitchFamily="34" charset="-79"/>
              </a:rPr>
              <a:t>מאצל</a:t>
            </a:r>
            <a:r>
              <a:rPr lang="he-IL" sz="2600" dirty="0">
                <a:latin typeface="Calibri" panose="020F0502020204030204" pitchFamily="34" charset="0"/>
                <a:ea typeface="Calibri" panose="020F0502020204030204" pitchFamily="34" charset="0"/>
                <a:cs typeface="David" panose="020E0502060401010101" pitchFamily="34" charset="-79"/>
              </a:rPr>
              <a:t> שאול, </a:t>
            </a:r>
            <a:r>
              <a:rPr lang="he-IL" sz="2600" b="1" dirty="0">
                <a:latin typeface="Calibri" panose="020F0502020204030204" pitchFamily="34" charset="0"/>
                <a:ea typeface="Calibri" panose="020F0502020204030204" pitchFamily="34" charset="0"/>
                <a:cs typeface="David" panose="020E0502060401010101" pitchFamily="34" charset="-79"/>
              </a:rPr>
              <a:t>והבגדים שלו קרועים ואדמה על ראשו.  </a:t>
            </a:r>
            <a:r>
              <a:rPr lang="he-IL" sz="2600" dirty="0">
                <a:latin typeface="Calibri" panose="020F0502020204030204" pitchFamily="34" charset="0"/>
                <a:ea typeface="Calibri" panose="020F0502020204030204" pitchFamily="34" charset="0"/>
                <a:cs typeface="David" panose="020E0502060401010101" pitchFamily="34" charset="-79"/>
              </a:rPr>
              <a:t>(ישנו פרוש ברש"י: שאותו האיש היה דואג האדומי- שרצה להתחנף ולחזור לדוד לאחר שראה מה קרה לשאול בעוון </a:t>
            </a:r>
            <a:r>
              <a:rPr lang="he-IL" sz="2600" dirty="0" err="1">
                <a:latin typeface="Calibri" panose="020F0502020204030204" pitchFamily="34" charset="0"/>
                <a:ea typeface="Calibri" panose="020F0502020204030204" pitchFamily="34" charset="0"/>
                <a:cs typeface="David" panose="020E0502060401010101" pitchFamily="34" charset="-79"/>
              </a:rPr>
              <a:t>נוב</a:t>
            </a:r>
            <a:r>
              <a:rPr lang="he-IL" sz="2600" dirty="0">
                <a:latin typeface="Calibri" panose="020F0502020204030204" pitchFamily="34" charset="0"/>
                <a:ea typeface="Calibri" panose="020F0502020204030204" pitchFamily="34" charset="0"/>
                <a:cs typeface="David" panose="020E0502060401010101" pitchFamily="34" charset="-79"/>
              </a:rPr>
              <a:t> </a:t>
            </a:r>
            <a:r>
              <a:rPr lang="he-IL" sz="2600" dirty="0" err="1">
                <a:latin typeface="Calibri" panose="020F0502020204030204" pitchFamily="34" charset="0"/>
                <a:ea typeface="Calibri" panose="020F0502020204030204" pitchFamily="34" charset="0"/>
                <a:cs typeface="David" panose="020E0502060401010101" pitchFamily="34" charset="-79"/>
              </a:rPr>
              <a:t>הכהנים</a:t>
            </a:r>
            <a:r>
              <a:rPr lang="he-IL" sz="2600" dirty="0" smtClean="0">
                <a:latin typeface="Calibri" panose="020F0502020204030204" pitchFamily="34" charset="0"/>
                <a:ea typeface="Calibri" panose="020F0502020204030204" pitchFamily="34" charset="0"/>
                <a:cs typeface="David" panose="020E0502060401010101" pitchFamily="34" charset="-79"/>
              </a:rPr>
              <a:t>)</a:t>
            </a:r>
          </a:p>
          <a:p>
            <a:pPr algn="r" rtl="1">
              <a:lnSpc>
                <a:spcPct val="107000"/>
              </a:lnSpc>
              <a:spcAft>
                <a:spcPts val="800"/>
              </a:spcAft>
            </a:pPr>
            <a:r>
              <a:rPr lang="he-IL" sz="2600" b="1" u="sng" dirty="0" smtClean="0">
                <a:latin typeface="Calibri" panose="020F0502020204030204" pitchFamily="34" charset="0"/>
                <a:ea typeface="Calibri" panose="020F0502020204030204" pitchFamily="34" charset="0"/>
                <a:cs typeface="David" panose="020E0502060401010101" pitchFamily="34" charset="-79"/>
              </a:rPr>
              <a:t>ג</a:t>
            </a:r>
            <a:r>
              <a:rPr lang="he-IL" sz="2600" dirty="0" smtClean="0">
                <a:latin typeface="Calibri" panose="020F0502020204030204" pitchFamily="34" charset="0"/>
                <a:ea typeface="Calibri" panose="020F0502020204030204" pitchFamily="34" charset="0"/>
                <a:cs typeface="David" panose="020E0502060401010101" pitchFamily="34" charset="-79"/>
              </a:rPr>
              <a:t>. </a:t>
            </a:r>
            <a:r>
              <a:rPr lang="he-IL" sz="2600" dirty="0">
                <a:latin typeface="Calibri" panose="020F0502020204030204" pitchFamily="34" charset="0"/>
                <a:ea typeface="Calibri" panose="020F0502020204030204" pitchFamily="34" charset="0"/>
                <a:cs typeface="David" panose="020E0502060401010101" pitchFamily="34" charset="-79"/>
              </a:rPr>
              <a:t>אמר לו דוד: </a:t>
            </a:r>
            <a:r>
              <a:rPr lang="he-IL" sz="2600" dirty="0" smtClean="0">
                <a:latin typeface="Calibri" panose="020F0502020204030204" pitchFamily="34" charset="0"/>
                <a:ea typeface="Calibri" panose="020F0502020204030204" pitchFamily="34" charset="0"/>
                <a:cs typeface="David" panose="020E0502060401010101" pitchFamily="34" charset="-79"/>
              </a:rPr>
              <a:t>מהיכן </a:t>
            </a:r>
            <a:r>
              <a:rPr lang="he-IL" sz="2600" dirty="0">
                <a:latin typeface="Calibri" panose="020F0502020204030204" pitchFamily="34" charset="0"/>
                <a:ea typeface="Calibri" panose="020F0502020204030204" pitchFamily="34" charset="0"/>
                <a:cs typeface="David" panose="020E0502060401010101" pitchFamily="34" charset="-79"/>
              </a:rPr>
              <a:t>באת? אמר לו אותו האיש: ממחנה ישראל ברחתי והצלתי את עצמי. </a:t>
            </a:r>
            <a:endParaRPr lang="en-US" sz="2600" dirty="0">
              <a:latin typeface="Calibri" panose="020F0502020204030204" pitchFamily="34" charset="0"/>
              <a:ea typeface="Calibri" panose="020F0502020204030204" pitchFamily="34" charset="0"/>
              <a:cs typeface="Arial" panose="020B0604020202020204" pitchFamily="34" charset="0"/>
            </a:endParaRPr>
          </a:p>
        </p:txBody>
      </p:sp>
      <p:sp>
        <p:nvSpPr>
          <p:cNvPr id="2" name="מלבן 1"/>
          <p:cNvSpPr/>
          <p:nvPr/>
        </p:nvSpPr>
        <p:spPr>
          <a:xfrm>
            <a:off x="6757115" y="193184"/>
            <a:ext cx="5434885" cy="5016758"/>
          </a:xfrm>
          <a:prstGeom prst="rect">
            <a:avLst/>
          </a:prstGeom>
          <a:solidFill>
            <a:schemeClr val="accent4">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א</a:t>
            </a:r>
            <a:r>
              <a:rPr lang="he-IL" sz="3200" dirty="0">
                <a:solidFill>
                  <a:srgbClr val="000000"/>
                </a:solidFill>
                <a:latin typeface="David" panose="020E0502060401010101" pitchFamily="34" charset="-79"/>
                <a:cs typeface="David" panose="020E0502060401010101" pitchFamily="34" charset="-79"/>
              </a:rPr>
              <a:t> וַיְהִי, אַחֲרֵי מוֹת שָׁאוּל, וְדָוִד שָׁב, מֵהַכּוֹת </a:t>
            </a:r>
            <a:r>
              <a:rPr lang="he-IL" sz="3200" dirty="0" err="1">
                <a:solidFill>
                  <a:srgbClr val="000000"/>
                </a:solidFill>
                <a:latin typeface="David" panose="020E0502060401010101" pitchFamily="34" charset="-79"/>
                <a:cs typeface="David" panose="020E0502060401010101" pitchFamily="34" charset="-79"/>
              </a:rPr>
              <a:t>אֶת-הָעֲמָלֵק</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FF0000"/>
                </a:solidFill>
                <a:latin typeface="David" panose="020E0502060401010101" pitchFamily="34" charset="-79"/>
                <a:cs typeface="David" panose="020E0502060401010101" pitchFamily="34" charset="-79"/>
              </a:rPr>
              <a:t>וַיֵּשֶׁב דָּוִד </a:t>
            </a:r>
            <a:r>
              <a:rPr lang="he-IL" sz="3200" b="1" dirty="0" err="1">
                <a:solidFill>
                  <a:srgbClr val="FF0000"/>
                </a:solidFill>
                <a:latin typeface="David" panose="020E0502060401010101" pitchFamily="34" charset="-79"/>
                <a:cs typeface="David" panose="020E0502060401010101" pitchFamily="34" charset="-79"/>
              </a:rPr>
              <a:t>בְּצִקְלָג</a:t>
            </a:r>
            <a:r>
              <a:rPr lang="he-IL" sz="3200" b="1" dirty="0">
                <a:solidFill>
                  <a:srgbClr val="FF0000"/>
                </a:solidFill>
                <a:latin typeface="David" panose="020E0502060401010101" pitchFamily="34" charset="-79"/>
                <a:cs typeface="David" panose="020E0502060401010101" pitchFamily="34" charset="-79"/>
              </a:rPr>
              <a:t>, יָמִים שְׁנָיִם.  </a:t>
            </a:r>
            <a:endParaRPr lang="he-IL" sz="3200" b="1" dirty="0" smtClean="0">
              <a:solidFill>
                <a:srgbClr val="FF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ב</a:t>
            </a:r>
            <a:r>
              <a:rPr lang="he-IL" sz="3200" dirty="0">
                <a:solidFill>
                  <a:srgbClr val="000000"/>
                </a:solidFill>
                <a:latin typeface="David" panose="020E0502060401010101" pitchFamily="34" charset="-79"/>
                <a:cs typeface="David" panose="020E0502060401010101" pitchFamily="34" charset="-79"/>
              </a:rPr>
              <a:t> וַיְהִי בַּיּוֹם הַשְּׁלִישִׁי, וְהִנֵּה אִישׁ בָּא מִן-הַמַּחֲנֶה מֵעִם שָׁאוּל, </a:t>
            </a:r>
            <a:r>
              <a:rPr lang="he-IL" sz="3200" b="1" dirty="0">
                <a:solidFill>
                  <a:srgbClr val="C00000"/>
                </a:solidFill>
                <a:latin typeface="David" panose="020E0502060401010101" pitchFamily="34" charset="-79"/>
                <a:cs typeface="David" panose="020E0502060401010101" pitchFamily="34" charset="-79"/>
              </a:rPr>
              <a:t>וּבְגָדָיו קְרֻעִים, וַאֲדָמָה עַל-רֹאשׁוֹ</a:t>
            </a:r>
            <a:r>
              <a:rPr lang="he-IL" sz="3200" dirty="0">
                <a:solidFill>
                  <a:srgbClr val="000000"/>
                </a:solidFill>
                <a:latin typeface="David" panose="020E0502060401010101" pitchFamily="34" charset="-79"/>
                <a:cs typeface="David" panose="020E0502060401010101" pitchFamily="34" charset="-79"/>
              </a:rPr>
              <a:t>; וַיְהִי </a:t>
            </a:r>
            <a:r>
              <a:rPr lang="he-IL" sz="3200" dirty="0" err="1">
                <a:solidFill>
                  <a:srgbClr val="000000"/>
                </a:solidFill>
                <a:latin typeface="David" panose="020E0502060401010101" pitchFamily="34" charset="-79"/>
                <a:cs typeface="David" panose="020E0502060401010101" pitchFamily="34" charset="-79"/>
              </a:rPr>
              <a:t>בְּבֹאו</a:t>
            </a:r>
            <a:r>
              <a:rPr lang="he-IL" sz="3200" dirty="0">
                <a:solidFill>
                  <a:srgbClr val="000000"/>
                </a:solidFill>
                <a:latin typeface="David" panose="020E0502060401010101" pitchFamily="34" charset="-79"/>
                <a:cs typeface="David" panose="020E0502060401010101" pitchFamily="34" charset="-79"/>
              </a:rPr>
              <a:t>ֹ אֶל-דָּוִד, </a:t>
            </a:r>
            <a:r>
              <a:rPr lang="he-IL" sz="3200" dirty="0" err="1">
                <a:solidFill>
                  <a:srgbClr val="000000"/>
                </a:solidFill>
                <a:latin typeface="David" panose="020E0502060401010101" pitchFamily="34" charset="-79"/>
                <a:cs typeface="David" panose="020E0502060401010101" pitchFamily="34" charset="-79"/>
              </a:rPr>
              <a:t>וַיִּפֹּל</a:t>
            </a:r>
            <a:r>
              <a:rPr lang="he-IL" sz="3200" dirty="0">
                <a:solidFill>
                  <a:srgbClr val="000000"/>
                </a:solidFill>
                <a:latin typeface="David" panose="020E0502060401010101" pitchFamily="34" charset="-79"/>
                <a:cs typeface="David" panose="020E0502060401010101" pitchFamily="34" charset="-79"/>
              </a:rPr>
              <a:t> אַרְצָה </a:t>
            </a:r>
            <a:r>
              <a:rPr lang="he-IL" sz="3200" dirty="0" err="1" smtClean="0">
                <a:solidFill>
                  <a:srgbClr val="000000"/>
                </a:solidFill>
                <a:latin typeface="David" panose="020E0502060401010101" pitchFamily="34" charset="-79"/>
                <a:cs typeface="David" panose="020E0502060401010101" pitchFamily="34" charset="-79"/>
              </a:rPr>
              <a:t>וַיִּשְׁתָּחו</a:t>
            </a:r>
            <a:r>
              <a:rPr lang="he-IL" sz="3200" dirty="0" smtClean="0">
                <a:solidFill>
                  <a:srgbClr val="000000"/>
                </a:solidFill>
                <a:latin typeface="David" panose="020E0502060401010101" pitchFamily="34" charset="-79"/>
                <a:cs typeface="David" panose="020E0502060401010101" pitchFamily="34" charset="-79"/>
              </a:rPr>
              <a:t>ּ</a:t>
            </a:r>
          </a:p>
          <a:p>
            <a:pPr algn="r"/>
            <a:r>
              <a:rPr lang="he-IL" sz="3200" dirty="0">
                <a:solidFill>
                  <a:srgbClr val="000000"/>
                </a:solidFill>
                <a:latin typeface="David" panose="020E0502060401010101" pitchFamily="34" charset="-79"/>
                <a:cs typeface="David" panose="020E0502060401010101" pitchFamily="34" charset="-79"/>
              </a:rPr>
              <a:t> </a:t>
            </a:r>
            <a:r>
              <a:rPr lang="he-IL" sz="3200" b="1" dirty="0" smtClean="0">
                <a:solidFill>
                  <a:srgbClr val="000000"/>
                </a:solidFill>
                <a:latin typeface="David" panose="020E0502060401010101" pitchFamily="34" charset="-79"/>
                <a:cs typeface="David" panose="020E0502060401010101" pitchFamily="34" charset="-79"/>
              </a:rPr>
              <a:t>ג</a:t>
            </a:r>
            <a:r>
              <a:rPr lang="he-IL" sz="3200" dirty="0">
                <a:solidFill>
                  <a:srgbClr val="000000"/>
                </a:solidFill>
                <a:latin typeface="David" panose="020E0502060401010101" pitchFamily="34" charset="-79"/>
                <a:cs typeface="David" panose="020E0502060401010101" pitchFamily="34" charset="-79"/>
              </a:rPr>
              <a:t> וַיֹּאמֶר לוֹ דָּוִד, </a:t>
            </a:r>
            <a:r>
              <a:rPr lang="he-IL" sz="3200" b="1" dirty="0">
                <a:solidFill>
                  <a:srgbClr val="000000"/>
                </a:solidFill>
                <a:latin typeface="David" panose="020E0502060401010101" pitchFamily="34" charset="-79"/>
                <a:cs typeface="David" panose="020E0502060401010101" pitchFamily="34" charset="-79"/>
              </a:rPr>
              <a:t>אֵי מִזֶּה תָּבוֹא</a:t>
            </a:r>
            <a:r>
              <a:rPr lang="he-IL" sz="3200" dirty="0">
                <a:solidFill>
                  <a:srgbClr val="000000"/>
                </a:solidFill>
                <a:latin typeface="David" panose="020E0502060401010101" pitchFamily="34" charset="-79"/>
                <a:cs typeface="David" panose="020E0502060401010101" pitchFamily="34" charset="-79"/>
              </a:rPr>
              <a:t>; וַיֹּאמֶר אֵלָיו, מִמַּחֲנֵה יִשְׂרָאֵל נִמְלָטְתִּי</a:t>
            </a:r>
            <a:r>
              <a:rPr lang="he-IL" dirty="0">
                <a:solidFill>
                  <a:srgbClr val="000000"/>
                </a:solidFill>
                <a:latin typeface="David" panose="020E0502060401010101" pitchFamily="34" charset="-79"/>
                <a:cs typeface="David" panose="020E0502060401010101" pitchFamily="34" charset="-79"/>
              </a:rPr>
              <a:t>. </a:t>
            </a:r>
            <a:endParaRPr lang="he-IL" dirty="0"/>
          </a:p>
        </p:txBody>
      </p:sp>
      <p:pic>
        <p:nvPicPr>
          <p:cNvPr id="3" name="תמונה 2"/>
          <p:cNvPicPr>
            <a:picLocks noChangeAspect="1"/>
          </p:cNvPicPr>
          <p:nvPr/>
        </p:nvPicPr>
        <p:blipFill>
          <a:blip r:embed="rId2"/>
          <a:stretch>
            <a:fillRect/>
          </a:stretch>
        </p:blipFill>
        <p:spPr>
          <a:xfrm>
            <a:off x="6336406" y="4631664"/>
            <a:ext cx="3554569" cy="2116865"/>
          </a:xfrm>
          <a:prstGeom prst="rect">
            <a:avLst/>
          </a:prstGeom>
        </p:spPr>
      </p:pic>
    </p:spTree>
    <p:extLst>
      <p:ext uri="{BB962C8B-B14F-4D97-AF65-F5344CB8AC3E}">
        <p14:creationId xmlns:p14="http://schemas.microsoft.com/office/powerpoint/2010/main" val="165728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ipe(down)">
                                      <p:cBhvr>
                                        <p:cTn id="21" dur="5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1820" y="180303"/>
            <a:ext cx="5911403" cy="6422912"/>
          </a:xfrm>
          <a:prstGeom prst="rect">
            <a:avLst/>
          </a:prstGeom>
          <a:solidFill>
            <a:schemeClr val="bg2">
              <a:lumMod val="75000"/>
            </a:schemeClr>
          </a:solidFill>
          <a:ln w="38100">
            <a:solidFill>
              <a:schemeClr val="tx1"/>
            </a:solidFill>
          </a:ln>
        </p:spPr>
        <p:txBody>
          <a:bodyPr wrap="square" rtlCol="1">
            <a:spAutoFit/>
          </a:bodyPr>
          <a:lstStyle/>
          <a:p>
            <a:pPr algn="r" rtl="1">
              <a:lnSpc>
                <a:spcPct val="107000"/>
              </a:lnSpc>
              <a:spcAft>
                <a:spcPts val="800"/>
              </a:spcAft>
            </a:pPr>
            <a:r>
              <a:rPr lang="he-IL" sz="2600" dirty="0" smtClean="0">
                <a:latin typeface="Calibri" panose="020F0502020204030204" pitchFamily="34" charset="0"/>
                <a:ea typeface="Calibri" panose="020F0502020204030204" pitchFamily="34" charset="0"/>
                <a:cs typeface="David" panose="020E0502060401010101" pitchFamily="34" charset="-79"/>
              </a:rPr>
              <a:t>ד. </a:t>
            </a:r>
            <a:r>
              <a:rPr lang="he-IL" sz="2600" b="1" u="sng" dirty="0" smtClean="0">
                <a:latin typeface="Calibri" panose="020F0502020204030204" pitchFamily="34" charset="0"/>
                <a:ea typeface="Calibri" panose="020F0502020204030204" pitchFamily="34" charset="0"/>
                <a:cs typeface="David" panose="020E0502060401010101" pitchFamily="34" charset="-79"/>
              </a:rPr>
              <a:t>אמר </a:t>
            </a:r>
            <a:r>
              <a:rPr lang="he-IL" sz="2600" b="1" u="sng" dirty="0">
                <a:latin typeface="Calibri" panose="020F0502020204030204" pitchFamily="34" charset="0"/>
                <a:ea typeface="Calibri" panose="020F0502020204030204" pitchFamily="34" charset="0"/>
                <a:cs typeface="David" panose="020E0502060401010101" pitchFamily="34" charset="-79"/>
              </a:rPr>
              <a:t>לו דוד </a:t>
            </a:r>
            <a:r>
              <a:rPr lang="he-IL" sz="2600" dirty="0">
                <a:latin typeface="Calibri" panose="020F0502020204030204" pitchFamily="34" charset="0"/>
                <a:ea typeface="Calibri" panose="020F0502020204030204" pitchFamily="34" charset="0"/>
                <a:cs typeface="David" panose="020E0502060401010101" pitchFamily="34" charset="-79"/>
              </a:rPr>
              <a:t>: מה קרה שהצרכת להימלט ממחנה ישראל, תספר לי לפי סדר המאורעות </a:t>
            </a:r>
            <a:r>
              <a:rPr lang="he-IL" sz="2600" dirty="0" err="1">
                <a:latin typeface="Calibri" panose="020F0502020204030204" pitchFamily="34" charset="0"/>
                <a:ea typeface="Calibri" panose="020F0502020204030204" pitchFamily="34" charset="0"/>
                <a:cs typeface="David" panose="020E0502060401010101" pitchFamily="34" charset="-79"/>
              </a:rPr>
              <a:t>שארעו</a:t>
            </a:r>
            <a:r>
              <a:rPr lang="he-IL" sz="2600" dirty="0">
                <a:latin typeface="Calibri" panose="020F0502020204030204" pitchFamily="34" charset="0"/>
                <a:ea typeface="Calibri" panose="020F0502020204030204" pitchFamily="34" charset="0"/>
                <a:cs typeface="David" panose="020E0502060401010101" pitchFamily="34" charset="-79"/>
              </a:rPr>
              <a:t>. אמר לו: </a:t>
            </a:r>
            <a:r>
              <a:rPr lang="he-IL" sz="2600" b="1" u="sng" dirty="0">
                <a:latin typeface="Calibri" panose="020F0502020204030204" pitchFamily="34" charset="0"/>
                <a:ea typeface="Calibri" panose="020F0502020204030204" pitchFamily="34" charset="0"/>
                <a:cs typeface="David" panose="020E0502060401010101" pitchFamily="34" charset="-79"/>
              </a:rPr>
              <a:t>הסיבה לנפילת ישראל הייתה</a:t>
            </a:r>
            <a:r>
              <a:rPr lang="he-IL" sz="2600" dirty="0">
                <a:latin typeface="Calibri" panose="020F0502020204030204" pitchFamily="34" charset="0"/>
                <a:ea typeface="Calibri" panose="020F0502020204030204" pitchFamily="34" charset="0"/>
                <a:cs typeface="David" panose="020E0502060401010101" pitchFamily="34" charset="-79"/>
              </a:rPr>
              <a:t> בגלל שברח העם מהמלחמה, ואח"כ גם נפלו הרבה מהעם במלחמה ומתו. והקשה מכולם- גם שאול ויהונתן בנו מתו במלחמה. </a:t>
            </a:r>
            <a:endParaRPr lang="he-IL" sz="2600" dirty="0" smtClean="0">
              <a:latin typeface="Calibri" panose="020F0502020204030204" pitchFamily="34" charset="0"/>
              <a:ea typeface="Calibri" panose="020F0502020204030204" pitchFamily="34" charset="0"/>
              <a:cs typeface="David" panose="020E0502060401010101" pitchFamily="34" charset="-79"/>
            </a:endParaRPr>
          </a:p>
          <a:p>
            <a:pPr algn="r" rtl="1">
              <a:lnSpc>
                <a:spcPct val="107000"/>
              </a:lnSpc>
              <a:spcAft>
                <a:spcPts val="800"/>
              </a:spcAft>
            </a:pPr>
            <a:r>
              <a:rPr lang="he-IL" sz="2600" b="1" u="sng" dirty="0" smtClean="0">
                <a:latin typeface="Calibri" panose="020F0502020204030204" pitchFamily="34" charset="0"/>
                <a:ea typeface="Calibri" panose="020F0502020204030204" pitchFamily="34" charset="0"/>
                <a:cs typeface="David" panose="020E0502060401010101" pitchFamily="34" charset="-79"/>
              </a:rPr>
              <a:t>ה</a:t>
            </a:r>
            <a:r>
              <a:rPr lang="he-IL" sz="2600" dirty="0">
                <a:latin typeface="Calibri" panose="020F0502020204030204" pitchFamily="34" charset="0"/>
                <a:ea typeface="Calibri" panose="020F0502020204030204" pitchFamily="34" charset="0"/>
                <a:cs typeface="David" panose="020E0502060401010101" pitchFamily="34" charset="-79"/>
              </a:rPr>
              <a:t>. </a:t>
            </a:r>
            <a:r>
              <a:rPr lang="he-IL" sz="2600" b="1" u="sng" dirty="0">
                <a:latin typeface="Calibri" panose="020F0502020204030204" pitchFamily="34" charset="0"/>
                <a:ea typeface="Calibri" panose="020F0502020204030204" pitchFamily="34" charset="0"/>
                <a:cs typeface="David" panose="020E0502060401010101" pitchFamily="34" charset="-79"/>
              </a:rPr>
              <a:t>אמר דוד אל הנער האיש העמלקי</a:t>
            </a:r>
            <a:r>
              <a:rPr lang="he-IL" sz="2600" dirty="0">
                <a:latin typeface="Calibri" panose="020F0502020204030204" pitchFamily="34" charset="0"/>
                <a:ea typeface="Calibri" panose="020F0502020204030204" pitchFamily="34" charset="0"/>
                <a:cs typeface="David" panose="020E0502060401010101" pitchFamily="34" charset="-79"/>
              </a:rPr>
              <a:t>, איך ידעת ששאול ויהונתן מתו? האם בשמיעה או בראיה</a:t>
            </a:r>
            <a:r>
              <a:rPr lang="he-IL" sz="2600" dirty="0" smtClean="0">
                <a:latin typeface="Calibri" panose="020F0502020204030204" pitchFamily="34" charset="0"/>
                <a:ea typeface="Calibri" panose="020F0502020204030204" pitchFamily="34" charset="0"/>
                <a:cs typeface="David" panose="020E0502060401010101" pitchFamily="34" charset="-79"/>
              </a:rPr>
              <a:t>? </a:t>
            </a:r>
            <a:r>
              <a:rPr lang="he-IL" dirty="0" smtClean="0">
                <a:latin typeface="Calibri" panose="020F0502020204030204" pitchFamily="34" charset="0"/>
                <a:ea typeface="Calibri" panose="020F0502020204030204" pitchFamily="34" charset="0"/>
                <a:cs typeface="David" panose="020E0502060401010101" pitchFamily="34" charset="-79"/>
              </a:rPr>
              <a:t>(</a:t>
            </a:r>
            <a:r>
              <a:rPr lang="he-IL" dirty="0">
                <a:latin typeface="Calibri" panose="020F0502020204030204" pitchFamily="34" charset="0"/>
                <a:ea typeface="Calibri" panose="020F0502020204030204" pitchFamily="34" charset="0"/>
                <a:cs typeface="David" panose="020E0502060401010101" pitchFamily="34" charset="-79"/>
              </a:rPr>
              <a:t>כאן קרא לו דוד "נער" שזה </a:t>
            </a:r>
            <a:r>
              <a:rPr lang="he-IL" dirty="0" err="1">
                <a:latin typeface="Calibri" panose="020F0502020204030204" pitchFamily="34" charset="0"/>
                <a:ea typeface="Calibri" panose="020F0502020204030204" pitchFamily="34" charset="0"/>
                <a:cs typeface="David" panose="020E0502060401010101" pitchFamily="34" charset="-79"/>
              </a:rPr>
              <a:t>גימטריה</a:t>
            </a:r>
            <a:r>
              <a:rPr lang="he-IL" dirty="0">
                <a:latin typeface="Calibri" panose="020F0502020204030204" pitchFamily="34" charset="0"/>
                <a:ea typeface="Calibri" panose="020F0502020204030204" pitchFamily="34" charset="0"/>
                <a:cs typeface="David" panose="020E0502060401010101" pitchFamily="34" charset="-79"/>
              </a:rPr>
              <a:t>= שוטה, לפי שהתנהג עצמו בשטות שהוציא דיבה).</a:t>
            </a:r>
          </a:p>
          <a:p>
            <a:pPr algn="r" rtl="1">
              <a:lnSpc>
                <a:spcPct val="107000"/>
              </a:lnSpc>
              <a:spcAft>
                <a:spcPts val="800"/>
              </a:spcAft>
            </a:pPr>
            <a:r>
              <a:rPr lang="he-IL" sz="2400" b="1" u="sng" dirty="0" smtClean="0">
                <a:latin typeface="Calibri" panose="020F0502020204030204" pitchFamily="34" charset="0"/>
                <a:ea typeface="Calibri" panose="020F0502020204030204" pitchFamily="34" charset="0"/>
                <a:cs typeface="Arial" panose="020B0604020202020204" pitchFamily="34" charset="0"/>
              </a:rPr>
              <a:t>ו. </a:t>
            </a:r>
            <a:r>
              <a:rPr lang="he-IL" sz="2400" b="1" u="sng" dirty="0">
                <a:latin typeface="Calibri" panose="020F0502020204030204" pitchFamily="34" charset="0"/>
                <a:ea typeface="Calibri" panose="020F0502020204030204" pitchFamily="34" charset="0"/>
                <a:cs typeface="David" panose="020E0502060401010101" pitchFamily="34" charset="-79"/>
              </a:rPr>
              <a:t>אמר הנער המגיד</a:t>
            </a:r>
            <a:r>
              <a:rPr lang="he-IL" sz="2400" dirty="0">
                <a:latin typeface="Calibri" panose="020F0502020204030204" pitchFamily="34" charset="0"/>
                <a:ea typeface="Calibri" panose="020F0502020204030204" pitchFamily="34" charset="0"/>
                <a:cs typeface="David" panose="020E0502060401010101" pitchFamily="34" charset="-79"/>
              </a:rPr>
              <a:t>: </a:t>
            </a:r>
            <a:r>
              <a:rPr lang="he-IL" sz="2400" b="1" dirty="0">
                <a:solidFill>
                  <a:srgbClr val="FF0000"/>
                </a:solidFill>
                <a:latin typeface="Calibri" panose="020F0502020204030204" pitchFamily="34" charset="0"/>
                <a:ea typeface="Calibri" panose="020F0502020204030204" pitchFamily="34" charset="0"/>
                <a:cs typeface="David" panose="020E0502060401010101" pitchFamily="34" charset="-79"/>
              </a:rPr>
              <a:t>במקרה </a:t>
            </a:r>
            <a:r>
              <a:rPr lang="he-IL" sz="2400" b="1" dirty="0" err="1">
                <a:solidFill>
                  <a:srgbClr val="FF0000"/>
                </a:solidFill>
                <a:latin typeface="Calibri" panose="020F0502020204030204" pitchFamily="34" charset="0"/>
                <a:ea typeface="Calibri" panose="020F0502020204030204" pitchFamily="34" charset="0"/>
                <a:cs typeface="David" panose="020E0502060401010101" pitchFamily="34" charset="-79"/>
              </a:rPr>
              <a:t>נזדמנתי</a:t>
            </a:r>
            <a:r>
              <a:rPr lang="he-IL" sz="2400" b="1" dirty="0">
                <a:solidFill>
                  <a:srgbClr val="FF0000"/>
                </a:solidFill>
                <a:latin typeface="Calibri" panose="020F0502020204030204" pitchFamily="34" charset="0"/>
                <a:ea typeface="Calibri" panose="020F0502020204030204" pitchFamily="34" charset="0"/>
                <a:cs typeface="David" panose="020E0502060401010101" pitchFamily="34" charset="-79"/>
              </a:rPr>
              <a:t> </a:t>
            </a:r>
            <a:r>
              <a:rPr lang="he-IL" sz="2400" dirty="0">
                <a:latin typeface="Calibri" panose="020F0502020204030204" pitchFamily="34" charset="0"/>
                <a:ea typeface="Calibri" panose="020F0502020204030204" pitchFamily="34" charset="0"/>
                <a:cs typeface="David" panose="020E0502060401010101" pitchFamily="34" charset="-79"/>
              </a:rPr>
              <a:t>(ולא באתי להילחם) בהר הגלבוע, והנה ראיתי את שאול לאחר שהפיל את עצמו נשען על חרבו, (וראה שלא נדקר חזק ועדיין לא מת), והנה מחנות הפרשים של הפלישתים התקרבו אליו. </a:t>
            </a:r>
            <a:endParaRPr lang="en-US" sz="1600" dirty="0">
              <a:latin typeface="Calibri" panose="020F0502020204030204" pitchFamily="34" charset="0"/>
              <a:ea typeface="Calibri" panose="020F0502020204030204" pitchFamily="34" charset="0"/>
              <a:cs typeface="Arial" panose="020B0604020202020204" pitchFamily="34" charset="0"/>
            </a:endParaRPr>
          </a:p>
        </p:txBody>
      </p:sp>
      <p:sp>
        <p:nvSpPr>
          <p:cNvPr id="2" name="מלבן 1"/>
          <p:cNvSpPr/>
          <p:nvPr/>
        </p:nvSpPr>
        <p:spPr>
          <a:xfrm>
            <a:off x="6233375" y="412123"/>
            <a:ext cx="5628068" cy="5509200"/>
          </a:xfrm>
          <a:prstGeom prst="rect">
            <a:avLst/>
          </a:prstGeom>
          <a:solidFill>
            <a:schemeClr val="accent1">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ד</a:t>
            </a:r>
            <a:r>
              <a:rPr lang="he-IL" sz="3200" dirty="0">
                <a:solidFill>
                  <a:srgbClr val="000000"/>
                </a:solidFill>
                <a:latin typeface="David" panose="020E0502060401010101" pitchFamily="34" charset="-79"/>
                <a:cs typeface="David" panose="020E0502060401010101" pitchFamily="34" charset="-79"/>
              </a:rPr>
              <a:t> וַיֹּאמֶר אֵלָיו דָּוִד מֶה-הָיָה הַדָּבָר, הַגֶּד-נָא לִי; וַיֹּאמֶר </a:t>
            </a:r>
            <a:r>
              <a:rPr lang="he-IL" sz="3200" b="1" dirty="0">
                <a:solidFill>
                  <a:srgbClr val="000000"/>
                </a:solidFill>
                <a:latin typeface="David" panose="020E0502060401010101" pitchFamily="34" charset="-79"/>
                <a:cs typeface="David" panose="020E0502060401010101" pitchFamily="34" charset="-79"/>
              </a:rPr>
              <a:t>אֲשֶׁר-נָס הָעָם מִן-הַמִּלְחָמָה, וְגַם-הַרְבֵּה נָפַל מִן-הָעָם וַיָּמֻתוּ, וְגַם שָׁאוּל וִיהוֹנָתָן בְּנוֹ, מֵתוּ</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ה</a:t>
            </a:r>
            <a:r>
              <a:rPr lang="he-IL" sz="3200" dirty="0">
                <a:solidFill>
                  <a:srgbClr val="000000"/>
                </a:solidFill>
                <a:latin typeface="David" panose="020E0502060401010101" pitchFamily="34" charset="-79"/>
                <a:cs typeface="David" panose="020E0502060401010101" pitchFamily="34" charset="-79"/>
              </a:rPr>
              <a:t> וַיֹּאמֶר דָּוִד, אֶל-הַנַּעַר הַמַּגִּיד לוֹ:  אֵיךְ יָדַעְתָּ, כִּי-מֵת שָׁאוּל וִיהוֹנָתָן בְּנוֹ.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ו</a:t>
            </a:r>
            <a:r>
              <a:rPr lang="he-IL" sz="3200" dirty="0">
                <a:solidFill>
                  <a:srgbClr val="000000"/>
                </a:solidFill>
                <a:latin typeface="David" panose="020E0502060401010101" pitchFamily="34" charset="-79"/>
                <a:cs typeface="David" panose="020E0502060401010101" pitchFamily="34" charset="-79"/>
              </a:rPr>
              <a:t> וַיֹּאמֶר הַנַּעַר הַמַּגִּיד לוֹ, </a:t>
            </a:r>
            <a:r>
              <a:rPr lang="he-IL" sz="3200" b="1" dirty="0">
                <a:solidFill>
                  <a:srgbClr val="FF0000"/>
                </a:solidFill>
                <a:latin typeface="David" panose="020E0502060401010101" pitchFamily="34" charset="-79"/>
                <a:cs typeface="David" panose="020E0502060401010101" pitchFamily="34" charset="-79"/>
              </a:rPr>
              <a:t>נִקְרֹא נִקְרֵיתִי </a:t>
            </a:r>
            <a:r>
              <a:rPr lang="he-IL" sz="3200" dirty="0">
                <a:solidFill>
                  <a:srgbClr val="000000"/>
                </a:solidFill>
                <a:latin typeface="David" panose="020E0502060401010101" pitchFamily="34" charset="-79"/>
                <a:cs typeface="David" panose="020E0502060401010101" pitchFamily="34" charset="-79"/>
              </a:rPr>
              <a:t>בְּהַר </a:t>
            </a:r>
            <a:r>
              <a:rPr lang="he-IL" sz="3200" dirty="0" err="1">
                <a:solidFill>
                  <a:srgbClr val="000000"/>
                </a:solidFill>
                <a:latin typeface="David" panose="020E0502060401010101" pitchFamily="34" charset="-79"/>
                <a:cs typeface="David" panose="020E0502060401010101" pitchFamily="34" charset="-79"/>
              </a:rPr>
              <a:t>הַגִּלְבֹּע</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וְהִנֵּה שָׁאוּל, נִשְׁעָן עַל-חֲנִיתוֹ</a:t>
            </a:r>
            <a:r>
              <a:rPr lang="he-IL" sz="3200" dirty="0">
                <a:solidFill>
                  <a:srgbClr val="000000"/>
                </a:solidFill>
                <a:latin typeface="David" panose="020E0502060401010101" pitchFamily="34" charset="-79"/>
                <a:cs typeface="David" panose="020E0502060401010101" pitchFamily="34" charset="-79"/>
              </a:rPr>
              <a:t>; וְהִנֵּה הָרֶכֶב וּבַעֲלֵי הַפָּרָשִׁים, </a:t>
            </a:r>
            <a:r>
              <a:rPr lang="he-IL" sz="3200" dirty="0" err="1">
                <a:solidFill>
                  <a:srgbClr val="000000"/>
                </a:solidFill>
                <a:latin typeface="David" panose="020E0502060401010101" pitchFamily="34" charset="-79"/>
                <a:cs typeface="David" panose="020E0502060401010101" pitchFamily="34" charset="-79"/>
              </a:rPr>
              <a:t>הִדְבִּקֻהו</a:t>
            </a:r>
            <a:r>
              <a:rPr lang="he-IL" sz="3200" dirty="0">
                <a:solidFill>
                  <a:srgbClr val="000000"/>
                </a:solidFill>
                <a:latin typeface="David" panose="020E0502060401010101" pitchFamily="34" charset="-79"/>
                <a:cs typeface="David" panose="020E0502060401010101" pitchFamily="34" charset="-79"/>
              </a:rPr>
              <a:t>ּ.</a:t>
            </a:r>
            <a:endParaRPr lang="he-IL" sz="3200" dirty="0"/>
          </a:p>
        </p:txBody>
      </p:sp>
    </p:spTree>
    <p:extLst>
      <p:ext uri="{BB962C8B-B14F-4D97-AF65-F5344CB8AC3E}">
        <p14:creationId xmlns:p14="http://schemas.microsoft.com/office/powerpoint/2010/main" val="423866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608" y="321972"/>
            <a:ext cx="5692462" cy="4907754"/>
          </a:xfrm>
          <a:prstGeom prst="rect">
            <a:avLst/>
          </a:prstGeom>
          <a:solidFill>
            <a:schemeClr val="accent6">
              <a:lumMod val="40000"/>
              <a:lumOff val="60000"/>
            </a:schemeClr>
          </a:solidFill>
          <a:ln w="38100">
            <a:solidFill>
              <a:schemeClr val="tx1"/>
            </a:solidFill>
          </a:ln>
        </p:spPr>
        <p:txBody>
          <a:bodyPr wrap="square" rtlCol="1">
            <a:spAutoFit/>
          </a:bodyPr>
          <a:lstStyle/>
          <a:p>
            <a:pPr algn="r" rtl="1">
              <a:lnSpc>
                <a:spcPct val="107000"/>
              </a:lnSpc>
              <a:spcAft>
                <a:spcPts val="800"/>
              </a:spcAft>
            </a:pPr>
            <a:r>
              <a:rPr lang="he-IL" sz="2800" b="1" u="sng" dirty="0" smtClean="0">
                <a:latin typeface="Calibri" panose="020F0502020204030204" pitchFamily="34" charset="0"/>
                <a:ea typeface="Calibri" panose="020F0502020204030204" pitchFamily="34" charset="0"/>
                <a:cs typeface="David" panose="020E0502060401010101" pitchFamily="34" charset="-79"/>
              </a:rPr>
              <a:t>ז</a:t>
            </a:r>
            <a:r>
              <a:rPr lang="he-IL" sz="2800" dirty="0" smtClean="0">
                <a:latin typeface="Calibri" panose="020F0502020204030204" pitchFamily="34" charset="0"/>
                <a:ea typeface="Calibri" panose="020F0502020204030204" pitchFamily="34" charset="0"/>
                <a:cs typeface="David" panose="020E0502060401010101" pitchFamily="34" charset="-79"/>
              </a:rPr>
              <a:t>. ושאול </a:t>
            </a:r>
            <a:r>
              <a:rPr lang="he-IL" sz="2800" dirty="0">
                <a:latin typeface="Calibri" panose="020F0502020204030204" pitchFamily="34" charset="0"/>
                <a:ea typeface="Calibri" panose="020F0502020204030204" pitchFamily="34" charset="0"/>
                <a:cs typeface="David" panose="020E0502060401010101" pitchFamily="34" charset="-79"/>
              </a:rPr>
              <a:t>הסתובב לאחוריו, וראה שאיני מהפלישתים ואין לי חנית או חרב וקרא אלי, ועניתי לו הנה אני</a:t>
            </a:r>
            <a:r>
              <a:rPr lang="he-IL" sz="2800" dirty="0" smtClean="0">
                <a:latin typeface="Calibri" panose="020F0502020204030204" pitchFamily="34" charset="0"/>
                <a:ea typeface="Calibri" panose="020F0502020204030204" pitchFamily="34" charset="0"/>
                <a:cs typeface="David" panose="020E0502060401010101" pitchFamily="34" charset="-79"/>
              </a:rPr>
              <a:t>.</a:t>
            </a:r>
          </a:p>
          <a:p>
            <a:pPr algn="r" rtl="1">
              <a:lnSpc>
                <a:spcPct val="107000"/>
              </a:lnSpc>
              <a:spcAft>
                <a:spcPts val="800"/>
              </a:spcAft>
            </a:pPr>
            <a:r>
              <a:rPr lang="he-IL" sz="2800" b="1" u="sng" dirty="0" smtClean="0">
                <a:latin typeface="Calibri" panose="020F0502020204030204" pitchFamily="34" charset="0"/>
                <a:ea typeface="Calibri" panose="020F0502020204030204" pitchFamily="34" charset="0"/>
                <a:cs typeface="David" panose="020E0502060401010101" pitchFamily="34" charset="-79"/>
              </a:rPr>
              <a:t>ח. </a:t>
            </a:r>
            <a:r>
              <a:rPr lang="he-IL" sz="2800" dirty="0">
                <a:latin typeface="Calibri" panose="020F0502020204030204" pitchFamily="34" charset="0"/>
                <a:ea typeface="Calibri" panose="020F0502020204030204" pitchFamily="34" charset="0"/>
                <a:cs typeface="David" panose="020E0502060401010101" pitchFamily="34" charset="-79"/>
              </a:rPr>
              <a:t>אמר לי שאול: מאיזה עם אתה? עניתי לו </a:t>
            </a:r>
            <a:r>
              <a:rPr lang="he-IL" sz="2800" b="1" dirty="0">
                <a:latin typeface="Calibri" panose="020F0502020204030204" pitchFamily="34" charset="0"/>
                <a:ea typeface="Calibri" panose="020F0502020204030204" pitchFamily="34" charset="0"/>
                <a:cs typeface="David" panose="020E0502060401010101" pitchFamily="34" charset="-79"/>
              </a:rPr>
              <a:t>אני עמלקי ואינני מהפלישתים </a:t>
            </a:r>
            <a:r>
              <a:rPr lang="he-IL" sz="2800" dirty="0">
                <a:latin typeface="Calibri" panose="020F0502020204030204" pitchFamily="34" charset="0"/>
                <a:ea typeface="Calibri" panose="020F0502020204030204" pitchFamily="34" charset="0"/>
                <a:cs typeface="David" panose="020E0502060401010101" pitchFamily="34" charset="-79"/>
              </a:rPr>
              <a:t>שבאו להילחם</a:t>
            </a:r>
            <a:r>
              <a:rPr lang="he-IL" sz="2800" dirty="0" smtClean="0">
                <a:latin typeface="Calibri" panose="020F0502020204030204" pitchFamily="34" charset="0"/>
                <a:ea typeface="Calibri" panose="020F0502020204030204" pitchFamily="34" charset="0"/>
                <a:cs typeface="David" panose="020E0502060401010101" pitchFamily="34" charset="-79"/>
              </a:rPr>
              <a:t>.</a:t>
            </a:r>
          </a:p>
          <a:p>
            <a:pPr algn="r" rtl="1">
              <a:lnSpc>
                <a:spcPct val="107000"/>
              </a:lnSpc>
              <a:spcAft>
                <a:spcPts val="800"/>
              </a:spcAft>
            </a:pPr>
            <a:r>
              <a:rPr lang="he-IL" sz="2800" b="1" u="sng" dirty="0" smtClean="0">
                <a:latin typeface="Calibri" panose="020F0502020204030204" pitchFamily="34" charset="0"/>
                <a:ea typeface="Calibri" panose="020F0502020204030204" pitchFamily="34" charset="0"/>
                <a:cs typeface="David" panose="020E0502060401010101" pitchFamily="34" charset="-79"/>
              </a:rPr>
              <a:t>ט</a:t>
            </a:r>
            <a:r>
              <a:rPr lang="he-IL" sz="2800" dirty="0" smtClean="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אמר לי שאול: גש וגמור את </a:t>
            </a:r>
            <a:r>
              <a:rPr lang="he-IL" sz="2800" dirty="0" err="1" smtClean="0">
                <a:latin typeface="Calibri" panose="020F0502020204030204" pitchFamily="34" charset="0"/>
                <a:ea typeface="Calibri" panose="020F0502020204030204" pitchFamily="34" charset="0"/>
                <a:cs typeface="David" panose="020E0502060401010101" pitchFamily="34" charset="-79"/>
              </a:rPr>
              <a:t>מיתתי</a:t>
            </a:r>
            <a:r>
              <a:rPr lang="he-IL" sz="2800" dirty="0" smtClean="0">
                <a:latin typeface="Calibri" panose="020F0502020204030204" pitchFamily="34" charset="0"/>
                <a:ea typeface="Calibri" panose="020F0502020204030204" pitchFamily="34" charset="0"/>
                <a:cs typeface="David" panose="020E0502060401010101" pitchFamily="34" charset="-79"/>
              </a:rPr>
              <a:t> </a:t>
            </a:r>
            <a:r>
              <a:rPr lang="he-IL" sz="2800" dirty="0">
                <a:latin typeface="Calibri" panose="020F0502020204030204" pitchFamily="34" charset="0"/>
                <a:ea typeface="Calibri" panose="020F0502020204030204" pitchFamily="34" charset="0"/>
                <a:cs typeface="David" panose="020E0502060401010101" pitchFamily="34" charset="-79"/>
              </a:rPr>
              <a:t>כי אחז אותי </a:t>
            </a:r>
            <a:r>
              <a:rPr lang="he-IL" sz="2800" b="1" dirty="0">
                <a:solidFill>
                  <a:srgbClr val="FF0000"/>
                </a:solidFill>
                <a:latin typeface="Calibri" panose="020F0502020204030204" pitchFamily="34" charset="0"/>
                <a:ea typeface="Calibri" panose="020F0502020204030204" pitchFamily="34" charset="0"/>
                <a:cs typeface="David" panose="020E0502060401010101" pitchFamily="34" charset="-79"/>
              </a:rPr>
              <a:t>פחד וחלחלה, </a:t>
            </a:r>
            <a:r>
              <a:rPr lang="he-IL" sz="2800" dirty="0">
                <a:latin typeface="Calibri" panose="020F0502020204030204" pitchFamily="34" charset="0"/>
                <a:ea typeface="Calibri" panose="020F0502020204030204" pitchFamily="34" charset="0"/>
                <a:cs typeface="David" panose="020E0502060401010101" pitchFamily="34" charset="-79"/>
              </a:rPr>
              <a:t>וכל עוד יש בי רוח עדיף שאתה תהרוג אותי ותסיים </a:t>
            </a:r>
            <a:r>
              <a:rPr lang="he-IL" sz="2800" dirty="0" err="1">
                <a:latin typeface="Calibri" panose="020F0502020204030204" pitchFamily="34" charset="0"/>
                <a:ea typeface="Calibri" panose="020F0502020204030204" pitchFamily="34" charset="0"/>
                <a:cs typeface="David" panose="020E0502060401010101" pitchFamily="34" charset="-79"/>
              </a:rPr>
              <a:t>מיתתי</a:t>
            </a:r>
            <a:r>
              <a:rPr lang="he-IL" sz="2800" dirty="0">
                <a:latin typeface="Calibri" panose="020F0502020204030204" pitchFamily="34" charset="0"/>
                <a:ea typeface="Calibri" panose="020F0502020204030204" pitchFamily="34" charset="0"/>
                <a:cs typeface="David" panose="020E0502060401010101" pitchFamily="34" charset="-79"/>
              </a:rPr>
              <a:t>, מאשר יתעללו בי הפלישתים לפני שאמות.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 name="מלבן 1"/>
          <p:cNvSpPr/>
          <p:nvPr/>
        </p:nvSpPr>
        <p:spPr>
          <a:xfrm>
            <a:off x="6284890" y="321972"/>
            <a:ext cx="5718220" cy="3046988"/>
          </a:xfrm>
          <a:prstGeom prst="rect">
            <a:avLst/>
          </a:prstGeom>
          <a:solidFill>
            <a:schemeClr val="accent2">
              <a:lumMod val="20000"/>
              <a:lumOff val="8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וַיִּפֶן אַחֲרָיו, וַיִּרְאֵנִי; וַיִּקְרָא אֵלַי, וָאֹמַר הִנֵּנִי.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וַיֹּאמֶר לִי, מִי-אָתָּה; ויאמר (וָאֹמַר) אֵלָיו, </a:t>
            </a:r>
            <a:r>
              <a:rPr lang="he-IL" sz="3200" b="1" dirty="0">
                <a:solidFill>
                  <a:srgbClr val="000000"/>
                </a:solidFill>
                <a:latin typeface="David" panose="020E0502060401010101" pitchFamily="34" charset="-79"/>
                <a:cs typeface="David" panose="020E0502060401010101" pitchFamily="34" charset="-79"/>
              </a:rPr>
              <a:t>עֲמָלֵקִי אָנֹכִי. </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וַיֹּאמֶר אֵלַי, עֲמָד-נָא עָלַי </a:t>
            </a:r>
            <a:r>
              <a:rPr lang="he-IL" sz="3200" dirty="0" err="1">
                <a:solidFill>
                  <a:srgbClr val="000000"/>
                </a:solidFill>
                <a:latin typeface="David" panose="020E0502060401010101" pitchFamily="34" charset="-79"/>
                <a:cs typeface="David" panose="020E0502060401010101" pitchFamily="34" charset="-79"/>
              </a:rPr>
              <a:t>וּמֹתְתֵנִי</a:t>
            </a:r>
            <a:r>
              <a:rPr lang="he-IL" sz="3200" dirty="0">
                <a:solidFill>
                  <a:srgbClr val="000000"/>
                </a:solidFill>
                <a:latin typeface="David" panose="020E0502060401010101" pitchFamily="34" charset="-79"/>
                <a:cs typeface="David" panose="020E0502060401010101" pitchFamily="34" charset="-79"/>
              </a:rPr>
              <a:t>--כִּי אֲחָזַנִי, </a:t>
            </a:r>
            <a:r>
              <a:rPr lang="he-IL" sz="3200" b="1" dirty="0">
                <a:solidFill>
                  <a:srgbClr val="FF0000"/>
                </a:solidFill>
                <a:latin typeface="David" panose="020E0502060401010101" pitchFamily="34" charset="-79"/>
                <a:cs typeface="David" panose="020E0502060401010101" pitchFamily="34" charset="-79"/>
              </a:rPr>
              <a:t>הַשָּׁבָץ:</a:t>
            </a:r>
            <a:r>
              <a:rPr lang="he-IL" sz="3200" dirty="0">
                <a:solidFill>
                  <a:srgbClr val="000000"/>
                </a:solidFill>
                <a:latin typeface="David" panose="020E0502060401010101" pitchFamily="34" charset="-79"/>
                <a:cs typeface="David" panose="020E0502060401010101" pitchFamily="34" charset="-79"/>
              </a:rPr>
              <a:t>  כִּי-כָל-עוֹד נַפְשִׁי, בִּי</a:t>
            </a:r>
            <a:r>
              <a:rPr lang="he-IL" dirty="0">
                <a:solidFill>
                  <a:srgbClr val="000000"/>
                </a:solidFill>
                <a:latin typeface="David" panose="020E0502060401010101" pitchFamily="34" charset="-79"/>
                <a:cs typeface="David" panose="020E0502060401010101" pitchFamily="34" charset="-79"/>
              </a:rPr>
              <a:t>.</a:t>
            </a:r>
            <a:endParaRPr lang="he-IL" dirty="0"/>
          </a:p>
        </p:txBody>
      </p:sp>
      <p:pic>
        <p:nvPicPr>
          <p:cNvPr id="3" name="תמונה 2"/>
          <p:cNvPicPr>
            <a:picLocks noChangeAspect="1"/>
          </p:cNvPicPr>
          <p:nvPr/>
        </p:nvPicPr>
        <p:blipFill>
          <a:blip r:embed="rId2"/>
          <a:stretch>
            <a:fillRect/>
          </a:stretch>
        </p:blipFill>
        <p:spPr>
          <a:xfrm>
            <a:off x="6284890" y="3368960"/>
            <a:ext cx="2022887" cy="2022887"/>
          </a:xfrm>
          <a:prstGeom prst="rect">
            <a:avLst/>
          </a:prstGeom>
        </p:spPr>
      </p:pic>
      <p:sp>
        <p:nvSpPr>
          <p:cNvPr id="5" name="מלבן 4"/>
          <p:cNvSpPr/>
          <p:nvPr/>
        </p:nvSpPr>
        <p:spPr>
          <a:xfrm>
            <a:off x="8539596" y="3556576"/>
            <a:ext cx="3463513" cy="3378617"/>
          </a:xfrm>
          <a:prstGeom prst="rect">
            <a:avLst/>
          </a:prstGeom>
        </p:spPr>
        <p:txBody>
          <a:bodyPr wrap="square">
            <a:spAutoFit/>
          </a:bodyPr>
          <a:lstStyle/>
          <a:p>
            <a:pPr algn="just" rtl="1">
              <a:lnSpc>
                <a:spcPct val="107000"/>
              </a:lnSpc>
              <a:spcAft>
                <a:spcPts val="0"/>
              </a:spcAft>
            </a:pPr>
            <a:r>
              <a:rPr lang="he-IL" sz="2000"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{"אחזני השבץ" בא לרמוז על חטאו של שאול בהריגת כוהני העיר </a:t>
            </a:r>
            <a:r>
              <a:rPr lang="he-IL" sz="2000" dirty="0" err="1">
                <a:solidFill>
                  <a:srgbClr val="FF0000"/>
                </a:solidFill>
                <a:latin typeface="Times New Roman" panose="02020603050405020304" pitchFamily="18" charset="0"/>
                <a:ea typeface="Times New Roman" panose="02020603050405020304" pitchFamily="18" charset="0"/>
                <a:cs typeface="David" panose="020E0502060401010101" pitchFamily="34" charset="-79"/>
              </a:rPr>
              <a:t>נוב</a:t>
            </a:r>
            <a:r>
              <a:rPr lang="he-IL" sz="2000"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 שכן דואג האדומי דיבר לשון הרע על </a:t>
            </a:r>
            <a:r>
              <a:rPr lang="he-IL" sz="2000" dirty="0" err="1">
                <a:solidFill>
                  <a:srgbClr val="FF0000"/>
                </a:solidFill>
                <a:latin typeface="Times New Roman" panose="02020603050405020304" pitchFamily="18" charset="0"/>
                <a:ea typeface="Times New Roman" panose="02020603050405020304" pitchFamily="18" charset="0"/>
                <a:cs typeface="David" panose="020E0502060401010101" pitchFamily="34" charset="-79"/>
              </a:rPr>
              <a:t>אחימלך</a:t>
            </a:r>
            <a:r>
              <a:rPr lang="he-IL" sz="2000"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 והמדבר לשון הרע שלושה נהרגים, המדבר והמקבל והנאמר עליו. דואג מת </a:t>
            </a:r>
            <a:r>
              <a:rPr lang="he-IL" sz="2000" dirty="0" err="1">
                <a:solidFill>
                  <a:srgbClr val="FF0000"/>
                </a:solidFill>
                <a:latin typeface="Times New Roman" panose="02020603050405020304" pitchFamily="18" charset="0"/>
                <a:ea typeface="Times New Roman" panose="02020603050405020304" pitchFamily="18" charset="0"/>
                <a:cs typeface="David" panose="020E0502060401010101" pitchFamily="34" charset="-79"/>
              </a:rPr>
              <a:t>ואחימלך</a:t>
            </a:r>
            <a:r>
              <a:rPr lang="he-IL" sz="2000" dirty="0">
                <a:solidFill>
                  <a:srgbClr val="FF0000"/>
                </a:solidFill>
                <a:latin typeface="Times New Roman" panose="02020603050405020304" pitchFamily="18" charset="0"/>
                <a:ea typeface="Times New Roman" panose="02020603050405020304" pitchFamily="18" charset="0"/>
                <a:cs typeface="David" panose="020E0502060401010101" pitchFamily="34" charset="-79"/>
              </a:rPr>
              <a:t> ועכשיו גם שאול שקיבל את הלשון הרע. וזה רמז לו כאן "שבץ" הכוונה לבגדי הכהונה שהם עשויים משבצות זהב.}</a:t>
            </a:r>
            <a:endParaRPr lang="en-US" sz="1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8378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down)">
                                      <p:cBhvr>
                                        <p:cTn id="19" dur="5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9093" y="296214"/>
            <a:ext cx="5383369" cy="5854231"/>
          </a:xfrm>
          <a:prstGeom prst="rect">
            <a:avLst/>
          </a:prstGeom>
          <a:solidFill>
            <a:schemeClr val="accent1">
              <a:lumMod val="60000"/>
              <a:lumOff val="40000"/>
            </a:schemeClr>
          </a:solidFill>
          <a:ln w="38100">
            <a:solidFill>
              <a:schemeClr val="tx1"/>
            </a:solidFill>
          </a:ln>
        </p:spPr>
        <p:txBody>
          <a:bodyPr wrap="square" rtlCol="1">
            <a:spAutoFit/>
          </a:bodyPr>
          <a:lstStyle/>
          <a:p>
            <a:pPr algn="r" rtl="1">
              <a:lnSpc>
                <a:spcPct val="107000"/>
              </a:lnSpc>
              <a:spcAft>
                <a:spcPts val="800"/>
              </a:spcAft>
            </a:pPr>
            <a:r>
              <a:rPr lang="he-IL" sz="2600" b="1" u="sng" dirty="0" smtClean="0">
                <a:latin typeface="Calibri" panose="020F0502020204030204" pitchFamily="34" charset="0"/>
                <a:ea typeface="Calibri" panose="020F0502020204030204" pitchFamily="34" charset="0"/>
                <a:cs typeface="David" panose="020E0502060401010101" pitchFamily="34" charset="-79"/>
              </a:rPr>
              <a:t>י</a:t>
            </a:r>
            <a:r>
              <a:rPr lang="he-IL" sz="2600" dirty="0" smtClean="0">
                <a:latin typeface="Calibri" panose="020F0502020204030204" pitchFamily="34" charset="0"/>
                <a:ea typeface="Calibri" panose="020F0502020204030204" pitchFamily="34" charset="0"/>
                <a:cs typeface="David" panose="020E0502060401010101" pitchFamily="34" charset="-79"/>
              </a:rPr>
              <a:t>. והתקרבתי </a:t>
            </a:r>
            <a:r>
              <a:rPr lang="he-IL" sz="2600" dirty="0">
                <a:latin typeface="Calibri" panose="020F0502020204030204" pitchFamily="34" charset="0"/>
                <a:ea typeface="Calibri" panose="020F0502020204030204" pitchFamily="34" charset="0"/>
                <a:cs typeface="David" panose="020E0502060401010101" pitchFamily="34" charset="-79"/>
              </a:rPr>
              <a:t>אליו וגמרתי את מיתתו ולא מתוך שנאה, שהרי היה ברור לי שאכן אפסו סיכוייו לחיות, ולאחר שנדקר למוות לקחתי את </a:t>
            </a:r>
            <a:r>
              <a:rPr lang="he-IL" sz="2600" b="1" dirty="0">
                <a:solidFill>
                  <a:srgbClr val="FF0000"/>
                </a:solidFill>
                <a:latin typeface="Calibri" panose="020F0502020204030204" pitchFamily="34" charset="0"/>
                <a:ea typeface="Calibri" panose="020F0502020204030204" pitchFamily="34" charset="0"/>
                <a:cs typeface="David" panose="020E0502060401010101" pitchFamily="34" charset="-79"/>
              </a:rPr>
              <a:t>הכתר ואת התפילין שהיו על ראשו ועל ידיו </a:t>
            </a:r>
            <a:r>
              <a:rPr lang="he-IL" sz="2600" dirty="0">
                <a:latin typeface="Calibri" panose="020F0502020204030204" pitchFamily="34" charset="0"/>
                <a:ea typeface="Calibri" panose="020F0502020204030204" pitchFamily="34" charset="0"/>
                <a:cs typeface="David" panose="020E0502060401010101" pitchFamily="34" charset="-79"/>
              </a:rPr>
              <a:t>(אצעדה= תכשיט והתפילין נקראים תכשיט) והבאתי אותם אליך אדוני </a:t>
            </a:r>
            <a:r>
              <a:rPr lang="he-IL" sz="2600" dirty="0" smtClean="0">
                <a:latin typeface="Calibri" panose="020F0502020204030204" pitchFamily="34" charset="0"/>
                <a:ea typeface="Calibri" panose="020F0502020204030204" pitchFamily="34" charset="0"/>
                <a:cs typeface="David" panose="020E0502060401010101" pitchFamily="34" charset="-79"/>
              </a:rPr>
              <a:t>לכאן</a:t>
            </a:r>
          </a:p>
          <a:p>
            <a:pPr algn="r" rtl="1">
              <a:lnSpc>
                <a:spcPct val="107000"/>
              </a:lnSpc>
              <a:spcAft>
                <a:spcPts val="800"/>
              </a:spcAft>
            </a:pPr>
            <a:r>
              <a:rPr lang="he-IL" sz="2600" b="1" u="sng" dirty="0" smtClean="0">
                <a:latin typeface="Calibri" panose="020F0502020204030204" pitchFamily="34" charset="0"/>
                <a:ea typeface="Calibri" panose="020F0502020204030204" pitchFamily="34" charset="0"/>
                <a:cs typeface="David" panose="020E0502060401010101" pitchFamily="34" charset="-79"/>
              </a:rPr>
              <a:t>יא</a:t>
            </a:r>
            <a:r>
              <a:rPr lang="he-IL" sz="2600" dirty="0">
                <a:latin typeface="Calibri" panose="020F0502020204030204" pitchFamily="34" charset="0"/>
                <a:ea typeface="Calibri" panose="020F0502020204030204" pitchFamily="34" charset="0"/>
                <a:cs typeface="David" panose="020E0502060401010101" pitchFamily="34" charset="-79"/>
              </a:rPr>
              <a:t>. ואחז דוד בבגדיו , וקרע אותם , וגם כל האנשים שהיו אתו קרעו קריעת אבל בבגדים שלהם. </a:t>
            </a:r>
            <a:endParaRPr lang="he-IL" sz="2600" dirty="0" smtClean="0">
              <a:latin typeface="Calibri" panose="020F0502020204030204" pitchFamily="34" charset="0"/>
              <a:ea typeface="Calibri" panose="020F0502020204030204" pitchFamily="34" charset="0"/>
              <a:cs typeface="David" panose="020E0502060401010101" pitchFamily="34" charset="-79"/>
            </a:endParaRPr>
          </a:p>
          <a:p>
            <a:pPr algn="r" rtl="1">
              <a:lnSpc>
                <a:spcPct val="107000"/>
              </a:lnSpc>
              <a:spcAft>
                <a:spcPts val="800"/>
              </a:spcAft>
            </a:pPr>
            <a:r>
              <a:rPr lang="he-IL" sz="2600" b="1" u="sng" dirty="0" err="1" smtClean="0">
                <a:latin typeface="Calibri" panose="020F0502020204030204" pitchFamily="34" charset="0"/>
                <a:ea typeface="Calibri" panose="020F0502020204030204" pitchFamily="34" charset="0"/>
                <a:cs typeface="David" panose="020E0502060401010101" pitchFamily="34" charset="-79"/>
              </a:rPr>
              <a:t>יב</a:t>
            </a:r>
            <a:r>
              <a:rPr lang="he-IL" sz="2600" dirty="0">
                <a:latin typeface="Calibri" panose="020F0502020204030204" pitchFamily="34" charset="0"/>
                <a:ea typeface="Calibri" panose="020F0502020204030204" pitchFamily="34" charset="0"/>
                <a:cs typeface="David" panose="020E0502060401010101" pitchFamily="34" charset="-79"/>
              </a:rPr>
              <a:t>. </a:t>
            </a:r>
            <a:r>
              <a:rPr lang="he-IL" sz="2600" b="1" dirty="0">
                <a:latin typeface="Calibri" panose="020F0502020204030204" pitchFamily="34" charset="0"/>
                <a:ea typeface="Calibri" panose="020F0502020204030204" pitchFamily="34" charset="0"/>
                <a:cs typeface="David" panose="020E0502060401010101" pitchFamily="34" charset="-79"/>
              </a:rPr>
              <a:t>וקוננו ובכו והתענו ולא אכלו עד הערב</a:t>
            </a:r>
            <a:r>
              <a:rPr lang="he-IL" sz="2600" dirty="0">
                <a:latin typeface="Calibri" panose="020F0502020204030204" pitchFamily="34" charset="0"/>
                <a:ea typeface="Calibri" panose="020F0502020204030204" pitchFamily="34" charset="0"/>
                <a:cs typeface="David" panose="020E0502060401010101" pitchFamily="34" charset="-79"/>
              </a:rPr>
              <a:t>, על מות שאול ויהונתן הבן שלו ועל גדולי הדור והאנשים החשובים, וגם על המון העם שנפלו במלחמה. </a:t>
            </a:r>
            <a:endParaRPr lang="en-US" sz="2600" dirty="0">
              <a:latin typeface="Calibri" panose="020F0502020204030204" pitchFamily="34" charset="0"/>
              <a:ea typeface="Calibri" panose="020F0502020204030204" pitchFamily="34" charset="0"/>
              <a:cs typeface="Arial" panose="020B0604020202020204" pitchFamily="34" charset="0"/>
            </a:endParaRPr>
          </a:p>
        </p:txBody>
      </p:sp>
      <p:sp>
        <p:nvSpPr>
          <p:cNvPr id="2" name="מלבן 1"/>
          <p:cNvSpPr/>
          <p:nvPr/>
        </p:nvSpPr>
        <p:spPr>
          <a:xfrm>
            <a:off x="5911403" y="296214"/>
            <a:ext cx="5988676" cy="4524315"/>
          </a:xfrm>
          <a:prstGeom prst="rect">
            <a:avLst/>
          </a:prstGeom>
          <a:blipFill>
            <a:blip r:embed="rId2"/>
            <a:tile tx="0" ty="0" sx="100000" sy="100000" flip="none" algn="tl"/>
          </a:blip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וָאֶעֱמֹד עָלָיו, </a:t>
            </a:r>
            <a:r>
              <a:rPr lang="he-IL" sz="3200" dirty="0" err="1">
                <a:solidFill>
                  <a:srgbClr val="000000"/>
                </a:solidFill>
                <a:latin typeface="David" panose="020E0502060401010101" pitchFamily="34" charset="-79"/>
                <a:cs typeface="David" panose="020E0502060401010101" pitchFamily="34" charset="-79"/>
              </a:rPr>
              <a:t>וַאֲמֹתְתֵהו</a:t>
            </a:r>
            <a:r>
              <a:rPr lang="he-IL" sz="3200" dirty="0">
                <a:solidFill>
                  <a:srgbClr val="000000"/>
                </a:solidFill>
                <a:latin typeface="David" panose="020E0502060401010101" pitchFamily="34" charset="-79"/>
                <a:cs typeface="David" panose="020E0502060401010101" pitchFamily="34" charset="-79"/>
              </a:rPr>
              <a:t>ּ--כִּי יָדַעְתִּי, כִּי לֹא יִחְיֶה אַחֲרֵי נִפְלוֹ; וָאֶקַּח </a:t>
            </a:r>
            <a:r>
              <a:rPr lang="he-IL" sz="3200" b="1" dirty="0">
                <a:solidFill>
                  <a:srgbClr val="FF0000"/>
                </a:solidFill>
                <a:latin typeface="David" panose="020E0502060401010101" pitchFamily="34" charset="-79"/>
                <a:cs typeface="David" panose="020E0502060401010101" pitchFamily="34" charset="-79"/>
              </a:rPr>
              <a:t>הַנֵּזֶר אֲשֶׁר עַל-רֹאשׁוֹ, וְאֶצְעָדָה אֲשֶׁר עַל-זְרֹעוֹ, </a:t>
            </a:r>
            <a:r>
              <a:rPr lang="he-IL" sz="3200" dirty="0">
                <a:solidFill>
                  <a:srgbClr val="000000"/>
                </a:solidFill>
                <a:latin typeface="David" panose="020E0502060401010101" pitchFamily="34" charset="-79"/>
                <a:cs typeface="David" panose="020E0502060401010101" pitchFamily="34" charset="-79"/>
              </a:rPr>
              <a:t>וָאֲבִיאֵם אֶל-אֲדֹנִי, הֵנָּה.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יא</a:t>
            </a:r>
            <a:r>
              <a:rPr lang="he-IL" sz="3200" dirty="0">
                <a:solidFill>
                  <a:srgbClr val="000000"/>
                </a:solidFill>
                <a:latin typeface="David" panose="020E0502060401010101" pitchFamily="34" charset="-79"/>
                <a:cs typeface="David" panose="020E0502060401010101" pitchFamily="34" charset="-79"/>
              </a:rPr>
              <a:t> וַיַּחֲזֵק דָּוִד בִּבְגָדָו, וַיִּקְרָעֵם; וְגַם כָּל-הָאֲנָשִׁים, אֲשֶׁר אִתּוֹ.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וַיִּסְפְּדוּ, וַיִּבְכּוּ, </a:t>
            </a:r>
            <a:r>
              <a:rPr lang="he-IL" sz="3200" b="1" dirty="0" err="1">
                <a:solidFill>
                  <a:srgbClr val="000000"/>
                </a:solidFill>
                <a:latin typeface="David" panose="020E0502060401010101" pitchFamily="34" charset="-79"/>
                <a:cs typeface="David" panose="020E0502060401010101" pitchFamily="34" charset="-79"/>
              </a:rPr>
              <a:t>וַיָּצֻמו</a:t>
            </a:r>
            <a:r>
              <a:rPr lang="he-IL" sz="3200" b="1" dirty="0">
                <a:solidFill>
                  <a:srgbClr val="000000"/>
                </a:solidFill>
                <a:latin typeface="David" panose="020E0502060401010101" pitchFamily="34" charset="-79"/>
                <a:cs typeface="David" panose="020E0502060401010101" pitchFamily="34" charset="-79"/>
              </a:rPr>
              <a:t>ּ, עַד-הָעָרֶב</a:t>
            </a:r>
            <a:r>
              <a:rPr lang="he-IL" sz="3200" dirty="0">
                <a:solidFill>
                  <a:srgbClr val="000000"/>
                </a:solidFill>
                <a:latin typeface="David" panose="020E0502060401010101" pitchFamily="34" charset="-79"/>
                <a:cs typeface="David" panose="020E0502060401010101" pitchFamily="34" charset="-79"/>
              </a:rPr>
              <a:t>:  עַל-שָׁאוּל וְעַל-יְהוֹנָתָן בְּנוֹ, וְעַל-עַם יְהוָה וְעַל-בֵּית יִשְׂרָאֵל--כִּי נָפְלוּ, בֶּחָרֶב.</a:t>
            </a:r>
            <a:r>
              <a:rPr lang="he-IL" dirty="0">
                <a:solidFill>
                  <a:srgbClr val="000000"/>
                </a:solidFill>
                <a:latin typeface="David" panose="020E0502060401010101" pitchFamily="34" charset="-79"/>
                <a:cs typeface="David" panose="020E0502060401010101" pitchFamily="34" charset="-79"/>
              </a:rPr>
              <a:t> </a:t>
            </a:r>
            <a:endParaRPr lang="he-IL" dirty="0"/>
          </a:p>
        </p:txBody>
      </p:sp>
      <p:pic>
        <p:nvPicPr>
          <p:cNvPr id="3" name="תמונה 2"/>
          <p:cNvPicPr>
            <a:picLocks noChangeAspect="1"/>
          </p:cNvPicPr>
          <p:nvPr/>
        </p:nvPicPr>
        <p:blipFill>
          <a:blip r:embed="rId3"/>
          <a:stretch>
            <a:fillRect/>
          </a:stretch>
        </p:blipFill>
        <p:spPr>
          <a:xfrm>
            <a:off x="8899704" y="5049592"/>
            <a:ext cx="3000375" cy="1524000"/>
          </a:xfrm>
          <a:prstGeom prst="rect">
            <a:avLst/>
          </a:prstGeom>
        </p:spPr>
      </p:pic>
      <p:pic>
        <p:nvPicPr>
          <p:cNvPr id="5" name="תמונה 4"/>
          <p:cNvPicPr>
            <a:picLocks noChangeAspect="1"/>
          </p:cNvPicPr>
          <p:nvPr/>
        </p:nvPicPr>
        <p:blipFill>
          <a:blip r:embed="rId4"/>
          <a:stretch>
            <a:fillRect/>
          </a:stretch>
        </p:blipFill>
        <p:spPr>
          <a:xfrm>
            <a:off x="5991158" y="4935292"/>
            <a:ext cx="2609850" cy="1752600"/>
          </a:xfrm>
          <a:prstGeom prst="rect">
            <a:avLst/>
          </a:prstGeom>
        </p:spPr>
      </p:pic>
    </p:spTree>
    <p:extLst>
      <p:ext uri="{BB962C8B-B14F-4D97-AF65-F5344CB8AC3E}">
        <p14:creationId xmlns:p14="http://schemas.microsoft.com/office/powerpoint/2010/main" val="62338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down)">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wipe(down)">
                                      <p:cBhvr>
                                        <p:cTn id="3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3487" y="386366"/>
            <a:ext cx="5924281" cy="5693866"/>
          </a:xfrm>
          <a:prstGeom prst="rect">
            <a:avLst/>
          </a:prstGeom>
          <a:solidFill>
            <a:schemeClr val="accent1">
              <a:lumMod val="60000"/>
              <a:lumOff val="40000"/>
            </a:schemeClr>
          </a:solidFill>
          <a:ln w="38100">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יג</a:t>
            </a:r>
            <a:r>
              <a:rPr lang="he-IL" sz="2800" dirty="0" smtClean="0">
                <a:latin typeface="David" panose="020E0502060401010101" pitchFamily="34" charset="-79"/>
                <a:cs typeface="David" panose="020E0502060401010101" pitchFamily="34" charset="-79"/>
              </a:rPr>
              <a:t>. שאל </a:t>
            </a:r>
            <a:r>
              <a:rPr lang="he-IL" sz="2800" dirty="0">
                <a:latin typeface="David" panose="020E0502060401010101" pitchFamily="34" charset="-79"/>
                <a:cs typeface="David" panose="020E0502060401010101" pitchFamily="34" charset="-79"/>
              </a:rPr>
              <a:t>דוד את האיש שהודיע לו על התבוסה , </a:t>
            </a:r>
            <a:r>
              <a:rPr lang="he-IL" sz="2800" b="1" dirty="0">
                <a:latin typeface="David" panose="020E0502060401010101" pitchFamily="34" charset="-79"/>
                <a:cs typeface="David" panose="020E0502060401010101" pitchFamily="34" charset="-79"/>
              </a:rPr>
              <a:t>מאיזה עם אתה? </a:t>
            </a:r>
            <a:r>
              <a:rPr lang="he-IL" sz="2800" dirty="0">
                <a:latin typeface="David" panose="020E0502060401010101" pitchFamily="34" charset="-79"/>
                <a:cs typeface="David" panose="020E0502060401010101" pitchFamily="34" charset="-79"/>
              </a:rPr>
              <a:t>ענה לו האיש: מצאצאי גר שהתגייר מהעם העמלקי אני. </a:t>
            </a:r>
            <a:endParaRPr lang="he-IL" sz="2800" dirty="0" smtClean="0">
              <a:latin typeface="David" panose="020E0502060401010101" pitchFamily="34" charset="-79"/>
              <a:cs typeface="David" panose="020E0502060401010101" pitchFamily="34" charset="-79"/>
            </a:endParaRPr>
          </a:p>
          <a:p>
            <a:pPr algn="r"/>
            <a:r>
              <a:rPr lang="he-IL" sz="2800" b="1" u="sng" dirty="0">
                <a:latin typeface="David" panose="020E0502060401010101" pitchFamily="34" charset="-79"/>
                <a:cs typeface="David" panose="020E0502060401010101" pitchFamily="34" charset="-79"/>
              </a:rPr>
              <a:t>יד</a:t>
            </a:r>
            <a:r>
              <a:rPr lang="he-IL" sz="2800" dirty="0">
                <a:latin typeface="David" panose="020E0502060401010101" pitchFamily="34" charset="-79"/>
                <a:cs typeface="David" panose="020E0502060401010101" pitchFamily="34" charset="-79"/>
              </a:rPr>
              <a:t>. </a:t>
            </a:r>
            <a:r>
              <a:rPr lang="he-IL" sz="2800" b="1" u="sng" dirty="0">
                <a:latin typeface="David" panose="020E0502060401010101" pitchFamily="34" charset="-79"/>
                <a:cs typeface="David" panose="020E0502060401010101" pitchFamily="34" charset="-79"/>
              </a:rPr>
              <a:t>אמר לו דוד</a:t>
            </a:r>
            <a:r>
              <a:rPr lang="he-IL" sz="2800" dirty="0">
                <a:latin typeface="David" panose="020E0502060401010101" pitchFamily="34" charset="-79"/>
                <a:cs typeface="David" panose="020E0502060401010101" pitchFamily="34" charset="-79"/>
              </a:rPr>
              <a:t>: אם כדבריך </a:t>
            </a:r>
            <a:r>
              <a:rPr lang="he-IL" sz="2800" dirty="0" err="1" smtClean="0">
                <a:latin typeface="David" panose="020E0502060401010101" pitchFamily="34" charset="-79"/>
                <a:cs typeface="David" panose="020E0502060401010101" pitchFamily="34" charset="-79"/>
              </a:rPr>
              <a:t>שנתגירת</a:t>
            </a:r>
            <a:r>
              <a:rPr lang="he-IL" sz="2800" dirty="0" smtClean="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אתה ואביך ואת תורתנו אתה שומר, איך לא פחדת לפגוע </a:t>
            </a:r>
            <a:r>
              <a:rPr lang="he-IL" sz="2800" b="1" dirty="0">
                <a:latin typeface="David" panose="020E0502060401010101" pitchFamily="34" charset="-79"/>
                <a:cs typeface="David" panose="020E0502060401010101" pitchFamily="34" charset="-79"/>
              </a:rPr>
              <a:t>ולהרוג את שאול שהוכתר בהוראת ה'. </a:t>
            </a:r>
            <a:endParaRPr lang="en-US" sz="2800" b="1" dirty="0" smtClean="0">
              <a:latin typeface="David" panose="020E0502060401010101" pitchFamily="34" charset="-79"/>
              <a:cs typeface="David" panose="020E0502060401010101" pitchFamily="34" charset="-79"/>
            </a:endParaRPr>
          </a:p>
          <a:p>
            <a:pPr algn="r"/>
            <a:r>
              <a:rPr lang="he-IL" sz="2800" b="1" u="sng" dirty="0">
                <a:latin typeface="David" panose="020E0502060401010101" pitchFamily="34" charset="-79"/>
                <a:cs typeface="David" panose="020E0502060401010101" pitchFamily="34" charset="-79"/>
              </a:rPr>
              <a:t>טו</a:t>
            </a:r>
            <a:r>
              <a:rPr lang="he-IL" sz="2800" dirty="0">
                <a:latin typeface="David" panose="020E0502060401010101" pitchFamily="34" charset="-79"/>
                <a:cs typeface="David" panose="020E0502060401010101" pitchFamily="34" charset="-79"/>
              </a:rPr>
              <a:t>. ציווה דוד על אחד מנעריו ואמר לו </a:t>
            </a:r>
            <a:r>
              <a:rPr lang="he-IL" sz="2800" dirty="0" smtClean="0">
                <a:latin typeface="David" panose="020E0502060401010101" pitchFamily="34" charset="-79"/>
                <a:cs typeface="David" panose="020E0502060401010101" pitchFamily="34" charset="-79"/>
              </a:rPr>
              <a:t>קרב אליו </a:t>
            </a:r>
            <a:r>
              <a:rPr lang="he-IL" sz="2800" dirty="0">
                <a:latin typeface="David" panose="020E0502060401010101" pitchFamily="34" charset="-79"/>
                <a:cs typeface="David" panose="020E0502060401010101" pitchFamily="34" charset="-79"/>
              </a:rPr>
              <a:t>ופגע בו, והכה אותו ומת </a:t>
            </a:r>
            <a:r>
              <a:rPr lang="he-IL" sz="2800" dirty="0" err="1" smtClean="0">
                <a:latin typeface="David" panose="020E0502060401010101" pitchFamily="34" charset="-79"/>
                <a:cs typeface="David" panose="020E0502060401010101" pitchFamily="34" charset="-79"/>
              </a:rPr>
              <a:t>העמלק</a:t>
            </a:r>
            <a:r>
              <a:rPr lang="he-IL" sz="2800" dirty="0" smtClean="0">
                <a:latin typeface="David" panose="020E0502060401010101" pitchFamily="34" charset="-79"/>
                <a:cs typeface="David" panose="020E0502060401010101" pitchFamily="34" charset="-79"/>
              </a:rPr>
              <a:t>.</a:t>
            </a:r>
            <a:endParaRPr lang="en-US"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טז</a:t>
            </a:r>
            <a:r>
              <a:rPr lang="he-IL" sz="2800" dirty="0">
                <a:latin typeface="David" panose="020E0502060401010101" pitchFamily="34" charset="-79"/>
                <a:cs typeface="David" panose="020E0502060401010101" pitchFamily="34" charset="-79"/>
              </a:rPr>
              <a:t>. אמר דוד: עוון דמך שנשפך על ראשך- אתה עצמך אשם בהריגתך, שהרי בעצמך העדת </a:t>
            </a:r>
            <a:r>
              <a:rPr lang="he-IL" sz="2800" dirty="0" smtClean="0">
                <a:latin typeface="David" panose="020E0502060401010101" pitchFamily="34" charset="-79"/>
                <a:cs typeface="David" panose="020E0502060401010101" pitchFamily="34" charset="-79"/>
              </a:rPr>
              <a:t>עליך </a:t>
            </a:r>
            <a:r>
              <a:rPr lang="he-IL" sz="2800" dirty="0">
                <a:latin typeface="David" panose="020E0502060401010101" pitchFamily="34" charset="-79"/>
                <a:cs typeface="David" panose="020E0502060401010101" pitchFamily="34" charset="-79"/>
              </a:rPr>
              <a:t>וכך אמרת- </a:t>
            </a:r>
            <a:r>
              <a:rPr lang="he-IL" sz="2800" b="1" dirty="0">
                <a:latin typeface="David" panose="020E0502060401010101" pitchFamily="34" charset="-79"/>
                <a:cs typeface="David" panose="020E0502060401010101" pitchFamily="34" charset="-79"/>
              </a:rPr>
              <a:t>אני הרגתי את שאול שהוכתר בהוראת ה'.  </a:t>
            </a:r>
            <a:endParaRPr lang="he-IL" sz="2800" b="1" dirty="0">
              <a:latin typeface="David" panose="020E0502060401010101" pitchFamily="34" charset="-79"/>
              <a:cs typeface="David" panose="020E0502060401010101" pitchFamily="34" charset="-79"/>
            </a:endParaRPr>
          </a:p>
        </p:txBody>
      </p:sp>
      <p:sp>
        <p:nvSpPr>
          <p:cNvPr id="2" name="מלבן 1"/>
          <p:cNvSpPr/>
          <p:nvPr/>
        </p:nvSpPr>
        <p:spPr>
          <a:xfrm>
            <a:off x="6503831" y="386366"/>
            <a:ext cx="5486400" cy="5016758"/>
          </a:xfrm>
          <a:prstGeom prst="rect">
            <a:avLst/>
          </a:prstGeom>
          <a:blipFill>
            <a:blip r:embed="rId2"/>
            <a:tile tx="0" ty="0" sx="100000" sy="100000" flip="none" algn="tl"/>
          </a:blipFill>
        </p:spPr>
        <p:txBody>
          <a:bodyPr wrap="square">
            <a:spAutoFit/>
          </a:bodyPr>
          <a:lstStyle/>
          <a:p>
            <a:pPr algn="r"/>
            <a:r>
              <a:rPr lang="he-IL" sz="3200" b="1" dirty="0" err="1">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וַיֹּאמֶר דָּוִד, אֶל-הַנַּעַר הַמַּגִּיד לוֹ, </a:t>
            </a:r>
            <a:r>
              <a:rPr lang="he-IL" sz="3200" b="1" dirty="0">
                <a:solidFill>
                  <a:srgbClr val="000000"/>
                </a:solidFill>
                <a:latin typeface="David" panose="020E0502060401010101" pitchFamily="34" charset="-79"/>
                <a:cs typeface="David" panose="020E0502060401010101" pitchFamily="34" charset="-79"/>
              </a:rPr>
              <a:t>אֵי מִזֶּה, אָתָּה</a:t>
            </a:r>
            <a:r>
              <a:rPr lang="he-IL" sz="3200" dirty="0">
                <a:solidFill>
                  <a:srgbClr val="000000"/>
                </a:solidFill>
                <a:latin typeface="David" panose="020E0502060401010101" pitchFamily="34" charset="-79"/>
                <a:cs typeface="David" panose="020E0502060401010101" pitchFamily="34" charset="-79"/>
              </a:rPr>
              <a:t>; וַיֹּאמֶר, בֶּן-אִישׁ גֵּר עֲמָלֵקִי אָנֹכִי.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יד</a:t>
            </a:r>
            <a:r>
              <a:rPr lang="he-IL" sz="3200" dirty="0">
                <a:solidFill>
                  <a:srgbClr val="000000"/>
                </a:solidFill>
                <a:latin typeface="David" panose="020E0502060401010101" pitchFamily="34" charset="-79"/>
                <a:cs typeface="David" panose="020E0502060401010101" pitchFamily="34" charset="-79"/>
              </a:rPr>
              <a:t> וַיֹּאמֶר אֵלָיו, דָּוִד:  אֵיךְ, לֹא יָרֵאתָ, לִשְׁלֹחַ יָדְךָ, </a:t>
            </a:r>
            <a:r>
              <a:rPr lang="he-IL" sz="3200" b="1" dirty="0">
                <a:solidFill>
                  <a:srgbClr val="000000"/>
                </a:solidFill>
                <a:latin typeface="David" panose="020E0502060401010101" pitchFamily="34" charset="-79"/>
                <a:cs typeface="David" panose="020E0502060401010101" pitchFamily="34" charset="-79"/>
              </a:rPr>
              <a:t>לְשַׁחֵת אֶת-מְשִׁיחַ יְהוָה</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טו</a:t>
            </a:r>
            <a:r>
              <a:rPr lang="he-IL" sz="3200" dirty="0">
                <a:solidFill>
                  <a:srgbClr val="000000"/>
                </a:solidFill>
                <a:latin typeface="David" panose="020E0502060401010101" pitchFamily="34" charset="-79"/>
                <a:cs typeface="David" panose="020E0502060401010101" pitchFamily="34" charset="-79"/>
              </a:rPr>
              <a:t> וַיִּקְרָא דָוִד, לְאַחַד מֵהַנְּעָרִים, וַיֹּאמֶר, גַּשׁ פְּגַע-בּוֹ; וַיַּכֵּהוּ, וַיָּמֹת.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טז</a:t>
            </a:r>
            <a:r>
              <a:rPr lang="he-IL" sz="3200" dirty="0">
                <a:solidFill>
                  <a:srgbClr val="000000"/>
                </a:solidFill>
                <a:latin typeface="David" panose="020E0502060401010101" pitchFamily="34" charset="-79"/>
                <a:cs typeface="David" panose="020E0502060401010101" pitchFamily="34" charset="-79"/>
              </a:rPr>
              <a:t> וַיֹּאמֶר אֵלָיו דָּוִד, דמיך (דָּמְךָ) עַל-רֹאשֶׁךָ:  כִּי פִיךָ, עָנָה בְךָ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FF0000"/>
                </a:solidFill>
                <a:latin typeface="David" panose="020E0502060401010101" pitchFamily="34" charset="-79"/>
                <a:cs typeface="David" panose="020E0502060401010101" pitchFamily="34" charset="-79"/>
              </a:rPr>
              <a:t>אָנֹכִי מֹתַתִּי, אֶת-מְשִׁיחַ יְהוָה</a:t>
            </a:r>
            <a:r>
              <a:rPr lang="he-IL" dirty="0">
                <a:solidFill>
                  <a:srgbClr val="000000"/>
                </a:solidFill>
                <a:latin typeface="David" panose="020E0502060401010101" pitchFamily="34" charset="-79"/>
                <a:cs typeface="David" panose="020E0502060401010101" pitchFamily="34" charset="-79"/>
              </a:rPr>
              <a:t>.</a:t>
            </a:r>
            <a:endParaRPr lang="he-IL" dirty="0"/>
          </a:p>
        </p:txBody>
      </p:sp>
    </p:spTree>
    <p:extLst>
      <p:ext uri="{BB962C8B-B14F-4D97-AF65-F5344CB8AC3E}">
        <p14:creationId xmlns:p14="http://schemas.microsoft.com/office/powerpoint/2010/main" val="1878911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83358" y="206061"/>
            <a:ext cx="5473521" cy="707886"/>
          </a:xfrm>
          <a:prstGeom prst="rect">
            <a:avLst/>
          </a:prstGeom>
          <a:blipFill>
            <a:blip r:embed="rId2"/>
            <a:tile tx="0" ty="0" sx="100000" sy="100000" flip="none" algn="tl"/>
          </a:blipFill>
          <a:ln w="38100">
            <a:solidFill>
              <a:schemeClr val="tx1"/>
            </a:solidFill>
          </a:ln>
        </p:spPr>
        <p:txBody>
          <a:bodyPr wrap="square" rtlCol="1">
            <a:spAutoFit/>
          </a:bodyPr>
          <a:lstStyle/>
          <a:p>
            <a:pPr algn="r"/>
            <a:r>
              <a:rPr lang="he-IL" sz="4000" b="1" dirty="0" smtClean="0">
                <a:latin typeface="David" panose="020E0502060401010101" pitchFamily="34" charset="-79"/>
                <a:cs typeface="David" panose="020E0502060401010101" pitchFamily="34" charset="-79"/>
              </a:rPr>
              <a:t>קינת דוד על שאול ויהונתן:</a:t>
            </a:r>
            <a:endParaRPr lang="he-IL" sz="4000" b="1" dirty="0">
              <a:latin typeface="David" panose="020E0502060401010101" pitchFamily="34" charset="-79"/>
              <a:cs typeface="David" panose="020E0502060401010101" pitchFamily="34" charset="-79"/>
            </a:endParaRPr>
          </a:p>
        </p:txBody>
      </p:sp>
      <p:sp>
        <p:nvSpPr>
          <p:cNvPr id="3" name="TextBox 2"/>
          <p:cNvSpPr txBox="1"/>
          <p:nvPr/>
        </p:nvSpPr>
        <p:spPr>
          <a:xfrm>
            <a:off x="6684135" y="1285740"/>
            <a:ext cx="4945488" cy="4462760"/>
          </a:xfrm>
          <a:prstGeom prst="rect">
            <a:avLst/>
          </a:prstGeom>
          <a:solidFill>
            <a:schemeClr val="accent4">
              <a:lumMod val="40000"/>
              <a:lumOff val="60000"/>
            </a:schemeClr>
          </a:solidFill>
          <a:ln w="38100">
            <a:solidFill>
              <a:schemeClr val="tx1"/>
            </a:solidFill>
          </a:ln>
        </p:spPr>
        <p:txBody>
          <a:bodyPr wrap="square" rtlCol="1">
            <a:spAutoFit/>
          </a:bodyPr>
          <a:lstStyle/>
          <a:p>
            <a:pPr algn="r"/>
            <a:r>
              <a:rPr lang="he-IL" sz="3200" b="1" u="sng" dirty="0">
                <a:solidFill>
                  <a:srgbClr val="FF0000"/>
                </a:solidFill>
                <a:latin typeface="David" panose="020E0502060401010101" pitchFamily="34" charset="-79"/>
                <a:cs typeface="David" panose="020E0502060401010101" pitchFamily="34" charset="-79"/>
              </a:rPr>
              <a:t>קינת דוד </a:t>
            </a:r>
            <a:r>
              <a:rPr lang="he-IL" sz="2800" dirty="0">
                <a:latin typeface="David" panose="020E0502060401010101" pitchFamily="34" charset="-79"/>
                <a:cs typeface="David" panose="020E0502060401010101" pitchFamily="34" charset="-79"/>
              </a:rPr>
              <a:t>היא הקינה שנשא דוד על שאול ויהונתן לאחר מותם בקרב מול </a:t>
            </a:r>
            <a:r>
              <a:rPr lang="he-IL" sz="2800" dirty="0" err="1">
                <a:latin typeface="David" panose="020E0502060401010101" pitchFamily="34" charset="-79"/>
                <a:cs typeface="David" panose="020E0502060401010101" pitchFamily="34" charset="-79"/>
              </a:rPr>
              <a:t>הפלשתים</a:t>
            </a:r>
            <a:r>
              <a:rPr lang="he-IL" sz="2800" dirty="0">
                <a:latin typeface="David" panose="020E0502060401010101" pitchFamily="34" charset="-79"/>
                <a:cs typeface="David" panose="020E0502060401010101" pitchFamily="34" charset="-79"/>
              </a:rPr>
              <a:t> שנערך על הר הגלבוע</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a:p>
            <a:pPr algn="r"/>
            <a:r>
              <a:rPr lang="he-IL" sz="2800" b="1" dirty="0">
                <a:latin typeface="David" panose="020E0502060401010101" pitchFamily="34" charset="-79"/>
                <a:cs typeface="David" panose="020E0502060401010101" pitchFamily="34" charset="-79"/>
              </a:rPr>
              <a:t>בקינה ביטא דוד את היגון, העצב והצער שחש לנוכח מותם של שאול ויהונתן ואת סערת הרגשות שהתחוללה </a:t>
            </a:r>
            <a:r>
              <a:rPr lang="he-IL" sz="2800" b="1" dirty="0" smtClean="0">
                <a:latin typeface="David" panose="020E0502060401010101" pitchFamily="34" charset="-79"/>
                <a:cs typeface="David" panose="020E0502060401010101" pitchFamily="34" charset="-79"/>
              </a:rPr>
              <a:t>בו</a:t>
            </a:r>
            <a:r>
              <a:rPr lang="he-IL" sz="2800" dirty="0" smtClean="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קינה זו היא אחת היצירות המפורסמות במקרא, ופסוקים וביטויים ממנה מצוטטים תדיר בימינו ושגורים בשפה העברית</a:t>
            </a:r>
            <a:endParaRPr lang="he-IL" sz="28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3"/>
          <a:stretch>
            <a:fillRect/>
          </a:stretch>
        </p:blipFill>
        <p:spPr>
          <a:xfrm>
            <a:off x="1390918" y="1547274"/>
            <a:ext cx="4494727" cy="3397177"/>
          </a:xfrm>
          <a:prstGeom prst="rect">
            <a:avLst/>
          </a:prstGeom>
        </p:spPr>
      </p:pic>
    </p:spTree>
    <p:extLst>
      <p:ext uri="{BB962C8B-B14F-4D97-AF65-F5344CB8AC3E}">
        <p14:creationId xmlns:p14="http://schemas.microsoft.com/office/powerpoint/2010/main" val="3442699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1064" y="270456"/>
            <a:ext cx="5331853" cy="6124754"/>
          </a:xfrm>
          <a:prstGeom prst="rect">
            <a:avLst/>
          </a:prstGeom>
          <a:solidFill>
            <a:schemeClr val="accent5">
              <a:lumMod val="60000"/>
              <a:lumOff val="40000"/>
            </a:schemeClr>
          </a:solidFill>
          <a:ln w="38100">
            <a:solidFill>
              <a:schemeClr val="tx1"/>
            </a:solidFill>
          </a:ln>
        </p:spPr>
        <p:txBody>
          <a:bodyPr wrap="square" rtlCol="1">
            <a:spAutoFit/>
          </a:bodyPr>
          <a:lstStyle/>
          <a:p>
            <a:pPr algn="r"/>
            <a:r>
              <a:rPr lang="he-IL" sz="2800" b="1" u="sng" dirty="0" err="1" smtClean="0">
                <a:latin typeface="David" panose="020E0502060401010101" pitchFamily="34" charset="-79"/>
                <a:cs typeface="David" panose="020E0502060401010101" pitchFamily="34" charset="-79"/>
              </a:rPr>
              <a:t>יז</a:t>
            </a:r>
            <a:r>
              <a:rPr lang="he-IL" sz="2800" dirty="0" smtClean="0">
                <a:latin typeface="David" panose="020E0502060401010101" pitchFamily="34" charset="-79"/>
                <a:cs typeface="David" panose="020E0502060401010101" pitchFamily="34" charset="-79"/>
              </a:rPr>
              <a:t>. השמיע </a:t>
            </a:r>
            <a:r>
              <a:rPr lang="he-IL" sz="2800" dirty="0">
                <a:latin typeface="David" panose="020E0502060401010101" pitchFamily="34" charset="-79"/>
                <a:cs typeface="David" panose="020E0502060401010101" pitchFamily="34" charset="-79"/>
              </a:rPr>
              <a:t>דוד את דברי הקינה וההספד הללו על שאול  ועל יהונתן בנו</a:t>
            </a:r>
            <a:r>
              <a:rPr lang="he-IL" sz="2800" dirty="0" smtClean="0">
                <a:latin typeface="David" panose="020E0502060401010101" pitchFamily="34" charset="-79"/>
                <a:cs typeface="David" panose="020E0502060401010101" pitchFamily="34" charset="-79"/>
              </a:rPr>
              <a:t>. </a:t>
            </a:r>
          </a:p>
          <a:p>
            <a:pPr algn="r"/>
            <a:r>
              <a:rPr lang="he-IL" sz="2800" b="1" u="sng" dirty="0" err="1" smtClean="0">
                <a:latin typeface="David" panose="020E0502060401010101" pitchFamily="34" charset="-79"/>
                <a:cs typeface="David" panose="020E0502060401010101" pitchFamily="34" charset="-79"/>
              </a:rPr>
              <a:t>יח</a:t>
            </a:r>
            <a:r>
              <a:rPr lang="he-IL" sz="2800" dirty="0">
                <a:latin typeface="David" panose="020E0502060401010101" pitchFamily="34" charset="-79"/>
                <a:cs typeface="David" panose="020E0502060401010101" pitchFamily="34" charset="-79"/>
              </a:rPr>
              <a:t>. כעת שמתו שאול ובניו, הגיע הזמן ללמד את בני יהודה להחזיק בקשת כדי להילחם בפלישתים ולנצחם. ודבר זה כתוב במפורש בספר בראשית (שנקרא "ספר הישר" שהאבות היו ישרים). ושם נכתב "יהודה ידך בעורף אויביך" והכוונה היא על יריית הקשת שנמתחת עד לכיוון העורף. </a:t>
            </a:r>
            <a:endParaRPr lang="he-IL"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יט</a:t>
            </a:r>
            <a:r>
              <a:rPr lang="he-IL" sz="2800" dirty="0">
                <a:latin typeface="David" panose="020E0502060401010101" pitchFamily="34" charset="-79"/>
                <a:cs typeface="David" panose="020E0502060401010101" pitchFamily="34" charset="-79"/>
              </a:rPr>
              <a:t>. גיבורי ישראל החשובים שהיו מעמידים ומציבים את ישראל, נפלו חללים, אי אפשר להתנחם על כך, על מותם.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096000" y="332011"/>
            <a:ext cx="5842715" cy="3046988"/>
          </a:xfrm>
          <a:prstGeom prst="rect">
            <a:avLst/>
          </a:prstGeom>
          <a:solidFill>
            <a:schemeClr val="accent5">
              <a:lumMod val="60000"/>
              <a:lumOff val="40000"/>
            </a:schemeClr>
          </a:solidFill>
        </p:spPr>
        <p:txBody>
          <a:bodyPr wrap="square">
            <a:spAutoFit/>
          </a:bodyPr>
          <a:lstStyle/>
          <a:p>
            <a:pPr algn="r"/>
            <a:r>
              <a:rPr lang="he-IL" sz="3200" b="1" dirty="0" err="1">
                <a:solidFill>
                  <a:srgbClr val="000000"/>
                </a:solidFill>
                <a:latin typeface="David" panose="020E0502060401010101" pitchFamily="34" charset="-79"/>
                <a:cs typeface="David" panose="020E0502060401010101" pitchFamily="34" charset="-79"/>
              </a:rPr>
              <a:t>יז</a:t>
            </a:r>
            <a:r>
              <a:rPr lang="he-IL" sz="3200" dirty="0">
                <a:solidFill>
                  <a:srgbClr val="000000"/>
                </a:solidFill>
                <a:latin typeface="David" panose="020E0502060401010101" pitchFamily="34" charset="-79"/>
                <a:cs typeface="David" panose="020E0502060401010101" pitchFamily="34" charset="-79"/>
              </a:rPr>
              <a:t> וַיְקֹנֵן דָּוִד, אֶת-הַקִּינָה הַזֹּאת, עַל-שָׁאוּל, וְעַל-יְהוֹנָתָן בְּנוֹ.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יח</a:t>
            </a:r>
            <a:r>
              <a:rPr lang="he-IL" sz="3200" dirty="0">
                <a:solidFill>
                  <a:srgbClr val="000000"/>
                </a:solidFill>
                <a:latin typeface="David" panose="020E0502060401010101" pitchFamily="34" charset="-79"/>
                <a:cs typeface="David" panose="020E0502060401010101" pitchFamily="34" charset="-79"/>
              </a:rPr>
              <a:t> וַיֹּאמֶר, לְלַמֵּד בְּנֵי-יְהוּדָה קָשֶׁת, </a:t>
            </a:r>
            <a:r>
              <a:rPr lang="he-IL" sz="3200" b="1" dirty="0">
                <a:solidFill>
                  <a:srgbClr val="000000"/>
                </a:solidFill>
                <a:latin typeface="David" panose="020E0502060401010101" pitchFamily="34" charset="-79"/>
                <a:cs typeface="David" panose="020E0502060401010101" pitchFamily="34" charset="-79"/>
              </a:rPr>
              <a:t>הִנֵּה כְתוּבָה, עַל-סֵפֶר הַיָּשָׁר.  </a:t>
            </a:r>
            <a:endParaRPr lang="he-IL" sz="3200" b="1"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יט</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FF0000"/>
                </a:solidFill>
                <a:latin typeface="David" panose="020E0502060401010101" pitchFamily="34" charset="-79"/>
                <a:cs typeface="David" panose="020E0502060401010101" pitchFamily="34" charset="-79"/>
              </a:rPr>
              <a:t>הַצְּבִי, יִשְׂרָאֵל</a:t>
            </a:r>
            <a:r>
              <a:rPr lang="he-IL" sz="3200" dirty="0">
                <a:solidFill>
                  <a:srgbClr val="000000"/>
                </a:solidFill>
                <a:latin typeface="David" panose="020E0502060401010101" pitchFamily="34" charset="-79"/>
                <a:cs typeface="David" panose="020E0502060401010101" pitchFamily="34" charset="-79"/>
              </a:rPr>
              <a:t>, עַל-בָּמוֹתֶיךָ, חָלָל:  </a:t>
            </a:r>
            <a:r>
              <a:rPr lang="he-IL" sz="3200" b="1" dirty="0">
                <a:solidFill>
                  <a:srgbClr val="FF0000"/>
                </a:solidFill>
                <a:latin typeface="David" panose="020E0502060401010101" pitchFamily="34" charset="-79"/>
                <a:cs typeface="David" panose="020E0502060401010101" pitchFamily="34" charset="-79"/>
              </a:rPr>
              <a:t>אֵיךְ, נָפְלוּ </a:t>
            </a:r>
            <a:r>
              <a:rPr lang="he-IL" sz="3200" b="1" dirty="0" err="1">
                <a:solidFill>
                  <a:srgbClr val="FF0000"/>
                </a:solidFill>
                <a:latin typeface="David" panose="020E0502060401010101" pitchFamily="34" charset="-79"/>
                <a:cs typeface="David" panose="020E0502060401010101" pitchFamily="34" charset="-79"/>
              </a:rPr>
              <a:t>גִבּוֹרִים</a:t>
            </a:r>
            <a:r>
              <a:rPr lang="he-IL" sz="3200" dirty="0">
                <a:solidFill>
                  <a:srgbClr val="000000"/>
                </a:solidFill>
                <a:latin typeface="David" panose="020E0502060401010101" pitchFamily="34" charset="-79"/>
                <a:cs typeface="David" panose="020E0502060401010101" pitchFamily="34" charset="-79"/>
              </a:rPr>
              <a:t>.</a:t>
            </a:r>
            <a:endParaRPr lang="he-IL" sz="3200" dirty="0"/>
          </a:p>
        </p:txBody>
      </p:sp>
      <p:pic>
        <p:nvPicPr>
          <p:cNvPr id="3" name="תמונה 2"/>
          <p:cNvPicPr>
            <a:picLocks noChangeAspect="1"/>
          </p:cNvPicPr>
          <p:nvPr/>
        </p:nvPicPr>
        <p:blipFill>
          <a:blip r:embed="rId2"/>
          <a:stretch>
            <a:fillRect/>
          </a:stretch>
        </p:blipFill>
        <p:spPr>
          <a:xfrm>
            <a:off x="8767867" y="3620574"/>
            <a:ext cx="3170847" cy="1775674"/>
          </a:xfrm>
          <a:prstGeom prst="rect">
            <a:avLst/>
          </a:prstGeom>
        </p:spPr>
      </p:pic>
      <p:pic>
        <p:nvPicPr>
          <p:cNvPr id="5" name="תמונה 4"/>
          <p:cNvPicPr>
            <a:picLocks noChangeAspect="1"/>
          </p:cNvPicPr>
          <p:nvPr/>
        </p:nvPicPr>
        <p:blipFill>
          <a:blip r:embed="rId3"/>
          <a:stretch>
            <a:fillRect/>
          </a:stretch>
        </p:blipFill>
        <p:spPr>
          <a:xfrm>
            <a:off x="6096000" y="4188920"/>
            <a:ext cx="3223689" cy="2414655"/>
          </a:xfrm>
          <a:prstGeom prst="rect">
            <a:avLst/>
          </a:prstGeom>
        </p:spPr>
      </p:pic>
    </p:spTree>
    <p:extLst>
      <p:ext uri="{BB962C8B-B14F-4D97-AF65-F5344CB8AC3E}">
        <p14:creationId xmlns:p14="http://schemas.microsoft.com/office/powerpoint/2010/main" val="1603046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4680139" y="291549"/>
            <a:ext cx="7194181" cy="4756969"/>
          </a:xfrm>
          <a:prstGeom prst="rect">
            <a:avLst/>
          </a:prstGeom>
        </p:spPr>
      </p:pic>
      <p:pic>
        <p:nvPicPr>
          <p:cNvPr id="3" name="תמונה 2"/>
          <p:cNvPicPr>
            <a:picLocks noChangeAspect="1"/>
          </p:cNvPicPr>
          <p:nvPr/>
        </p:nvPicPr>
        <p:blipFill>
          <a:blip r:embed="rId3"/>
          <a:stretch>
            <a:fillRect/>
          </a:stretch>
        </p:blipFill>
        <p:spPr>
          <a:xfrm>
            <a:off x="515154" y="3638414"/>
            <a:ext cx="4019617" cy="3010833"/>
          </a:xfrm>
          <a:prstGeom prst="rect">
            <a:avLst/>
          </a:prstGeom>
        </p:spPr>
      </p:pic>
      <p:sp>
        <p:nvSpPr>
          <p:cNvPr id="4" name="TextBox 3"/>
          <p:cNvSpPr txBox="1"/>
          <p:nvPr/>
        </p:nvSpPr>
        <p:spPr>
          <a:xfrm>
            <a:off x="8448540" y="5048518"/>
            <a:ext cx="3425780" cy="1754326"/>
          </a:xfrm>
          <a:prstGeom prst="rect">
            <a:avLst/>
          </a:prstGeom>
          <a:noFill/>
        </p:spPr>
        <p:txBody>
          <a:bodyPr wrap="square" rtlCol="1">
            <a:spAutoFit/>
          </a:bodyPr>
          <a:lstStyle/>
          <a:p>
            <a:pPr algn="ctr"/>
            <a:r>
              <a:rPr lang="he-IL" sz="3600" dirty="0" smtClean="0">
                <a:latin typeface="David" panose="020E0502060401010101" pitchFamily="34" charset="-79"/>
                <a:cs typeface="David" panose="020E0502060401010101" pitchFamily="34" charset="-79"/>
              </a:rPr>
              <a:t>הנוף של הרי הגלבוע ששם נפלו שאול ויהונתן</a:t>
            </a:r>
            <a:endParaRPr lang="he-IL" sz="36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216278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7729" y="309093"/>
            <a:ext cx="5203065" cy="6124754"/>
          </a:xfrm>
          <a:prstGeom prst="rect">
            <a:avLst/>
          </a:prstGeom>
          <a:solidFill>
            <a:schemeClr val="accent5">
              <a:lumMod val="60000"/>
              <a:lumOff val="40000"/>
            </a:schemeClr>
          </a:solidFill>
          <a:ln w="38100">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כ</a:t>
            </a:r>
            <a:r>
              <a:rPr lang="he-IL" sz="2800" dirty="0" smtClean="0">
                <a:latin typeface="David" panose="020E0502060401010101" pitchFamily="34" charset="-79"/>
                <a:cs typeface="David" panose="020E0502060401010101" pitchFamily="34" charset="-79"/>
              </a:rPr>
              <a:t>. אל </a:t>
            </a:r>
            <a:r>
              <a:rPr lang="he-IL" sz="2800" dirty="0">
                <a:latin typeface="David" panose="020E0502060401010101" pitchFamily="34" charset="-79"/>
                <a:cs typeface="David" panose="020E0502060401010101" pitchFamily="34" charset="-79"/>
              </a:rPr>
              <a:t>תגידו בגת (על דבר מיתתם של גיבורי ישראל), ואל תכריזו ברבים וברחובות אשקלון</a:t>
            </a:r>
          </a:p>
          <a:p>
            <a:pPr algn="r"/>
            <a:r>
              <a:rPr lang="he-IL" sz="2800" dirty="0">
                <a:latin typeface="David" panose="020E0502060401010101" pitchFamily="34" charset="-79"/>
                <a:cs typeface="David" panose="020E0502060401010101" pitchFamily="34" charset="-79"/>
              </a:rPr>
              <a:t>שמא תשמחנה הבנות של פלישתים (כמנהג נשים שהיו מפארות ומשבחות את הגיבורים המנצחים) שמא תשמחנה בנות הערלים</a:t>
            </a:r>
            <a:r>
              <a:rPr lang="he-IL" sz="2800" dirty="0" smtClean="0">
                <a:latin typeface="David" panose="020E0502060401010101" pitchFamily="34" charset="-79"/>
                <a:cs typeface="David" panose="020E0502060401010101" pitchFamily="34" charset="-79"/>
              </a:rPr>
              <a:t>. </a:t>
            </a:r>
          </a:p>
          <a:p>
            <a:pPr algn="r"/>
            <a:r>
              <a:rPr lang="he-IL" sz="2800" b="1" u="sng" dirty="0" err="1" smtClean="0">
                <a:latin typeface="David" panose="020E0502060401010101" pitchFamily="34" charset="-79"/>
                <a:cs typeface="David" panose="020E0502060401010101" pitchFamily="34" charset="-79"/>
              </a:rPr>
              <a:t>כא</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הרי הגלבוע שלא יהיה עליכם לא טל ולא מטר </a:t>
            </a:r>
            <a:r>
              <a:rPr lang="he-IL" sz="2800" dirty="0">
                <a:latin typeface="David" panose="020E0502060401010101" pitchFamily="34" charset="-79"/>
                <a:cs typeface="David" panose="020E0502060401010101" pitchFamily="34" charset="-79"/>
              </a:rPr>
              <a:t>(לשון קללה) וכן לא יצמחו בכם שדות </a:t>
            </a:r>
            <a:r>
              <a:rPr lang="he-IL" sz="2800" dirty="0" smtClean="0">
                <a:latin typeface="David" panose="020E0502060401010101" pitchFamily="34" charset="-79"/>
                <a:cs typeface="David" panose="020E0502060401010101" pitchFamily="34" charset="-79"/>
              </a:rPr>
              <a:t>ופירות </a:t>
            </a:r>
            <a:r>
              <a:rPr lang="he-IL" sz="2800" dirty="0">
                <a:latin typeface="David" panose="020E0502060401010101" pitchFamily="34" charset="-79"/>
                <a:cs typeface="David" panose="020E0502060401010101" pitchFamily="34" charset="-79"/>
              </a:rPr>
              <a:t>שראויים לקחת מהם תרומות.</a:t>
            </a:r>
          </a:p>
          <a:p>
            <a:pPr algn="r"/>
            <a:r>
              <a:rPr lang="he-IL" sz="2800" dirty="0">
                <a:latin typeface="David" panose="020E0502060401010101" pitchFamily="34" charset="-79"/>
                <a:cs typeface="David" panose="020E0502060401010101" pitchFamily="34" charset="-79"/>
              </a:rPr>
              <a:t>כי שם נמאס והושלך המגן של שאול שלא היה משוח בשמן, כי היה משוח בדם </a:t>
            </a:r>
            <a:r>
              <a:rPr lang="he-IL" sz="2800" dirty="0" smtClean="0">
                <a:latin typeface="David" panose="020E0502060401010101" pitchFamily="34" charset="-79"/>
                <a:cs typeface="David" panose="020E0502060401010101" pitchFamily="34" charset="-79"/>
              </a:rPr>
              <a:t>החללים</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5812665" y="206390"/>
            <a:ext cx="6096000" cy="3046988"/>
          </a:xfrm>
          <a:prstGeom prst="rect">
            <a:avLst/>
          </a:prstGeom>
          <a:solidFill>
            <a:schemeClr val="accent1">
              <a:lumMod val="40000"/>
              <a:lumOff val="60000"/>
            </a:schemeClr>
          </a:solidFill>
        </p:spPr>
        <p:txBody>
          <a:bodyPr>
            <a:spAutoFit/>
          </a:bodyPr>
          <a:lstStyle/>
          <a:p>
            <a:pPr algn="r"/>
            <a:r>
              <a:rPr lang="he-IL" sz="3200" b="1" dirty="0">
                <a:solidFill>
                  <a:srgbClr val="000000"/>
                </a:solidFill>
                <a:latin typeface="David" panose="020E0502060401010101" pitchFamily="34" charset="-79"/>
                <a:cs typeface="David" panose="020E0502060401010101" pitchFamily="34" charset="-79"/>
              </a:rPr>
              <a:t>כ</a:t>
            </a:r>
            <a:r>
              <a:rPr lang="he-IL" sz="3200" dirty="0">
                <a:solidFill>
                  <a:srgbClr val="000000"/>
                </a:solidFill>
                <a:latin typeface="David" panose="020E0502060401010101" pitchFamily="34" charset="-79"/>
                <a:cs typeface="David" panose="020E0502060401010101" pitchFamily="34" charset="-79"/>
              </a:rPr>
              <a:t> אַל-תַּגִּידוּ בְגַת, אַל-תְּבַשְּׂרוּ </a:t>
            </a:r>
            <a:r>
              <a:rPr lang="he-IL" sz="3200" dirty="0" err="1">
                <a:solidFill>
                  <a:srgbClr val="000000"/>
                </a:solidFill>
                <a:latin typeface="David" panose="020E0502060401010101" pitchFamily="34" charset="-79"/>
                <a:cs typeface="David" panose="020E0502060401010101" pitchFamily="34" charset="-79"/>
              </a:rPr>
              <a:t>בְּחוּצֹת</a:t>
            </a:r>
            <a:r>
              <a:rPr lang="he-IL" sz="3200" dirty="0">
                <a:solidFill>
                  <a:srgbClr val="000000"/>
                </a:solidFill>
                <a:latin typeface="David" panose="020E0502060401010101" pitchFamily="34" charset="-79"/>
                <a:cs typeface="David" panose="020E0502060401010101" pitchFamily="34" charset="-79"/>
              </a:rPr>
              <a:t> אַשְׁקְלוֹן:  </a:t>
            </a:r>
            <a:r>
              <a:rPr lang="he-IL" sz="3200" b="1" dirty="0">
                <a:solidFill>
                  <a:srgbClr val="000000"/>
                </a:solidFill>
                <a:latin typeface="David" panose="020E0502060401010101" pitchFamily="34" charset="-79"/>
                <a:cs typeface="David" panose="020E0502060401010101" pitchFamily="34" charset="-79"/>
              </a:rPr>
              <a:t>פֶּן-תִּשְׂמַחְנָה בְּנוֹת </a:t>
            </a:r>
            <a:r>
              <a:rPr lang="he-IL" sz="3200" b="1" dirty="0" err="1">
                <a:solidFill>
                  <a:srgbClr val="000000"/>
                </a:solidFill>
                <a:latin typeface="David" panose="020E0502060401010101" pitchFamily="34" charset="-79"/>
                <a:cs typeface="David" panose="020E0502060401010101" pitchFamily="34" charset="-79"/>
              </a:rPr>
              <a:t>פְּלִשְׁתִּים</a:t>
            </a:r>
            <a:r>
              <a:rPr lang="he-IL" sz="3200" b="1"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פֶּן-תַּעֲלֹזְנָה</a:t>
            </a:r>
            <a:r>
              <a:rPr lang="he-IL" sz="3200" b="1" dirty="0">
                <a:solidFill>
                  <a:srgbClr val="000000"/>
                </a:solidFill>
                <a:latin typeface="David" panose="020E0502060401010101" pitchFamily="34" charset="-79"/>
                <a:cs typeface="David" panose="020E0502060401010101" pitchFamily="34" charset="-79"/>
              </a:rPr>
              <a:t> בְּנוֹת הָעֲרֵלִים</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כא</a:t>
            </a:r>
            <a:r>
              <a:rPr lang="he-IL" sz="3200" dirty="0">
                <a:solidFill>
                  <a:srgbClr val="000000"/>
                </a:solidFill>
                <a:latin typeface="David" panose="020E0502060401010101" pitchFamily="34" charset="-79"/>
                <a:cs typeface="David" panose="020E0502060401010101" pitchFamily="34" charset="-79"/>
              </a:rPr>
              <a:t> הָרֵי </a:t>
            </a:r>
            <a:r>
              <a:rPr lang="he-IL" sz="3200" dirty="0" err="1">
                <a:solidFill>
                  <a:srgbClr val="000000"/>
                </a:solidFill>
                <a:latin typeface="David" panose="020E0502060401010101" pitchFamily="34" charset="-79"/>
                <a:cs typeface="David" panose="020E0502060401010101" pitchFamily="34" charset="-79"/>
              </a:rPr>
              <a:t>בַגִּלְבֹּע</a:t>
            </a:r>
            <a:r>
              <a:rPr lang="he-IL" sz="3200" dirty="0">
                <a:solidFill>
                  <a:srgbClr val="000000"/>
                </a:solidFill>
                <a:latin typeface="David" panose="020E0502060401010101" pitchFamily="34" charset="-79"/>
                <a:cs typeface="David" panose="020E0502060401010101" pitchFamily="34" charset="-79"/>
              </a:rPr>
              <a:t>ַ, אַל-טַל וְאַל-מָטָר עֲלֵיכֶם--וּשְׂדֵי תְרוּמֹת:  כִּי שָׁם נִגְעַל, מָגֵן </a:t>
            </a:r>
            <a:r>
              <a:rPr lang="he-IL" sz="3200" dirty="0" err="1">
                <a:solidFill>
                  <a:srgbClr val="000000"/>
                </a:solidFill>
                <a:latin typeface="David" panose="020E0502060401010101" pitchFamily="34" charset="-79"/>
                <a:cs typeface="David" panose="020E0502060401010101" pitchFamily="34" charset="-79"/>
              </a:rPr>
              <a:t>גִּבּוֹרִים</a:t>
            </a:r>
            <a:r>
              <a:rPr lang="he-IL" sz="3200" dirty="0">
                <a:solidFill>
                  <a:srgbClr val="000000"/>
                </a:solidFill>
                <a:latin typeface="David" panose="020E0502060401010101" pitchFamily="34" charset="-79"/>
                <a:cs typeface="David" panose="020E0502060401010101" pitchFamily="34" charset="-79"/>
              </a:rPr>
              <a:t>--מָגֵן שָׁאוּל, בְּלִי מָשִׁיחַ בַּשָּׁמֶן</a:t>
            </a:r>
            <a:r>
              <a:rPr lang="he-IL" dirty="0">
                <a:solidFill>
                  <a:srgbClr val="000000"/>
                </a:solidFill>
                <a:latin typeface="David" panose="020E0502060401010101" pitchFamily="34" charset="-79"/>
                <a:cs typeface="David" panose="020E0502060401010101" pitchFamily="34" charset="-79"/>
              </a:rPr>
              <a:t>.</a:t>
            </a:r>
            <a:endParaRPr lang="he-IL" dirty="0"/>
          </a:p>
        </p:txBody>
      </p:sp>
      <p:pic>
        <p:nvPicPr>
          <p:cNvPr id="3" name="תמונה 2"/>
          <p:cNvPicPr>
            <a:picLocks noChangeAspect="1"/>
          </p:cNvPicPr>
          <p:nvPr/>
        </p:nvPicPr>
        <p:blipFill>
          <a:blip r:embed="rId2"/>
          <a:stretch>
            <a:fillRect/>
          </a:stretch>
        </p:blipFill>
        <p:spPr>
          <a:xfrm>
            <a:off x="8428551" y="3371470"/>
            <a:ext cx="3387446" cy="2482403"/>
          </a:xfrm>
          <a:prstGeom prst="rect">
            <a:avLst/>
          </a:prstGeom>
        </p:spPr>
      </p:pic>
      <p:cxnSp>
        <p:nvCxnSpPr>
          <p:cNvPr id="6" name="מחבר חץ ישר 5"/>
          <p:cNvCxnSpPr/>
          <p:nvPr/>
        </p:nvCxnSpPr>
        <p:spPr>
          <a:xfrm flipH="1">
            <a:off x="9787944" y="2034862"/>
            <a:ext cx="399245" cy="20863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7" name="תמונה 6"/>
          <p:cNvPicPr>
            <a:picLocks noChangeAspect="1"/>
          </p:cNvPicPr>
          <p:nvPr/>
        </p:nvPicPr>
        <p:blipFill>
          <a:blip r:embed="rId3"/>
          <a:stretch>
            <a:fillRect/>
          </a:stretch>
        </p:blipFill>
        <p:spPr>
          <a:xfrm>
            <a:off x="9987566" y="3253378"/>
            <a:ext cx="1525776" cy="1080043"/>
          </a:xfrm>
          <a:prstGeom prst="rect">
            <a:avLst/>
          </a:prstGeom>
          <a:ln>
            <a:noFill/>
          </a:ln>
          <a:effectLst>
            <a:outerShdw blurRad="190500" algn="tl" rotWithShape="0">
              <a:srgbClr val="000000">
                <a:alpha val="70000"/>
              </a:srgbClr>
            </a:outerShdw>
          </a:effectLst>
        </p:spPr>
      </p:pic>
      <p:pic>
        <p:nvPicPr>
          <p:cNvPr id="8" name="תמונה 7"/>
          <p:cNvPicPr>
            <a:picLocks noChangeAspect="1"/>
          </p:cNvPicPr>
          <p:nvPr/>
        </p:nvPicPr>
        <p:blipFill>
          <a:blip r:embed="rId4"/>
          <a:stretch>
            <a:fillRect/>
          </a:stretch>
        </p:blipFill>
        <p:spPr>
          <a:xfrm>
            <a:off x="5750416" y="3541108"/>
            <a:ext cx="2316052" cy="2316052"/>
          </a:xfrm>
          <a:prstGeom prst="rect">
            <a:avLst/>
          </a:prstGeom>
        </p:spPr>
      </p:pic>
    </p:spTree>
    <p:extLst>
      <p:ext uri="{BB962C8B-B14F-4D97-AF65-F5344CB8AC3E}">
        <p14:creationId xmlns:p14="http://schemas.microsoft.com/office/powerpoint/2010/main" val="3136484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2124" y="309092"/>
            <a:ext cx="5666703" cy="5509200"/>
          </a:xfrm>
          <a:prstGeom prst="rect">
            <a:avLst/>
          </a:prstGeom>
          <a:solidFill>
            <a:schemeClr val="accent1">
              <a:lumMod val="40000"/>
              <a:lumOff val="60000"/>
            </a:schemeClr>
          </a:solidFill>
          <a:ln w="38100">
            <a:solidFill>
              <a:schemeClr val="tx1"/>
            </a:solidFill>
          </a:ln>
        </p:spPr>
        <p:txBody>
          <a:bodyPr wrap="square" rtlCol="1">
            <a:spAutoFit/>
          </a:bodyPr>
          <a:lstStyle/>
          <a:p>
            <a:pPr algn="r"/>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הקשת </a:t>
            </a:r>
            <a:r>
              <a:rPr lang="he-IL" sz="3200" b="1" dirty="0">
                <a:latin typeface="David" panose="020E0502060401010101" pitchFamily="34" charset="-79"/>
                <a:cs typeface="David" panose="020E0502060401010101" pitchFamily="34" charset="-79"/>
              </a:rPr>
              <a:t>של יהונתן </a:t>
            </a:r>
            <a:r>
              <a:rPr lang="he-IL" sz="3200" dirty="0">
                <a:latin typeface="David" panose="020E0502060401010101" pitchFamily="34" charset="-79"/>
                <a:cs typeface="David" panose="020E0502060401010101" pitchFamily="34" charset="-79"/>
              </a:rPr>
              <a:t>לעולם לא חזרה לאחור (כאשר יורים ופוגע במגן זה חוזר אחורה) כי תמיד פגעה בדם חלל </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וגם </a:t>
            </a:r>
            <a:r>
              <a:rPr lang="he-IL" sz="3200" b="1" dirty="0">
                <a:latin typeface="David" panose="020E0502060401010101" pitchFamily="34" charset="-79"/>
                <a:cs typeface="David" panose="020E0502060401010101" pitchFamily="34" charset="-79"/>
              </a:rPr>
              <a:t>חרבו של שאול </a:t>
            </a:r>
            <a:r>
              <a:rPr lang="he-IL" sz="3200" dirty="0">
                <a:latin typeface="David" panose="020E0502060401010101" pitchFamily="34" charset="-79"/>
                <a:cs typeface="David" panose="020E0502060401010101" pitchFamily="34" charset="-79"/>
              </a:rPr>
              <a:t>לעולם לא חזרה ריק אלא תמיד אכלה את </a:t>
            </a:r>
            <a:r>
              <a:rPr lang="he-IL" sz="3200" dirty="0" err="1">
                <a:latin typeface="David" panose="020E0502060401010101" pitchFamily="34" charset="-79"/>
                <a:cs typeface="David" panose="020E0502060401010101" pitchFamily="34" charset="-79"/>
              </a:rPr>
              <a:t>חלבם</a:t>
            </a:r>
            <a:r>
              <a:rPr lang="he-IL" sz="3200" dirty="0">
                <a:latin typeface="David" panose="020E0502060401010101" pitchFamily="34" charset="-79"/>
                <a:cs typeface="David" panose="020E0502060401010101" pitchFamily="34" charset="-79"/>
              </a:rPr>
              <a:t> ובשרם של </a:t>
            </a:r>
            <a:r>
              <a:rPr lang="he-IL" sz="3200" dirty="0" smtClean="0">
                <a:latin typeface="David" panose="020E0502060401010101" pitchFamily="34" charset="-79"/>
                <a:cs typeface="David" panose="020E0502060401010101" pitchFamily="34" charset="-79"/>
              </a:rPr>
              <a:t>האויב. </a:t>
            </a:r>
          </a:p>
          <a:p>
            <a:pPr algn="r"/>
            <a:r>
              <a:rPr lang="he-IL" sz="3200" b="1" u="sng" dirty="0" err="1" smtClean="0">
                <a:latin typeface="David" panose="020E0502060401010101" pitchFamily="34" charset="-79"/>
                <a:cs typeface="David" panose="020E0502060401010101" pitchFamily="34" charset="-79"/>
              </a:rPr>
              <a:t>כג</a:t>
            </a:r>
            <a:r>
              <a:rPr lang="he-IL" sz="3200" dirty="0">
                <a:latin typeface="David" panose="020E0502060401010101" pitchFamily="34" charset="-79"/>
                <a:cs typeface="David" panose="020E0502060401010101" pitchFamily="34" charset="-79"/>
              </a:rPr>
              <a:t>. שאול ויהונתן בחייהם היו נעימים ונאהבים אחד לשני אף אחרי מותם לא נפרדו מאותה אהבה, והיו קלים מנשר וגיבורים מארי ויצאו להילחם מלחמות ה'.</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10647" y="309092"/>
            <a:ext cx="5705341" cy="3046988"/>
          </a:xfrm>
          <a:prstGeom prst="rect">
            <a:avLst/>
          </a:prstGeom>
          <a:solidFill>
            <a:schemeClr val="tx2">
              <a:lumMod val="40000"/>
              <a:lumOff val="60000"/>
            </a:schemeClr>
          </a:solidFill>
        </p:spPr>
        <p:txBody>
          <a:bodyPr wrap="square">
            <a:spAutoFit/>
          </a:bodyPr>
          <a:lstStyle/>
          <a:p>
            <a:pPr algn="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מִדַּם חֲלָלִים, מֵחֵלֶב </a:t>
            </a:r>
            <a:r>
              <a:rPr lang="he-IL" sz="3200" dirty="0" err="1">
                <a:solidFill>
                  <a:srgbClr val="000000"/>
                </a:solidFill>
                <a:latin typeface="David" panose="020E0502060401010101" pitchFamily="34" charset="-79"/>
                <a:cs typeface="David" panose="020E0502060401010101" pitchFamily="34" charset="-79"/>
              </a:rPr>
              <a:t>גִּבּוֹרִים</a:t>
            </a:r>
            <a:r>
              <a:rPr lang="he-IL" sz="3200" dirty="0">
                <a:solidFill>
                  <a:srgbClr val="000000"/>
                </a:solidFill>
                <a:latin typeface="David" panose="020E0502060401010101" pitchFamily="34" charset="-79"/>
                <a:cs typeface="David" panose="020E0502060401010101" pitchFamily="34" charset="-79"/>
              </a:rPr>
              <a:t>--</a:t>
            </a:r>
            <a:r>
              <a:rPr lang="he-IL" sz="3200" b="1" dirty="0">
                <a:solidFill>
                  <a:srgbClr val="000000"/>
                </a:solidFill>
                <a:latin typeface="David" panose="020E0502060401010101" pitchFamily="34" charset="-79"/>
                <a:cs typeface="David" panose="020E0502060401010101" pitchFamily="34" charset="-79"/>
              </a:rPr>
              <a:t>קֶשֶׁת יְהוֹנָתָן</a:t>
            </a:r>
            <a:r>
              <a:rPr lang="he-IL" sz="3200" dirty="0">
                <a:solidFill>
                  <a:srgbClr val="000000"/>
                </a:solidFill>
                <a:latin typeface="David" panose="020E0502060401010101" pitchFamily="34" charset="-79"/>
                <a:cs typeface="David" panose="020E0502060401010101" pitchFamily="34" charset="-79"/>
              </a:rPr>
              <a:t>, לֹא </a:t>
            </a:r>
            <a:r>
              <a:rPr lang="he-IL" sz="3200" dirty="0" err="1">
                <a:solidFill>
                  <a:srgbClr val="000000"/>
                </a:solidFill>
                <a:latin typeface="David" panose="020E0502060401010101" pitchFamily="34" charset="-79"/>
                <a:cs typeface="David" panose="020E0502060401010101" pitchFamily="34" charset="-79"/>
              </a:rPr>
              <a:t>נָשׂוֹג</a:t>
            </a:r>
            <a:r>
              <a:rPr lang="he-IL" sz="3200" dirty="0">
                <a:solidFill>
                  <a:srgbClr val="000000"/>
                </a:solidFill>
                <a:latin typeface="David" panose="020E0502060401010101" pitchFamily="34" charset="-79"/>
                <a:cs typeface="David" panose="020E0502060401010101" pitchFamily="34" charset="-79"/>
              </a:rPr>
              <a:t> אָחוֹר; </a:t>
            </a:r>
            <a:r>
              <a:rPr lang="he-IL" sz="3200" b="1" dirty="0">
                <a:solidFill>
                  <a:srgbClr val="000000"/>
                </a:solidFill>
                <a:latin typeface="David" panose="020E0502060401010101" pitchFamily="34" charset="-79"/>
                <a:cs typeface="David" panose="020E0502060401010101" pitchFamily="34" charset="-79"/>
              </a:rPr>
              <a:t>וְחֶרֶב שָׁאוּל</a:t>
            </a:r>
            <a:r>
              <a:rPr lang="he-IL" sz="3200" dirty="0">
                <a:solidFill>
                  <a:srgbClr val="000000"/>
                </a:solidFill>
                <a:latin typeface="David" panose="020E0502060401010101" pitchFamily="34" charset="-79"/>
                <a:cs typeface="David" panose="020E0502060401010101" pitchFamily="34" charset="-79"/>
              </a:rPr>
              <a:t>, לֹא תָשׁוּב רֵיקָם.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כג</a:t>
            </a:r>
            <a:r>
              <a:rPr lang="he-IL" sz="3200" dirty="0">
                <a:solidFill>
                  <a:srgbClr val="000000"/>
                </a:solidFill>
                <a:latin typeface="David" panose="020E0502060401010101" pitchFamily="34" charset="-79"/>
                <a:cs typeface="David" panose="020E0502060401010101" pitchFamily="34" charset="-79"/>
              </a:rPr>
              <a:t> שָׁאוּל וִיהוֹנָתָן, הַנֶּאֱהָבִים </a:t>
            </a:r>
            <a:r>
              <a:rPr lang="he-IL" sz="3200" dirty="0" err="1">
                <a:solidFill>
                  <a:srgbClr val="000000"/>
                </a:solidFill>
                <a:latin typeface="David" panose="020E0502060401010101" pitchFamily="34" charset="-79"/>
                <a:cs typeface="David" panose="020E0502060401010101" pitchFamily="34" charset="-79"/>
              </a:rPr>
              <a:t>וְהַנְּעִימִם</a:t>
            </a:r>
            <a:r>
              <a:rPr lang="he-IL" sz="3200" dirty="0">
                <a:solidFill>
                  <a:srgbClr val="000000"/>
                </a:solidFill>
                <a:latin typeface="David" panose="020E0502060401010101" pitchFamily="34" charset="-79"/>
                <a:cs typeface="David" panose="020E0502060401010101" pitchFamily="34" charset="-79"/>
              </a:rPr>
              <a:t> בְּחַיֵּיהֶם, וּבְמוֹתָם, </a:t>
            </a:r>
            <a:r>
              <a:rPr lang="he-IL" sz="3200" b="1" dirty="0">
                <a:solidFill>
                  <a:srgbClr val="000000"/>
                </a:solidFill>
                <a:latin typeface="David" panose="020E0502060401010101" pitchFamily="34" charset="-79"/>
                <a:cs typeface="David" panose="020E0502060401010101" pitchFamily="34" charset="-79"/>
              </a:rPr>
              <a:t>לֹא נִפְרָדוּ</a:t>
            </a:r>
            <a:r>
              <a:rPr lang="he-IL" sz="3200" dirty="0">
                <a:solidFill>
                  <a:srgbClr val="000000"/>
                </a:solidFill>
                <a:latin typeface="David" panose="020E0502060401010101" pitchFamily="34" charset="-79"/>
                <a:cs typeface="David" panose="020E0502060401010101" pitchFamily="34" charset="-79"/>
              </a:rPr>
              <a:t>; מִנְּשָׁרִים קַלּוּ, מֵאֲרָיוֹת גָּבֵרוּ.</a:t>
            </a:r>
            <a:r>
              <a:rPr lang="he-IL" dirty="0">
                <a:solidFill>
                  <a:srgbClr val="000000"/>
                </a:solidFill>
                <a:latin typeface="David" panose="020E0502060401010101" pitchFamily="34" charset="-79"/>
                <a:cs typeface="David" panose="020E0502060401010101" pitchFamily="34" charset="-79"/>
              </a:rPr>
              <a:t> </a:t>
            </a:r>
            <a:endParaRPr lang="he-IL" dirty="0"/>
          </a:p>
        </p:txBody>
      </p:sp>
      <p:pic>
        <p:nvPicPr>
          <p:cNvPr id="5" name="תמונה 4"/>
          <p:cNvPicPr>
            <a:picLocks noChangeAspect="1"/>
          </p:cNvPicPr>
          <p:nvPr/>
        </p:nvPicPr>
        <p:blipFill>
          <a:blip r:embed="rId2"/>
          <a:stretch>
            <a:fillRect/>
          </a:stretch>
        </p:blipFill>
        <p:spPr>
          <a:xfrm>
            <a:off x="9742867" y="3585692"/>
            <a:ext cx="2133600" cy="2467377"/>
          </a:xfrm>
          <a:prstGeom prst="rect">
            <a:avLst/>
          </a:prstGeom>
        </p:spPr>
      </p:pic>
      <p:pic>
        <p:nvPicPr>
          <p:cNvPr id="6" name="תמונה 5"/>
          <p:cNvPicPr>
            <a:picLocks noChangeAspect="1"/>
          </p:cNvPicPr>
          <p:nvPr/>
        </p:nvPicPr>
        <p:blipFill>
          <a:blip r:embed="rId3"/>
          <a:stretch>
            <a:fillRect/>
          </a:stretch>
        </p:blipFill>
        <p:spPr>
          <a:xfrm>
            <a:off x="7445591" y="3356081"/>
            <a:ext cx="2065926" cy="2065926"/>
          </a:xfrm>
          <a:prstGeom prst="rect">
            <a:avLst/>
          </a:prstGeom>
        </p:spPr>
      </p:pic>
      <p:pic>
        <p:nvPicPr>
          <p:cNvPr id="7" name="תמונה 6"/>
          <p:cNvPicPr>
            <a:picLocks noChangeAspect="1"/>
          </p:cNvPicPr>
          <p:nvPr/>
        </p:nvPicPr>
        <p:blipFill>
          <a:blip r:embed="rId4"/>
          <a:stretch>
            <a:fillRect/>
          </a:stretch>
        </p:blipFill>
        <p:spPr>
          <a:xfrm>
            <a:off x="6188299" y="4972957"/>
            <a:ext cx="1770845" cy="1778751"/>
          </a:xfrm>
          <a:prstGeom prst="rect">
            <a:avLst/>
          </a:prstGeom>
        </p:spPr>
      </p:pic>
    </p:spTree>
    <p:extLst>
      <p:ext uri="{BB962C8B-B14F-4D97-AF65-F5344CB8AC3E}">
        <p14:creationId xmlns:p14="http://schemas.microsoft.com/office/powerpoint/2010/main" val="3359061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2124" y="283335"/>
            <a:ext cx="5396248" cy="5262979"/>
          </a:xfrm>
          <a:prstGeom prst="rect">
            <a:avLst/>
          </a:prstGeom>
          <a:solidFill>
            <a:schemeClr val="tx2">
              <a:lumMod val="40000"/>
              <a:lumOff val="60000"/>
            </a:schemeClr>
          </a:solidFill>
          <a:ln w="38100">
            <a:solidFill>
              <a:schemeClr val="tx1"/>
            </a:solidFill>
          </a:ln>
        </p:spPr>
        <p:txBody>
          <a:bodyPr wrap="square" rtlCol="1">
            <a:spAutoFit/>
          </a:bodyPr>
          <a:lstStyle/>
          <a:p>
            <a:pPr algn="r"/>
            <a:r>
              <a:rPr lang="he-IL" sz="2800" b="1" u="sng" dirty="0" smtClean="0">
                <a:latin typeface="David" panose="020E0502060401010101" pitchFamily="34" charset="-79"/>
                <a:cs typeface="David" panose="020E0502060401010101" pitchFamily="34" charset="-79"/>
              </a:rPr>
              <a:t>כד</a:t>
            </a:r>
            <a:r>
              <a:rPr lang="he-IL" sz="2800" dirty="0" smtClean="0">
                <a:latin typeface="David" panose="020E0502060401010101" pitchFamily="34" charset="-79"/>
                <a:cs typeface="David" panose="020E0502060401010101" pitchFamily="34" charset="-79"/>
              </a:rPr>
              <a:t>. בנות </a:t>
            </a:r>
            <a:r>
              <a:rPr lang="he-IL" sz="2800" dirty="0">
                <a:latin typeface="David" panose="020E0502060401010101" pitchFamily="34" charset="-79"/>
                <a:cs typeface="David" panose="020E0502060401010101" pitchFamily="34" charset="-79"/>
              </a:rPr>
              <a:t>ישראל תבכו על מות שאול שהיה מביא שלל מהמלחמה ומחלק לכל אדם שייתן לאשתו: </a:t>
            </a:r>
            <a:r>
              <a:rPr lang="he-IL" sz="2800" b="1" dirty="0">
                <a:latin typeface="David" panose="020E0502060401010101" pitchFamily="34" charset="-79"/>
                <a:cs typeface="David" panose="020E0502060401010101" pitchFamily="34" charset="-79"/>
              </a:rPr>
              <a:t>מלבושי פאר ותכשיטים של זהב על הלבוש </a:t>
            </a:r>
            <a:r>
              <a:rPr lang="he-IL" sz="2800" b="1" dirty="0" smtClean="0">
                <a:latin typeface="David" panose="020E0502060401010101" pitchFamily="34" charset="-79"/>
                <a:cs typeface="David" panose="020E0502060401010101" pitchFamily="34" charset="-79"/>
              </a:rPr>
              <a:t>שלהן</a:t>
            </a:r>
            <a:r>
              <a:rPr lang="he-IL" sz="2800" dirty="0" smtClean="0">
                <a:latin typeface="David" panose="020E0502060401010101" pitchFamily="34" charset="-79"/>
                <a:cs typeface="David" panose="020E0502060401010101" pitchFamily="34" charset="-79"/>
              </a:rPr>
              <a:t>. </a:t>
            </a:r>
          </a:p>
          <a:p>
            <a:pPr algn="r"/>
            <a:r>
              <a:rPr lang="he-IL" sz="2800" b="1" u="sng" dirty="0">
                <a:latin typeface="David" panose="020E0502060401010101" pitchFamily="34" charset="-79"/>
                <a:cs typeface="David" panose="020E0502060401010101" pitchFamily="34" charset="-79"/>
              </a:rPr>
              <a:t>כה</a:t>
            </a:r>
            <a:r>
              <a:rPr lang="he-IL" sz="2800" dirty="0">
                <a:latin typeface="David" panose="020E0502060401010101" pitchFamily="34" charset="-79"/>
                <a:cs typeface="David" panose="020E0502060401010101" pitchFamily="34" charset="-79"/>
              </a:rPr>
              <a:t>. איך נפלו גיבורים במלחמה ואתה יהונתן גיבור שכמותך תהיה חלל על במותיך (הרי גלבוע</a:t>
            </a:r>
            <a:r>
              <a:rPr lang="he-IL" sz="2800" dirty="0" smtClean="0">
                <a:latin typeface="David" panose="020E0502060401010101" pitchFamily="34" charset="-79"/>
                <a:cs typeface="David" panose="020E0502060401010101" pitchFamily="34" charset="-79"/>
              </a:rPr>
              <a:t>).</a:t>
            </a:r>
          </a:p>
          <a:p>
            <a:pPr algn="r"/>
            <a:r>
              <a:rPr lang="he-IL" sz="2800" b="1" u="sng" dirty="0" err="1" smtClean="0">
                <a:latin typeface="David" panose="020E0502060401010101" pitchFamily="34" charset="-79"/>
                <a:cs typeface="David" panose="020E0502060401010101" pitchFamily="34" charset="-79"/>
              </a:rPr>
              <a:t>כו</a:t>
            </a:r>
            <a:r>
              <a:rPr lang="he-IL" sz="2800" dirty="0">
                <a:latin typeface="David" panose="020E0502060401010101" pitchFamily="34" charset="-79"/>
                <a:cs typeface="David" panose="020E0502060401010101" pitchFamily="34" charset="-79"/>
              </a:rPr>
              <a:t>. אני מיצר מאוד עליך אחי יהונתן, האהבה שאהבתי אותך היא יותר מאהבת </a:t>
            </a:r>
            <a:r>
              <a:rPr lang="he-IL" sz="2800" dirty="0" smtClean="0">
                <a:latin typeface="David" panose="020E0502060401010101" pitchFamily="34" charset="-79"/>
                <a:cs typeface="David" panose="020E0502060401010101" pitchFamily="34" charset="-79"/>
              </a:rPr>
              <a:t>נשים</a:t>
            </a:r>
            <a:endParaRPr lang="en-US" sz="2800" dirty="0" smtClean="0">
              <a:latin typeface="David" panose="020E0502060401010101" pitchFamily="34" charset="-79"/>
              <a:cs typeface="David" panose="020E0502060401010101" pitchFamily="34" charset="-79"/>
            </a:endParaRPr>
          </a:p>
          <a:p>
            <a:pPr algn="r"/>
            <a:r>
              <a:rPr lang="he-IL" sz="2800" b="1" u="sng" dirty="0" err="1" smtClean="0">
                <a:latin typeface="David" panose="020E0502060401010101" pitchFamily="34" charset="-79"/>
                <a:cs typeface="David" panose="020E0502060401010101" pitchFamily="34" charset="-79"/>
              </a:rPr>
              <a:t>כז</a:t>
            </a:r>
            <a:r>
              <a:rPr lang="he-IL" sz="2800" dirty="0">
                <a:latin typeface="David" panose="020E0502060401010101" pitchFamily="34" charset="-79"/>
                <a:cs typeface="David" panose="020E0502060401010101" pitchFamily="34" charset="-79"/>
              </a:rPr>
              <a:t>. איך נפלו גיבורים שהם נחשבים ככלי מלחמתן של ישראל.</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027312" y="283335"/>
            <a:ext cx="5911403" cy="5016758"/>
          </a:xfrm>
          <a:prstGeom prst="rect">
            <a:avLst/>
          </a:prstGeom>
          <a:solidFill>
            <a:schemeClr val="accent5">
              <a:lumMod val="60000"/>
              <a:lumOff val="4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כד</a:t>
            </a:r>
            <a:r>
              <a:rPr lang="he-IL" sz="3200" dirty="0">
                <a:solidFill>
                  <a:srgbClr val="000000"/>
                </a:solidFill>
                <a:latin typeface="David" panose="020E0502060401010101" pitchFamily="34" charset="-79"/>
                <a:cs typeface="David" panose="020E0502060401010101" pitchFamily="34" charset="-79"/>
              </a:rPr>
              <a:t> בְּנוֹת, יִשְׂרָאֵל--אֶל-שָׁאוּל, בְּכֶינָה; </a:t>
            </a:r>
            <a:r>
              <a:rPr lang="he-IL" sz="3200" dirty="0" err="1">
                <a:solidFill>
                  <a:srgbClr val="000000"/>
                </a:solidFill>
                <a:latin typeface="David" panose="020E0502060401010101" pitchFamily="34" charset="-79"/>
                <a:cs typeface="David" panose="020E0502060401010101" pitchFamily="34" charset="-79"/>
              </a:rPr>
              <a:t>הַמַּלְבִּשְׁכֶם</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שָׁנִי, עִם-עֲדָנִים</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הַמַּעֲלֶה עֲדִי זָהָב, עַל לְבוּשְׁכֶן.  </a:t>
            </a:r>
            <a:endParaRPr lang="he-IL" sz="3200" b="1" dirty="0" smtClean="0">
              <a:solidFill>
                <a:srgbClr val="000000"/>
              </a:solidFill>
              <a:latin typeface="David" panose="020E0502060401010101" pitchFamily="34" charset="-79"/>
              <a:cs typeface="David" panose="020E0502060401010101" pitchFamily="34" charset="-79"/>
            </a:endParaRPr>
          </a:p>
          <a:p>
            <a:pPr algn="r"/>
            <a:r>
              <a:rPr lang="he-IL" sz="3200" b="1" dirty="0" smtClean="0">
                <a:solidFill>
                  <a:srgbClr val="000000"/>
                </a:solidFill>
                <a:latin typeface="David" panose="020E0502060401010101" pitchFamily="34" charset="-79"/>
                <a:cs typeface="David" panose="020E0502060401010101" pitchFamily="34" charset="-79"/>
              </a:rPr>
              <a:t>כה</a:t>
            </a:r>
            <a:r>
              <a:rPr lang="he-IL" sz="3200" dirty="0">
                <a:solidFill>
                  <a:srgbClr val="000000"/>
                </a:solidFill>
                <a:latin typeface="David" panose="020E0502060401010101" pitchFamily="34" charset="-79"/>
                <a:cs typeface="David" panose="020E0502060401010101" pitchFamily="34" charset="-79"/>
              </a:rPr>
              <a:t> אֵיךְ נָפְלוּ גִבֹּרִים, בְּתוֹךְ הַמִּלְחָמָה--יְהוֹנָתָן, עַל-בָּמוֹתֶיךָ חָלָל.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צַר-לִי עָלֶיךָ, אָחִי יְהוֹנָתָן--נָעַמְתָּ לִּי, מְאֹד; </a:t>
            </a:r>
            <a:r>
              <a:rPr lang="he-IL" sz="3200" b="1" dirty="0" err="1">
                <a:solidFill>
                  <a:srgbClr val="000000"/>
                </a:solidFill>
                <a:latin typeface="David" panose="020E0502060401010101" pitchFamily="34" charset="-79"/>
                <a:cs typeface="David" panose="020E0502060401010101" pitchFamily="34" charset="-79"/>
              </a:rPr>
              <a:t>נִפְלְאַתָה</a:t>
            </a:r>
            <a:r>
              <a:rPr lang="he-IL" sz="3200" b="1" dirty="0">
                <a:solidFill>
                  <a:srgbClr val="000000"/>
                </a:solidFill>
                <a:latin typeface="David" panose="020E0502060401010101" pitchFamily="34" charset="-79"/>
                <a:cs typeface="David" panose="020E0502060401010101" pitchFamily="34" charset="-79"/>
              </a:rPr>
              <a:t> אַהֲבָתְךָ לִי, מֵאַהֲבַת נָשִׁים.</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pPr algn="r"/>
            <a:r>
              <a:rPr lang="he-IL" sz="3200" b="1" dirty="0" err="1" smtClean="0">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אֵיךְ נָפְלוּ </a:t>
            </a:r>
            <a:r>
              <a:rPr lang="he-IL" sz="3200" dirty="0" err="1">
                <a:solidFill>
                  <a:srgbClr val="000000"/>
                </a:solidFill>
                <a:latin typeface="David" panose="020E0502060401010101" pitchFamily="34" charset="-79"/>
                <a:cs typeface="David" panose="020E0502060401010101" pitchFamily="34" charset="-79"/>
              </a:rPr>
              <a:t>גִבּוֹרִים</a:t>
            </a:r>
            <a:r>
              <a:rPr lang="he-IL" sz="3200" dirty="0">
                <a:solidFill>
                  <a:srgbClr val="000000"/>
                </a:solidFill>
                <a:latin typeface="David" panose="020E0502060401010101" pitchFamily="34" charset="-79"/>
                <a:cs typeface="David" panose="020E0502060401010101" pitchFamily="34" charset="-79"/>
              </a:rPr>
              <a:t>, וַיֹּאבְדוּ כְּלֵי מִלְחָמָה. </a:t>
            </a:r>
            <a:endParaRPr lang="he-IL" sz="3200" dirty="0"/>
          </a:p>
        </p:txBody>
      </p:sp>
    </p:spTree>
    <p:extLst>
      <p:ext uri="{BB962C8B-B14F-4D97-AF65-F5344CB8AC3E}">
        <p14:creationId xmlns:p14="http://schemas.microsoft.com/office/powerpoint/2010/main" val="3600901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786275" y="437882"/>
            <a:ext cx="11161127" cy="57053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0458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682582" y="708338"/>
            <a:ext cx="11140224" cy="5189113"/>
          </a:xfrm>
          <a:prstGeom prst="rect">
            <a:avLst/>
          </a:prstGeom>
          <a:solidFill>
            <a:schemeClr val="accent3">
              <a:lumMod val="20000"/>
              <a:lumOff val="80000"/>
            </a:schemeClr>
          </a:solidFill>
        </p:spPr>
        <p:txBody>
          <a:bodyPr wrap="square">
            <a:spAutoFit/>
          </a:bodyPr>
          <a:lstStyle/>
          <a:p>
            <a:pPr algn="just"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latin typeface="Times New Roman" panose="02020603050405020304" pitchFamily="18" charset="0"/>
                <a:ea typeface="Times New Roman" panose="02020603050405020304" pitchFamily="18" charset="0"/>
                <a:cs typeface="David" panose="020E0502060401010101" pitchFamily="34" charset="-79"/>
              </a:rPr>
              <a:t>איך נענש אותו נער עמלקי? ומדוע? (טו'-</a:t>
            </a:r>
            <a:r>
              <a:rPr lang="he-IL" dirty="0" err="1">
                <a:latin typeface="Times New Roman" panose="02020603050405020304" pitchFamily="18" charset="0"/>
                <a:ea typeface="Times New Roman" panose="02020603050405020304" pitchFamily="18" charset="0"/>
                <a:cs typeface="David" panose="020E0502060401010101" pitchFamily="34" charset="-79"/>
              </a:rPr>
              <a:t>טז</a:t>
            </a:r>
            <a:r>
              <a:rPr lang="he-IL" dirty="0">
                <a:latin typeface="Times New Roman" panose="02020603050405020304" pitchFamily="18" charset="0"/>
                <a:ea typeface="Times New Roman" panose="02020603050405020304" pitchFamily="18" charset="0"/>
                <a:cs typeface="David" panose="020E0502060401010101" pitchFamily="34" charset="-79"/>
              </a:rPr>
              <a:t>') _________________________________</a:t>
            </a:r>
            <a:endParaRPr lang="en-US" sz="1400"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________________________________________________________________ </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latin typeface="Times New Roman" panose="02020603050405020304" pitchFamily="18" charset="0"/>
                <a:ea typeface="Times New Roman" panose="02020603050405020304" pitchFamily="18" charset="0"/>
                <a:cs typeface="David" panose="020E0502060401010101" pitchFamily="34" charset="-79"/>
              </a:rPr>
              <a:t>על מה עלולות לשמוח בנות פלישתים? (כ') ___________________________________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228600" algn="just"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dirty="0">
                <a:latin typeface="Times New Roman" panose="02020603050405020304" pitchFamily="18" charset="0"/>
                <a:ea typeface="Times New Roman" panose="02020603050405020304" pitchFamily="18" charset="0"/>
                <a:cs typeface="David" panose="020E0502060401010101" pitchFamily="34" charset="-79"/>
              </a:rPr>
              <a:t>במה דאג שאול לבנות ישראל?(כד') ________________________________________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lt"/>
              <a:buAutoNum type="arabicPeriod"/>
            </a:pPr>
            <a:r>
              <a:rPr lang="he-IL" b="1" dirty="0">
                <a:latin typeface="Times New Roman" panose="02020603050405020304" pitchFamily="18" charset="0"/>
                <a:ea typeface="Times New Roman" panose="02020603050405020304" pitchFamily="18" charset="0"/>
                <a:cs typeface="David" panose="020E0502060401010101" pitchFamily="34" charset="-79"/>
              </a:rPr>
              <a:t>מי אמר למי: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u="dotDotDash" dirty="0">
                <a:latin typeface="Times New Roman" panose="02020603050405020304" pitchFamily="18" charset="0"/>
                <a:ea typeface="Times New Roman" panose="02020603050405020304" pitchFamily="18" charset="0"/>
                <a:cs typeface="David" panose="020E0502060401010101" pitchFamily="34" charset="-79"/>
              </a:rPr>
              <a:t>"אי מזה תבוא"   _______________   אל ________________  </a:t>
            </a:r>
            <a:endParaRPr lang="en-US" sz="1400" u="dotDotDash" dirty="0">
              <a:latin typeface="Calibri" panose="020F0502020204030204" pitchFamily="34" charset="0"/>
              <a:ea typeface="Calibri" panose="020F0502020204030204" pitchFamily="34" charset="0"/>
              <a:cs typeface="Arial" panose="020B0604020202020204" pitchFamily="34" charset="0"/>
            </a:endParaRPr>
          </a:p>
          <a:p>
            <a:pPr marL="504825" algn="just" rtl="1">
              <a:lnSpc>
                <a:spcPct val="115000"/>
              </a:lnSpc>
              <a:spcAft>
                <a:spcPts val="0"/>
              </a:spcAft>
            </a:pPr>
            <a:r>
              <a:rPr lang="en-US"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u="dotDotDash" dirty="0">
                <a:latin typeface="Times New Roman" panose="02020603050405020304" pitchFamily="18" charset="0"/>
                <a:ea typeface="Times New Roman" panose="02020603050405020304" pitchFamily="18" charset="0"/>
                <a:cs typeface="David" panose="020E0502060401010101" pitchFamily="34" charset="-79"/>
              </a:rPr>
              <a:t>עמוד נא עלי </a:t>
            </a:r>
            <a:r>
              <a:rPr lang="he-IL" u="dotDotDash" dirty="0" err="1">
                <a:latin typeface="Times New Roman" panose="02020603050405020304" pitchFamily="18" charset="0"/>
                <a:ea typeface="Times New Roman" panose="02020603050405020304" pitchFamily="18" charset="0"/>
                <a:cs typeface="David" panose="020E0502060401010101" pitchFamily="34" charset="-79"/>
              </a:rPr>
              <a:t>ומותתני</a:t>
            </a:r>
            <a:r>
              <a:rPr lang="he-IL" u="dotDotDash" dirty="0">
                <a:latin typeface="Times New Roman" panose="02020603050405020304" pitchFamily="18" charset="0"/>
                <a:ea typeface="Times New Roman" panose="02020603050405020304" pitchFamily="18" charset="0"/>
                <a:cs typeface="David" panose="020E0502060401010101" pitchFamily="34" charset="-79"/>
              </a:rPr>
              <a:t> כי אחזני השבץ  _______________ אל _______________ </a:t>
            </a:r>
            <a:endParaRPr lang="en-US" sz="1400" u="dotDotDash"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15000"/>
              </a:lnSpc>
              <a:spcAft>
                <a:spcPts val="0"/>
              </a:spcAft>
              <a:buFont typeface="+mj-cs"/>
              <a:buAutoNum type="hebrew2Minus"/>
            </a:pPr>
            <a:r>
              <a:rPr lang="he-IL" u="dotDotDash" dirty="0">
                <a:latin typeface="Times New Roman" panose="02020603050405020304" pitchFamily="18" charset="0"/>
                <a:ea typeface="Times New Roman" panose="02020603050405020304" pitchFamily="18" charset="0"/>
                <a:cs typeface="David" panose="020E0502060401010101" pitchFamily="34" charset="-79"/>
              </a:rPr>
              <a:t>"איך לא יראת לשלוח ידך לשחת את משיח ה' " ______________   אל ____________</a:t>
            </a:r>
            <a:endParaRPr lang="en-US" sz="1400" u="dotDotDash" dirty="0">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1000"/>
              </a:spcAft>
            </a:pPr>
            <a:r>
              <a:rPr lang="he-IL" dirty="0">
                <a:latin typeface="Times New Roman" panose="02020603050405020304" pitchFamily="18" charset="0"/>
                <a:ea typeface="Times New Roman" panose="02020603050405020304" pitchFamily="18" charset="0"/>
                <a:cs typeface="David" panose="020E0502060401010101" pitchFamily="34" charset="-79"/>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5508117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8584</TotalTime>
  <Words>1323</Words>
  <Application>Microsoft Office PowerPoint</Application>
  <PresentationFormat>מסך רחב</PresentationFormat>
  <Paragraphs>86</Paragraphs>
  <Slides>16</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16</vt:i4>
      </vt:variant>
    </vt:vector>
  </HeadingPairs>
  <TitlesOfParts>
    <vt:vector size="24" baseType="lpstr">
      <vt:lpstr>Arial</vt:lpstr>
      <vt:lpstr>Calibri</vt:lpstr>
      <vt:lpstr>Century Gothic</vt:lpstr>
      <vt:lpstr>David</vt:lpstr>
      <vt:lpstr>Gisha</vt:lpstr>
      <vt:lpstr>Times New Roman</vt:lpstr>
      <vt:lpstr>Wingdings 3</vt:lpstr>
      <vt:lpstr>עשן מתפתל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38</cp:revision>
  <dcterms:created xsi:type="dcterms:W3CDTF">2022-08-20T22:25:24Z</dcterms:created>
  <dcterms:modified xsi:type="dcterms:W3CDTF">2022-08-29T08:07:19Z</dcterms:modified>
</cp:coreProperties>
</file>