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802D2-F75A-4205-A9EE-90DF3B1D05B0}" type="datetimeFigureOut">
              <a:rPr lang="he-IL" smtClean="0"/>
              <a:t>י"ב/ניסן/תשע"ו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39960-F839-4126-A2EF-55CC03F66D0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37984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802D2-F75A-4205-A9EE-90DF3B1D05B0}" type="datetimeFigureOut">
              <a:rPr lang="he-IL" smtClean="0"/>
              <a:t>י"ב/ניסן/תשע"ו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39960-F839-4126-A2EF-55CC03F66D0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30449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802D2-F75A-4205-A9EE-90DF3B1D05B0}" type="datetimeFigureOut">
              <a:rPr lang="he-IL" smtClean="0"/>
              <a:t>י"ב/ניסן/תשע"ו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39960-F839-4126-A2EF-55CC03F66D0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6301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802D2-F75A-4205-A9EE-90DF3B1D05B0}" type="datetimeFigureOut">
              <a:rPr lang="he-IL" smtClean="0"/>
              <a:t>י"ב/ניסן/תשע"ו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39960-F839-4126-A2EF-55CC03F66D0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74483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802D2-F75A-4205-A9EE-90DF3B1D05B0}" type="datetimeFigureOut">
              <a:rPr lang="he-IL" smtClean="0"/>
              <a:t>י"ב/ניסן/תשע"ו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39960-F839-4126-A2EF-55CC03F66D0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6439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802D2-F75A-4205-A9EE-90DF3B1D05B0}" type="datetimeFigureOut">
              <a:rPr lang="he-IL" smtClean="0"/>
              <a:t>י"ב/ניסן/תשע"ו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39960-F839-4126-A2EF-55CC03F66D0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40886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802D2-F75A-4205-A9EE-90DF3B1D05B0}" type="datetimeFigureOut">
              <a:rPr lang="he-IL" smtClean="0"/>
              <a:t>י"ב/ניסן/תשע"ו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39960-F839-4126-A2EF-55CC03F66D0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75271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802D2-F75A-4205-A9EE-90DF3B1D05B0}" type="datetimeFigureOut">
              <a:rPr lang="he-IL" smtClean="0"/>
              <a:t>י"ב/ניסן/תשע"ו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39960-F839-4126-A2EF-55CC03F66D0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22692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802D2-F75A-4205-A9EE-90DF3B1D05B0}" type="datetimeFigureOut">
              <a:rPr lang="he-IL" smtClean="0"/>
              <a:t>י"ב/ניסן/תשע"ו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39960-F839-4126-A2EF-55CC03F66D0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29977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802D2-F75A-4205-A9EE-90DF3B1D05B0}" type="datetimeFigureOut">
              <a:rPr lang="he-IL" smtClean="0"/>
              <a:t>י"ב/ניסן/תשע"ו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39960-F839-4126-A2EF-55CC03F66D0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14338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802D2-F75A-4205-A9EE-90DF3B1D05B0}" type="datetimeFigureOut">
              <a:rPr lang="he-IL" smtClean="0"/>
              <a:t>י"ב/ניסן/תשע"ו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39960-F839-4126-A2EF-55CC03F66D0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85312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5000">
              <a:srgbClr val="00B050"/>
            </a:gs>
            <a:gs pos="63000">
              <a:srgbClr val="92D050"/>
            </a:gs>
            <a:gs pos="83000">
              <a:srgbClr val="00B050"/>
            </a:gs>
            <a:gs pos="100000">
              <a:srgbClr val="92D05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802D2-F75A-4205-A9EE-90DF3B1D05B0}" type="datetimeFigureOut">
              <a:rPr lang="he-IL" smtClean="0"/>
              <a:t>י"ב/ניסן/תשע"ו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39960-F839-4126-A2EF-55CC03F66D0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235753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 smtClean="0"/>
              <a:t>שמואל א פרק י"</a:t>
            </a:r>
            <a:r>
              <a:rPr lang="he-IL" dirty="0"/>
              <a:t>ז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288036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23528" y="404664"/>
            <a:ext cx="8229600" cy="6120680"/>
          </a:xfrm>
        </p:spPr>
        <p:txBody>
          <a:bodyPr>
            <a:normAutofit/>
          </a:bodyPr>
          <a:lstStyle/>
          <a:p>
            <a:r>
              <a:rPr lang="he-IL" sz="2000" b="1" dirty="0" smtClean="0">
                <a:solidFill>
                  <a:schemeClr val="bg1"/>
                </a:solidFill>
              </a:rPr>
              <a:t>א וַיַּאַסְפוּ </a:t>
            </a:r>
            <a:r>
              <a:rPr lang="he-IL" sz="2000" b="1" dirty="0" err="1" smtClean="0">
                <a:solidFill>
                  <a:schemeClr val="bg1"/>
                </a:solidFill>
              </a:rPr>
              <a:t>פְלִשְׁתִּים</a:t>
            </a:r>
            <a:r>
              <a:rPr lang="he-IL" sz="2000" b="1" dirty="0" smtClean="0">
                <a:solidFill>
                  <a:schemeClr val="bg1"/>
                </a:solidFill>
              </a:rPr>
              <a:t> </a:t>
            </a:r>
            <a:r>
              <a:rPr lang="he-IL" sz="2000" b="1" dirty="0" err="1" smtClean="0">
                <a:solidFill>
                  <a:schemeClr val="bg1"/>
                </a:solidFill>
              </a:rPr>
              <a:t>אֶת-מַחֲנֵיהֶם</a:t>
            </a:r>
            <a:r>
              <a:rPr lang="he-IL" sz="2000" b="1" dirty="0" smtClean="0">
                <a:solidFill>
                  <a:schemeClr val="bg1"/>
                </a:solidFill>
              </a:rPr>
              <a:t>, לַמִּלְחָמָה, וַיֵּאָסְפוּ, שֹׂכֹה אֲשֶׁר לִיהוּדָה; וַיַּחֲנוּ בֵּין-שׂוֹכֹה וּבֵין-עֲזֵקָה, בְּאֶפֶס דַּמִּים.  ב וְשָׁאוּל וְאִישׁ-יִשְׂרָאֵל נֶאֶסְפוּ, וַיַּחֲנוּ בְּעֵמֶק הָאֵלָה; וַיַּעַרְכוּ מִלְחָמָה, לִקְרַאת </a:t>
            </a:r>
            <a:r>
              <a:rPr lang="he-IL" sz="2000" b="1" dirty="0" err="1" smtClean="0">
                <a:solidFill>
                  <a:schemeClr val="bg1"/>
                </a:solidFill>
              </a:rPr>
              <a:t>פְּלִשְׁתִּים</a:t>
            </a:r>
            <a:r>
              <a:rPr lang="he-IL" sz="2000" b="1" dirty="0" smtClean="0">
                <a:solidFill>
                  <a:schemeClr val="bg1"/>
                </a:solidFill>
              </a:rPr>
              <a:t>.  ג </a:t>
            </a:r>
            <a:r>
              <a:rPr lang="he-IL" sz="2000" b="1" dirty="0" err="1" smtClean="0">
                <a:solidFill>
                  <a:schemeClr val="bg1"/>
                </a:solidFill>
              </a:rPr>
              <a:t>וּפְלִשְׁתִּים</a:t>
            </a:r>
            <a:r>
              <a:rPr lang="he-IL" sz="2000" b="1" dirty="0" smtClean="0">
                <a:solidFill>
                  <a:schemeClr val="bg1"/>
                </a:solidFill>
              </a:rPr>
              <a:t> </a:t>
            </a:r>
            <a:r>
              <a:rPr lang="he-IL" sz="2000" b="1" dirty="0" err="1" smtClean="0">
                <a:solidFill>
                  <a:schemeClr val="bg1"/>
                </a:solidFill>
              </a:rPr>
              <a:t>עֹמְדִים</a:t>
            </a:r>
            <a:r>
              <a:rPr lang="he-IL" sz="2000" b="1" dirty="0" smtClean="0">
                <a:solidFill>
                  <a:schemeClr val="bg1"/>
                </a:solidFill>
              </a:rPr>
              <a:t> אֶל-הָהָר, מִזֶּה, וְיִשְׂרָאֵל </a:t>
            </a:r>
            <a:r>
              <a:rPr lang="he-IL" sz="2000" b="1" dirty="0" err="1" smtClean="0">
                <a:solidFill>
                  <a:schemeClr val="bg1"/>
                </a:solidFill>
              </a:rPr>
              <a:t>עֹמְדִים</a:t>
            </a:r>
            <a:r>
              <a:rPr lang="he-IL" sz="2000" b="1" dirty="0" smtClean="0">
                <a:solidFill>
                  <a:schemeClr val="bg1"/>
                </a:solidFill>
              </a:rPr>
              <a:t> אֶל-הָהָר</a:t>
            </a:r>
            <a:r>
              <a:rPr lang="he-IL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he-IL" sz="2000" b="1" dirty="0" smtClean="0">
                <a:solidFill>
                  <a:schemeClr val="bg1"/>
                </a:solidFill>
              </a:rPr>
              <a:t>מִזֶּה; וְהַגַּיְא, בֵּינֵיהֶם. </a:t>
            </a:r>
          </a:p>
          <a:p>
            <a:pPr marL="0" indent="0">
              <a:buNone/>
            </a:pPr>
            <a:r>
              <a:rPr lang="he-I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 algn="ctr">
              <a:buNone/>
            </a:pP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הפלישתים יצאו למלחמה נגד ישראל ושאול מיהר להזעיק את צבאו. צבא ישראל נאסף בעמק</a:t>
            </a:r>
          </a:p>
          <a:p>
            <a:pPr marL="0" indent="0" algn="ctr">
              <a:buNone/>
            </a:pP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האלה וצבא פלישתים נאסף לא רחוק משם במקום הנקרא אפס דמים. שאול וצבאו עמדו על הר</a:t>
            </a:r>
          </a:p>
          <a:p>
            <a:pPr marL="0" indent="0" algn="ctr">
              <a:buNone/>
            </a:pP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אחד וצבא פלישתים עמד על ההר האחר ובניהם הפריד גיא.</a:t>
            </a:r>
          </a:p>
        </p:txBody>
      </p:sp>
    </p:spTree>
    <p:extLst>
      <p:ext uri="{BB962C8B-B14F-4D97-AF65-F5344CB8AC3E}">
        <p14:creationId xmlns:p14="http://schemas.microsoft.com/office/powerpoint/2010/main" val="104567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07504" y="188640"/>
            <a:ext cx="8784976" cy="6408712"/>
          </a:xfrm>
        </p:spPr>
        <p:txBody>
          <a:bodyPr>
            <a:normAutofit/>
          </a:bodyPr>
          <a:lstStyle/>
          <a:p>
            <a:r>
              <a:rPr lang="he-IL" sz="1800" dirty="0" smtClean="0">
                <a:solidFill>
                  <a:schemeClr val="bg1"/>
                </a:solidFill>
              </a:rPr>
              <a:t>ד וַיֵּצֵא אִישׁ-הַבֵּנַיִם מִמַּחֲנוֹת </a:t>
            </a:r>
            <a:r>
              <a:rPr lang="he-IL" sz="1800" dirty="0" err="1" smtClean="0">
                <a:solidFill>
                  <a:schemeClr val="bg1"/>
                </a:solidFill>
              </a:rPr>
              <a:t>פְּלִשְׁתִּים</a:t>
            </a:r>
            <a:r>
              <a:rPr lang="he-IL" sz="1800" dirty="0" smtClean="0">
                <a:solidFill>
                  <a:schemeClr val="bg1"/>
                </a:solidFill>
              </a:rPr>
              <a:t>, גָּלְיָת שְׁמוֹ מִגַּת:  גָּבְהוֹ, שֵׁשׁ אַמּוֹת וָזָרֶת.  ה וְכוֹבַע </a:t>
            </a:r>
            <a:r>
              <a:rPr lang="he-IL" sz="1800" dirty="0" err="1" smtClean="0">
                <a:solidFill>
                  <a:schemeClr val="bg1"/>
                </a:solidFill>
              </a:rPr>
              <a:t>נְחֹשֶׁת</a:t>
            </a:r>
            <a:r>
              <a:rPr lang="he-IL" sz="1800" dirty="0" smtClean="0">
                <a:solidFill>
                  <a:schemeClr val="bg1"/>
                </a:solidFill>
              </a:rPr>
              <a:t> עַל-רֹאשׁוֹ, וְשִׁרְיוֹן קַשְׂקַשִּׂים הוּא לָבוּשׁ; וּמִשְׁקַל, הַשִּׁרְיוֹן--חֲמֵשֶׁת-אֲלָפִים שְׁקָלִים, </a:t>
            </a:r>
            <a:r>
              <a:rPr lang="he-IL" sz="1800" dirty="0" err="1" smtClean="0">
                <a:solidFill>
                  <a:schemeClr val="bg1"/>
                </a:solidFill>
              </a:rPr>
              <a:t>נְחֹשֶׁת</a:t>
            </a:r>
            <a:r>
              <a:rPr lang="he-IL" sz="1800" dirty="0" smtClean="0">
                <a:solidFill>
                  <a:schemeClr val="bg1"/>
                </a:solidFill>
              </a:rPr>
              <a:t>.  ו וּמִצְחַת </a:t>
            </a:r>
            <a:r>
              <a:rPr lang="he-IL" sz="1800" dirty="0" err="1" smtClean="0">
                <a:solidFill>
                  <a:schemeClr val="bg1"/>
                </a:solidFill>
              </a:rPr>
              <a:t>נְחֹשֶׁת</a:t>
            </a:r>
            <a:r>
              <a:rPr lang="he-IL" sz="1800" dirty="0" smtClean="0">
                <a:solidFill>
                  <a:schemeClr val="bg1"/>
                </a:solidFill>
              </a:rPr>
              <a:t>, עַל-רַגְלָיו; וְכִידוֹן </a:t>
            </a:r>
            <a:r>
              <a:rPr lang="he-IL" sz="1800" dirty="0" err="1" smtClean="0">
                <a:solidFill>
                  <a:schemeClr val="bg1"/>
                </a:solidFill>
              </a:rPr>
              <a:t>נְחֹשֶׁת</a:t>
            </a:r>
            <a:r>
              <a:rPr lang="he-IL" sz="1800" dirty="0" smtClean="0">
                <a:solidFill>
                  <a:schemeClr val="bg1"/>
                </a:solidFill>
              </a:rPr>
              <a:t>, בֵּין כְּתֵפָיו.  ז וחץ (וְעֵץ) חֲנִיתוֹ, כִּמְנוֹר אֹרְגִים, וְלַהֶבֶת חֲנִיתוֹ, שֵׁשׁ-מֵאוֹת שְׁקָלִים בַּרְזֶל; וְנֹשֵׂא הַצִּנָּה, הֹלֵךְ לְפָנָיו.  ח וַיַּעֲמֹד, וַיִּקְרָא אֶל-מַעַרְכֹת יִשְׂרָאֵל, וַיֹּאמֶר לָהֶם, לָמָּה תֵצְאוּ לַעֲרֹךְ מִלְחָמָה:  הֲלוֹא אָנֹכִי </a:t>
            </a:r>
            <a:r>
              <a:rPr lang="he-IL" sz="1800" dirty="0" err="1" smtClean="0">
                <a:solidFill>
                  <a:schemeClr val="bg1"/>
                </a:solidFill>
              </a:rPr>
              <a:t>הַפְּלִשְׁתִּי</a:t>
            </a:r>
            <a:r>
              <a:rPr lang="he-IL" sz="1800" dirty="0" smtClean="0">
                <a:solidFill>
                  <a:schemeClr val="bg1"/>
                </a:solidFill>
              </a:rPr>
              <a:t>, וְאַתֶּם עֲבָדִים לְשָׁאוּל--בְּרוּ-לָכֶם אִישׁ, וְיֵרֵד אֵלָי. </a:t>
            </a:r>
          </a:p>
          <a:p>
            <a:pPr marL="0" indent="0">
              <a:buNone/>
            </a:pPr>
            <a:endParaRPr lang="he-IL" sz="2000" dirty="0" smtClean="0"/>
          </a:p>
          <a:p>
            <a:pPr marL="0" indent="0">
              <a:buNone/>
            </a:pP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מן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המחנה </a:t>
            </a:r>
            <a:r>
              <a:rPr lang="he-IL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הפלשתי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יצא איש מלחמה גדול </a:t>
            </a:r>
            <a:r>
              <a:rPr lang="he-IL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מימדים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ושמו 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גוליית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הוא היה ענק 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(מעט יותר משלושה מטרים),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לבש בגדי מלחמה משוריינים והיה חמוש מכף רגל ועד ראש. על ראשו 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חבש כובע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נחושת, גופו היה מוגן בשריון קשקשים 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משקל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השריון היה חמשת אלפים שקלי נחושת 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רגליו של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גוליית היו מוגנות במגני נחושת, בין כתפיו החזיק כידון נחושת ובידו 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הייתה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חנית, שיכול 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היה להטילה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למרחקים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he-I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חמוש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ומשוריין עמד גוליית מול מחנה ישראל ואמר: "למה לכם לצאת למלחמה נגד 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מחנה </a:t>
            </a:r>
            <a:r>
              <a:rPr lang="he-IL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פלשתים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תבחרו 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מבינכם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אדם המוכן 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להילחם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איתי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endParaRPr lang="he-IL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3435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0" y="260648"/>
            <a:ext cx="9036496" cy="6597352"/>
          </a:xfrm>
        </p:spPr>
        <p:txBody>
          <a:bodyPr>
            <a:normAutofit/>
          </a:bodyPr>
          <a:lstStyle/>
          <a:p>
            <a:r>
              <a:rPr lang="he-IL" sz="1800" b="1" dirty="0" smtClean="0">
                <a:solidFill>
                  <a:schemeClr val="bg1"/>
                </a:solidFill>
              </a:rPr>
              <a:t>ט</a:t>
            </a:r>
            <a:r>
              <a:rPr lang="he-IL" sz="1800" dirty="0" smtClean="0">
                <a:solidFill>
                  <a:schemeClr val="bg1"/>
                </a:solidFill>
              </a:rPr>
              <a:t> אִם-יוּכַל </a:t>
            </a:r>
            <a:r>
              <a:rPr lang="he-IL" sz="1800" dirty="0" err="1" smtClean="0">
                <a:solidFill>
                  <a:schemeClr val="bg1"/>
                </a:solidFill>
              </a:rPr>
              <a:t>לְהִלָּחֵם</a:t>
            </a:r>
            <a:r>
              <a:rPr lang="he-IL" sz="1800" dirty="0" smtClean="0">
                <a:solidFill>
                  <a:schemeClr val="bg1"/>
                </a:solidFill>
              </a:rPr>
              <a:t> אִתִּי, וְהִכָּנִי--וְהָיִינוּ לָכֶם, לַעֲבָדִים; וְאִם-אֲנִי אוּכַל-לוֹ, וְהִכִּיתִיו--וִהְיִיתֶם לָנוּ לַעֲבָדִים, וַעֲבַדְתֶּם אֹתָנוּ.  </a:t>
            </a:r>
            <a:r>
              <a:rPr lang="he-IL" sz="1800" b="1" dirty="0" smtClean="0">
                <a:solidFill>
                  <a:schemeClr val="bg1"/>
                </a:solidFill>
              </a:rPr>
              <a:t>י</a:t>
            </a:r>
            <a:r>
              <a:rPr lang="he-IL" sz="1800" dirty="0" smtClean="0">
                <a:solidFill>
                  <a:schemeClr val="bg1"/>
                </a:solidFill>
              </a:rPr>
              <a:t> וַיֹּאמֶר, </a:t>
            </a:r>
            <a:r>
              <a:rPr lang="he-IL" sz="1800" dirty="0" err="1" smtClean="0">
                <a:solidFill>
                  <a:schemeClr val="bg1"/>
                </a:solidFill>
              </a:rPr>
              <a:t>הַפְּלִשְׁתִּי</a:t>
            </a:r>
            <a:r>
              <a:rPr lang="he-IL" sz="1800" dirty="0" smtClean="0">
                <a:solidFill>
                  <a:schemeClr val="bg1"/>
                </a:solidFill>
              </a:rPr>
              <a:t>, אֲנִי חֵרַפְתִּי אֶת-מַעַרְכוֹת יִשְׂרָאֵל, הַיּוֹם הַזֶּה; תְּנוּ-לִי אִישׁ, וְנִלָּחֲמָה יָחַד.  </a:t>
            </a:r>
            <a:r>
              <a:rPr lang="he-IL" sz="1800" b="1" dirty="0" smtClean="0">
                <a:solidFill>
                  <a:schemeClr val="bg1"/>
                </a:solidFill>
              </a:rPr>
              <a:t>יא</a:t>
            </a:r>
            <a:r>
              <a:rPr lang="he-IL" sz="1800" dirty="0" smtClean="0">
                <a:solidFill>
                  <a:schemeClr val="bg1"/>
                </a:solidFill>
              </a:rPr>
              <a:t> וַיִּשְׁמַע שָׁאוּל וְכָל-יִשְׂרָאֵל, אֶת-דִּבְרֵי </a:t>
            </a:r>
            <a:r>
              <a:rPr lang="he-IL" sz="1800" dirty="0" err="1" smtClean="0">
                <a:solidFill>
                  <a:schemeClr val="bg1"/>
                </a:solidFill>
              </a:rPr>
              <a:t>הַפְּלִשְׁתִּי</a:t>
            </a:r>
            <a:r>
              <a:rPr lang="he-IL" sz="1800" dirty="0" smtClean="0">
                <a:solidFill>
                  <a:schemeClr val="bg1"/>
                </a:solidFill>
              </a:rPr>
              <a:t> הָאֵלֶּה; וַיֵּחַתּוּ וַיִּרְאוּ, מְאֹד. </a:t>
            </a:r>
          </a:p>
          <a:p>
            <a:pPr marL="0" indent="0">
              <a:buNone/>
            </a:pPr>
            <a:r>
              <a:rPr lang="he-I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אם הוא יכה אותי, נהיה אנחנו </a:t>
            </a:r>
            <a:r>
              <a:rPr lang="he-IL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לכם לעבדים</a:t>
            </a:r>
            <a:r>
              <a:rPr lang="he-I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אם אני אכה אותו תהיו אתם לנו לעבדים. של </a:t>
            </a:r>
            <a:r>
              <a:rPr lang="he-IL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גולית</a:t>
            </a:r>
            <a:r>
              <a:rPr lang="he-I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הטילו פחד גדול על שאול וצבאו</a:t>
            </a:r>
            <a:r>
              <a:rPr lang="he-IL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r>
              <a:rPr lang="he-IL" sz="1800" b="1" dirty="0" err="1" smtClean="0">
                <a:solidFill>
                  <a:schemeClr val="bg1"/>
                </a:solidFill>
              </a:rPr>
              <a:t>יב</a:t>
            </a:r>
            <a:r>
              <a:rPr lang="he-IL" sz="1800" dirty="0" smtClean="0">
                <a:solidFill>
                  <a:schemeClr val="bg1"/>
                </a:solidFill>
              </a:rPr>
              <a:t> וְדָוִד בֶּן-אִישׁ אֶפְרָתִי הַזֶּה, מִבֵּית לֶחֶם יְהוּדָה, וּשְׁמוֹ יִשַׁי, וְלוֹ שְׁמֹנָה בָנִים; וְהָאִישׁ בִּימֵי שָׁאוּל, זָקֵן בָּא בַאֲנָשִׁים.  </a:t>
            </a:r>
            <a:r>
              <a:rPr lang="he-IL" sz="1800" b="1" dirty="0" err="1" smtClean="0">
                <a:solidFill>
                  <a:schemeClr val="bg1"/>
                </a:solidFill>
              </a:rPr>
              <a:t>יג</a:t>
            </a:r>
            <a:r>
              <a:rPr lang="he-IL" sz="1800" dirty="0" smtClean="0">
                <a:solidFill>
                  <a:schemeClr val="bg1"/>
                </a:solidFill>
              </a:rPr>
              <a:t> וַיֵּלְכוּ שְׁלֹשֶׁת בְּנֵי-יִשַׁי, הַגְּדֹלִים--הָלְכוּ אַחֲרֵי-שָׁאוּל, לַמִּלְחָמָה; וְשֵׁם שְׁלֹשֶׁת בָּנָיו, אֲשֶׁר הָלְכוּ בַּמִּלְחָמָה--אֱלִיאָב הַבְּכוֹר וּמִשְׁנֵהוּ אֲבִינָדָב, </a:t>
            </a:r>
            <a:r>
              <a:rPr lang="he-IL" sz="1800" dirty="0" err="1" smtClean="0">
                <a:solidFill>
                  <a:schemeClr val="bg1"/>
                </a:solidFill>
              </a:rPr>
              <a:t>וְהַשְּׁלִשִׁי</a:t>
            </a:r>
            <a:r>
              <a:rPr lang="he-IL" sz="1800" dirty="0" smtClean="0">
                <a:solidFill>
                  <a:schemeClr val="bg1"/>
                </a:solidFill>
              </a:rPr>
              <a:t> שַׁמָּה.  </a:t>
            </a:r>
            <a:r>
              <a:rPr lang="he-IL" sz="1800" b="1" dirty="0" smtClean="0">
                <a:solidFill>
                  <a:schemeClr val="bg1"/>
                </a:solidFill>
              </a:rPr>
              <a:t>יד</a:t>
            </a:r>
            <a:r>
              <a:rPr lang="he-IL" sz="1800" dirty="0" smtClean="0">
                <a:solidFill>
                  <a:schemeClr val="bg1"/>
                </a:solidFill>
              </a:rPr>
              <a:t> וְדָוִד, הוּא הַקָּטָן; וּשְׁלֹשָׁה, הַגְּדֹלִים, הָלְכוּ, אַחֲרֵי שָׁאוּל.  {ס}  </a:t>
            </a:r>
            <a:r>
              <a:rPr lang="he-IL" sz="1800" b="1" dirty="0" smtClean="0">
                <a:solidFill>
                  <a:schemeClr val="bg1"/>
                </a:solidFill>
              </a:rPr>
              <a:t>טו</a:t>
            </a:r>
            <a:r>
              <a:rPr lang="he-IL" sz="1800" dirty="0" smtClean="0">
                <a:solidFill>
                  <a:schemeClr val="bg1"/>
                </a:solidFill>
              </a:rPr>
              <a:t> וְדָוִד הֹלֵךְ וָשָׁב, מֵעַל שָׁאוּל, לִרְעוֹת אֶת-צֹאן אָבִיו, בֵּית-לָחֶם.  </a:t>
            </a:r>
            <a:r>
              <a:rPr lang="he-IL" sz="1800" b="1" dirty="0" err="1" smtClean="0">
                <a:solidFill>
                  <a:schemeClr val="bg1"/>
                </a:solidFill>
              </a:rPr>
              <a:t>טז</a:t>
            </a:r>
            <a:r>
              <a:rPr lang="he-IL" sz="1800" dirty="0" smtClean="0">
                <a:solidFill>
                  <a:schemeClr val="bg1"/>
                </a:solidFill>
              </a:rPr>
              <a:t> </a:t>
            </a:r>
            <a:r>
              <a:rPr lang="he-IL" sz="1800" dirty="0" err="1" smtClean="0">
                <a:solidFill>
                  <a:schemeClr val="bg1"/>
                </a:solidFill>
              </a:rPr>
              <a:t>וַיִּגַּש</a:t>
            </a:r>
            <a:r>
              <a:rPr lang="he-IL" sz="1800" dirty="0" smtClean="0">
                <a:solidFill>
                  <a:schemeClr val="bg1"/>
                </a:solidFill>
              </a:rPr>
              <a:t>ׁ </a:t>
            </a:r>
            <a:r>
              <a:rPr lang="he-IL" sz="1800" dirty="0" err="1" smtClean="0">
                <a:solidFill>
                  <a:schemeClr val="bg1"/>
                </a:solidFill>
              </a:rPr>
              <a:t>הַפְּלִשְׁתִּי</a:t>
            </a:r>
            <a:r>
              <a:rPr lang="he-IL" sz="1800" dirty="0" smtClean="0">
                <a:solidFill>
                  <a:schemeClr val="bg1"/>
                </a:solidFill>
              </a:rPr>
              <a:t>, הַשְׁכֵּם וְהַעֲרֵב; </a:t>
            </a:r>
            <a:r>
              <a:rPr lang="he-IL" sz="1800" dirty="0" err="1" smtClean="0">
                <a:solidFill>
                  <a:schemeClr val="bg1"/>
                </a:solidFill>
              </a:rPr>
              <a:t>וַיִּתְיַצֵּב</a:t>
            </a:r>
            <a:r>
              <a:rPr lang="he-IL" sz="1800" dirty="0" smtClean="0">
                <a:solidFill>
                  <a:schemeClr val="bg1"/>
                </a:solidFill>
              </a:rPr>
              <a:t>, אַרְבָּעִים יוֹם.  </a:t>
            </a:r>
          </a:p>
          <a:p>
            <a:pPr marL="0" indent="0">
              <a:buNone/>
            </a:pPr>
            <a:r>
              <a:rPr lang="he-I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וכשראה גוליית כי איש ממחנה ישראל אינו מעז לצאת </a:t>
            </a:r>
            <a:r>
              <a:rPr lang="he-IL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להלחם</a:t>
            </a:r>
            <a:r>
              <a:rPr lang="he-I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בו אמר "אני מביא עליכם חרפה</a:t>
            </a:r>
            <a:r>
              <a:rPr lang="he-IL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". עם </a:t>
            </a:r>
            <a:r>
              <a:rPr lang="he-I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צאת שאול למלחמה חזר דוד לבית אביו בבית לחם כדי לעזור בעבודת המשק. שלושת </a:t>
            </a:r>
            <a:r>
              <a:rPr lang="he-IL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אחיו הגדולים </a:t>
            </a:r>
            <a:r>
              <a:rPr lang="he-I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של דוד התגייסו לצבא שאול, אביו של דוד היה זקן ולא היה לו </a:t>
            </a:r>
            <a:r>
              <a:rPr lang="he-IL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כח</a:t>
            </a:r>
            <a:r>
              <a:rPr lang="he-I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לעבוד, והעבודה</a:t>
            </a:r>
          </a:p>
          <a:p>
            <a:pPr marL="0" indent="0">
              <a:buNone/>
            </a:pPr>
            <a:r>
              <a:rPr lang="he-IL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היתה</a:t>
            </a:r>
            <a:r>
              <a:rPr lang="he-I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רבה- לרעות את הצאן, לדוש בגורן ולטפל </a:t>
            </a:r>
            <a:r>
              <a:rPr lang="he-IL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בעניני</a:t>
            </a:r>
            <a:r>
              <a:rPr lang="he-I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המשק.</a:t>
            </a:r>
          </a:p>
          <a:p>
            <a:pPr marL="0" indent="0">
              <a:buNone/>
            </a:pPr>
            <a:r>
              <a:rPr lang="he-I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ארבעים יום חלפו מאז ניצבו צבאות ישראל </a:t>
            </a:r>
            <a:r>
              <a:rPr lang="he-IL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ופלשתים</a:t>
            </a:r>
            <a:r>
              <a:rPr lang="he-I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זה מול זה. בכל יום יצא גוליית </a:t>
            </a:r>
            <a:r>
              <a:rPr lang="he-IL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הפלשתי</a:t>
            </a:r>
            <a:r>
              <a:rPr lang="he-IL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והתגרה </a:t>
            </a:r>
            <a:r>
              <a:rPr lang="he-I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בישראל אך איש לא העז לצאת נגדו.</a:t>
            </a:r>
            <a:endParaRPr lang="he-IL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13762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51520" y="260648"/>
            <a:ext cx="8445624" cy="6408712"/>
          </a:xfrm>
        </p:spPr>
        <p:txBody>
          <a:bodyPr>
            <a:normAutofit/>
          </a:bodyPr>
          <a:lstStyle/>
          <a:p>
            <a:r>
              <a:rPr lang="he-IL" sz="1800" b="1" dirty="0" err="1" smtClean="0">
                <a:solidFill>
                  <a:schemeClr val="bg1"/>
                </a:solidFill>
              </a:rPr>
              <a:t>יז</a:t>
            </a:r>
            <a:r>
              <a:rPr lang="he-IL" sz="1800" dirty="0" smtClean="0">
                <a:solidFill>
                  <a:schemeClr val="bg1"/>
                </a:solidFill>
              </a:rPr>
              <a:t> וַיֹּאמֶר יִשַׁי לְדָוִד בְּנוֹ, קַח-נָא לְאַחֶיךָ אֵיפַת </a:t>
            </a:r>
            <a:r>
              <a:rPr lang="he-IL" sz="1800" dirty="0" err="1" smtClean="0">
                <a:solidFill>
                  <a:schemeClr val="bg1"/>
                </a:solidFill>
              </a:rPr>
              <a:t>הַקָּלִיא</a:t>
            </a:r>
            <a:r>
              <a:rPr lang="he-IL" sz="1800" dirty="0" smtClean="0">
                <a:solidFill>
                  <a:schemeClr val="bg1"/>
                </a:solidFill>
              </a:rPr>
              <a:t> הַזֶּה, וַעֲשָׂרָה לֶחֶם, הַזֶּה; וְהָרֵץ הַמַּחֲנֶה, לְאַחֶיךָ.  </a:t>
            </a:r>
            <a:r>
              <a:rPr lang="he-IL" sz="1800" b="1" dirty="0" err="1" smtClean="0">
                <a:solidFill>
                  <a:schemeClr val="bg1"/>
                </a:solidFill>
              </a:rPr>
              <a:t>יח</a:t>
            </a:r>
            <a:r>
              <a:rPr lang="he-IL" sz="1800" dirty="0" smtClean="0">
                <a:solidFill>
                  <a:schemeClr val="bg1"/>
                </a:solidFill>
              </a:rPr>
              <a:t> וְאֵת עֲשֶׂרֶת חֲרִצֵי הֶחָלָב, הָאֵלֶּה, תָּבִיא, לְשַׂר-הָאָלֶף; וְאֶת-אַחֶיךָ תִּפְקֹד לְשָׁלוֹם, וְאֶת-עֲרֻבָּתָם </a:t>
            </a:r>
            <a:r>
              <a:rPr lang="he-IL" sz="1800" dirty="0" err="1" smtClean="0">
                <a:solidFill>
                  <a:schemeClr val="bg1"/>
                </a:solidFill>
              </a:rPr>
              <a:t>תִּקָּח</a:t>
            </a:r>
            <a:r>
              <a:rPr lang="he-IL" sz="1800" dirty="0" smtClean="0">
                <a:solidFill>
                  <a:schemeClr val="bg1"/>
                </a:solidFill>
              </a:rPr>
              <a:t>.  </a:t>
            </a:r>
            <a:r>
              <a:rPr lang="he-IL" sz="1800" b="1" dirty="0" err="1" smtClean="0">
                <a:solidFill>
                  <a:schemeClr val="bg1"/>
                </a:solidFill>
              </a:rPr>
              <a:t>יט</a:t>
            </a:r>
            <a:r>
              <a:rPr lang="he-IL" sz="1800" dirty="0" smtClean="0">
                <a:solidFill>
                  <a:schemeClr val="bg1"/>
                </a:solidFill>
              </a:rPr>
              <a:t> וְשָׁאוּל וְהֵמָּה וְכָל-אִישׁ יִשְׂרָאֵל, בְּעֵמֶק הָאֵלָה; נִלְחָמִים, </a:t>
            </a:r>
            <a:r>
              <a:rPr lang="he-IL" sz="1800" dirty="0" err="1" smtClean="0">
                <a:solidFill>
                  <a:schemeClr val="bg1"/>
                </a:solidFill>
              </a:rPr>
              <a:t>עִם-פְּלִשְׁתִּים</a:t>
            </a:r>
            <a:r>
              <a:rPr lang="he-IL" sz="1800" dirty="0" smtClean="0">
                <a:solidFill>
                  <a:schemeClr val="bg1"/>
                </a:solidFill>
              </a:rPr>
              <a:t>.   </a:t>
            </a:r>
            <a:r>
              <a:rPr lang="he-IL" sz="1800" b="1" dirty="0" smtClean="0">
                <a:solidFill>
                  <a:schemeClr val="bg1"/>
                </a:solidFill>
              </a:rPr>
              <a:t>כ</a:t>
            </a:r>
            <a:r>
              <a:rPr lang="he-IL" sz="1800" dirty="0" smtClean="0">
                <a:solidFill>
                  <a:schemeClr val="bg1"/>
                </a:solidFill>
              </a:rPr>
              <a:t> </a:t>
            </a:r>
            <a:r>
              <a:rPr lang="he-IL" sz="1800" dirty="0" err="1" smtClean="0">
                <a:solidFill>
                  <a:schemeClr val="bg1"/>
                </a:solidFill>
              </a:rPr>
              <a:t>וַיַּשְׁכֵּם</a:t>
            </a:r>
            <a:r>
              <a:rPr lang="he-IL" sz="1800" dirty="0" smtClean="0">
                <a:solidFill>
                  <a:schemeClr val="bg1"/>
                </a:solidFill>
              </a:rPr>
              <a:t> דָּוִד בַּבֹּקֶר, </a:t>
            </a:r>
            <a:r>
              <a:rPr lang="he-IL" sz="1800" dirty="0" err="1" smtClean="0">
                <a:solidFill>
                  <a:schemeClr val="bg1"/>
                </a:solidFill>
              </a:rPr>
              <a:t>וַיִּטֹּש</a:t>
            </a:r>
            <a:r>
              <a:rPr lang="he-IL" sz="1800" dirty="0" smtClean="0">
                <a:solidFill>
                  <a:schemeClr val="bg1"/>
                </a:solidFill>
              </a:rPr>
              <a:t>ׁ אֶת-הַצֹּאן עַל-שֹׁמֵר, </a:t>
            </a:r>
            <a:r>
              <a:rPr lang="he-IL" sz="1800" dirty="0" err="1" smtClean="0">
                <a:solidFill>
                  <a:schemeClr val="bg1"/>
                </a:solidFill>
              </a:rPr>
              <a:t>וַיִּשָּׂא</a:t>
            </a:r>
            <a:r>
              <a:rPr lang="he-IL" sz="1800" dirty="0" smtClean="0">
                <a:solidFill>
                  <a:schemeClr val="bg1"/>
                </a:solidFill>
              </a:rPr>
              <a:t> וַיֵּלֶךְ, כַּאֲשֶׁר </a:t>
            </a:r>
            <a:r>
              <a:rPr lang="he-IL" sz="1800" dirty="0" err="1" smtClean="0">
                <a:solidFill>
                  <a:schemeClr val="bg1"/>
                </a:solidFill>
              </a:rPr>
              <a:t>צִוָּהו</a:t>
            </a:r>
            <a:r>
              <a:rPr lang="he-IL" sz="1800" dirty="0" smtClean="0">
                <a:solidFill>
                  <a:schemeClr val="bg1"/>
                </a:solidFill>
              </a:rPr>
              <a:t>ּ יִשָׁי; וַיָּבֹא, </a:t>
            </a:r>
            <a:r>
              <a:rPr lang="he-IL" sz="1800" dirty="0" err="1" smtClean="0">
                <a:solidFill>
                  <a:schemeClr val="bg1"/>
                </a:solidFill>
              </a:rPr>
              <a:t>הַמַּעְגָּלָה</a:t>
            </a:r>
            <a:r>
              <a:rPr lang="he-IL" sz="1800" dirty="0" smtClean="0">
                <a:solidFill>
                  <a:schemeClr val="bg1"/>
                </a:solidFill>
              </a:rPr>
              <a:t>, וְהַחַיִל </a:t>
            </a:r>
            <a:r>
              <a:rPr lang="he-IL" sz="1800" dirty="0" err="1" smtClean="0">
                <a:solidFill>
                  <a:schemeClr val="bg1"/>
                </a:solidFill>
              </a:rPr>
              <a:t>הַיֹּצֵא</a:t>
            </a:r>
            <a:r>
              <a:rPr lang="he-IL" sz="1800" dirty="0" smtClean="0">
                <a:solidFill>
                  <a:schemeClr val="bg1"/>
                </a:solidFill>
              </a:rPr>
              <a:t> אֶל-הַמַּעֲרָכָה, וְהֵרֵעוּ בַּמִּלְחָמָה.  </a:t>
            </a:r>
            <a:r>
              <a:rPr lang="he-IL" sz="1800" b="1" dirty="0" err="1" smtClean="0">
                <a:solidFill>
                  <a:schemeClr val="bg1"/>
                </a:solidFill>
              </a:rPr>
              <a:t>כא</a:t>
            </a:r>
            <a:r>
              <a:rPr lang="he-IL" sz="1800" dirty="0" smtClean="0">
                <a:solidFill>
                  <a:schemeClr val="bg1"/>
                </a:solidFill>
              </a:rPr>
              <a:t> וַתַּעֲרֹךְ יִשְׂרָאֵל </a:t>
            </a:r>
            <a:r>
              <a:rPr lang="he-IL" sz="1800" dirty="0" err="1" smtClean="0">
                <a:solidFill>
                  <a:schemeClr val="bg1"/>
                </a:solidFill>
              </a:rPr>
              <a:t>וּפְלִשְׁתִּים</a:t>
            </a:r>
            <a:r>
              <a:rPr lang="he-IL" sz="1800" dirty="0" smtClean="0">
                <a:solidFill>
                  <a:schemeClr val="bg1"/>
                </a:solidFill>
              </a:rPr>
              <a:t>, מַעֲרָכָה לִקְרַאת מַעֲרָכָה.  </a:t>
            </a:r>
            <a:r>
              <a:rPr lang="he-IL" sz="1800" b="1" dirty="0" err="1" smtClean="0">
                <a:solidFill>
                  <a:schemeClr val="bg1"/>
                </a:solidFill>
              </a:rPr>
              <a:t>כב</a:t>
            </a:r>
            <a:r>
              <a:rPr lang="he-IL" sz="1800" dirty="0" smtClean="0">
                <a:solidFill>
                  <a:schemeClr val="bg1"/>
                </a:solidFill>
              </a:rPr>
              <a:t> </a:t>
            </a:r>
            <a:r>
              <a:rPr lang="he-IL" sz="1800" dirty="0" err="1" smtClean="0">
                <a:solidFill>
                  <a:schemeClr val="bg1"/>
                </a:solidFill>
              </a:rPr>
              <a:t>וַיִּטֹּש</a:t>
            </a:r>
            <a:r>
              <a:rPr lang="he-IL" sz="1800" dirty="0" smtClean="0">
                <a:solidFill>
                  <a:schemeClr val="bg1"/>
                </a:solidFill>
              </a:rPr>
              <a:t>ׁ דָּוִד אֶת-הַכֵּלִים מֵעָלָיו, עַל-יַד שׁוֹמֵר הַכֵּלִים, </a:t>
            </a:r>
            <a:r>
              <a:rPr lang="he-IL" sz="1800" dirty="0" err="1" smtClean="0">
                <a:solidFill>
                  <a:schemeClr val="bg1"/>
                </a:solidFill>
              </a:rPr>
              <a:t>וַיָּרָץ</a:t>
            </a:r>
            <a:r>
              <a:rPr lang="he-IL" sz="1800" dirty="0" smtClean="0">
                <a:solidFill>
                  <a:schemeClr val="bg1"/>
                </a:solidFill>
              </a:rPr>
              <a:t>, הַמַּעֲרָכָה; וַיָּבֹא, וַיִּשְׁאַל לְאֶחָיו לְשָׁלוֹם. </a:t>
            </a:r>
          </a:p>
          <a:p>
            <a:pPr marL="0" indent="0">
              <a:buNone/>
            </a:pP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באחד הימים בא ישי לדוד ואמר לו " עברו כבר ארבעים יום מאז יצאו אחיך למלחמה, לך 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תראה מה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שלומם 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ותיקח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אתך מזון לאחיך ומתנה לשר הצבא שלהם. קם דוד בבוקר, לקח את המאכלים</a:t>
            </a:r>
          </a:p>
          <a:p>
            <a:pPr marL="0" indent="0">
              <a:buNone/>
            </a:pP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ששלח ישי לבניו ואת המתנה 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(עשרה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חריצי 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גבינה),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הפקיד את הצאן בידי שומר, והלך.</a:t>
            </a:r>
          </a:p>
          <a:p>
            <a:pPr marL="0" indent="0">
              <a:buNone/>
            </a:pP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תוך זמן קצר הגיע למחנה ישראל. בבואו ראה את חילי ישראל יוצאים מן המחנה בדרכם 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אל שדה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הקרב, והם מריעים בקול גדול. דוד השאיר את כל כליו ואת המזון שהביא </a:t>
            </a:r>
            <a:r>
              <a:rPr lang="he-IL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איתו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בידי שומר</a:t>
            </a:r>
          </a:p>
          <a:p>
            <a:pPr marL="0" indent="0">
              <a:buNone/>
            </a:pP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ורץ אל שדה הקרב לראות מה שלום אחיו.</a:t>
            </a:r>
            <a:endParaRPr lang="he-IL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6310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07504" y="188640"/>
            <a:ext cx="8856984" cy="6480720"/>
          </a:xfrm>
        </p:spPr>
        <p:txBody>
          <a:bodyPr>
            <a:normAutofit lnSpcReduction="10000"/>
          </a:bodyPr>
          <a:lstStyle/>
          <a:p>
            <a:r>
              <a:rPr lang="he-IL" sz="1800" b="1" dirty="0" err="1" smtClean="0">
                <a:solidFill>
                  <a:schemeClr val="bg1"/>
                </a:solidFill>
              </a:rPr>
              <a:t>כג</a:t>
            </a:r>
            <a:r>
              <a:rPr lang="he-IL" sz="1800" dirty="0" smtClean="0">
                <a:solidFill>
                  <a:schemeClr val="bg1"/>
                </a:solidFill>
              </a:rPr>
              <a:t> וְהוּא מְדַבֵּר עִמָּם, וְהִנֵּה אִישׁ הַבֵּנַיִם עוֹלֶה גָּלְיָת </a:t>
            </a:r>
            <a:r>
              <a:rPr lang="he-IL" sz="1800" dirty="0" err="1" smtClean="0">
                <a:solidFill>
                  <a:schemeClr val="bg1"/>
                </a:solidFill>
              </a:rPr>
              <a:t>הַפְּלִשְׁתִּי</a:t>
            </a:r>
            <a:r>
              <a:rPr lang="he-IL" sz="1800" dirty="0" smtClean="0">
                <a:solidFill>
                  <a:schemeClr val="bg1"/>
                </a:solidFill>
              </a:rPr>
              <a:t> שְׁמוֹ מִגַּת ממערות (מִמַּעַרְכוֹת) </a:t>
            </a:r>
            <a:r>
              <a:rPr lang="he-IL" sz="1800" dirty="0" err="1" smtClean="0">
                <a:solidFill>
                  <a:schemeClr val="bg1"/>
                </a:solidFill>
              </a:rPr>
              <a:t>פְּלִשְׁתִּים</a:t>
            </a:r>
            <a:r>
              <a:rPr lang="he-IL" sz="1800" dirty="0" smtClean="0">
                <a:solidFill>
                  <a:schemeClr val="bg1"/>
                </a:solidFill>
              </a:rPr>
              <a:t>, וַיְדַבֵּר, כַּדְּבָרִים הָאֵלֶּה; וַיִּשְׁמַע, דָּוִד.  </a:t>
            </a:r>
            <a:r>
              <a:rPr lang="he-IL" sz="1800" b="1" dirty="0" smtClean="0">
                <a:solidFill>
                  <a:schemeClr val="bg1"/>
                </a:solidFill>
              </a:rPr>
              <a:t>כד</a:t>
            </a:r>
            <a:r>
              <a:rPr lang="he-IL" sz="1800" dirty="0" smtClean="0">
                <a:solidFill>
                  <a:schemeClr val="bg1"/>
                </a:solidFill>
              </a:rPr>
              <a:t> וְכֹל אִישׁ יִשְׂרָאֵל, בִּרְאוֹתָם אֶת-הָאִישׁ; וַיָּנֻסוּ, מִפָּנָיו, וַיִּירְאוּ, מְאֹד.  </a:t>
            </a:r>
            <a:r>
              <a:rPr lang="he-IL" sz="1800" b="1" dirty="0" smtClean="0">
                <a:solidFill>
                  <a:schemeClr val="bg1"/>
                </a:solidFill>
              </a:rPr>
              <a:t>כה</a:t>
            </a:r>
            <a:r>
              <a:rPr lang="he-IL" sz="1800" dirty="0" smtClean="0">
                <a:solidFill>
                  <a:schemeClr val="bg1"/>
                </a:solidFill>
              </a:rPr>
              <a:t> וַיֹּאמֶר אִישׁ יִשְׂרָאֵל, הַרְּאִיתֶם הָאִישׁ הָעֹלֶה הַזֶּה--כִּי לְחָרֵף אֶת-יִשְׂרָאֵל, עֹלֶה; וְהָיָה הָאִישׁ אֲשֶׁר-יַכֶּנּוּ </a:t>
            </a:r>
            <a:r>
              <a:rPr lang="he-IL" sz="1800" dirty="0" err="1" smtClean="0">
                <a:solidFill>
                  <a:schemeClr val="bg1"/>
                </a:solidFill>
              </a:rPr>
              <a:t>יַעְשְׁרֶנּו</a:t>
            </a:r>
            <a:r>
              <a:rPr lang="he-IL" sz="1800" dirty="0" smtClean="0">
                <a:solidFill>
                  <a:schemeClr val="bg1"/>
                </a:solidFill>
              </a:rPr>
              <a:t>ּ הַמֶּלֶךְ עֹשֶׁר גָּדוֹל, וְאֶת-בִּתּוֹ </a:t>
            </a:r>
            <a:r>
              <a:rPr lang="he-IL" sz="1800" dirty="0" err="1" smtClean="0">
                <a:solidFill>
                  <a:schemeClr val="bg1"/>
                </a:solidFill>
              </a:rPr>
              <a:t>יִתֶּן-לו</a:t>
            </a:r>
            <a:r>
              <a:rPr lang="he-IL" sz="1800" dirty="0" smtClean="0">
                <a:solidFill>
                  <a:schemeClr val="bg1"/>
                </a:solidFill>
              </a:rPr>
              <a:t>ֹ, וְאֵת בֵּית אָבִיו, יַעֲשֶׂה חָפְשִׁי בְּיִשְׂרָאֵל.  {פ}</a:t>
            </a:r>
            <a:br>
              <a:rPr lang="he-IL" sz="1800" dirty="0" smtClean="0">
                <a:solidFill>
                  <a:schemeClr val="bg1"/>
                </a:solidFill>
              </a:rPr>
            </a:br>
            <a:r>
              <a:rPr lang="he-IL" sz="1800" b="1" dirty="0" err="1" smtClean="0">
                <a:solidFill>
                  <a:schemeClr val="bg1"/>
                </a:solidFill>
              </a:rPr>
              <a:t>כו</a:t>
            </a:r>
            <a:r>
              <a:rPr lang="he-IL" sz="1800" dirty="0" smtClean="0">
                <a:solidFill>
                  <a:schemeClr val="bg1"/>
                </a:solidFill>
              </a:rPr>
              <a:t> וַיֹּאמֶר דָּוִד, אֶל-הָאֲנָשִׁים </a:t>
            </a:r>
            <a:r>
              <a:rPr lang="he-IL" sz="1800" dirty="0" err="1" smtClean="0">
                <a:solidFill>
                  <a:schemeClr val="bg1"/>
                </a:solidFill>
              </a:rPr>
              <a:t>הָעֹמְדִים</a:t>
            </a:r>
            <a:r>
              <a:rPr lang="he-IL" sz="1800" dirty="0" smtClean="0">
                <a:solidFill>
                  <a:schemeClr val="bg1"/>
                </a:solidFill>
              </a:rPr>
              <a:t> עִמּוֹ </a:t>
            </a:r>
            <a:r>
              <a:rPr lang="he-IL" sz="1800" dirty="0" err="1" smtClean="0">
                <a:solidFill>
                  <a:schemeClr val="bg1"/>
                </a:solidFill>
              </a:rPr>
              <a:t>לֵאמֹר</a:t>
            </a:r>
            <a:r>
              <a:rPr lang="he-IL" sz="1800" dirty="0" smtClean="0">
                <a:solidFill>
                  <a:schemeClr val="bg1"/>
                </a:solidFill>
              </a:rPr>
              <a:t>, מַה-יֵּעָשֶׂה לָאִישׁ אֲשֶׁר יַכֶּה </a:t>
            </a:r>
            <a:r>
              <a:rPr lang="he-IL" sz="1800" dirty="0" err="1" smtClean="0">
                <a:solidFill>
                  <a:schemeClr val="bg1"/>
                </a:solidFill>
              </a:rPr>
              <a:t>אֶת-הַפְּלִשְׁתִּי</a:t>
            </a:r>
            <a:r>
              <a:rPr lang="he-IL" sz="1800" dirty="0" smtClean="0">
                <a:solidFill>
                  <a:schemeClr val="bg1"/>
                </a:solidFill>
              </a:rPr>
              <a:t> הַלָּז, וְהֵסִיר חֶרְפָּה מֵעַל יִשְׂרָאֵל:  כִּי מִי, </a:t>
            </a:r>
            <a:r>
              <a:rPr lang="he-IL" sz="1800" dirty="0" err="1" smtClean="0">
                <a:solidFill>
                  <a:schemeClr val="bg1"/>
                </a:solidFill>
              </a:rPr>
              <a:t>הַפְּלִשְׁתִּי</a:t>
            </a:r>
            <a:r>
              <a:rPr lang="he-IL" sz="1800" dirty="0" smtClean="0">
                <a:solidFill>
                  <a:schemeClr val="bg1"/>
                </a:solidFill>
              </a:rPr>
              <a:t> הֶעָרֵל הַזֶּה, כִּי חֵרֵף, מַעַרְכוֹת </a:t>
            </a:r>
            <a:r>
              <a:rPr lang="he-IL" sz="1800" dirty="0" err="1" smtClean="0">
                <a:solidFill>
                  <a:schemeClr val="bg1"/>
                </a:solidFill>
              </a:rPr>
              <a:t>אֱלֹהִים</a:t>
            </a:r>
            <a:r>
              <a:rPr lang="he-IL" sz="1800" dirty="0" smtClean="0">
                <a:solidFill>
                  <a:schemeClr val="bg1"/>
                </a:solidFill>
              </a:rPr>
              <a:t> חַיִּים.  </a:t>
            </a:r>
            <a:r>
              <a:rPr lang="he-IL" sz="1800" b="1" dirty="0" err="1" smtClean="0">
                <a:solidFill>
                  <a:schemeClr val="bg1"/>
                </a:solidFill>
              </a:rPr>
              <a:t>כז</a:t>
            </a:r>
            <a:r>
              <a:rPr lang="he-IL" sz="1800" dirty="0" smtClean="0">
                <a:solidFill>
                  <a:schemeClr val="bg1"/>
                </a:solidFill>
              </a:rPr>
              <a:t> וַיֹּאמֶר לוֹ הָעָם, כַּדָּבָר הַזֶּה </a:t>
            </a:r>
            <a:r>
              <a:rPr lang="he-IL" sz="1800" dirty="0" err="1" smtClean="0">
                <a:solidFill>
                  <a:schemeClr val="bg1"/>
                </a:solidFill>
              </a:rPr>
              <a:t>לֵאמֹר</a:t>
            </a:r>
            <a:r>
              <a:rPr lang="he-IL" sz="1800" dirty="0" smtClean="0">
                <a:solidFill>
                  <a:schemeClr val="bg1"/>
                </a:solidFill>
              </a:rPr>
              <a:t>:  כֹּה יֵעָשֶׂה, לָאִישׁ אֲשֶׁר יַכֶּנּוּ. </a:t>
            </a:r>
            <a:endParaRPr lang="he-IL" sz="1800" dirty="0">
              <a:solidFill>
                <a:schemeClr val="bg1"/>
              </a:solidFill>
            </a:endParaRPr>
          </a:p>
          <a:p>
            <a:endParaRPr lang="he-IL" sz="18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בעודו מדבר עם אחיו יצא גוליית ממחנה </a:t>
            </a:r>
            <a:r>
              <a:rPr lang="he-IL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פלשתים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ולמראהו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מהרו חיילי ישראל לברוח מהמקום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דוד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עמד במקום ושמע את דברי גוליית: הוי עם עבדים! ארבעים יום אני יוצא ומזמין 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אתכם לקרב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האם אין אחד בינכם שיעז 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להילחם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בי? בחרו אדם אחד שיצא נגדי. אם יכה אותי, 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אנחנו הפלישתים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נהייה לכם לעבדים. אם אני אכה אותו, אתם תהיו לנו לעבדים. פחדנים, תנו לי 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איש ואלחם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בו. אך איש מבני ישראל לא העז לצאת לקראת הפלישתי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לפתע שמע דוד קול כרוז עולה מתוך מחנה ישראל: מי שיסכים לצאת נגד הפלישתי, יעשיר 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אותו המלך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עושר רב, ייתן לו את בתו לאישה וישחרר את משפחתו מעול המיסים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פנה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דוד אל הסובבים אותו ושאל: מה יקבל מי שיצא למלחמה נגד האיש הזה? מי זה בכלל 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האיש  זה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שהוא מעז להעליב כך את בני ישראל?</a:t>
            </a:r>
            <a:endParaRPr lang="he-IL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9455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07504" y="116632"/>
            <a:ext cx="8856984" cy="65527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1800" b="1" dirty="0" err="1" smtClean="0">
                <a:solidFill>
                  <a:schemeClr val="bg1"/>
                </a:solidFill>
              </a:rPr>
              <a:t>כח</a:t>
            </a:r>
            <a:r>
              <a:rPr lang="he-IL" sz="1800" dirty="0" smtClean="0">
                <a:solidFill>
                  <a:schemeClr val="bg1"/>
                </a:solidFill>
              </a:rPr>
              <a:t> וַיִּשְׁמַע אֱלִיאָב אָחִיו הַגָּדוֹל, בְּדַבְּרוֹ אֶל-הָאֲנָשִׁים; </a:t>
            </a:r>
            <a:r>
              <a:rPr lang="he-IL" sz="1800" dirty="0" err="1" smtClean="0">
                <a:solidFill>
                  <a:schemeClr val="bg1"/>
                </a:solidFill>
              </a:rPr>
              <a:t>וַיִּחַר-אַף</a:t>
            </a:r>
            <a:r>
              <a:rPr lang="he-IL" sz="1800" dirty="0" smtClean="0">
                <a:solidFill>
                  <a:schemeClr val="bg1"/>
                </a:solidFill>
              </a:rPr>
              <a:t> אֱלִיאָב בְּדָוִד וַיֹּאמֶר לָמָּה-זֶּה יָרַדְתָּ, וְעַל-מִי נָטַשְׁתָּ מְעַט הַצֹּאן הָהֵנָּה בַּמִּדְבָּר--אֲנִי יָדַעְתִּי </a:t>
            </a:r>
            <a:r>
              <a:rPr lang="he-IL" sz="1800" dirty="0" err="1" smtClean="0">
                <a:solidFill>
                  <a:schemeClr val="bg1"/>
                </a:solidFill>
              </a:rPr>
              <a:t>אֶת-זְדֹנְך</a:t>
            </a:r>
            <a:r>
              <a:rPr lang="he-IL" sz="1800" dirty="0" smtClean="0">
                <a:solidFill>
                  <a:schemeClr val="bg1"/>
                </a:solidFill>
              </a:rPr>
              <a:t>ָ וְאֵת רֹעַ לְבָבֶךָ, כִּי לְמַעַן רְאוֹת הַמִּלְחָמָה יָרָדְתָּ.  </a:t>
            </a:r>
            <a:r>
              <a:rPr lang="he-IL" sz="1800" b="1" dirty="0" err="1" smtClean="0">
                <a:solidFill>
                  <a:schemeClr val="bg1"/>
                </a:solidFill>
              </a:rPr>
              <a:t>כט</a:t>
            </a:r>
            <a:r>
              <a:rPr lang="he-IL" sz="1800" dirty="0" smtClean="0">
                <a:solidFill>
                  <a:schemeClr val="bg1"/>
                </a:solidFill>
              </a:rPr>
              <a:t> וַיֹּאמֶר דָּוִד, מֶה עָשִׂיתִי עָתָּה; הֲלוֹא, דָּבָר הוּא.  </a:t>
            </a:r>
            <a:r>
              <a:rPr lang="he-IL" sz="1800" b="1" dirty="0" smtClean="0">
                <a:solidFill>
                  <a:schemeClr val="bg1"/>
                </a:solidFill>
              </a:rPr>
              <a:t>ל</a:t>
            </a:r>
            <a:r>
              <a:rPr lang="he-IL" sz="1800" dirty="0" smtClean="0">
                <a:solidFill>
                  <a:schemeClr val="bg1"/>
                </a:solidFill>
              </a:rPr>
              <a:t> וַיִּסֹּב </a:t>
            </a:r>
            <a:r>
              <a:rPr lang="he-IL" sz="1800" dirty="0" err="1" smtClean="0">
                <a:solidFill>
                  <a:schemeClr val="bg1"/>
                </a:solidFill>
              </a:rPr>
              <a:t>מֵאֶצְלו</a:t>
            </a:r>
            <a:r>
              <a:rPr lang="he-IL" sz="1800" dirty="0" smtClean="0">
                <a:solidFill>
                  <a:schemeClr val="bg1"/>
                </a:solidFill>
              </a:rPr>
              <a:t>ֹ אֶל-מוּל אַחֵר, וַיֹּאמֶר כַּדָּבָר הַזֶּה; וַיְשִׁבֻהוּ הָעָם דָּבָר, כַּדָּבָר הָרִאשׁוֹן.  </a:t>
            </a:r>
            <a:r>
              <a:rPr lang="he-IL" sz="1800" b="1" dirty="0" smtClean="0">
                <a:solidFill>
                  <a:schemeClr val="bg1"/>
                </a:solidFill>
              </a:rPr>
              <a:t>לא</a:t>
            </a:r>
            <a:r>
              <a:rPr lang="he-IL" sz="1800" dirty="0" smtClean="0">
                <a:solidFill>
                  <a:schemeClr val="bg1"/>
                </a:solidFill>
              </a:rPr>
              <a:t> וַיִּשָּׁמְעוּ, הַדְּבָרִים, אֲשֶׁר, דִּבֶּר דָּוִד; </a:t>
            </a:r>
            <a:r>
              <a:rPr lang="he-IL" sz="1800" dirty="0" err="1" smtClean="0">
                <a:solidFill>
                  <a:schemeClr val="bg1"/>
                </a:solidFill>
              </a:rPr>
              <a:t>וַיַּגִּדו</a:t>
            </a:r>
            <a:r>
              <a:rPr lang="he-IL" sz="1800" dirty="0" smtClean="0">
                <a:solidFill>
                  <a:schemeClr val="bg1"/>
                </a:solidFill>
              </a:rPr>
              <a:t>ּ לִפְנֵי-שָׁאוּל, </a:t>
            </a:r>
            <a:r>
              <a:rPr lang="he-IL" sz="1800" dirty="0" err="1" smtClean="0">
                <a:solidFill>
                  <a:schemeClr val="bg1"/>
                </a:solidFill>
              </a:rPr>
              <a:t>וַיִּקָּחֵהו</a:t>
            </a:r>
            <a:r>
              <a:rPr lang="he-IL" sz="1800" dirty="0" smtClean="0">
                <a:solidFill>
                  <a:schemeClr val="bg1"/>
                </a:solidFill>
              </a:rPr>
              <a:t>ּ.  </a:t>
            </a:r>
            <a:r>
              <a:rPr lang="he-IL" sz="1800" b="1" dirty="0" smtClean="0">
                <a:solidFill>
                  <a:schemeClr val="bg1"/>
                </a:solidFill>
              </a:rPr>
              <a:t>לב</a:t>
            </a:r>
            <a:r>
              <a:rPr lang="he-IL" sz="1800" dirty="0" smtClean="0">
                <a:solidFill>
                  <a:schemeClr val="bg1"/>
                </a:solidFill>
              </a:rPr>
              <a:t> וַיֹּאמֶר דָּוִד אֶל-שָׁאוּל, </a:t>
            </a:r>
            <a:r>
              <a:rPr lang="he-IL" sz="1800" dirty="0" err="1" smtClean="0">
                <a:solidFill>
                  <a:schemeClr val="bg1"/>
                </a:solidFill>
              </a:rPr>
              <a:t>אַל-יִפֹּל</a:t>
            </a:r>
            <a:r>
              <a:rPr lang="he-IL" sz="1800" dirty="0" smtClean="0">
                <a:solidFill>
                  <a:schemeClr val="bg1"/>
                </a:solidFill>
              </a:rPr>
              <a:t> לֵב-אָדָם עָלָיו; עַבְדְּךָ יֵלֵךְ, וְנִלְחַם </a:t>
            </a:r>
            <a:r>
              <a:rPr lang="he-IL" sz="1800" dirty="0" err="1" smtClean="0">
                <a:solidFill>
                  <a:schemeClr val="bg1"/>
                </a:solidFill>
              </a:rPr>
              <a:t>עִם-הַפְּלִשְׁתִּי</a:t>
            </a:r>
            <a:r>
              <a:rPr lang="he-IL" sz="1800" dirty="0" smtClean="0">
                <a:solidFill>
                  <a:schemeClr val="bg1"/>
                </a:solidFill>
              </a:rPr>
              <a:t> הַזֶּה.  </a:t>
            </a:r>
            <a:r>
              <a:rPr lang="he-IL" sz="1800" b="1" dirty="0" smtClean="0">
                <a:solidFill>
                  <a:schemeClr val="bg1"/>
                </a:solidFill>
              </a:rPr>
              <a:t>לג</a:t>
            </a:r>
            <a:r>
              <a:rPr lang="he-IL" sz="1800" dirty="0" smtClean="0">
                <a:solidFill>
                  <a:schemeClr val="bg1"/>
                </a:solidFill>
              </a:rPr>
              <a:t> וַיֹּאמֶר שָׁאוּל אֶל-דָּוִד, לֹא תוּכַל לָלֶכֶת </a:t>
            </a:r>
            <a:r>
              <a:rPr lang="he-IL" sz="1800" dirty="0" err="1" smtClean="0">
                <a:solidFill>
                  <a:schemeClr val="bg1"/>
                </a:solidFill>
              </a:rPr>
              <a:t>אֶל-הַפְּלִשְׁתִּי</a:t>
            </a:r>
            <a:r>
              <a:rPr lang="he-IL" sz="1800" dirty="0" smtClean="0">
                <a:solidFill>
                  <a:schemeClr val="bg1"/>
                </a:solidFill>
              </a:rPr>
              <a:t> הַזֶּה, </a:t>
            </a:r>
            <a:r>
              <a:rPr lang="he-IL" sz="1800" dirty="0" err="1" smtClean="0">
                <a:solidFill>
                  <a:schemeClr val="bg1"/>
                </a:solidFill>
              </a:rPr>
              <a:t>לְהִלָּחֵם</a:t>
            </a:r>
            <a:r>
              <a:rPr lang="he-IL" sz="1800" dirty="0" smtClean="0">
                <a:solidFill>
                  <a:schemeClr val="bg1"/>
                </a:solidFill>
              </a:rPr>
              <a:t>, עִמּוֹ:  כִּי-נַעַר אַתָּה, וְהוּא אִישׁ מִלְחָמָה מִנְּעֻרָיו.  {ס}  </a:t>
            </a:r>
            <a:r>
              <a:rPr lang="he-IL" sz="1800" b="1" dirty="0" smtClean="0">
                <a:solidFill>
                  <a:schemeClr val="bg1"/>
                </a:solidFill>
              </a:rPr>
              <a:t>לד</a:t>
            </a:r>
            <a:r>
              <a:rPr lang="he-IL" sz="1800" dirty="0" smtClean="0">
                <a:solidFill>
                  <a:schemeClr val="bg1"/>
                </a:solidFill>
              </a:rPr>
              <a:t> וַיֹּאמֶר דָּוִד אֶל-שָׁאוּל, רֹעֶה הָיָה עַבְדְּךָ לְאָבִיו בַּצֹּאן; וּבָא הָאֲרִי וְאֶת-הַדּוֹב, וְנָשָׂא שֶׂה מֵהָעֵדֶר.  </a:t>
            </a:r>
            <a:r>
              <a:rPr lang="he-IL" sz="1800" b="1" dirty="0" smtClean="0">
                <a:solidFill>
                  <a:schemeClr val="bg1"/>
                </a:solidFill>
              </a:rPr>
              <a:t>לה</a:t>
            </a:r>
            <a:r>
              <a:rPr lang="he-IL" sz="1800" dirty="0" smtClean="0">
                <a:solidFill>
                  <a:schemeClr val="bg1"/>
                </a:solidFill>
              </a:rPr>
              <a:t> וְיָצָאתִי אַחֲרָיו </a:t>
            </a:r>
            <a:r>
              <a:rPr lang="he-IL" sz="1800" dirty="0" err="1" smtClean="0">
                <a:solidFill>
                  <a:schemeClr val="bg1"/>
                </a:solidFill>
              </a:rPr>
              <a:t>וְהִכִּתִיו</a:t>
            </a:r>
            <a:r>
              <a:rPr lang="he-IL" sz="1800" dirty="0" smtClean="0">
                <a:solidFill>
                  <a:schemeClr val="bg1"/>
                </a:solidFill>
              </a:rPr>
              <a:t>, וְהִצַּלְתִּי מִפִּיו; </a:t>
            </a:r>
            <a:r>
              <a:rPr lang="he-IL" sz="1800" dirty="0" err="1" smtClean="0">
                <a:solidFill>
                  <a:schemeClr val="bg1"/>
                </a:solidFill>
              </a:rPr>
              <a:t>וַיָּקָם</a:t>
            </a:r>
            <a:r>
              <a:rPr lang="he-IL" sz="1800" dirty="0" smtClean="0">
                <a:solidFill>
                  <a:schemeClr val="bg1"/>
                </a:solidFill>
              </a:rPr>
              <a:t> עָלַי--וְהֶחֱזַקְתִּי בִּזְקָנוֹ, </a:t>
            </a:r>
            <a:r>
              <a:rPr lang="he-IL" sz="1800" dirty="0" err="1" smtClean="0">
                <a:solidFill>
                  <a:schemeClr val="bg1"/>
                </a:solidFill>
              </a:rPr>
              <a:t>וְהִכִּתִיו</a:t>
            </a:r>
            <a:r>
              <a:rPr lang="he-IL" sz="1800" dirty="0" smtClean="0">
                <a:solidFill>
                  <a:schemeClr val="bg1"/>
                </a:solidFill>
              </a:rPr>
              <a:t> </a:t>
            </a:r>
            <a:r>
              <a:rPr lang="he-IL" sz="1800" dirty="0" err="1" smtClean="0">
                <a:solidFill>
                  <a:schemeClr val="bg1"/>
                </a:solidFill>
              </a:rPr>
              <a:t>וַהֲמִיתִּיו</a:t>
            </a:r>
            <a:r>
              <a:rPr lang="he-IL" sz="1800" dirty="0" smtClean="0">
                <a:solidFill>
                  <a:schemeClr val="bg1"/>
                </a:solidFill>
              </a:rPr>
              <a:t>.  </a:t>
            </a:r>
            <a:r>
              <a:rPr lang="he-IL" sz="1800" b="1" dirty="0" smtClean="0">
                <a:solidFill>
                  <a:schemeClr val="bg1"/>
                </a:solidFill>
              </a:rPr>
              <a:t>לו</a:t>
            </a:r>
            <a:r>
              <a:rPr lang="he-IL" sz="1800" dirty="0" smtClean="0">
                <a:solidFill>
                  <a:schemeClr val="bg1"/>
                </a:solidFill>
              </a:rPr>
              <a:t> גַּם אֶת-הָאֲרִי </a:t>
            </a:r>
            <a:r>
              <a:rPr lang="he-IL" sz="1800" dirty="0" err="1" smtClean="0">
                <a:solidFill>
                  <a:schemeClr val="bg1"/>
                </a:solidFill>
              </a:rPr>
              <a:t>גַּם-הַדֹּב</a:t>
            </a:r>
            <a:r>
              <a:rPr lang="he-IL" sz="1800" dirty="0" smtClean="0">
                <a:solidFill>
                  <a:schemeClr val="bg1"/>
                </a:solidFill>
              </a:rPr>
              <a:t>, הִכָּה עַבְדֶּךָ; וְהָיָה </a:t>
            </a:r>
            <a:r>
              <a:rPr lang="he-IL" sz="1800" dirty="0" err="1" smtClean="0">
                <a:solidFill>
                  <a:schemeClr val="bg1"/>
                </a:solidFill>
              </a:rPr>
              <a:t>הַפְּלִשְׁתִּי</a:t>
            </a:r>
            <a:r>
              <a:rPr lang="he-IL" sz="1800" dirty="0" smtClean="0">
                <a:solidFill>
                  <a:schemeClr val="bg1"/>
                </a:solidFill>
              </a:rPr>
              <a:t> הֶעָרֵל הַזֶּה,  כְּאַחַד מֵהֶם, כִּי חֵרֵף, מַעַרְכֹת </a:t>
            </a:r>
            <a:r>
              <a:rPr lang="he-IL" sz="1800" dirty="0" err="1" smtClean="0">
                <a:solidFill>
                  <a:schemeClr val="bg1"/>
                </a:solidFill>
              </a:rPr>
              <a:t>אֱלֹהִים</a:t>
            </a:r>
            <a:r>
              <a:rPr lang="he-IL" sz="1800" dirty="0" smtClean="0">
                <a:solidFill>
                  <a:schemeClr val="bg1"/>
                </a:solidFill>
              </a:rPr>
              <a:t> חַיִּים.  </a:t>
            </a:r>
          </a:p>
          <a:p>
            <a:pPr marL="0" indent="0">
              <a:buNone/>
            </a:pPr>
            <a:r>
              <a:rPr lang="he-IL" sz="2000" dirty="0"/>
              <a:t>בְדָוִּד דברי דוד הרגיזו את אחיו הגדול אליאב וַּיֹאמֶר והוא אמר לדוד: "למה בכלל באת לכאן</a:t>
            </a:r>
            <a:r>
              <a:rPr lang="he-IL" sz="2000" dirty="0" smtClean="0"/>
              <a:t>? מדוע </a:t>
            </a:r>
            <a:r>
              <a:rPr lang="he-IL" sz="2000" dirty="0"/>
              <a:t>הפקרת את הצאן המועט של אבינו? אני מכיר את ייצר השובבות שלך כִּי באת כדי </a:t>
            </a:r>
            <a:r>
              <a:rPr lang="he-IL" sz="2000" dirty="0" smtClean="0"/>
              <a:t>לצפות במלחמה". השיב </a:t>
            </a:r>
            <a:r>
              <a:rPr lang="he-IL" sz="2000" dirty="0"/>
              <a:t>דוד: "מה עשיתי? הלא רק דברתי ושאלתי</a:t>
            </a:r>
            <a:r>
              <a:rPr lang="he-IL" sz="2000" dirty="0" smtClean="0"/>
              <a:t>" לפני </a:t>
            </a:r>
            <a:r>
              <a:rPr lang="he-IL" sz="2000" dirty="0"/>
              <a:t>שהספיק אליאב להשיב, התחמק דוד ועבר לקבוצת אנשים אחרת, וגם באזניהם חזר </a:t>
            </a:r>
            <a:r>
              <a:rPr lang="he-IL" sz="2000" dirty="0" smtClean="0"/>
              <a:t>על הדברים </a:t>
            </a:r>
            <a:r>
              <a:rPr lang="he-IL" sz="2000" dirty="0"/>
              <a:t>שאמר קודם. דבריו התגלגלו ועברו מאדם לאדם על שהגיעו לאוזני שאול, והוא </a:t>
            </a:r>
            <a:r>
              <a:rPr lang="he-IL" sz="2000" dirty="0" smtClean="0"/>
              <a:t>קרא לדוד</a:t>
            </a:r>
            <a:r>
              <a:rPr lang="he-IL" sz="2000" dirty="0"/>
              <a:t>. אמר דוד לשאול: "אין מה לפחוד, אני מוכן ללכת </a:t>
            </a:r>
            <a:r>
              <a:rPr lang="he-IL" sz="2000" dirty="0" err="1"/>
              <a:t>להלחם</a:t>
            </a:r>
            <a:r>
              <a:rPr lang="he-IL" sz="2000" dirty="0"/>
              <a:t> בפלישתי הזה". וַּיֹאמֶר </a:t>
            </a:r>
            <a:r>
              <a:rPr lang="he-IL" sz="2000" dirty="0" smtClean="0"/>
              <a:t>שָאוּל אֶל-דָוִּד</a:t>
            </a:r>
            <a:r>
              <a:rPr lang="he-IL" sz="2000" dirty="0"/>
              <a:t>, לֹא תוּכַּל לָלֶכֶת </a:t>
            </a:r>
            <a:r>
              <a:rPr lang="he-IL" sz="2000" dirty="0" err="1"/>
              <a:t>אֶל-הַּפְלִּשְתִּי</a:t>
            </a:r>
            <a:r>
              <a:rPr lang="he-IL" sz="2000" dirty="0"/>
              <a:t> הַּזֶה, </a:t>
            </a:r>
            <a:r>
              <a:rPr lang="he-IL" sz="2000" dirty="0" err="1"/>
              <a:t>לְהִּלָחֵם</a:t>
            </a:r>
            <a:r>
              <a:rPr lang="he-IL" sz="2000" dirty="0"/>
              <a:t>, עִּמּוֹ: כִּי-נַּעַּר אַתָה, וְהוּא אִּיש מִּלְחָמָה </a:t>
            </a:r>
            <a:r>
              <a:rPr lang="he-IL" sz="2000" dirty="0" err="1" smtClean="0"/>
              <a:t>מִּנְעֻרָיו.אמר</a:t>
            </a:r>
            <a:r>
              <a:rPr lang="he-IL" sz="2000" dirty="0" smtClean="0"/>
              <a:t> </a:t>
            </a:r>
            <a:r>
              <a:rPr lang="he-IL" sz="2000" dirty="0"/>
              <a:t>דוד: רועה הייתי את צאנו של אבי, ובא אריה וחטף טלה מן העדר. רדפתי אחריו </a:t>
            </a:r>
            <a:r>
              <a:rPr lang="he-IL" sz="2000" dirty="0" smtClean="0"/>
              <a:t>והצלתי  את </a:t>
            </a:r>
            <a:r>
              <a:rPr lang="he-IL" sz="2000" dirty="0"/>
              <a:t>הטלה מפיו. כשתקף אותי תפסתי בזקנו והכיתי אותו למוות. כך עשיתי גם לדוב וכך </a:t>
            </a:r>
            <a:r>
              <a:rPr lang="he-IL" sz="2000" dirty="0" smtClean="0"/>
              <a:t>אעשה </a:t>
            </a:r>
            <a:r>
              <a:rPr lang="he-IL" sz="2000" dirty="0" err="1" smtClean="0"/>
              <a:t>לפלישתי.וַּיֹאמֶר</a:t>
            </a:r>
            <a:r>
              <a:rPr lang="he-IL" sz="2000" dirty="0" smtClean="0"/>
              <a:t> </a:t>
            </a:r>
            <a:r>
              <a:rPr lang="he-IL" sz="2000" dirty="0"/>
              <a:t>שָאוּל אֶל-דָוִּד לֵ ך, וַּיהוָה יִּהְיֶה </a:t>
            </a:r>
            <a:r>
              <a:rPr lang="he-IL" sz="2000" dirty="0" err="1"/>
              <a:t>עִּמ</a:t>
            </a:r>
            <a:r>
              <a:rPr lang="he-IL" sz="2000" dirty="0"/>
              <a:t>ָּ ך.</a:t>
            </a:r>
            <a:endParaRPr lang="he-IL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153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5937523"/>
          </a:xfrm>
        </p:spPr>
        <p:txBody>
          <a:bodyPr>
            <a:normAutofit/>
          </a:bodyPr>
          <a:lstStyle/>
          <a:p>
            <a:r>
              <a:rPr lang="he-IL" sz="1800" b="1" dirty="0" smtClean="0">
                <a:solidFill>
                  <a:schemeClr val="bg1"/>
                </a:solidFill>
              </a:rPr>
              <a:t>לח</a:t>
            </a:r>
            <a:r>
              <a:rPr lang="he-IL" sz="1800" dirty="0" smtClean="0">
                <a:solidFill>
                  <a:schemeClr val="bg1"/>
                </a:solidFill>
              </a:rPr>
              <a:t> וַיַּלְבֵּשׁ שָׁאוּל אֶת-דָּוִד מַדָּיו, וְנָתַן קוֹבַע </a:t>
            </a:r>
            <a:r>
              <a:rPr lang="he-IL" sz="1800" dirty="0" err="1" smtClean="0">
                <a:solidFill>
                  <a:schemeClr val="bg1"/>
                </a:solidFill>
              </a:rPr>
              <a:t>נְחֹשֶׁת</a:t>
            </a:r>
            <a:r>
              <a:rPr lang="he-IL" sz="1800" dirty="0" smtClean="0">
                <a:solidFill>
                  <a:schemeClr val="bg1"/>
                </a:solidFill>
              </a:rPr>
              <a:t> עַל-רֹאשׁוֹ; וַיַּלְבֵּשׁ אֹתוֹ, שִׁרְיוֹן.  </a:t>
            </a:r>
            <a:r>
              <a:rPr lang="he-IL" sz="1800" b="1" dirty="0" smtClean="0">
                <a:solidFill>
                  <a:schemeClr val="bg1"/>
                </a:solidFill>
              </a:rPr>
              <a:t>לט</a:t>
            </a:r>
            <a:r>
              <a:rPr lang="he-IL" sz="1800" dirty="0" smtClean="0">
                <a:solidFill>
                  <a:schemeClr val="bg1"/>
                </a:solidFill>
              </a:rPr>
              <a:t> </a:t>
            </a:r>
            <a:r>
              <a:rPr lang="he-IL" sz="1800" dirty="0" err="1" smtClean="0">
                <a:solidFill>
                  <a:schemeClr val="bg1"/>
                </a:solidFill>
              </a:rPr>
              <a:t>וַיַּחְגֹּר</a:t>
            </a:r>
            <a:r>
              <a:rPr lang="he-IL" sz="1800" dirty="0" smtClean="0">
                <a:solidFill>
                  <a:schemeClr val="bg1"/>
                </a:solidFill>
              </a:rPr>
              <a:t> דָּוִד אֶת-חַרְבּוֹ מֵעַל לְמַדָּיו </a:t>
            </a:r>
            <a:r>
              <a:rPr lang="he-IL" sz="1800" dirty="0" err="1" smtClean="0">
                <a:solidFill>
                  <a:schemeClr val="bg1"/>
                </a:solidFill>
              </a:rPr>
              <a:t>וַיֹּאֶל</a:t>
            </a:r>
            <a:r>
              <a:rPr lang="he-IL" sz="1800" dirty="0" smtClean="0">
                <a:solidFill>
                  <a:schemeClr val="bg1"/>
                </a:solidFill>
              </a:rPr>
              <a:t> לָלֶכֶת, כִּי לֹא-נִסָּה, וַיֹּאמֶר דָּוִד אֶל-שָׁאוּל לֹא אוּכַל לָלֶכֶת בָּאֵלֶּה, כִּי לֹא </a:t>
            </a:r>
            <a:r>
              <a:rPr lang="he-IL" sz="1800" dirty="0" err="1" smtClean="0">
                <a:solidFill>
                  <a:schemeClr val="bg1"/>
                </a:solidFill>
              </a:rPr>
              <a:t>נִסִּיתִי</a:t>
            </a:r>
            <a:r>
              <a:rPr lang="he-IL" sz="1800" dirty="0" smtClean="0">
                <a:solidFill>
                  <a:schemeClr val="bg1"/>
                </a:solidFill>
              </a:rPr>
              <a:t>; וַיְסִרֵם דָּוִד, מֵעָלָיו.  </a:t>
            </a:r>
            <a:r>
              <a:rPr lang="he-IL" sz="1800" b="1" dirty="0" smtClean="0">
                <a:solidFill>
                  <a:schemeClr val="bg1"/>
                </a:solidFill>
              </a:rPr>
              <a:t>מ</a:t>
            </a:r>
            <a:r>
              <a:rPr lang="he-IL" sz="1800" dirty="0" smtClean="0">
                <a:solidFill>
                  <a:schemeClr val="bg1"/>
                </a:solidFill>
              </a:rPr>
              <a:t> </a:t>
            </a:r>
            <a:r>
              <a:rPr lang="he-IL" sz="1800" dirty="0" err="1" smtClean="0">
                <a:solidFill>
                  <a:schemeClr val="bg1"/>
                </a:solidFill>
              </a:rPr>
              <a:t>וַיִּקַּח</a:t>
            </a:r>
            <a:r>
              <a:rPr lang="he-IL" sz="1800" dirty="0" smtClean="0">
                <a:solidFill>
                  <a:schemeClr val="bg1"/>
                </a:solidFill>
              </a:rPr>
              <a:t> מַקְלוֹ בְּיָדוֹ, וַיִּבְחַר-לוֹ חֲמִשָּׁה חַלֻּקֵי-אֲבָנִים מִן-הַנַּחַל וַיָּשֶׂם אֹתָם בִּכְלִי הָרֹעִים אֲשֶׁר-לוֹ וּבַיַּלְקוּט--וְקַלְעוֹ בְיָדוֹ; </a:t>
            </a:r>
            <a:r>
              <a:rPr lang="he-IL" sz="1800" dirty="0" err="1" smtClean="0">
                <a:solidFill>
                  <a:schemeClr val="bg1"/>
                </a:solidFill>
              </a:rPr>
              <a:t>וַיִּגַּש</a:t>
            </a:r>
            <a:r>
              <a:rPr lang="he-IL" sz="1800" dirty="0" smtClean="0">
                <a:solidFill>
                  <a:schemeClr val="bg1"/>
                </a:solidFill>
              </a:rPr>
              <a:t>ׁ, </a:t>
            </a:r>
            <a:r>
              <a:rPr lang="he-IL" sz="1800" dirty="0" err="1" smtClean="0">
                <a:solidFill>
                  <a:schemeClr val="bg1"/>
                </a:solidFill>
              </a:rPr>
              <a:t>אֶל-הַפְּלִשְׁתִּי</a:t>
            </a:r>
            <a:r>
              <a:rPr lang="he-IL" sz="1800" dirty="0" smtClean="0">
                <a:solidFill>
                  <a:schemeClr val="bg1"/>
                </a:solidFill>
              </a:rPr>
              <a:t>. </a:t>
            </a:r>
          </a:p>
          <a:p>
            <a:pPr marL="0" indent="0">
              <a:buNone/>
            </a:pPr>
            <a:r>
              <a:rPr lang="he-IL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שאול דאג לשלומו של דוד ורצה בניצחונו. הוא החליט לצייד אותו במיטב הציוד המלחמתי </a:t>
            </a:r>
            <a:r>
              <a:rPr lang="he-IL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שהיה ברשותו</a:t>
            </a:r>
            <a:r>
              <a:rPr lang="he-IL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הוא נתן לדוד את לבוש המלחמה והמדים של עצמו- כובע נחושת, שריון, וגם את חרב</a:t>
            </a:r>
          </a:p>
          <a:p>
            <a:pPr marL="0" indent="0">
              <a:buNone/>
            </a:pPr>
            <a:r>
              <a:rPr lang="he-IL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המלך. לבש דוד את בגדי הקרב הכבדים והגדולים, ניסה לצעוד כמה צעדים, אך בגלל שלא </a:t>
            </a:r>
            <a:r>
              <a:rPr lang="he-IL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היה רגיל </a:t>
            </a:r>
            <a:r>
              <a:rPr lang="he-IL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ללבוש מדי קרב הרגיש כאילו הוא כבול. אמר דוד לשאול שלא יוכל ללכת במדים אלה כי</a:t>
            </a:r>
          </a:p>
          <a:p>
            <a:pPr marL="0" indent="0">
              <a:buNone/>
            </a:pPr>
            <a:r>
              <a:rPr lang="he-IL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הוא איננו רגיל אליהם. מהר דוד להסיר מעליו את בגדי המלחמה הכבדים והמסורבלים, </a:t>
            </a:r>
            <a:r>
              <a:rPr lang="he-IL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חזר ולבש </a:t>
            </a:r>
            <a:r>
              <a:rPr lang="he-IL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את בגדיו הקלילים, לקח את מקל הרועים, ירד לנחל ובחר חמש אבנים חלקות ועגולות</a:t>
            </a:r>
          </a:p>
          <a:p>
            <a:pPr marL="0" indent="0">
              <a:buNone/>
            </a:pPr>
            <a:r>
              <a:rPr lang="he-IL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ככדור. את האבנים שם בתיק, וניגש אל הפלישתי. </a:t>
            </a:r>
            <a:r>
              <a:rPr lang="he-IL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(אל גוליית</a:t>
            </a:r>
            <a:r>
              <a:rPr lang="he-IL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he-IL" sz="2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1759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408712"/>
          </a:xfrm>
        </p:spPr>
        <p:txBody>
          <a:bodyPr>
            <a:normAutofit/>
          </a:bodyPr>
          <a:lstStyle/>
          <a:p>
            <a:r>
              <a:rPr lang="he-IL" sz="1800" b="1" dirty="0" err="1" smtClean="0">
                <a:solidFill>
                  <a:schemeClr val="bg1"/>
                </a:solidFill>
              </a:rPr>
              <a:t>מא</a:t>
            </a:r>
            <a:r>
              <a:rPr lang="he-IL" sz="1800" dirty="0" smtClean="0">
                <a:solidFill>
                  <a:schemeClr val="bg1"/>
                </a:solidFill>
              </a:rPr>
              <a:t> וַיֵּלֶךְ, </a:t>
            </a:r>
            <a:r>
              <a:rPr lang="he-IL" sz="1800" dirty="0" err="1" smtClean="0">
                <a:solidFill>
                  <a:schemeClr val="bg1"/>
                </a:solidFill>
              </a:rPr>
              <a:t>הַפְּלִשְׁתִּי</a:t>
            </a:r>
            <a:r>
              <a:rPr lang="he-IL" sz="1800" dirty="0" smtClean="0">
                <a:solidFill>
                  <a:schemeClr val="bg1"/>
                </a:solidFill>
              </a:rPr>
              <a:t>, הֹלֵךְ וְקָרֵב, אֶל-דָּוִד; וְהָאִישׁ נֹשֵׂא הַצִּנָּה, לְפָנָיו.  </a:t>
            </a:r>
            <a:r>
              <a:rPr lang="he-IL" sz="1800" b="1" dirty="0" err="1" smtClean="0">
                <a:solidFill>
                  <a:schemeClr val="bg1"/>
                </a:solidFill>
              </a:rPr>
              <a:t>מב</a:t>
            </a:r>
            <a:r>
              <a:rPr lang="he-IL" sz="1800" dirty="0" smtClean="0">
                <a:solidFill>
                  <a:schemeClr val="bg1"/>
                </a:solidFill>
              </a:rPr>
              <a:t> </a:t>
            </a:r>
            <a:r>
              <a:rPr lang="he-IL" sz="1800" dirty="0" err="1" smtClean="0">
                <a:solidFill>
                  <a:schemeClr val="bg1"/>
                </a:solidFill>
              </a:rPr>
              <a:t>וַיַּבֵּט</a:t>
            </a:r>
            <a:r>
              <a:rPr lang="he-IL" sz="1800" dirty="0" smtClean="0">
                <a:solidFill>
                  <a:schemeClr val="bg1"/>
                </a:solidFill>
              </a:rPr>
              <a:t> </a:t>
            </a:r>
            <a:r>
              <a:rPr lang="he-IL" sz="1800" dirty="0" err="1" smtClean="0">
                <a:solidFill>
                  <a:schemeClr val="bg1"/>
                </a:solidFill>
              </a:rPr>
              <a:t>הַפְּלִשְׁתִּי</a:t>
            </a:r>
            <a:r>
              <a:rPr lang="he-IL" sz="1800" dirty="0" smtClean="0">
                <a:solidFill>
                  <a:schemeClr val="bg1"/>
                </a:solidFill>
              </a:rPr>
              <a:t> וַיִּרְאֶה אֶת-דָּוִד, וַיִּבְזֵהוּ:  כִּי-הָיָה נַעַר, </a:t>
            </a:r>
            <a:r>
              <a:rPr lang="he-IL" sz="1800" dirty="0" err="1" smtClean="0">
                <a:solidFill>
                  <a:schemeClr val="bg1"/>
                </a:solidFill>
              </a:rPr>
              <a:t>וְאַדְמֹנִי</a:t>
            </a:r>
            <a:r>
              <a:rPr lang="he-IL" sz="1800" dirty="0" smtClean="0">
                <a:solidFill>
                  <a:schemeClr val="bg1"/>
                </a:solidFill>
              </a:rPr>
              <a:t> עִם-יְפֵה מַרְאֶה.  </a:t>
            </a:r>
            <a:r>
              <a:rPr lang="he-IL" sz="1800" b="1" dirty="0" smtClean="0">
                <a:solidFill>
                  <a:schemeClr val="bg1"/>
                </a:solidFill>
              </a:rPr>
              <a:t>מג</a:t>
            </a:r>
            <a:r>
              <a:rPr lang="he-IL" sz="1800" dirty="0" smtClean="0">
                <a:solidFill>
                  <a:schemeClr val="bg1"/>
                </a:solidFill>
              </a:rPr>
              <a:t> וַיֹּאמֶר </a:t>
            </a:r>
            <a:r>
              <a:rPr lang="he-IL" sz="1800" dirty="0" err="1" smtClean="0">
                <a:solidFill>
                  <a:schemeClr val="bg1"/>
                </a:solidFill>
              </a:rPr>
              <a:t>הַפְּלִשְׁתִּי</a:t>
            </a:r>
            <a:r>
              <a:rPr lang="he-IL" sz="1800" dirty="0" smtClean="0">
                <a:solidFill>
                  <a:schemeClr val="bg1"/>
                </a:solidFill>
              </a:rPr>
              <a:t>, אֶל-דָּוִד, הֲכֶלֶב אָנֹכִי, כִּי-אַתָּה בָא-אֵלַי בַּמַּקְלוֹת; וַיְקַלֵּל </a:t>
            </a:r>
            <a:r>
              <a:rPr lang="he-IL" sz="1800" dirty="0" err="1" smtClean="0">
                <a:solidFill>
                  <a:schemeClr val="bg1"/>
                </a:solidFill>
              </a:rPr>
              <a:t>הַפְּלִשְׁתִּי</a:t>
            </a:r>
            <a:r>
              <a:rPr lang="he-IL" sz="1800" dirty="0" smtClean="0">
                <a:solidFill>
                  <a:schemeClr val="bg1"/>
                </a:solidFill>
              </a:rPr>
              <a:t> אֶת-דָּוִד, </a:t>
            </a:r>
            <a:r>
              <a:rPr lang="he-IL" sz="1800" dirty="0" err="1" smtClean="0">
                <a:solidFill>
                  <a:schemeClr val="bg1"/>
                </a:solidFill>
              </a:rPr>
              <a:t>בֵּאלֹהָיו</a:t>
            </a:r>
            <a:r>
              <a:rPr lang="he-IL" sz="1800" dirty="0" smtClean="0">
                <a:solidFill>
                  <a:schemeClr val="bg1"/>
                </a:solidFill>
              </a:rPr>
              <a:t>.  </a:t>
            </a:r>
            <a:r>
              <a:rPr lang="he-IL" sz="1800" b="1" dirty="0" smtClean="0">
                <a:solidFill>
                  <a:schemeClr val="bg1"/>
                </a:solidFill>
              </a:rPr>
              <a:t>מד</a:t>
            </a:r>
            <a:r>
              <a:rPr lang="he-IL" sz="1800" dirty="0" smtClean="0">
                <a:solidFill>
                  <a:schemeClr val="bg1"/>
                </a:solidFill>
              </a:rPr>
              <a:t> וַיֹּאמֶר </a:t>
            </a:r>
            <a:r>
              <a:rPr lang="he-IL" sz="1800" dirty="0" err="1" smtClean="0">
                <a:solidFill>
                  <a:schemeClr val="bg1"/>
                </a:solidFill>
              </a:rPr>
              <a:t>הַפְּלִשְׁתִּי</a:t>
            </a:r>
            <a:r>
              <a:rPr lang="he-IL" sz="1800" dirty="0" smtClean="0">
                <a:solidFill>
                  <a:schemeClr val="bg1"/>
                </a:solidFill>
              </a:rPr>
              <a:t>, אֶל-דָּוִד:  לְכָה אֵלַי--וְאֶתְּנָה אֶת-בְּשָׂרְךָ, לְעוֹף הַשָּׁמַיִם וּלְבֶהֱמַת הַשָּׂדֶה.  {ס}  </a:t>
            </a:r>
            <a:r>
              <a:rPr lang="he-IL" sz="1800" b="1" dirty="0" smtClean="0">
                <a:solidFill>
                  <a:schemeClr val="bg1"/>
                </a:solidFill>
              </a:rPr>
              <a:t>מה</a:t>
            </a:r>
            <a:r>
              <a:rPr lang="he-IL" sz="1800" dirty="0" smtClean="0">
                <a:solidFill>
                  <a:schemeClr val="bg1"/>
                </a:solidFill>
              </a:rPr>
              <a:t> וַיֹּאמֶר דָּוִד, </a:t>
            </a:r>
            <a:r>
              <a:rPr lang="he-IL" sz="1800" dirty="0" err="1" smtClean="0">
                <a:solidFill>
                  <a:schemeClr val="bg1"/>
                </a:solidFill>
              </a:rPr>
              <a:t>אֶל-הַפְּלִשְׁתִּי</a:t>
            </a:r>
            <a:r>
              <a:rPr lang="he-IL" sz="1800" dirty="0" smtClean="0">
                <a:solidFill>
                  <a:schemeClr val="bg1"/>
                </a:solidFill>
              </a:rPr>
              <a:t>, אַתָּה בָּא אֵלַי, בְּחֶרֶב וּבַחֲנִית וּבְכִידוֹן; וְאָנֹכִי בָא-אֵלֶיךָ, בְּשֵׁם יְהוָה צְבָאוֹת, </a:t>
            </a:r>
            <a:r>
              <a:rPr lang="he-IL" sz="1800" dirty="0" err="1" smtClean="0">
                <a:solidFill>
                  <a:schemeClr val="bg1"/>
                </a:solidFill>
              </a:rPr>
              <a:t>אֱלֹהֵי</a:t>
            </a:r>
            <a:r>
              <a:rPr lang="he-IL" sz="1800" dirty="0" smtClean="0">
                <a:solidFill>
                  <a:schemeClr val="bg1"/>
                </a:solidFill>
              </a:rPr>
              <a:t> מַעַרְכוֹת יִשְׂרָאֵל, אֲשֶׁר חֵרַפְתָּ.  </a:t>
            </a:r>
            <a:r>
              <a:rPr lang="he-IL" sz="1800" b="1" dirty="0" smtClean="0">
                <a:solidFill>
                  <a:schemeClr val="bg1"/>
                </a:solidFill>
              </a:rPr>
              <a:t>מו</a:t>
            </a:r>
            <a:r>
              <a:rPr lang="he-IL" sz="1800" dirty="0" smtClean="0">
                <a:solidFill>
                  <a:schemeClr val="bg1"/>
                </a:solidFill>
              </a:rPr>
              <a:t> הַיּוֹם הַזֶּה יְסַגֶּרְךָ יְהוָה בְּיָדִי </a:t>
            </a:r>
            <a:r>
              <a:rPr lang="he-IL" sz="1800" dirty="0" err="1" smtClean="0">
                <a:solidFill>
                  <a:schemeClr val="bg1"/>
                </a:solidFill>
              </a:rPr>
              <a:t>וְהִכִּיתִך</a:t>
            </a:r>
            <a:r>
              <a:rPr lang="he-IL" sz="1800" dirty="0" smtClean="0">
                <a:solidFill>
                  <a:schemeClr val="bg1"/>
                </a:solidFill>
              </a:rPr>
              <a:t>ָ, וַהֲסִרֹתִי אֶת-רֹאשְׁךָ מֵעָלֶיךָ, וְנָתַתִּי פֶּגֶר מַחֲנֵה </a:t>
            </a:r>
            <a:r>
              <a:rPr lang="he-IL" sz="1800" dirty="0" err="1" smtClean="0">
                <a:solidFill>
                  <a:schemeClr val="bg1"/>
                </a:solidFill>
              </a:rPr>
              <a:t>פְלִשְׁתִּים</a:t>
            </a:r>
            <a:r>
              <a:rPr lang="he-IL" sz="1800" dirty="0" smtClean="0">
                <a:solidFill>
                  <a:schemeClr val="bg1"/>
                </a:solidFill>
              </a:rPr>
              <a:t> הַיּוֹם הַזֶּה, לְעוֹף הַשָּׁמַיִם וּלְחַיַּת הָאָרֶץ; וְיֵדְעוּ, כָּל-הָאָרֶץ, כִּי יֵשׁ </a:t>
            </a:r>
            <a:r>
              <a:rPr lang="he-IL" sz="1800" dirty="0" err="1" smtClean="0">
                <a:solidFill>
                  <a:schemeClr val="bg1"/>
                </a:solidFill>
              </a:rPr>
              <a:t>אֱלֹהִים</a:t>
            </a:r>
            <a:r>
              <a:rPr lang="he-IL" sz="1800" dirty="0" smtClean="0">
                <a:solidFill>
                  <a:schemeClr val="bg1"/>
                </a:solidFill>
              </a:rPr>
              <a:t>, לְיִשְׂרָאֵל. </a:t>
            </a:r>
          </a:p>
          <a:p>
            <a:pPr marL="0" indent="0">
              <a:buNone/>
            </a:pP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דוד התכוון להשתמש בקלע. הקלע עשוי פיסת עור קשורה בשתי קצותיה בחבלים </a:t>
            </a:r>
            <a:r>
              <a:rPr lang="he-IL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דקים.הסתכל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גוליית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בלוחם שמולו והנה זה נער אדמוני יפה מראה. חשב גוליית שלפניו נער מפונק ולא 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איש מלחמה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ואמר 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בזלזול: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האם אני כלב, שאתה בא אלי במקלות?" גוליית גם קילל את דוד 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בשם אלוהי פלישתים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והוסיף באיום: "נסה להתקרב אלי, ואז אמית אותך, וגופך יהיה בשר מאכל 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לעוף השמיים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ולבהמת השדה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." ענה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דוד: "אתה בא אלי בחרב ובחנית ואני בא אליך בשם אלוהי ישראל אשר קילל, היום 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הזה יסגיר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אותך אלוהים לידי ואני אנצח אותך ואכרות ראשך מעליך ולא רק גופך יהיה 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למאכל העופות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וחיות הארץ, אלא גם כל חיילי </a:t>
            </a:r>
            <a:r>
              <a:rPr lang="he-IL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פלשתים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וידעו כל הארץ כי יש אלוהים לעם ישראל, 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וכי לא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הנשק מביא ניצחון. מנצח רק מי שאלוהים </a:t>
            </a:r>
            <a:r>
              <a:rPr lang="he-IL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לצידו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he-IL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2228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336704"/>
          </a:xfrm>
        </p:spPr>
        <p:txBody>
          <a:bodyPr>
            <a:normAutofit/>
          </a:bodyPr>
          <a:lstStyle/>
          <a:p>
            <a:r>
              <a:rPr lang="he-IL" dirty="0" smtClean="0">
                <a:solidFill>
                  <a:schemeClr val="bg1"/>
                </a:solidFill>
              </a:rPr>
              <a:t> </a:t>
            </a:r>
            <a:r>
              <a:rPr lang="he-IL" sz="2100" b="1" dirty="0" err="1" smtClean="0">
                <a:solidFill>
                  <a:schemeClr val="bg1"/>
                </a:solidFill>
              </a:rPr>
              <a:t>מז</a:t>
            </a:r>
            <a:r>
              <a:rPr lang="he-IL" sz="2100" dirty="0" smtClean="0">
                <a:solidFill>
                  <a:schemeClr val="bg1"/>
                </a:solidFill>
              </a:rPr>
              <a:t> וְיֵדְעוּ כָּל-הַקָּהָל הַזֶּה, כִּי-לֹא בְּחֶרֶב וּבַחֲנִית </a:t>
            </a:r>
            <a:r>
              <a:rPr lang="he-IL" sz="2100" dirty="0" err="1" smtClean="0">
                <a:solidFill>
                  <a:schemeClr val="bg1"/>
                </a:solidFill>
              </a:rPr>
              <a:t>יְהוֹשִׁיע</a:t>
            </a:r>
            <a:r>
              <a:rPr lang="he-IL" sz="2100" dirty="0" smtClean="0">
                <a:solidFill>
                  <a:schemeClr val="bg1"/>
                </a:solidFill>
              </a:rPr>
              <a:t>ַ יְהוָה:  כִּי לַיהוָה הַמִּלְחָמָה, וְנָתַן אֶתְכֶם בְּיָדֵנוּ.  {ס}  </a:t>
            </a:r>
            <a:r>
              <a:rPr lang="he-IL" sz="2100" b="1" dirty="0" smtClean="0">
                <a:solidFill>
                  <a:schemeClr val="bg1"/>
                </a:solidFill>
              </a:rPr>
              <a:t>מח</a:t>
            </a:r>
            <a:r>
              <a:rPr lang="he-IL" sz="2100" dirty="0" smtClean="0">
                <a:solidFill>
                  <a:schemeClr val="bg1"/>
                </a:solidFill>
              </a:rPr>
              <a:t> וְהָיָה כִּי-קָם </a:t>
            </a:r>
            <a:r>
              <a:rPr lang="he-IL" sz="2100" dirty="0" err="1" smtClean="0">
                <a:solidFill>
                  <a:schemeClr val="bg1"/>
                </a:solidFill>
              </a:rPr>
              <a:t>הַפְּלִשְׁתִּי</a:t>
            </a:r>
            <a:r>
              <a:rPr lang="he-IL" sz="2100" dirty="0" smtClean="0">
                <a:solidFill>
                  <a:schemeClr val="bg1"/>
                </a:solidFill>
              </a:rPr>
              <a:t>, וַיֵּלֶךְ וַיִּקְרַב לִקְרַאת דָּוִד; וַיְמַהֵר דָּוִד, </a:t>
            </a:r>
            <a:r>
              <a:rPr lang="he-IL" sz="2100" dirty="0" err="1" smtClean="0">
                <a:solidFill>
                  <a:schemeClr val="bg1"/>
                </a:solidFill>
              </a:rPr>
              <a:t>וַיָּרָץ</a:t>
            </a:r>
            <a:r>
              <a:rPr lang="he-IL" sz="2100" dirty="0" smtClean="0">
                <a:solidFill>
                  <a:schemeClr val="bg1"/>
                </a:solidFill>
              </a:rPr>
              <a:t> הַמַּעֲרָכָה לִקְרַאת </a:t>
            </a:r>
            <a:r>
              <a:rPr lang="he-IL" sz="2100" dirty="0" err="1" smtClean="0">
                <a:solidFill>
                  <a:schemeClr val="bg1"/>
                </a:solidFill>
              </a:rPr>
              <a:t>הַפְּלִשְׁתִּי</a:t>
            </a:r>
            <a:r>
              <a:rPr lang="he-IL" sz="2100" dirty="0" smtClean="0">
                <a:solidFill>
                  <a:schemeClr val="bg1"/>
                </a:solidFill>
              </a:rPr>
              <a:t>.  </a:t>
            </a:r>
            <a:r>
              <a:rPr lang="he-IL" sz="2100" b="1" dirty="0" smtClean="0">
                <a:solidFill>
                  <a:schemeClr val="bg1"/>
                </a:solidFill>
              </a:rPr>
              <a:t>מט</a:t>
            </a:r>
            <a:r>
              <a:rPr lang="he-IL" sz="2100" dirty="0" smtClean="0">
                <a:solidFill>
                  <a:schemeClr val="bg1"/>
                </a:solidFill>
              </a:rPr>
              <a:t> וַיִּשְׁלַח דָּוִד אֶת-יָדוֹ אֶל-הַכֶּלִי, </a:t>
            </a:r>
            <a:r>
              <a:rPr lang="he-IL" sz="2100" dirty="0" err="1" smtClean="0">
                <a:solidFill>
                  <a:schemeClr val="bg1"/>
                </a:solidFill>
              </a:rPr>
              <a:t>וַיִּקַּח</a:t>
            </a:r>
            <a:r>
              <a:rPr lang="he-IL" sz="2100" dirty="0" smtClean="0">
                <a:solidFill>
                  <a:schemeClr val="bg1"/>
                </a:solidFill>
              </a:rPr>
              <a:t> מִשָּׁם אֶבֶן וַיְקַלַּע, </a:t>
            </a:r>
            <a:r>
              <a:rPr lang="he-IL" sz="2100" dirty="0" err="1" smtClean="0">
                <a:solidFill>
                  <a:schemeClr val="bg1"/>
                </a:solidFill>
              </a:rPr>
              <a:t>וַיַּך</a:t>
            </a:r>
            <a:r>
              <a:rPr lang="he-IL" sz="2100" dirty="0" smtClean="0">
                <a:solidFill>
                  <a:schemeClr val="bg1"/>
                </a:solidFill>
              </a:rPr>
              <a:t>ְ </a:t>
            </a:r>
            <a:r>
              <a:rPr lang="he-IL" sz="2100" dirty="0" err="1" smtClean="0">
                <a:solidFill>
                  <a:schemeClr val="bg1"/>
                </a:solidFill>
              </a:rPr>
              <a:t>אֶת-הַפְּלִשְׁתִּי</a:t>
            </a:r>
            <a:r>
              <a:rPr lang="he-IL" sz="2100" dirty="0" smtClean="0">
                <a:solidFill>
                  <a:schemeClr val="bg1"/>
                </a:solidFill>
              </a:rPr>
              <a:t>, אֶל-מִצְחוֹ; וַתִּטְבַּע הָאֶבֶן בְּמִצְחוֹ, </a:t>
            </a:r>
            <a:r>
              <a:rPr lang="he-IL" sz="2100" dirty="0" err="1" smtClean="0">
                <a:solidFill>
                  <a:schemeClr val="bg1"/>
                </a:solidFill>
              </a:rPr>
              <a:t>וַיִּפֹּל</a:t>
            </a:r>
            <a:r>
              <a:rPr lang="he-IL" sz="2100" dirty="0" smtClean="0">
                <a:solidFill>
                  <a:schemeClr val="bg1"/>
                </a:solidFill>
              </a:rPr>
              <a:t> עַל-פָּנָיו אָרְצָה.</a:t>
            </a:r>
          </a:p>
          <a:p>
            <a:pPr marL="0" indent="0">
              <a:buNone/>
            </a:pP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כשסיים דוד לענות לגוליית, החל גוליית מתקרב לדוד, דוד לא היסס הוא רץ לקראת גוליית 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ותוך כדי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ריצה הכין את האבן בתוך הקלע סובב אותו במהירות וזרק את האבן לכוון גוליית, 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האבן פגעה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במצחו של גוליית בחוזקה. האבן "טבעה" במצחו של גוליית, שנפל. דוד, שראה 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שגוליית נפל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רץ אליו שלף את חרבו של גוליית וכרת בעזרתה את ראשו של גוליית.</a:t>
            </a:r>
            <a:endParaRPr lang="he-IL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732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79512" y="332656"/>
            <a:ext cx="8784976" cy="6336704"/>
          </a:xfrm>
        </p:spPr>
        <p:txBody>
          <a:bodyPr>
            <a:normAutofit lnSpcReduction="10000"/>
          </a:bodyPr>
          <a:lstStyle/>
          <a:p>
            <a:r>
              <a:rPr lang="he-IL" sz="1800" b="1" dirty="0" smtClean="0">
                <a:solidFill>
                  <a:schemeClr val="bg1"/>
                </a:solidFill>
              </a:rPr>
              <a:t>נ</a:t>
            </a:r>
            <a:r>
              <a:rPr lang="he-IL" sz="1800" dirty="0" smtClean="0">
                <a:solidFill>
                  <a:schemeClr val="bg1"/>
                </a:solidFill>
              </a:rPr>
              <a:t> וַיֶּחֱזַק דָּוִד </a:t>
            </a:r>
            <a:r>
              <a:rPr lang="he-IL" sz="1800" dirty="0" err="1" smtClean="0">
                <a:solidFill>
                  <a:schemeClr val="bg1"/>
                </a:solidFill>
              </a:rPr>
              <a:t>מִן-הַפְּלִשְׁתִּי</a:t>
            </a:r>
            <a:r>
              <a:rPr lang="he-IL" sz="1800" dirty="0" smtClean="0">
                <a:solidFill>
                  <a:schemeClr val="bg1"/>
                </a:solidFill>
              </a:rPr>
              <a:t> בַּקֶּלַע וּבָאֶבֶן, </a:t>
            </a:r>
            <a:r>
              <a:rPr lang="he-IL" sz="1800" dirty="0" err="1" smtClean="0">
                <a:solidFill>
                  <a:schemeClr val="bg1"/>
                </a:solidFill>
              </a:rPr>
              <a:t>וַיַּך</a:t>
            </a:r>
            <a:r>
              <a:rPr lang="he-IL" sz="1800" dirty="0" smtClean="0">
                <a:solidFill>
                  <a:schemeClr val="bg1"/>
                </a:solidFill>
              </a:rPr>
              <a:t>ְ </a:t>
            </a:r>
            <a:r>
              <a:rPr lang="he-IL" sz="1800" dirty="0" err="1" smtClean="0">
                <a:solidFill>
                  <a:schemeClr val="bg1"/>
                </a:solidFill>
              </a:rPr>
              <a:t>אֶת-הַפְּלִשְׁתִּי</a:t>
            </a:r>
            <a:r>
              <a:rPr lang="he-IL" sz="1800" dirty="0" smtClean="0">
                <a:solidFill>
                  <a:schemeClr val="bg1"/>
                </a:solidFill>
              </a:rPr>
              <a:t> </a:t>
            </a:r>
            <a:r>
              <a:rPr lang="he-IL" sz="1800" dirty="0" err="1" smtClean="0">
                <a:solidFill>
                  <a:schemeClr val="bg1"/>
                </a:solidFill>
              </a:rPr>
              <a:t>וַיְמִתֵהו</a:t>
            </a:r>
            <a:r>
              <a:rPr lang="he-IL" sz="1800" dirty="0" smtClean="0">
                <a:solidFill>
                  <a:schemeClr val="bg1"/>
                </a:solidFill>
              </a:rPr>
              <a:t>ּ; וְחֶרֶב, אֵין בְּיַד-דָּוִד.  </a:t>
            </a:r>
            <a:r>
              <a:rPr lang="he-IL" sz="1800" b="1" dirty="0" smtClean="0">
                <a:solidFill>
                  <a:schemeClr val="bg1"/>
                </a:solidFill>
              </a:rPr>
              <a:t>נא</a:t>
            </a:r>
            <a:r>
              <a:rPr lang="he-IL" sz="1800" dirty="0" smtClean="0">
                <a:solidFill>
                  <a:schemeClr val="bg1"/>
                </a:solidFill>
              </a:rPr>
              <a:t> </a:t>
            </a:r>
            <a:r>
              <a:rPr lang="he-IL" sz="1800" dirty="0" err="1" smtClean="0">
                <a:solidFill>
                  <a:schemeClr val="bg1"/>
                </a:solidFill>
              </a:rPr>
              <a:t>וַיָּרָץ</a:t>
            </a:r>
            <a:r>
              <a:rPr lang="he-IL" sz="1800" dirty="0" smtClean="0">
                <a:solidFill>
                  <a:schemeClr val="bg1"/>
                </a:solidFill>
              </a:rPr>
              <a:t> דָּוִד וַיַּעֲמֹד </a:t>
            </a:r>
            <a:r>
              <a:rPr lang="he-IL" sz="1800" dirty="0" err="1" smtClean="0">
                <a:solidFill>
                  <a:schemeClr val="bg1"/>
                </a:solidFill>
              </a:rPr>
              <a:t>אֶל-הַפְּלִשְׁתִּי</a:t>
            </a:r>
            <a:r>
              <a:rPr lang="he-IL" sz="1800" dirty="0" smtClean="0">
                <a:solidFill>
                  <a:schemeClr val="bg1"/>
                </a:solidFill>
              </a:rPr>
              <a:t> </a:t>
            </a:r>
            <a:r>
              <a:rPr lang="he-IL" sz="1800" dirty="0" err="1" smtClean="0">
                <a:solidFill>
                  <a:schemeClr val="bg1"/>
                </a:solidFill>
              </a:rPr>
              <a:t>וַיִּקַּח</a:t>
            </a:r>
            <a:r>
              <a:rPr lang="he-IL" sz="1800" dirty="0" smtClean="0">
                <a:solidFill>
                  <a:schemeClr val="bg1"/>
                </a:solidFill>
              </a:rPr>
              <a:t> אֶת-חַרְבּוֹ </a:t>
            </a:r>
            <a:r>
              <a:rPr lang="he-IL" sz="1800" dirty="0" err="1" smtClean="0">
                <a:solidFill>
                  <a:schemeClr val="bg1"/>
                </a:solidFill>
              </a:rPr>
              <a:t>וַיִּשְׁלְפָה</a:t>
            </a:r>
            <a:r>
              <a:rPr lang="he-IL" sz="1800" dirty="0" smtClean="0">
                <a:solidFill>
                  <a:schemeClr val="bg1"/>
                </a:solidFill>
              </a:rPr>
              <a:t>ּ מִתַּעְרָהּ, </a:t>
            </a:r>
            <a:r>
              <a:rPr lang="he-IL" sz="1800" dirty="0" err="1" smtClean="0">
                <a:solidFill>
                  <a:schemeClr val="bg1"/>
                </a:solidFill>
              </a:rPr>
              <a:t>וַיְמֹתְתֵהו</a:t>
            </a:r>
            <a:r>
              <a:rPr lang="he-IL" sz="1800" dirty="0" smtClean="0">
                <a:solidFill>
                  <a:schemeClr val="bg1"/>
                </a:solidFill>
              </a:rPr>
              <a:t>ּ, </a:t>
            </a:r>
            <a:r>
              <a:rPr lang="he-IL" sz="1800" dirty="0" err="1" smtClean="0">
                <a:solidFill>
                  <a:schemeClr val="bg1"/>
                </a:solidFill>
              </a:rPr>
              <a:t>וַיִּכְרָת-בָּה</a:t>
            </a:r>
            <a:r>
              <a:rPr lang="he-IL" sz="1800" dirty="0" smtClean="0">
                <a:solidFill>
                  <a:schemeClr val="bg1"/>
                </a:solidFill>
              </a:rPr>
              <a:t>ּ, אֶת-רֹאשׁוֹ; וַיִּרְאוּ </a:t>
            </a:r>
            <a:r>
              <a:rPr lang="he-IL" sz="1800" dirty="0" err="1" smtClean="0">
                <a:solidFill>
                  <a:schemeClr val="bg1"/>
                </a:solidFill>
              </a:rPr>
              <a:t>הַפְּלִשְׁתִּים</a:t>
            </a:r>
            <a:r>
              <a:rPr lang="he-IL" sz="1800" dirty="0" smtClean="0">
                <a:solidFill>
                  <a:schemeClr val="bg1"/>
                </a:solidFill>
              </a:rPr>
              <a:t> כִּי-מֵת </a:t>
            </a:r>
            <a:r>
              <a:rPr lang="he-IL" sz="1800" dirty="0" err="1" smtClean="0">
                <a:solidFill>
                  <a:schemeClr val="bg1"/>
                </a:solidFill>
              </a:rPr>
              <a:t>גִּבּוֹרָם</a:t>
            </a:r>
            <a:r>
              <a:rPr lang="he-IL" sz="1800" dirty="0" smtClean="0">
                <a:solidFill>
                  <a:schemeClr val="bg1"/>
                </a:solidFill>
              </a:rPr>
              <a:t>, וַיָּנֻסוּ.  </a:t>
            </a:r>
            <a:r>
              <a:rPr lang="he-IL" sz="1800" b="1" dirty="0" smtClean="0">
                <a:solidFill>
                  <a:schemeClr val="bg1"/>
                </a:solidFill>
              </a:rPr>
              <a:t>נב</a:t>
            </a:r>
            <a:r>
              <a:rPr lang="he-IL" sz="1800" dirty="0" smtClean="0">
                <a:solidFill>
                  <a:schemeClr val="bg1"/>
                </a:solidFill>
              </a:rPr>
              <a:t> </a:t>
            </a:r>
            <a:r>
              <a:rPr lang="he-IL" sz="1800" dirty="0" err="1" smtClean="0">
                <a:solidFill>
                  <a:schemeClr val="bg1"/>
                </a:solidFill>
              </a:rPr>
              <a:t>וַיָּקֻמו</a:t>
            </a:r>
            <a:r>
              <a:rPr lang="he-IL" sz="1800" dirty="0" smtClean="0">
                <a:solidFill>
                  <a:schemeClr val="bg1"/>
                </a:solidFill>
              </a:rPr>
              <a:t>ּ אַנְשֵׁי יִשְׂרָאֵל וִיהוּדָה וַיָּרִעוּ, וַיִּרְדְּפוּ </a:t>
            </a:r>
            <a:r>
              <a:rPr lang="he-IL" sz="1800" dirty="0" err="1" smtClean="0">
                <a:solidFill>
                  <a:schemeClr val="bg1"/>
                </a:solidFill>
              </a:rPr>
              <a:t>אֶת-הַפְּלִשְׁתִּים</a:t>
            </a:r>
            <a:r>
              <a:rPr lang="he-IL" sz="1800" dirty="0" smtClean="0">
                <a:solidFill>
                  <a:schemeClr val="bg1"/>
                </a:solidFill>
              </a:rPr>
              <a:t>, עַד-בּוֹאֲךָ גַיְא, וְעַד שַׁעֲרֵי עֶקְרוֹן; וַיִּפְּלוּ חַלְלֵי </a:t>
            </a:r>
            <a:r>
              <a:rPr lang="he-IL" sz="1800" dirty="0" err="1" smtClean="0">
                <a:solidFill>
                  <a:schemeClr val="bg1"/>
                </a:solidFill>
              </a:rPr>
              <a:t>פְלִשְׁתִּים</a:t>
            </a:r>
            <a:r>
              <a:rPr lang="he-IL" sz="1800" dirty="0" smtClean="0">
                <a:solidFill>
                  <a:schemeClr val="bg1"/>
                </a:solidFill>
              </a:rPr>
              <a:t>, בְּדֶרֶךְ שַׁעֲרַיִם, וְעַד-גַּת, וְעַד-עֶקְרוֹן.  </a:t>
            </a:r>
            <a:r>
              <a:rPr lang="he-IL" sz="1800" b="1" dirty="0" err="1" smtClean="0">
                <a:solidFill>
                  <a:schemeClr val="bg1"/>
                </a:solidFill>
              </a:rPr>
              <a:t>נג</a:t>
            </a:r>
            <a:r>
              <a:rPr lang="he-IL" sz="1800" dirty="0" smtClean="0">
                <a:solidFill>
                  <a:schemeClr val="bg1"/>
                </a:solidFill>
              </a:rPr>
              <a:t> וַיָּשֻׁבוּ בְּנֵי יִשְׂרָאֵל, מִדְּלֹק אַחֲרֵי </a:t>
            </a:r>
            <a:r>
              <a:rPr lang="he-IL" sz="1800" dirty="0" err="1" smtClean="0">
                <a:solidFill>
                  <a:schemeClr val="bg1"/>
                </a:solidFill>
              </a:rPr>
              <a:t>פְלִשְׁתִּים</a:t>
            </a:r>
            <a:r>
              <a:rPr lang="he-IL" sz="1800" dirty="0" smtClean="0">
                <a:solidFill>
                  <a:schemeClr val="bg1"/>
                </a:solidFill>
              </a:rPr>
              <a:t>; וַיָּשֹׁסּוּ, </a:t>
            </a:r>
            <a:r>
              <a:rPr lang="he-IL" sz="1800" dirty="0" err="1" smtClean="0">
                <a:solidFill>
                  <a:schemeClr val="bg1"/>
                </a:solidFill>
              </a:rPr>
              <a:t>אֶת-מַחֲנֵיהֶם</a:t>
            </a:r>
            <a:r>
              <a:rPr lang="he-IL" sz="1800" dirty="0" smtClean="0">
                <a:solidFill>
                  <a:schemeClr val="bg1"/>
                </a:solidFill>
              </a:rPr>
              <a:t>.  </a:t>
            </a:r>
            <a:r>
              <a:rPr lang="he-IL" sz="1800" b="1" dirty="0" smtClean="0">
                <a:solidFill>
                  <a:schemeClr val="bg1"/>
                </a:solidFill>
              </a:rPr>
              <a:t>נד</a:t>
            </a:r>
            <a:r>
              <a:rPr lang="he-IL" sz="1800" dirty="0" smtClean="0">
                <a:solidFill>
                  <a:schemeClr val="bg1"/>
                </a:solidFill>
              </a:rPr>
              <a:t> </a:t>
            </a:r>
            <a:r>
              <a:rPr lang="he-IL" sz="1800" dirty="0" err="1" smtClean="0">
                <a:solidFill>
                  <a:schemeClr val="bg1"/>
                </a:solidFill>
              </a:rPr>
              <a:t>וַיִּקַּח</a:t>
            </a:r>
            <a:r>
              <a:rPr lang="he-IL" sz="1800" dirty="0" smtClean="0">
                <a:solidFill>
                  <a:schemeClr val="bg1"/>
                </a:solidFill>
              </a:rPr>
              <a:t> דָּוִד אֶת-רֹאשׁ </a:t>
            </a:r>
            <a:r>
              <a:rPr lang="he-IL" sz="1800" dirty="0" err="1" smtClean="0">
                <a:solidFill>
                  <a:schemeClr val="bg1"/>
                </a:solidFill>
              </a:rPr>
              <a:t>הַפְּלִשְׁתִּי</a:t>
            </a:r>
            <a:r>
              <a:rPr lang="he-IL" sz="1800" dirty="0" smtClean="0">
                <a:solidFill>
                  <a:schemeClr val="bg1"/>
                </a:solidFill>
              </a:rPr>
              <a:t>, וַיְבִאֵהוּ יְרוּשָׁלִָם; וְאֶת-כֵּלָיו, שָׂם </a:t>
            </a:r>
            <a:r>
              <a:rPr lang="he-IL" sz="1800" dirty="0" err="1" smtClean="0">
                <a:solidFill>
                  <a:schemeClr val="bg1"/>
                </a:solidFill>
              </a:rPr>
              <a:t>בְּאָהֳלו</a:t>
            </a:r>
            <a:r>
              <a:rPr lang="he-IL" sz="1800" dirty="0" smtClean="0">
                <a:solidFill>
                  <a:schemeClr val="bg1"/>
                </a:solidFill>
              </a:rPr>
              <a:t>ֹ.  {ס}  </a:t>
            </a:r>
            <a:r>
              <a:rPr lang="he-IL" sz="1800" b="1" dirty="0" err="1" smtClean="0">
                <a:solidFill>
                  <a:schemeClr val="bg1"/>
                </a:solidFill>
              </a:rPr>
              <a:t>נה</a:t>
            </a:r>
            <a:r>
              <a:rPr lang="he-IL" sz="1800" dirty="0" smtClean="0">
                <a:solidFill>
                  <a:schemeClr val="bg1"/>
                </a:solidFill>
              </a:rPr>
              <a:t> וְכִרְאוֹת שָׁאוּל אֶת-דָּוִד, יֹצֵא לִקְרַאת </a:t>
            </a:r>
            <a:r>
              <a:rPr lang="he-IL" sz="1800" dirty="0" err="1" smtClean="0">
                <a:solidFill>
                  <a:schemeClr val="bg1"/>
                </a:solidFill>
              </a:rPr>
              <a:t>הַפְּלִשְׁתִּי</a:t>
            </a:r>
            <a:r>
              <a:rPr lang="he-IL" sz="1800" dirty="0" smtClean="0">
                <a:solidFill>
                  <a:schemeClr val="bg1"/>
                </a:solidFill>
              </a:rPr>
              <a:t>, אָמַר אֶל-אַבְנֵר שַׂר הַצָּבָא, בֶּן-מִי-זֶה הַנַּעַר אַבְנֵר; וַיֹּאמֶר אַבְנֵר, חֵי-נַפְשְׁךָ הַמֶּלֶךְ אִם-יָדָעְתִּי.  </a:t>
            </a:r>
            <a:r>
              <a:rPr lang="he-IL" sz="1800" b="1" dirty="0" smtClean="0">
                <a:solidFill>
                  <a:schemeClr val="bg1"/>
                </a:solidFill>
              </a:rPr>
              <a:t>נו</a:t>
            </a:r>
            <a:r>
              <a:rPr lang="he-IL" sz="1800" dirty="0" smtClean="0">
                <a:solidFill>
                  <a:schemeClr val="bg1"/>
                </a:solidFill>
              </a:rPr>
              <a:t> וַיֹּאמֶר, הַמֶּלֶךְ:  שְׁאַל אַתָּה, בֶּן-מִי-זֶה הָעָלֶם.  {ס}  </a:t>
            </a:r>
            <a:r>
              <a:rPr lang="he-IL" sz="1800" b="1" dirty="0" err="1" smtClean="0">
                <a:solidFill>
                  <a:schemeClr val="bg1"/>
                </a:solidFill>
              </a:rPr>
              <a:t>נז</a:t>
            </a:r>
            <a:r>
              <a:rPr lang="he-IL" sz="1800" dirty="0" smtClean="0">
                <a:solidFill>
                  <a:schemeClr val="bg1"/>
                </a:solidFill>
              </a:rPr>
              <a:t> וּכְשׁוּב דָּוִד, מֵהַכּוֹת </a:t>
            </a:r>
            <a:r>
              <a:rPr lang="he-IL" sz="1800" dirty="0" err="1" smtClean="0">
                <a:solidFill>
                  <a:schemeClr val="bg1"/>
                </a:solidFill>
              </a:rPr>
              <a:t>אֶת-הַפְּלִשְׁתִּי</a:t>
            </a:r>
            <a:r>
              <a:rPr lang="he-IL" sz="1800" dirty="0" smtClean="0">
                <a:solidFill>
                  <a:schemeClr val="bg1"/>
                </a:solidFill>
              </a:rPr>
              <a:t>, </a:t>
            </a:r>
            <a:r>
              <a:rPr lang="he-IL" sz="1800" dirty="0" err="1" smtClean="0">
                <a:solidFill>
                  <a:schemeClr val="bg1"/>
                </a:solidFill>
              </a:rPr>
              <a:t>וַיִּקַּח</a:t>
            </a:r>
            <a:r>
              <a:rPr lang="he-IL" sz="1800" dirty="0" smtClean="0">
                <a:solidFill>
                  <a:schemeClr val="bg1"/>
                </a:solidFill>
              </a:rPr>
              <a:t> אֹתוֹ אַבְנֵר, וַיְבִאֵהוּ לִפְנֵי שָׁאוּל; וְרֹאשׁ </a:t>
            </a:r>
            <a:r>
              <a:rPr lang="he-IL" sz="1800" dirty="0" err="1" smtClean="0">
                <a:solidFill>
                  <a:schemeClr val="bg1"/>
                </a:solidFill>
              </a:rPr>
              <a:t>הַפְּלִשְׁתִּי</a:t>
            </a:r>
            <a:r>
              <a:rPr lang="he-IL" sz="1800" dirty="0" smtClean="0">
                <a:solidFill>
                  <a:schemeClr val="bg1"/>
                </a:solidFill>
              </a:rPr>
              <a:t>, בְּיָדוֹ.  </a:t>
            </a:r>
            <a:r>
              <a:rPr lang="he-IL" sz="1800" b="1" dirty="0" smtClean="0">
                <a:solidFill>
                  <a:schemeClr val="bg1"/>
                </a:solidFill>
              </a:rPr>
              <a:t>נח</a:t>
            </a:r>
            <a:r>
              <a:rPr lang="he-IL" sz="1800" dirty="0" smtClean="0">
                <a:solidFill>
                  <a:schemeClr val="bg1"/>
                </a:solidFill>
              </a:rPr>
              <a:t> וַיֹּאמֶר אֵלָיו שָׁאוּל, בֶּן-מִי אַתָּה הַנָּעַר; וַיֹּאמֶר דָּוִד, בֶּן-עַבְדְּךָ יִשַׁי בֵּית </a:t>
            </a:r>
            <a:r>
              <a:rPr lang="he-IL" sz="1800" dirty="0" err="1" smtClean="0">
                <a:solidFill>
                  <a:schemeClr val="bg1"/>
                </a:solidFill>
              </a:rPr>
              <a:t>הַלַּחְמִי</a:t>
            </a:r>
            <a:r>
              <a:rPr lang="he-IL" sz="1800" dirty="0" smtClean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he-IL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הפלשתים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שראו מה קרה לגוליית נבהלו ומיהרו לברוח. צבאו של שאול ניצל את בהלת 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הבריחה והחל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לרדוף אחרי פלישתים, אלפים רבים מתוך חיילי פלישתים הוכו, נפצעו או נהרגו. 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רק כשהגיעו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פלישתים חזרה למקום מגוריהם לערים עקרון וגת, חדל צבא ישראל לרדוף 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אחריהם. ודוד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הביא את ראשו של גוליית לירושלים, ואת יתר חפציו 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(חרבו </a:t>
            </a:r>
            <a:r>
              <a:rPr lang="he-IL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ושיריונו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לאחר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שהרג דוד את גוליית, הביא אותו אבנר בן נר, שר הצבא של שאול, לפני שאול כשהוא 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נושא את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ראשו הכרות של גוליית, שאל שאול: "בן מי אתה נער?" ענה דוד: "אני בן עבדך, ישי 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בית </a:t>
            </a:r>
            <a:r>
              <a:rPr lang="he-IL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הלחמי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." האגדה 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מסבירה ששאול לא הכיר את דוד בגלל הרוח הרעה שפקדה אותו אחרי </a:t>
            </a:r>
            <a:r>
              <a:rPr lang="he-I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המלחמה בפלישתים</a:t>
            </a:r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וגרמה לו לשכות כל מה שקשור לדוד.</a:t>
            </a:r>
            <a:endParaRPr lang="he-IL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2939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he-IL" dirty="0" smtClean="0"/>
              <a:t>שאלות :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79512" y="1268760"/>
            <a:ext cx="8507288" cy="5256584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he-IL" dirty="0"/>
              <a:t>מה מביא דוד לאחיו הנמצאים בשדה המערכה? ומה </a:t>
            </a:r>
            <a:r>
              <a:rPr lang="he-IL" dirty="0" smtClean="0"/>
              <a:t>הוא </a:t>
            </a:r>
            <a:r>
              <a:rPr lang="he-IL" dirty="0"/>
              <a:t>מביא לשר </a:t>
            </a:r>
            <a:r>
              <a:rPr lang="he-IL" dirty="0" smtClean="0"/>
              <a:t>האלף?</a:t>
            </a:r>
          </a:p>
          <a:p>
            <a:pPr marL="514350" lvl="0" indent="-514350">
              <a:buFont typeface="+mj-lt"/>
              <a:buAutoNum type="arabicPeriod"/>
            </a:pPr>
            <a:r>
              <a:rPr lang="he-IL" dirty="0"/>
              <a:t>מה נתבקש דוד לקחת מאחיו</a:t>
            </a:r>
            <a:r>
              <a:rPr lang="he-IL" dirty="0" smtClean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he-IL" dirty="0" smtClean="0"/>
              <a:t>כיצד </a:t>
            </a:r>
            <a:r>
              <a:rPr lang="he-IL" dirty="0"/>
              <a:t>מנסה שאול להניא את דוד מלהילחם עם גלית</a:t>
            </a:r>
            <a:r>
              <a:rPr lang="he-IL" dirty="0" smtClean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he-IL" dirty="0" smtClean="0"/>
              <a:t>מה נותן שאול לדוד לפני הקרב ? והאם שואל לוקח זאת ? </a:t>
            </a:r>
          </a:p>
          <a:p>
            <a:pPr marL="514350" lvl="0" indent="-514350">
              <a:buFont typeface="+mj-lt"/>
              <a:buAutoNum type="arabicPeriod"/>
            </a:pPr>
            <a:r>
              <a:rPr lang="he-IL" dirty="0" smtClean="0"/>
              <a:t>דוד </a:t>
            </a:r>
            <a:r>
              <a:rPr lang="he-IL" dirty="0"/>
              <a:t>מוכן לקראת האתגר על בסיס ניסיונו המוקדם. איזה ניסיון מוקדם צבר דוד</a:t>
            </a:r>
            <a:r>
              <a:rPr lang="he-IL" dirty="0" smtClean="0"/>
              <a:t>?</a:t>
            </a:r>
          </a:p>
          <a:p>
            <a:pPr marL="514350" lvl="0" indent="-514350">
              <a:buFont typeface="+mj-lt"/>
              <a:buAutoNum type="arabicPeriod"/>
            </a:pPr>
            <a:r>
              <a:rPr lang="he-IL" dirty="0" smtClean="0"/>
              <a:t>כיצד מנצח דוד את גוליית ?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he-IL" dirty="0"/>
              <a:t>האם אין שאול מכיר את דוד</a:t>
            </a:r>
            <a:r>
              <a:rPr lang="he-IL" dirty="0" smtClean="0"/>
              <a:t>?: </a:t>
            </a:r>
            <a:r>
              <a:rPr lang="he-IL" dirty="0"/>
              <a:t>"בן מי זה </a:t>
            </a:r>
            <a:r>
              <a:rPr lang="he-IL" dirty="0" smtClean="0"/>
              <a:t>הנער" ?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19123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283</Words>
  <Application>Microsoft Office PowerPoint</Application>
  <PresentationFormat>‫הצגה על המסך (4:3)</PresentationFormat>
  <Paragraphs>45</Paragraphs>
  <Slides>12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12</vt:i4>
      </vt:variant>
    </vt:vector>
  </HeadingPairs>
  <TitlesOfParts>
    <vt:vector size="13" baseType="lpstr">
      <vt:lpstr>ערכת נושא Office</vt:lpstr>
      <vt:lpstr>שמואל א פרק י"ז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שאלות 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שמואל א פרק י"ז</dc:title>
  <dc:creator>Lenovo</dc:creator>
  <cp:lastModifiedBy>Lenovo</cp:lastModifiedBy>
  <cp:revision>10</cp:revision>
  <dcterms:created xsi:type="dcterms:W3CDTF">2016-04-20T11:39:57Z</dcterms:created>
  <dcterms:modified xsi:type="dcterms:W3CDTF">2016-04-20T13:53:44Z</dcterms:modified>
</cp:coreProperties>
</file>