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F71C-08F6-403C-BFBD-765A732A9839}" type="datetimeFigureOut">
              <a:rPr lang="he-IL" smtClean="0"/>
              <a:t>כ"ג/שבט/תשע"ו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AF4DF-CBEE-4764-B43B-B6A24188F721}" type="slidenum">
              <a:rPr lang="he-IL" smtClean="0"/>
              <a:t>‹#›</a:t>
            </a:fld>
            <a:endParaRPr lang="he-IL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F71C-08F6-403C-BFBD-765A732A9839}" type="datetimeFigureOut">
              <a:rPr lang="he-IL" smtClean="0"/>
              <a:t>כ"ג/שבט/תשע"ו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AF4DF-CBEE-4764-B43B-B6A24188F72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F71C-08F6-403C-BFBD-765A732A9839}" type="datetimeFigureOut">
              <a:rPr lang="he-IL" smtClean="0"/>
              <a:t>כ"ג/שבט/תשע"ו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AF4DF-CBEE-4764-B43B-B6A24188F721}" type="slidenum">
              <a:rPr lang="he-IL" smtClean="0"/>
              <a:t>‹#›</a:t>
            </a:fld>
            <a:endParaRPr lang="he-IL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F71C-08F6-403C-BFBD-765A732A9839}" type="datetimeFigureOut">
              <a:rPr lang="he-IL" smtClean="0"/>
              <a:t>כ"ג/שבט/תשע"ו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AF4DF-CBEE-4764-B43B-B6A24188F72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F71C-08F6-403C-BFBD-765A732A9839}" type="datetimeFigureOut">
              <a:rPr lang="he-IL" smtClean="0"/>
              <a:t>כ"ג/שבט/תשע"ו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AF4DF-CBEE-4764-B43B-B6A24188F721}" type="slidenum">
              <a:rPr lang="he-IL" smtClean="0"/>
              <a:t>‹#›</a:t>
            </a:fld>
            <a:endParaRPr lang="he-IL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F71C-08F6-403C-BFBD-765A732A9839}" type="datetimeFigureOut">
              <a:rPr lang="he-IL" smtClean="0"/>
              <a:t>כ"ג/שבט/תשע"ו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AF4DF-CBEE-4764-B43B-B6A24188F72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F71C-08F6-403C-BFBD-765A732A9839}" type="datetimeFigureOut">
              <a:rPr lang="he-IL" smtClean="0"/>
              <a:t>כ"ג/שבט/תשע"ו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AF4DF-CBEE-4764-B43B-B6A24188F72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F71C-08F6-403C-BFBD-765A732A9839}" type="datetimeFigureOut">
              <a:rPr lang="he-IL" smtClean="0"/>
              <a:t>כ"ג/שבט/תשע"ו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AF4DF-CBEE-4764-B43B-B6A24188F721}" type="slidenum">
              <a:rPr lang="he-IL" smtClean="0"/>
              <a:t>‹#›</a:t>
            </a:fld>
            <a:endParaRPr lang="he-IL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F71C-08F6-403C-BFBD-765A732A9839}" type="datetimeFigureOut">
              <a:rPr lang="he-IL" smtClean="0"/>
              <a:t>כ"ג/שבט/תשע"ו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AF4DF-CBEE-4764-B43B-B6A24188F72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F71C-08F6-403C-BFBD-765A732A9839}" type="datetimeFigureOut">
              <a:rPr lang="he-IL" smtClean="0"/>
              <a:t>כ"ג/שבט/תשע"ו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AF4DF-CBEE-4764-B43B-B6A24188F72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BF71C-08F6-403C-BFBD-765A732A9839}" type="datetimeFigureOut">
              <a:rPr lang="he-IL" smtClean="0"/>
              <a:t>כ"ג/שבט/תשע"ו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7AF4DF-CBEE-4764-B43B-B6A24188F72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53FBF71C-08F6-403C-BFBD-765A732A9839}" type="datetimeFigureOut">
              <a:rPr lang="he-IL" smtClean="0"/>
              <a:t>כ"ג/שבט/תשע"ו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D37AF4DF-CBEE-4764-B43B-B6A24188F721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r" defTabSz="914400" rtl="1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r" defTabSz="914400" rtl="1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r" defTabSz="914400" rtl="1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8800" b="1" dirty="0" smtClean="0"/>
              <a:t>שמואל א </a:t>
            </a:r>
            <a:br>
              <a:rPr lang="he-IL" sz="8800" b="1" dirty="0" smtClean="0"/>
            </a:br>
            <a:r>
              <a:rPr lang="he-IL" sz="8800" b="1" dirty="0" smtClean="0"/>
              <a:t>פרק י"א</a:t>
            </a:r>
            <a:endParaRPr lang="he-IL" sz="8800" b="1" dirty="0"/>
          </a:p>
        </p:txBody>
      </p:sp>
    </p:spTree>
    <p:extLst>
      <p:ext uri="{BB962C8B-B14F-4D97-AF65-F5344CB8AC3E}">
        <p14:creationId xmlns:p14="http://schemas.microsoft.com/office/powerpoint/2010/main" val="2793989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9046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2800" b="1" dirty="0" smtClean="0">
                <a:solidFill>
                  <a:srgbClr val="00B050"/>
                </a:solidFill>
              </a:rPr>
              <a:t>א וַיַּעַל, נָחָשׁ הָעַמּוֹנִי, </a:t>
            </a:r>
            <a:r>
              <a:rPr lang="he-IL" sz="2800" b="1" dirty="0" err="1" smtClean="0">
                <a:solidFill>
                  <a:srgbClr val="00B050"/>
                </a:solidFill>
              </a:rPr>
              <a:t>וַיִּחַן</a:t>
            </a:r>
            <a:r>
              <a:rPr lang="he-IL" sz="2800" b="1" dirty="0" smtClean="0">
                <a:solidFill>
                  <a:srgbClr val="00B050"/>
                </a:solidFill>
              </a:rPr>
              <a:t>, עַל-יָבֵישׁ גִּלְעָד; וַיֹּאמְרוּ כָּל-אַנְשֵׁי יָבֵישׁ, אֶל-נָחָשׁ, כְּרָת-לָנוּ בְרִית, וְנַעַבְדֶךָּ.  ב וַיֹּאמֶר אֲלֵיהֶם, נָחָשׁ הָעַמּוֹנִי, בְּזֹאת </a:t>
            </a:r>
            <a:r>
              <a:rPr lang="he-IL" sz="2800" b="1" dirty="0" err="1" smtClean="0">
                <a:solidFill>
                  <a:srgbClr val="00B050"/>
                </a:solidFill>
              </a:rPr>
              <a:t>אֶכְרֹת</a:t>
            </a:r>
            <a:r>
              <a:rPr lang="he-IL" sz="2800" b="1" dirty="0" smtClean="0">
                <a:solidFill>
                  <a:srgbClr val="00B050"/>
                </a:solidFill>
              </a:rPr>
              <a:t> לָכֶם, </a:t>
            </a:r>
            <a:r>
              <a:rPr lang="he-IL" sz="2800" b="1" dirty="0" err="1" smtClean="0">
                <a:solidFill>
                  <a:srgbClr val="00B050"/>
                </a:solidFill>
              </a:rPr>
              <a:t>בִּנְקוֹר</a:t>
            </a:r>
            <a:r>
              <a:rPr lang="he-IL" sz="2800" b="1" dirty="0" smtClean="0">
                <a:solidFill>
                  <a:srgbClr val="00B050"/>
                </a:solidFill>
              </a:rPr>
              <a:t> לָכֶם כָּל-עֵין יָמִין; וְשַׂמְתִּיהָ חֶרְפָּה, עַל-כָּל-יִשְׂרָאֵל.  ג וַיֹּאמְרוּ אֵלָיו זִקְנֵי יָבֵישׁ, הֶרֶף לָנוּ שִׁבְעַת יָמִים, וְנִשְׁלְחָה מַלְאָכִים, בְּכֹל גְּבוּל יִשְׂרָאֵל; וְאִם-אֵין מוֹשִׁיעַ אֹתָנוּ, וְיָצָאנוּ אֵלֶיךָ. </a:t>
            </a:r>
          </a:p>
          <a:p>
            <a:pPr marL="0" indent="0">
              <a:buNone/>
            </a:pPr>
            <a:endParaRPr lang="he-IL" sz="2400" dirty="0" smtClean="0"/>
          </a:p>
          <a:p>
            <a:pPr marL="0" indent="0">
              <a:buNone/>
            </a:pPr>
            <a:r>
              <a:rPr lang="he-IL" sz="2400" dirty="0"/>
              <a:t>נחש מלך עמון בא למקום שנקרא יבש גלעד,</a:t>
            </a:r>
          </a:p>
          <a:p>
            <a:pPr marL="0" indent="0">
              <a:buNone/>
            </a:pPr>
            <a:r>
              <a:rPr lang="he-IL" sz="2400" dirty="0"/>
              <a:t>אנשי יבש גלעד נבהלו ובאו אליו בבקשה שיכרות איתם</a:t>
            </a:r>
          </a:p>
          <a:p>
            <a:pPr marL="0" indent="0">
              <a:buNone/>
            </a:pPr>
            <a:r>
              <a:rPr lang="he-IL" sz="2400" dirty="0"/>
              <a:t>ברית שלום. נחש הסכים בתנאי שהוא יעקור להם את עין</a:t>
            </a:r>
          </a:p>
          <a:p>
            <a:pPr marL="0" indent="0">
              <a:buNone/>
            </a:pPr>
            <a:r>
              <a:rPr lang="he-IL" sz="2400" dirty="0"/>
              <a:t>ימין )כדי לבזות ולהשפיל אותם(. כאשר שמעו זאת אנשי</a:t>
            </a:r>
          </a:p>
          <a:p>
            <a:pPr marL="0" indent="0">
              <a:buNone/>
            </a:pPr>
            <a:r>
              <a:rPr lang="he-IL" sz="2400" dirty="0"/>
              <a:t>יבש הם בקשו שבוע לחשוב על ההצעה. במשך השבוע הם</a:t>
            </a:r>
          </a:p>
          <a:p>
            <a:pPr marL="0" indent="0">
              <a:buNone/>
            </a:pPr>
            <a:r>
              <a:rPr lang="he-IL" sz="2400" dirty="0"/>
              <a:t>יחפשו אם יש מישהו משבטי ישראל יהיה מוכן להציל אותם</a:t>
            </a:r>
          </a:p>
          <a:p>
            <a:pPr marL="0" indent="0">
              <a:buNone/>
            </a:pPr>
            <a:r>
              <a:rPr lang="he-IL" sz="2400" dirty="0"/>
              <a:t>מבני עמון.</a:t>
            </a:r>
          </a:p>
        </p:txBody>
      </p:sp>
    </p:spTree>
    <p:extLst>
      <p:ext uri="{BB962C8B-B14F-4D97-AF65-F5344CB8AC3E}">
        <p14:creationId xmlns:p14="http://schemas.microsoft.com/office/powerpoint/2010/main" val="895073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9046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dirty="0" smtClean="0">
                <a:solidFill>
                  <a:srgbClr val="00B050"/>
                </a:solidFill>
              </a:rPr>
              <a:t>ד וַיָּבֹאוּ הַמַּלְאָכִים גִּבְעַת שָׁאוּל, וַיְדַבְּרוּ הַדְּבָרִים בְּאָזְנֵי הָעָם; </a:t>
            </a:r>
            <a:r>
              <a:rPr lang="he-IL" sz="2800" b="1" dirty="0" err="1" smtClean="0">
                <a:solidFill>
                  <a:srgbClr val="00B050"/>
                </a:solidFill>
              </a:rPr>
              <a:t>וַיִּשְׂאו</a:t>
            </a:r>
            <a:r>
              <a:rPr lang="he-IL" sz="2800" b="1" dirty="0" smtClean="0">
                <a:solidFill>
                  <a:srgbClr val="00B050"/>
                </a:solidFill>
              </a:rPr>
              <a:t>ּ כָל-הָעָם אֶת-קוֹלָם, וַיִּבְכּוּ.  ה וְהִנֵּה שָׁאוּל, בָּא אַחֲרֵי הַבָּקָר מִן-הַשָּׂדֶה, וַיֹּאמֶר שָׁאוּל, מַה-לָּעָם כִּי יִבְכּוּ; וַיְסַפְּרוּ-לוֹ--אֶת-דִּבְרֵי, אַנְשֵׁי יָבֵישׁ.  ו וַתִּצְלַח </a:t>
            </a:r>
            <a:r>
              <a:rPr lang="he-IL" sz="2800" b="1" dirty="0" err="1" smtClean="0">
                <a:solidFill>
                  <a:srgbClr val="00B050"/>
                </a:solidFill>
              </a:rPr>
              <a:t>רוּחַ-אֱלֹהִים</a:t>
            </a:r>
            <a:r>
              <a:rPr lang="he-IL" sz="2800" b="1" dirty="0" smtClean="0">
                <a:solidFill>
                  <a:srgbClr val="00B050"/>
                </a:solidFill>
              </a:rPr>
              <a:t> עַל-שָׁאוּל, בשמעו (</a:t>
            </a:r>
            <a:r>
              <a:rPr lang="he-IL" sz="2800" b="1" dirty="0" err="1" smtClean="0">
                <a:solidFill>
                  <a:srgbClr val="00B050"/>
                </a:solidFill>
              </a:rPr>
              <a:t>כְּשָׁמְעו</a:t>
            </a:r>
            <a:r>
              <a:rPr lang="he-IL" sz="2800" b="1" dirty="0" smtClean="0">
                <a:solidFill>
                  <a:srgbClr val="00B050"/>
                </a:solidFill>
              </a:rPr>
              <a:t>ֹ) אֶת-הַדְּבָרִים הָאֵלֶּה; </a:t>
            </a:r>
            <a:r>
              <a:rPr lang="he-IL" sz="2800" b="1" dirty="0" err="1" smtClean="0">
                <a:solidFill>
                  <a:srgbClr val="00B050"/>
                </a:solidFill>
              </a:rPr>
              <a:t>וַיִּחַר</a:t>
            </a:r>
            <a:r>
              <a:rPr lang="he-IL" sz="2800" b="1" dirty="0" smtClean="0">
                <a:solidFill>
                  <a:srgbClr val="00B050"/>
                </a:solidFill>
              </a:rPr>
              <a:t> אַפּוֹ, מְאֹד. </a:t>
            </a:r>
          </a:p>
          <a:p>
            <a:endParaRPr lang="he-IL" sz="2400" dirty="0" smtClean="0"/>
          </a:p>
          <a:p>
            <a:pPr marL="0" indent="0">
              <a:buNone/>
            </a:pPr>
            <a:r>
              <a:rPr lang="he-IL" sz="2400" dirty="0"/>
              <a:t>שליחים הגיעו אל בני ישראל וספרו להם שאם תוך שבוע</a:t>
            </a:r>
          </a:p>
          <a:p>
            <a:pPr marL="0" indent="0">
              <a:buNone/>
            </a:pPr>
            <a:r>
              <a:rPr lang="he-IL" sz="2400" dirty="0"/>
              <a:t>אין מציל, בני עמון ינקרו לאנשי יבש גלעד עין.</a:t>
            </a:r>
          </a:p>
          <a:p>
            <a:pPr marL="0" indent="0">
              <a:buNone/>
            </a:pPr>
            <a:r>
              <a:rPr lang="he-IL" sz="2400" dirty="0"/>
              <a:t>כאשר שמעו זאת בני ישראל הם התחילו לבכות.</a:t>
            </a:r>
          </a:p>
          <a:p>
            <a:pPr marL="0" indent="0">
              <a:buNone/>
            </a:pPr>
            <a:r>
              <a:rPr lang="he-IL" sz="2400" b="1" dirty="0"/>
              <a:t>שאול המושיע </a:t>
            </a:r>
            <a:r>
              <a:rPr lang="he-IL" sz="2400" dirty="0"/>
              <a:t>)פס' 11-5 )</a:t>
            </a:r>
          </a:p>
          <a:p>
            <a:pPr marL="0" indent="0">
              <a:buNone/>
            </a:pPr>
            <a:r>
              <a:rPr lang="he-IL" sz="2400" dirty="0"/>
              <a:t>שאול שומע את הדברים וכועס מאוד</a:t>
            </a:r>
            <a:r>
              <a:rPr lang="he-IL" sz="2400" dirty="0" smtClean="0"/>
              <a:t>.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306099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60486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e-IL" sz="2600" b="1" dirty="0" smtClean="0">
                <a:solidFill>
                  <a:srgbClr val="00B050"/>
                </a:solidFill>
              </a:rPr>
              <a:t>ז </a:t>
            </a:r>
            <a:r>
              <a:rPr lang="he-IL" sz="2600" b="1" dirty="0" err="1" smtClean="0">
                <a:solidFill>
                  <a:srgbClr val="00B050"/>
                </a:solidFill>
              </a:rPr>
              <a:t>וַיִּקַּח</a:t>
            </a:r>
            <a:r>
              <a:rPr lang="he-IL" sz="2600" b="1" dirty="0" smtClean="0">
                <a:solidFill>
                  <a:srgbClr val="00B050"/>
                </a:solidFill>
              </a:rPr>
              <a:t> צֶמֶד בָּקָר וַיְנַתְּחֵהוּ, וַיְשַׁלַּח בְּכָל-גְּבוּל יִשְׂרָאֵל בְּיַד הַמַּלְאָכִים </a:t>
            </a:r>
            <a:r>
              <a:rPr lang="he-IL" sz="2600" b="1" dirty="0" err="1" smtClean="0">
                <a:solidFill>
                  <a:srgbClr val="00B050"/>
                </a:solidFill>
              </a:rPr>
              <a:t>לֵאמֹר</a:t>
            </a:r>
            <a:r>
              <a:rPr lang="he-IL" sz="2600" b="1" dirty="0" smtClean="0">
                <a:solidFill>
                  <a:srgbClr val="00B050"/>
                </a:solidFill>
              </a:rPr>
              <a:t>, אֲשֶׁר אֵינֶנּוּ יֹצֵא אַחֲרֵי שָׁאוּל וְאַחַר שְׁמוּאֵל, כֹּה יֵעָשֶׂה לִבְקָרוֹ; </a:t>
            </a:r>
            <a:r>
              <a:rPr lang="he-IL" sz="2600" b="1" dirty="0" err="1" smtClean="0">
                <a:solidFill>
                  <a:srgbClr val="00B050"/>
                </a:solidFill>
              </a:rPr>
              <a:t>וַיִּפֹּל</a:t>
            </a:r>
            <a:r>
              <a:rPr lang="he-IL" sz="2600" b="1" dirty="0" smtClean="0">
                <a:solidFill>
                  <a:srgbClr val="00B050"/>
                </a:solidFill>
              </a:rPr>
              <a:t> פַּחַד-יְהוָה עַל-הָעָם, וַיֵּצְאוּ כְּאִישׁ אֶחָד.  ח </a:t>
            </a:r>
            <a:r>
              <a:rPr lang="he-IL" sz="2600" b="1" dirty="0" err="1" smtClean="0">
                <a:solidFill>
                  <a:srgbClr val="00B050"/>
                </a:solidFill>
              </a:rPr>
              <a:t>וַיִּפְקְדֵם</a:t>
            </a:r>
            <a:r>
              <a:rPr lang="he-IL" sz="2600" b="1" dirty="0" smtClean="0">
                <a:solidFill>
                  <a:srgbClr val="00B050"/>
                </a:solidFill>
              </a:rPr>
              <a:t>, בְּבָזֶק; וַיִּהְיוּ בְנֵי-יִשְׂרָאֵל שְׁלֹשׁ מֵאוֹת אֶלֶף, וְאִישׁ יְהוּדָה שְׁלֹשִׁים אָלֶף.  ט וַיֹּאמְרוּ לַמַּלְאָכִים הַבָּאִים, כֹּה תֹאמְרוּן לְאִישׁ יָבֵישׁ גִּלְעָד, מָחָר תִּהְיֶה-לָכֶם תְּשׁוּעָה, בחם (כְּחֹם) הַשָּׁמֶשׁ; וַיָּבֹאוּ הַמַּלְאָכִים, וַיַּגִּידוּ לְאַנְשֵׁי יָבֵישׁ--וַיִּשְׂמָחוּ.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endParaRPr lang="he-IL" dirty="0" smtClean="0"/>
          </a:p>
          <a:p>
            <a:pPr marL="0" indent="0">
              <a:buNone/>
            </a:pPr>
            <a:r>
              <a:rPr lang="he-IL" dirty="0"/>
              <a:t>שאול לוקח שני בקרים מחלק אותם לשנים עשר חלקים</a:t>
            </a:r>
          </a:p>
          <a:p>
            <a:pPr marL="0" indent="0">
              <a:buNone/>
            </a:pPr>
            <a:r>
              <a:rPr lang="he-IL" dirty="0"/>
              <a:t>ושולח בכל ישראל.</a:t>
            </a:r>
          </a:p>
          <a:p>
            <a:pPr marL="0" indent="0">
              <a:buNone/>
            </a:pPr>
            <a:r>
              <a:rPr lang="he-IL" dirty="0"/>
              <a:t>שאול מזהיר את העם שאם הם לא יבואו לעזור, כך יקרה</a:t>
            </a:r>
          </a:p>
          <a:p>
            <a:pPr marL="0" indent="0">
              <a:buNone/>
            </a:pPr>
            <a:r>
              <a:rPr lang="he-IL" dirty="0"/>
              <a:t>לצאן ולבקר שלהם. העם פוחד ויוצא עם שאול למלחמה</a:t>
            </a:r>
          </a:p>
          <a:p>
            <a:pPr marL="0" indent="0">
              <a:buNone/>
            </a:pPr>
            <a:r>
              <a:rPr lang="he-IL" dirty="0"/>
              <a:t>נגד בני עמון.</a:t>
            </a:r>
          </a:p>
          <a:p>
            <a:pPr marL="0" indent="0">
              <a:buNone/>
            </a:pPr>
            <a:r>
              <a:rPr lang="he-IL" dirty="0"/>
              <a:t>עם רב בא לעזור לאנשי יבש גלעד. נשלחו שליחים לאנשי</a:t>
            </a:r>
          </a:p>
          <a:p>
            <a:pPr marL="0" indent="0">
              <a:buNone/>
            </a:pPr>
            <a:r>
              <a:rPr lang="he-IL" dirty="0"/>
              <a:t>יבש גלעד לספר להם שמחר הם ינצלו. אנשי יבש גלעד</a:t>
            </a:r>
          </a:p>
          <a:p>
            <a:pPr marL="0" indent="0">
              <a:buNone/>
            </a:pPr>
            <a:r>
              <a:rPr lang="he-IL" dirty="0"/>
              <a:t>שמחו מאוד.</a:t>
            </a:r>
          </a:p>
        </p:txBody>
      </p:sp>
    </p:spTree>
    <p:extLst>
      <p:ext uri="{BB962C8B-B14F-4D97-AF65-F5344CB8AC3E}">
        <p14:creationId xmlns:p14="http://schemas.microsoft.com/office/powerpoint/2010/main" val="1102101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260648"/>
            <a:ext cx="8229600" cy="61926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e-IL" sz="2800" b="1" dirty="0" smtClean="0">
                <a:solidFill>
                  <a:srgbClr val="00B050"/>
                </a:solidFill>
              </a:rPr>
              <a:t>י. וַיֹּאמְרוּ אַנְשֵׁי יָבֵישׁ, מָחָר נֵצֵא אֲלֵיכֶם; וַעֲשִׂיתֶם לָנוּ, כְּכָל-הַטּוֹב בְּעֵינֵיכֶם.  יא. וַיְהִי מִמָּחֳרָת, וַיָּשֶׂם שָׁאוּל אֶת-הָעָם שְׁלֹשָׁה רָאשִׁים, וַיָּבֹאוּ בְתוֹךְ-הַמַּחֲנֶה </a:t>
            </a:r>
            <a:r>
              <a:rPr lang="he-IL" sz="2800" b="1" dirty="0" err="1" smtClean="0">
                <a:solidFill>
                  <a:srgbClr val="00B050"/>
                </a:solidFill>
              </a:rPr>
              <a:t>בְּאַשְׁמֹרֶת</a:t>
            </a:r>
            <a:r>
              <a:rPr lang="he-IL" sz="2800" b="1" dirty="0" smtClean="0">
                <a:solidFill>
                  <a:srgbClr val="00B050"/>
                </a:solidFill>
              </a:rPr>
              <a:t> הַבֹּקֶר, וַיַּכּוּ אֶת-עַמּוֹן עַד-חֹם הַיּוֹם; וַיְהִי הַנִּשְׁאָרִים וַיָּפֻצוּ, וְלֹא נִשְׁאֲרוּ-בָם שְׁנַיִם יָחַד.  </a:t>
            </a:r>
            <a:r>
              <a:rPr lang="he-IL" sz="2800" b="1" dirty="0" err="1" smtClean="0">
                <a:solidFill>
                  <a:srgbClr val="00B050"/>
                </a:solidFill>
              </a:rPr>
              <a:t>יב</a:t>
            </a:r>
            <a:r>
              <a:rPr lang="he-IL" sz="2800" b="1" dirty="0" smtClean="0">
                <a:solidFill>
                  <a:srgbClr val="00B050"/>
                </a:solidFill>
              </a:rPr>
              <a:t>. וַיֹּאמֶר הָעָם, אֶל-שְׁמוּאֵל, מִי הָאֹמֵר, שָׁאוּל </a:t>
            </a:r>
            <a:r>
              <a:rPr lang="he-IL" sz="2800" b="1" dirty="0" err="1" smtClean="0">
                <a:solidFill>
                  <a:srgbClr val="00B050"/>
                </a:solidFill>
              </a:rPr>
              <a:t>יִמְלֹך</a:t>
            </a:r>
            <a:r>
              <a:rPr lang="he-IL" sz="2800" b="1" dirty="0" smtClean="0">
                <a:solidFill>
                  <a:srgbClr val="00B050"/>
                </a:solidFill>
              </a:rPr>
              <a:t>ְ עָלֵינוּ:  תְּנוּ הָאֲנָשִׁים, וּנְמִיתֵם.  </a:t>
            </a:r>
            <a:r>
              <a:rPr lang="he-IL" sz="2800" b="1" dirty="0" err="1" smtClean="0">
                <a:solidFill>
                  <a:srgbClr val="00B050"/>
                </a:solidFill>
              </a:rPr>
              <a:t>יג</a:t>
            </a:r>
            <a:r>
              <a:rPr lang="he-IL" sz="2800" b="1" dirty="0" smtClean="0">
                <a:solidFill>
                  <a:srgbClr val="00B050"/>
                </a:solidFill>
              </a:rPr>
              <a:t>. וַיֹּאמֶר שָׁאוּל, לֹא-יוּמַת אִישׁ בַּיּוֹם הַזֶּה:  כִּי הַיּוֹם עָשָׂה-יְהוָה תְּשׁוּעָה, בְּיִשְׂרָאֵל.</a:t>
            </a:r>
            <a:r>
              <a:rPr lang="he-IL" sz="2400" dirty="0" smtClean="0"/>
              <a:t> </a:t>
            </a:r>
          </a:p>
          <a:p>
            <a:pPr marL="0" indent="0">
              <a:buNone/>
            </a:pPr>
            <a:endParaRPr lang="he-IL" sz="2400" dirty="0"/>
          </a:p>
          <a:p>
            <a:pPr marL="0" indent="0">
              <a:buNone/>
            </a:pPr>
            <a:r>
              <a:rPr lang="he-IL" sz="2400" dirty="0"/>
              <a:t>שאול חילק את העם לשלושה ראשים, והם תקפו את</a:t>
            </a:r>
          </a:p>
          <a:p>
            <a:pPr marL="0" indent="0">
              <a:buNone/>
            </a:pPr>
            <a:r>
              <a:rPr lang="he-IL" sz="2400" dirty="0"/>
              <a:t>מחנה עמון לפני הזריחה. ועד שהתחילה לעלות השמש ,</a:t>
            </a:r>
          </a:p>
          <a:p>
            <a:pPr marL="0" indent="0">
              <a:buNone/>
            </a:pPr>
            <a:r>
              <a:rPr lang="he-IL" sz="2400" dirty="0"/>
              <a:t>בני ישראל ניצחו במלחמה</a:t>
            </a:r>
            <a:r>
              <a:rPr lang="he-IL" sz="2400" dirty="0" smtClean="0"/>
              <a:t>.</a:t>
            </a:r>
          </a:p>
          <a:p>
            <a:pPr marL="0" indent="0">
              <a:buNone/>
            </a:pPr>
            <a:r>
              <a:rPr lang="he-IL" sz="2400" dirty="0"/>
              <a:t>העם הבין שהם ניצחו בזכות שאול. האנשים רצו להעניש</a:t>
            </a:r>
          </a:p>
          <a:p>
            <a:pPr marL="0" indent="0">
              <a:buNone/>
            </a:pPr>
            <a:r>
              <a:rPr lang="he-IL" sz="2400" dirty="0"/>
              <a:t>את אלו שלא היו בטוחים שלשאול מגיע להיות מלך. אך</a:t>
            </a:r>
          </a:p>
          <a:p>
            <a:pPr marL="0" indent="0">
              <a:buNone/>
            </a:pPr>
            <a:r>
              <a:rPr lang="he-IL" sz="2400" dirty="0"/>
              <a:t>שאול לא הסכים להרוג אותם.</a:t>
            </a:r>
          </a:p>
        </p:txBody>
      </p:sp>
    </p:spTree>
    <p:extLst>
      <p:ext uri="{BB962C8B-B14F-4D97-AF65-F5344CB8AC3E}">
        <p14:creationId xmlns:p14="http://schemas.microsoft.com/office/powerpoint/2010/main" val="4069628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120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dirty="0" smtClean="0">
                <a:solidFill>
                  <a:srgbClr val="00B050"/>
                </a:solidFill>
              </a:rPr>
              <a:t>יד וַיֹּאמֶר שְׁמוּאֵל אֶל-הָעָם, לְכוּ </a:t>
            </a:r>
            <a:r>
              <a:rPr lang="he-IL" sz="2800" b="1" dirty="0" err="1" smtClean="0">
                <a:solidFill>
                  <a:srgbClr val="00B050"/>
                </a:solidFill>
              </a:rPr>
              <a:t>וְנֵלְכָה</a:t>
            </a:r>
            <a:r>
              <a:rPr lang="he-IL" sz="2800" b="1" dirty="0" smtClean="0">
                <a:solidFill>
                  <a:srgbClr val="00B050"/>
                </a:solidFill>
              </a:rPr>
              <a:t> הַגִּלְגָּל; וּנְחַדֵּשׁ שָׁם, הַמְּלוּכָה.  טו וַיֵּלְכוּ כָל-הָעָם הַגִּלְגָּל, וַיַּמְלִכוּ שָׁם אֶת-שָׁאוּל לִפְנֵי יְהוָה בַּגִּלְגָּל, וַיִּזְבְּחוּ-שָׁם זְבָחִים שְׁלָמִים, לִפְנֵי יְהוָה; וַיִּשְׂמַח שָׁם שָׁאוּל וְכָל-אַנְשֵׁי יִשְׂרָאֵל, עַד-מְאֹד.  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/>
              <a:t>שמואל פונה אל העם ואומר בואו נלך לגלגל ונמליך שם </a:t>
            </a:r>
            <a:r>
              <a:rPr lang="he-IL" dirty="0" smtClean="0"/>
              <a:t>את שאול</a:t>
            </a:r>
            <a:r>
              <a:rPr lang="he-IL" dirty="0"/>
              <a:t>. העם זובח זבח לה' וכולם מאוד שמחים.</a:t>
            </a:r>
          </a:p>
        </p:txBody>
      </p:sp>
    </p:spTree>
    <p:extLst>
      <p:ext uri="{BB962C8B-B14F-4D97-AF65-F5344CB8AC3E}">
        <p14:creationId xmlns:p14="http://schemas.microsoft.com/office/powerpoint/2010/main" val="108166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622555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he-IL" sz="4300" b="1" dirty="0">
                <a:solidFill>
                  <a:srgbClr val="00B050"/>
                </a:solidFill>
              </a:rPr>
              <a:t>שאלות: שמואל א' פרק </a:t>
            </a:r>
            <a:r>
              <a:rPr lang="he-IL" sz="4300" b="1" dirty="0" err="1">
                <a:solidFill>
                  <a:srgbClr val="00B050"/>
                </a:solidFill>
              </a:rPr>
              <a:t>י'א</a:t>
            </a:r>
            <a:endParaRPr lang="he-IL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he-IL" dirty="0"/>
              <a:t>1( מדוע אנשי יבש גלעד יוצאים לחפש</a:t>
            </a:r>
          </a:p>
          <a:p>
            <a:pPr marL="0" indent="0">
              <a:buNone/>
            </a:pPr>
            <a:r>
              <a:rPr lang="he-IL" dirty="0"/>
              <a:t>עזרה?___________________________________</a:t>
            </a:r>
          </a:p>
          <a:p>
            <a:pPr marL="0" indent="0">
              <a:buNone/>
            </a:pPr>
            <a:r>
              <a:rPr lang="he-IL" dirty="0"/>
              <a:t>_______________________________________</a:t>
            </a:r>
          </a:p>
          <a:p>
            <a:pPr marL="0" indent="0">
              <a:buNone/>
            </a:pPr>
            <a:r>
              <a:rPr lang="he-IL" dirty="0"/>
              <a:t>_______________________________________</a:t>
            </a:r>
          </a:p>
          <a:p>
            <a:pPr marL="0" indent="0">
              <a:buNone/>
            </a:pPr>
            <a:r>
              <a:rPr lang="he-IL" dirty="0"/>
              <a:t>_______________________________</a:t>
            </a:r>
          </a:p>
          <a:p>
            <a:pPr marL="0" indent="0">
              <a:buNone/>
            </a:pPr>
            <a:r>
              <a:rPr lang="he-IL" dirty="0"/>
              <a:t>2( כיצד מצליח שאול להכות בבני</a:t>
            </a:r>
          </a:p>
          <a:p>
            <a:pPr marL="0" indent="0">
              <a:buNone/>
            </a:pPr>
            <a:r>
              <a:rPr lang="he-IL" dirty="0"/>
              <a:t>עמון?___________________________________</a:t>
            </a:r>
          </a:p>
          <a:p>
            <a:pPr marL="0" indent="0">
              <a:buNone/>
            </a:pPr>
            <a:r>
              <a:rPr lang="he-IL" dirty="0"/>
              <a:t>_______________________________________</a:t>
            </a:r>
          </a:p>
          <a:p>
            <a:pPr marL="0" indent="0">
              <a:buNone/>
            </a:pPr>
            <a:r>
              <a:rPr lang="he-IL" dirty="0"/>
              <a:t>_______________________________________</a:t>
            </a:r>
          </a:p>
          <a:p>
            <a:pPr marL="0" indent="0">
              <a:buNone/>
            </a:pPr>
            <a:r>
              <a:rPr lang="he-IL" dirty="0"/>
              <a:t>_______________________________</a:t>
            </a:r>
          </a:p>
          <a:p>
            <a:pPr marL="0" indent="0">
              <a:buNone/>
            </a:pPr>
            <a:r>
              <a:rPr lang="he-IL" dirty="0"/>
              <a:t>3( מה ההבדל בין המלכת שאול בפרק י' פס' 1, לבין המלכת</a:t>
            </a:r>
          </a:p>
          <a:p>
            <a:pPr marL="0" indent="0">
              <a:buNone/>
            </a:pPr>
            <a:r>
              <a:rPr lang="he-IL" dirty="0"/>
              <a:t>שאול בגלגל בפרק</a:t>
            </a:r>
          </a:p>
          <a:p>
            <a:pPr marL="0" indent="0">
              <a:buNone/>
            </a:pPr>
            <a:r>
              <a:rPr lang="he-IL" dirty="0" err="1"/>
              <a:t>י'א</a:t>
            </a:r>
            <a:r>
              <a:rPr lang="he-IL" dirty="0"/>
              <a:t>?____________________________________</a:t>
            </a:r>
          </a:p>
          <a:p>
            <a:pPr marL="0" indent="0">
              <a:buNone/>
            </a:pPr>
            <a:r>
              <a:rPr lang="he-IL" dirty="0"/>
              <a:t>_______________________________________</a:t>
            </a:r>
          </a:p>
          <a:p>
            <a:pPr marL="0" indent="0">
              <a:buNone/>
            </a:pPr>
            <a:r>
              <a:rPr lang="he-IL" dirty="0"/>
              <a:t>_______________________________________</a:t>
            </a:r>
          </a:p>
          <a:p>
            <a:pPr marL="0" indent="0">
              <a:buNone/>
            </a:pPr>
            <a:r>
              <a:rPr lang="he-IL" dirty="0"/>
              <a:t>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1832270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בהירות">
  <a:themeElements>
    <a:clrScheme name="בהירות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קלאסי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בהירות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17</TotalTime>
  <Words>160</Words>
  <Application>Microsoft Office PowerPoint</Application>
  <PresentationFormat>‫הצגה על המסך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8" baseType="lpstr">
      <vt:lpstr>בהירות</vt:lpstr>
      <vt:lpstr>שמואל א  פרק י"א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Lenovo</dc:creator>
  <cp:lastModifiedBy>Lenovo</cp:lastModifiedBy>
  <cp:revision>2</cp:revision>
  <dcterms:created xsi:type="dcterms:W3CDTF">2016-02-02T17:36:11Z</dcterms:created>
  <dcterms:modified xsi:type="dcterms:W3CDTF">2016-02-02T17:53:31Z</dcterms:modified>
</cp:coreProperties>
</file>